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1"/>
  </p:sldMasterIdLst>
  <p:notesMasterIdLst>
    <p:notesMasterId r:id="rId41"/>
  </p:notesMasterIdLst>
  <p:handoutMasterIdLst>
    <p:handoutMasterId r:id="rId42"/>
  </p:handoutMasterIdLst>
  <p:sldIdLst>
    <p:sldId id="423" r:id="rId2"/>
    <p:sldId id="473" r:id="rId3"/>
    <p:sldId id="474" r:id="rId4"/>
    <p:sldId id="493" r:id="rId5"/>
    <p:sldId id="470" r:id="rId6"/>
    <p:sldId id="471" r:id="rId7"/>
    <p:sldId id="472" r:id="rId8"/>
    <p:sldId id="464" r:id="rId9"/>
    <p:sldId id="462" r:id="rId10"/>
    <p:sldId id="465" r:id="rId11"/>
    <p:sldId id="466" r:id="rId12"/>
    <p:sldId id="460" r:id="rId13"/>
    <p:sldId id="461" r:id="rId14"/>
    <p:sldId id="469" r:id="rId15"/>
    <p:sldId id="485" r:id="rId16"/>
    <p:sldId id="486" r:id="rId17"/>
    <p:sldId id="468" r:id="rId18"/>
    <p:sldId id="478" r:id="rId19"/>
    <p:sldId id="479" r:id="rId20"/>
    <p:sldId id="482" r:id="rId21"/>
    <p:sldId id="484" r:id="rId22"/>
    <p:sldId id="476" r:id="rId23"/>
    <p:sldId id="477" r:id="rId24"/>
    <p:sldId id="480" r:id="rId25"/>
    <p:sldId id="481" r:id="rId26"/>
    <p:sldId id="488" r:id="rId27"/>
    <p:sldId id="489" r:id="rId28"/>
    <p:sldId id="490" r:id="rId29"/>
    <p:sldId id="491" r:id="rId30"/>
    <p:sldId id="475" r:id="rId31"/>
    <p:sldId id="492" r:id="rId32"/>
    <p:sldId id="497" r:id="rId33"/>
    <p:sldId id="494" r:id="rId34"/>
    <p:sldId id="495" r:id="rId35"/>
    <p:sldId id="496" r:id="rId36"/>
    <p:sldId id="501" r:id="rId37"/>
    <p:sldId id="499" r:id="rId38"/>
    <p:sldId id="498" r:id="rId39"/>
    <p:sldId id="500" r:id="rId40"/>
  </p:sldIdLst>
  <p:sldSz cx="10671175" cy="8001000"/>
  <p:notesSz cx="6858000" cy="9144000"/>
  <p:defaultTextStyle>
    <a:defPPr>
      <a:defRPr lang="en-US"/>
    </a:defPPr>
    <a:lvl1pPr algn="l" rtl="0" eaLnBrk="0" fontAlgn="base" hangingPunct="0">
      <a:spcBef>
        <a:spcPct val="0"/>
      </a:spcBef>
      <a:spcAft>
        <a:spcPct val="0"/>
      </a:spcAft>
      <a:defRPr sz="2500" b="1" kern="1200">
        <a:solidFill>
          <a:schemeClr val="tx1"/>
        </a:solidFill>
        <a:latin typeface="Arial" pitchFamily="34" charset="0"/>
        <a:ea typeface="MS PGothic" pitchFamily="34" charset="-128"/>
        <a:cs typeface="+mn-cs"/>
      </a:defRPr>
    </a:lvl1pPr>
    <a:lvl2pPr marL="457200" algn="l" rtl="0" eaLnBrk="0" fontAlgn="base" hangingPunct="0">
      <a:spcBef>
        <a:spcPct val="0"/>
      </a:spcBef>
      <a:spcAft>
        <a:spcPct val="0"/>
      </a:spcAft>
      <a:defRPr sz="2500" b="1" kern="1200">
        <a:solidFill>
          <a:schemeClr val="tx1"/>
        </a:solidFill>
        <a:latin typeface="Arial" pitchFamily="34" charset="0"/>
        <a:ea typeface="MS PGothic" pitchFamily="34" charset="-128"/>
        <a:cs typeface="+mn-cs"/>
      </a:defRPr>
    </a:lvl2pPr>
    <a:lvl3pPr marL="914400" algn="l" rtl="0" eaLnBrk="0" fontAlgn="base" hangingPunct="0">
      <a:spcBef>
        <a:spcPct val="0"/>
      </a:spcBef>
      <a:spcAft>
        <a:spcPct val="0"/>
      </a:spcAft>
      <a:defRPr sz="2500" b="1" kern="1200">
        <a:solidFill>
          <a:schemeClr val="tx1"/>
        </a:solidFill>
        <a:latin typeface="Arial" pitchFamily="34" charset="0"/>
        <a:ea typeface="MS PGothic" pitchFamily="34" charset="-128"/>
        <a:cs typeface="+mn-cs"/>
      </a:defRPr>
    </a:lvl3pPr>
    <a:lvl4pPr marL="1371600" algn="l" rtl="0" eaLnBrk="0" fontAlgn="base" hangingPunct="0">
      <a:spcBef>
        <a:spcPct val="0"/>
      </a:spcBef>
      <a:spcAft>
        <a:spcPct val="0"/>
      </a:spcAft>
      <a:defRPr sz="2500" b="1" kern="1200">
        <a:solidFill>
          <a:schemeClr val="tx1"/>
        </a:solidFill>
        <a:latin typeface="Arial" pitchFamily="34" charset="0"/>
        <a:ea typeface="MS PGothic" pitchFamily="34" charset="-128"/>
        <a:cs typeface="+mn-cs"/>
      </a:defRPr>
    </a:lvl4pPr>
    <a:lvl5pPr marL="1828800" algn="l" rtl="0" eaLnBrk="0" fontAlgn="base" hangingPunct="0">
      <a:spcBef>
        <a:spcPct val="0"/>
      </a:spcBef>
      <a:spcAft>
        <a:spcPct val="0"/>
      </a:spcAft>
      <a:defRPr sz="2500" b="1" kern="1200">
        <a:solidFill>
          <a:schemeClr val="tx1"/>
        </a:solidFill>
        <a:latin typeface="Arial" pitchFamily="34" charset="0"/>
        <a:ea typeface="MS PGothic" pitchFamily="34" charset="-128"/>
        <a:cs typeface="+mn-cs"/>
      </a:defRPr>
    </a:lvl5pPr>
    <a:lvl6pPr marL="2286000" algn="l" defTabSz="914400" rtl="0" eaLnBrk="1" latinLnBrk="0" hangingPunct="1">
      <a:defRPr sz="2500" b="1" kern="1200">
        <a:solidFill>
          <a:schemeClr val="tx1"/>
        </a:solidFill>
        <a:latin typeface="Arial" pitchFamily="34" charset="0"/>
        <a:ea typeface="MS PGothic" pitchFamily="34" charset="-128"/>
        <a:cs typeface="+mn-cs"/>
      </a:defRPr>
    </a:lvl6pPr>
    <a:lvl7pPr marL="2743200" algn="l" defTabSz="914400" rtl="0" eaLnBrk="1" latinLnBrk="0" hangingPunct="1">
      <a:defRPr sz="2500" b="1" kern="1200">
        <a:solidFill>
          <a:schemeClr val="tx1"/>
        </a:solidFill>
        <a:latin typeface="Arial" pitchFamily="34" charset="0"/>
        <a:ea typeface="MS PGothic" pitchFamily="34" charset="-128"/>
        <a:cs typeface="+mn-cs"/>
      </a:defRPr>
    </a:lvl7pPr>
    <a:lvl8pPr marL="3200400" algn="l" defTabSz="914400" rtl="0" eaLnBrk="1" latinLnBrk="0" hangingPunct="1">
      <a:defRPr sz="2500" b="1" kern="1200">
        <a:solidFill>
          <a:schemeClr val="tx1"/>
        </a:solidFill>
        <a:latin typeface="Arial" pitchFamily="34" charset="0"/>
        <a:ea typeface="MS PGothic" pitchFamily="34" charset="-128"/>
        <a:cs typeface="+mn-cs"/>
      </a:defRPr>
    </a:lvl8pPr>
    <a:lvl9pPr marL="3657600" algn="l" defTabSz="914400" rtl="0" eaLnBrk="1" latinLnBrk="0" hangingPunct="1">
      <a:defRPr sz="2500" b="1"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CC00"/>
    <a:srgbClr val="FFFF00"/>
    <a:srgbClr val="99CCFF"/>
    <a:srgbClr val="0066FF"/>
    <a:srgbClr val="CC00FF"/>
    <a:srgbClr val="FF99FF"/>
    <a:srgbClr val="66FF33"/>
    <a:srgbClr val="99FF66"/>
    <a:srgbClr val="808000"/>
    <a:srgbClr val="CCCC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0" autoAdjust="0"/>
    <p:restoredTop sz="93945" autoAdjust="0"/>
  </p:normalViewPr>
  <p:slideViewPr>
    <p:cSldViewPr>
      <p:cViewPr varScale="1">
        <p:scale>
          <a:sx n="58" d="100"/>
          <a:sy n="58" d="100"/>
        </p:scale>
        <p:origin x="-792" y="-78"/>
      </p:cViewPr>
      <p:guideLst>
        <p:guide orient="horz" pos="2520"/>
        <p:guide pos="3361"/>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0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b="0" smtClean="0">
                <a:latin typeface="Arial" charset="0"/>
              </a:defRPr>
            </a:lvl1pPr>
          </a:lstStyle>
          <a:p>
            <a:pPr>
              <a:defRPr/>
            </a:pPr>
            <a:endParaRPr lang="en-US" altLang="zh-CN"/>
          </a:p>
        </p:txBody>
      </p:sp>
      <p:sp>
        <p:nvSpPr>
          <p:cNvPr id="45059"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smtClean="0">
                <a:latin typeface="Arial" charset="0"/>
              </a:defRPr>
            </a:lvl1pPr>
          </a:lstStyle>
          <a:p>
            <a:pPr>
              <a:defRPr/>
            </a:pPr>
            <a:endParaRPr lang="en-US" altLang="zh-CN"/>
          </a:p>
        </p:txBody>
      </p:sp>
      <p:sp>
        <p:nvSpPr>
          <p:cNvPr id="4506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b="0" smtClean="0">
                <a:latin typeface="Arial" charset="0"/>
              </a:defRPr>
            </a:lvl1pPr>
          </a:lstStyle>
          <a:p>
            <a:pPr>
              <a:defRPr/>
            </a:pPr>
            <a:endParaRPr lang="en-US" altLang="zh-CN"/>
          </a:p>
        </p:txBody>
      </p:sp>
      <p:sp>
        <p:nvSpPr>
          <p:cNvPr id="4506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smtClean="0">
                <a:latin typeface="Arial" charset="0"/>
              </a:defRPr>
            </a:lvl1pPr>
          </a:lstStyle>
          <a:p>
            <a:pPr>
              <a:defRPr/>
            </a:pPr>
            <a:fld id="{D7F61847-A3F1-4994-A9CB-9C035782E1DD}"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b="0" smtClean="0">
                <a:latin typeface="Arial" charset="0"/>
              </a:defRPr>
            </a:lvl1pPr>
          </a:lstStyle>
          <a:p>
            <a:pPr>
              <a:defRPr/>
            </a:pPr>
            <a:endParaRPr lang="en-US" altLang="zh-CN"/>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b="0" smtClean="0">
                <a:latin typeface="Arial" charset="0"/>
              </a:defRPr>
            </a:lvl1pPr>
          </a:lstStyle>
          <a:p>
            <a:pPr>
              <a:defRPr/>
            </a:pPr>
            <a:endParaRPr lang="en-US" altLang="zh-CN"/>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zh-CN" noProof="0" smtClean="0"/>
              <a:t>Click to edit Master text styles</a:t>
            </a:r>
          </a:p>
          <a:p>
            <a:pPr lvl="1"/>
            <a:r>
              <a:rPr lang="en-US" altLang="zh-CN" noProof="0" smtClean="0"/>
              <a:t>Second level</a:t>
            </a:r>
          </a:p>
          <a:p>
            <a:pPr lvl="2"/>
            <a:r>
              <a:rPr lang="en-US" altLang="zh-CN" noProof="0" smtClean="0"/>
              <a:t>Third level</a:t>
            </a:r>
          </a:p>
          <a:p>
            <a:pPr lvl="3"/>
            <a:r>
              <a:rPr lang="en-US" altLang="zh-CN" noProof="0" smtClean="0"/>
              <a:t>Fourth level</a:t>
            </a:r>
          </a:p>
          <a:p>
            <a:pPr lvl="4"/>
            <a:r>
              <a:rPr lang="en-US" altLang="zh-CN" noProof="0"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b="0" smtClean="0">
                <a:latin typeface="Arial" charset="0"/>
              </a:defRPr>
            </a:lvl1pPr>
          </a:lstStyle>
          <a:p>
            <a:pPr>
              <a:defRPr/>
            </a:pPr>
            <a:endParaRPr lang="en-US" altLang="zh-CN"/>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b="0" smtClean="0">
                <a:latin typeface="Arial" charset="0"/>
              </a:defRPr>
            </a:lvl1pPr>
          </a:lstStyle>
          <a:p>
            <a:pPr>
              <a:defRPr/>
            </a:pPr>
            <a:fld id="{55BE6221-0057-4A74-8E3C-B8B2D3110F4B}" type="slidenum">
              <a:rPr lang="zh-CN" altLang="en-US"/>
              <a:pPr>
                <a:defRPr/>
              </a:pPr>
              <a:t>‹#›</a:t>
            </a:fld>
            <a:endParaRPr lang="en-US" altLang="zh-C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Arial"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Arial"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Arial"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Arial"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800100" y="2486025"/>
            <a:ext cx="9070975" cy="1714500"/>
          </a:xfrm>
          <a:prstGeom prst="rect">
            <a:avLst/>
          </a:prstGeom>
        </p:spPr>
        <p:txBody>
          <a:bodyPr/>
          <a:lstStyle/>
          <a:p>
            <a:r>
              <a:rPr lang="en-US" smtClean="0"/>
              <a:t>Click to edit Master title style</a:t>
            </a:r>
            <a:endParaRPr lang="en-GB"/>
          </a:p>
        </p:txBody>
      </p:sp>
      <p:sp>
        <p:nvSpPr>
          <p:cNvPr id="3" name="Subtitle 2"/>
          <p:cNvSpPr>
            <a:spLocks noGrp="1"/>
          </p:cNvSpPr>
          <p:nvPr>
            <p:ph type="subTitle" idx="1"/>
          </p:nvPr>
        </p:nvSpPr>
        <p:spPr>
          <a:xfrm>
            <a:off x="1600200" y="4533900"/>
            <a:ext cx="7470775" cy="20447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184076"/>
            <a:ext cx="9604375" cy="1015529"/>
          </a:xfrm>
          <a:prstGeom prst="rect">
            <a:avLst/>
          </a:prstGeom>
        </p:spPr>
        <p:txBody>
          <a:bodyPr/>
          <a:lstStyle/>
          <a:p>
            <a:r>
              <a:rPr lang="en-US" smtClean="0"/>
              <a:t>Click to edit Master title style</a:t>
            </a:r>
            <a:endParaRPr lang="en-GB"/>
          </a:p>
        </p:txBody>
      </p:sp>
      <p:sp>
        <p:nvSpPr>
          <p:cNvPr id="3" name="Content Placeholder 2"/>
          <p:cNvSpPr>
            <a:spLocks noGrp="1"/>
          </p:cNvSpPr>
          <p:nvPr>
            <p:ph idx="1"/>
          </p:nvPr>
        </p:nvSpPr>
        <p:spPr>
          <a:xfrm>
            <a:off x="533400" y="1866900"/>
            <a:ext cx="9604375" cy="5280025"/>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33400" y="184076"/>
            <a:ext cx="9604375" cy="1008112"/>
          </a:xfrm>
          <a:prstGeom prst="rect">
            <a:avLst/>
          </a:prstGeom>
        </p:spPr>
        <p:txBody>
          <a:bodyPr/>
          <a:lstStyle/>
          <a:p>
            <a:r>
              <a:rPr lang="en-US" smtClean="0"/>
              <a:t>Click to edit Master title style</a:t>
            </a:r>
            <a:endParaRPr lang="en-GB"/>
          </a:p>
        </p:txBody>
      </p:sp>
      <p:sp>
        <p:nvSpPr>
          <p:cNvPr id="3" name="Content Placeholder 2"/>
          <p:cNvSpPr>
            <a:spLocks noGrp="1"/>
          </p:cNvSpPr>
          <p:nvPr>
            <p:ph sz="half" idx="1"/>
          </p:nvPr>
        </p:nvSpPr>
        <p:spPr>
          <a:xfrm>
            <a:off x="533400" y="1866900"/>
            <a:ext cx="4725988" cy="52800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411788" y="1866900"/>
            <a:ext cx="4725987" cy="528002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184076"/>
            <a:ext cx="9604375" cy="1015529"/>
          </a:xfrm>
          <a:prstGeom prst="rect">
            <a:avLst/>
          </a:prstGeo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533400" y="1790700"/>
            <a:ext cx="4714875" cy="7461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33400" y="2536825"/>
            <a:ext cx="4714875" cy="46101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5421313" y="1790700"/>
            <a:ext cx="4716462" cy="746125"/>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421313" y="2536825"/>
            <a:ext cx="4716462" cy="4610100"/>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33400" y="184076"/>
            <a:ext cx="9604375" cy="1015529"/>
          </a:xfrm>
          <a:prstGeom prst="rect">
            <a:avLst/>
          </a:prstGeom>
        </p:spPr>
        <p:txBody>
          <a:bodyPr/>
          <a:lstStyle/>
          <a:p>
            <a:r>
              <a:rPr lang="en-US" dirty="0" smtClean="0"/>
              <a:t>Click to edit Master title style</a:t>
            </a:r>
            <a:endParaRPr lang="en-GB"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extBox 1"/>
          <p:cNvSpPr txBox="1"/>
          <p:nvPr userDrawn="1"/>
        </p:nvSpPr>
        <p:spPr>
          <a:xfrm>
            <a:off x="10261505" y="7672908"/>
            <a:ext cx="402674" cy="307777"/>
          </a:xfrm>
          <a:prstGeom prst="rect">
            <a:avLst/>
          </a:prstGeom>
          <a:noFill/>
        </p:spPr>
        <p:txBody>
          <a:bodyPr wrap="none" rtlCol="0">
            <a:spAutoFit/>
          </a:bodyPr>
          <a:lstStyle/>
          <a:p>
            <a:fld id="{1D72198B-5C37-4316-AF1B-174FD6C2182E}" type="slidenum">
              <a:rPr lang="en-GB" sz="1400" smtClean="0"/>
              <a:pPr/>
              <a:t>‹#›</a:t>
            </a:fld>
            <a:endParaRPr lang="en-GB" sz="1400" dirty="0"/>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5" r:id="rId3"/>
    <p:sldLayoutId id="2147483656" r:id="rId4"/>
    <p:sldLayoutId id="2147483657" r:id="rId5"/>
    <p:sldLayoutId id="2147483658" r:id="rId6"/>
  </p:sldLayoutIdLst>
  <p:timing>
    <p:tnLst>
      <p:par>
        <p:cTn id="1" dur="indefinite" restart="never" nodeType="tmRoot"/>
      </p:par>
    </p:tnLst>
  </p:timing>
  <p:hf hdr="0" ftr="0" dt="0"/>
  <p:txStyles>
    <p:titleStyle>
      <a:lvl1pPr algn="l" rtl="0" eaLnBrk="0" fontAlgn="base" hangingPunct="0">
        <a:spcBef>
          <a:spcPct val="0"/>
        </a:spcBef>
        <a:spcAft>
          <a:spcPct val="0"/>
        </a:spcAft>
        <a:defRPr sz="3500" b="1">
          <a:solidFill>
            <a:srgbClr val="990000"/>
          </a:solidFill>
          <a:latin typeface="+mj-lt"/>
          <a:ea typeface="+mj-ea"/>
          <a:cs typeface="+mj-cs"/>
        </a:defRPr>
      </a:lvl1pPr>
      <a:lvl2pPr algn="l" rtl="0" eaLnBrk="0" fontAlgn="base" hangingPunct="0">
        <a:spcBef>
          <a:spcPct val="0"/>
        </a:spcBef>
        <a:spcAft>
          <a:spcPct val="0"/>
        </a:spcAft>
        <a:defRPr sz="3500" b="1">
          <a:solidFill>
            <a:srgbClr val="990000"/>
          </a:solidFill>
          <a:latin typeface="Arial" charset="0"/>
          <a:ea typeface="宋体" pitchFamily="2" charset="-122"/>
        </a:defRPr>
      </a:lvl2pPr>
      <a:lvl3pPr algn="l" rtl="0" eaLnBrk="0" fontAlgn="base" hangingPunct="0">
        <a:spcBef>
          <a:spcPct val="0"/>
        </a:spcBef>
        <a:spcAft>
          <a:spcPct val="0"/>
        </a:spcAft>
        <a:defRPr sz="3500" b="1">
          <a:solidFill>
            <a:srgbClr val="990000"/>
          </a:solidFill>
          <a:latin typeface="Arial" charset="0"/>
          <a:ea typeface="宋体" pitchFamily="2" charset="-122"/>
        </a:defRPr>
      </a:lvl3pPr>
      <a:lvl4pPr algn="l" rtl="0" eaLnBrk="0" fontAlgn="base" hangingPunct="0">
        <a:spcBef>
          <a:spcPct val="0"/>
        </a:spcBef>
        <a:spcAft>
          <a:spcPct val="0"/>
        </a:spcAft>
        <a:defRPr sz="3500" b="1">
          <a:solidFill>
            <a:srgbClr val="990000"/>
          </a:solidFill>
          <a:latin typeface="Arial" charset="0"/>
          <a:ea typeface="宋体" pitchFamily="2" charset="-122"/>
        </a:defRPr>
      </a:lvl4pPr>
      <a:lvl5pPr algn="l" rtl="0" eaLnBrk="0" fontAlgn="base" hangingPunct="0">
        <a:spcBef>
          <a:spcPct val="0"/>
        </a:spcBef>
        <a:spcAft>
          <a:spcPct val="0"/>
        </a:spcAft>
        <a:defRPr sz="3500" b="1">
          <a:solidFill>
            <a:srgbClr val="990000"/>
          </a:solidFill>
          <a:latin typeface="Arial" charset="0"/>
          <a:ea typeface="宋体" pitchFamily="2" charset="-122"/>
        </a:defRPr>
      </a:lvl5pPr>
      <a:lvl6pPr marL="457200" algn="l" rtl="0" fontAlgn="base">
        <a:spcBef>
          <a:spcPct val="0"/>
        </a:spcBef>
        <a:spcAft>
          <a:spcPct val="0"/>
        </a:spcAft>
        <a:defRPr sz="3500" b="1">
          <a:solidFill>
            <a:srgbClr val="990000"/>
          </a:solidFill>
          <a:latin typeface="Arial" charset="0"/>
          <a:ea typeface="宋体" pitchFamily="2" charset="-122"/>
        </a:defRPr>
      </a:lvl6pPr>
      <a:lvl7pPr marL="914400" algn="l" rtl="0" fontAlgn="base">
        <a:spcBef>
          <a:spcPct val="0"/>
        </a:spcBef>
        <a:spcAft>
          <a:spcPct val="0"/>
        </a:spcAft>
        <a:defRPr sz="3500" b="1">
          <a:solidFill>
            <a:srgbClr val="990000"/>
          </a:solidFill>
          <a:latin typeface="Arial" charset="0"/>
          <a:ea typeface="宋体" pitchFamily="2" charset="-122"/>
        </a:defRPr>
      </a:lvl7pPr>
      <a:lvl8pPr marL="1371600" algn="l" rtl="0" fontAlgn="base">
        <a:spcBef>
          <a:spcPct val="0"/>
        </a:spcBef>
        <a:spcAft>
          <a:spcPct val="0"/>
        </a:spcAft>
        <a:defRPr sz="3500" b="1">
          <a:solidFill>
            <a:srgbClr val="990000"/>
          </a:solidFill>
          <a:latin typeface="Arial" charset="0"/>
          <a:ea typeface="宋体" pitchFamily="2" charset="-122"/>
        </a:defRPr>
      </a:lvl8pPr>
      <a:lvl9pPr marL="1828800" algn="l" rtl="0" fontAlgn="base">
        <a:spcBef>
          <a:spcPct val="0"/>
        </a:spcBef>
        <a:spcAft>
          <a:spcPct val="0"/>
        </a:spcAft>
        <a:defRPr sz="3500" b="1">
          <a:solidFill>
            <a:srgbClr val="990000"/>
          </a:solidFill>
          <a:latin typeface="Arial" charset="0"/>
          <a:ea typeface="宋体" pitchFamily="2" charset="-122"/>
        </a:defRPr>
      </a:lvl9pPr>
    </p:titleStyle>
    <p:bodyStyle>
      <a:lvl1pPr marL="342900" indent="-342900" algn="l" rtl="0" eaLnBrk="0" fontAlgn="base" hangingPunct="0">
        <a:spcBef>
          <a:spcPct val="70000"/>
        </a:spcBef>
        <a:spcAft>
          <a:spcPct val="0"/>
        </a:spcAft>
        <a:defRPr sz="2500" b="1">
          <a:solidFill>
            <a:schemeClr val="tx1"/>
          </a:solidFill>
          <a:latin typeface="+mn-lt"/>
          <a:ea typeface="+mn-ea"/>
          <a:cs typeface="+mn-cs"/>
        </a:defRPr>
      </a:lvl1pPr>
      <a:lvl2pPr marL="874713" indent="-417513" algn="l" rtl="0" eaLnBrk="0" fontAlgn="base" hangingPunct="0">
        <a:lnSpc>
          <a:spcPct val="85000"/>
        </a:lnSpc>
        <a:spcBef>
          <a:spcPct val="35000"/>
        </a:spcBef>
        <a:spcAft>
          <a:spcPct val="0"/>
        </a:spcAft>
        <a:buFont typeface="Wingdings" pitchFamily="2" charset="2"/>
        <a:buChar char="q"/>
        <a:defRPr sz="2200">
          <a:solidFill>
            <a:schemeClr val="tx1"/>
          </a:solidFill>
          <a:latin typeface="+mn-lt"/>
          <a:ea typeface="+mn-ea"/>
        </a:defRPr>
      </a:lvl2pPr>
      <a:lvl3pPr marL="1366838" indent="-323850" algn="l" rtl="0" eaLnBrk="0" fontAlgn="base" hangingPunct="0">
        <a:spcBef>
          <a:spcPct val="20000"/>
        </a:spcBef>
        <a:spcAft>
          <a:spcPct val="0"/>
        </a:spcAft>
        <a:buFont typeface="Wingdings" pitchFamily="2" charset="2"/>
        <a:buChar char="Ø"/>
        <a:defRPr sz="2000">
          <a:solidFill>
            <a:schemeClr val="tx1"/>
          </a:solidFill>
          <a:latin typeface="+mn-lt"/>
          <a:ea typeface="+mn-ea"/>
        </a:defRPr>
      </a:lvl3pPr>
      <a:lvl4pPr marL="1911350" indent="-365125" algn="l" rtl="0" eaLnBrk="0" fontAlgn="base" hangingPunct="0">
        <a:spcBef>
          <a:spcPct val="20000"/>
        </a:spcBef>
        <a:spcAft>
          <a:spcPct val="0"/>
        </a:spcAft>
        <a:buChar char="–"/>
        <a:defRPr sz="2000">
          <a:solidFill>
            <a:schemeClr val="tx1"/>
          </a:solidFill>
          <a:latin typeface="+mn-lt"/>
          <a:ea typeface="+mn-ea"/>
        </a:defRPr>
      </a:lvl4pPr>
      <a:lvl5pPr marL="2455863" indent="-365125" algn="l" rtl="0" eaLnBrk="0" fontAlgn="base" hangingPunct="0">
        <a:spcBef>
          <a:spcPct val="20000"/>
        </a:spcBef>
        <a:spcAft>
          <a:spcPct val="0"/>
        </a:spcAft>
        <a:buChar char="»"/>
        <a:defRPr sz="2000">
          <a:solidFill>
            <a:schemeClr val="tx1"/>
          </a:solidFill>
          <a:latin typeface="+mn-lt"/>
          <a:ea typeface="+mn-ea"/>
        </a:defRPr>
      </a:lvl5pPr>
      <a:lvl6pPr marL="2913063" indent="-365125" algn="l" rtl="0" fontAlgn="base">
        <a:spcBef>
          <a:spcPct val="20000"/>
        </a:spcBef>
        <a:spcAft>
          <a:spcPct val="0"/>
        </a:spcAft>
        <a:buChar char="»"/>
        <a:defRPr sz="2000">
          <a:solidFill>
            <a:schemeClr val="tx1"/>
          </a:solidFill>
          <a:latin typeface="+mn-lt"/>
          <a:ea typeface="+mn-ea"/>
        </a:defRPr>
      </a:lvl6pPr>
      <a:lvl7pPr marL="3370263" indent="-365125" algn="l" rtl="0" fontAlgn="base">
        <a:spcBef>
          <a:spcPct val="20000"/>
        </a:spcBef>
        <a:spcAft>
          <a:spcPct val="0"/>
        </a:spcAft>
        <a:buChar char="»"/>
        <a:defRPr sz="2000">
          <a:solidFill>
            <a:schemeClr val="tx1"/>
          </a:solidFill>
          <a:latin typeface="+mn-lt"/>
          <a:ea typeface="+mn-ea"/>
        </a:defRPr>
      </a:lvl7pPr>
      <a:lvl8pPr marL="3827463" indent="-365125" algn="l" rtl="0" fontAlgn="base">
        <a:spcBef>
          <a:spcPct val="20000"/>
        </a:spcBef>
        <a:spcAft>
          <a:spcPct val="0"/>
        </a:spcAft>
        <a:buChar char="»"/>
        <a:defRPr sz="2000">
          <a:solidFill>
            <a:schemeClr val="tx1"/>
          </a:solidFill>
          <a:latin typeface="+mn-lt"/>
          <a:ea typeface="+mn-ea"/>
        </a:defRPr>
      </a:lvl8pPr>
      <a:lvl9pPr marL="4284663" indent="-365125"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hyperlink" Target="http://www.ieee802.org/1/files/public/docs2011/axbq-vissers-drni-data-plane-model-I-and-II-comparison-1011-v00.pptx" TargetMode="Externa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Title 1"/>
          <p:cNvSpPr>
            <a:spLocks noGrp="1"/>
          </p:cNvSpPr>
          <p:nvPr>
            <p:ph type="ctrTitle"/>
          </p:nvPr>
        </p:nvSpPr>
        <p:spPr bwMode="auto">
          <a:xfrm>
            <a:off x="800100" y="2486025"/>
            <a:ext cx="9288015" cy="1714500"/>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dirty="0" smtClean="0"/>
              <a:t>Distributed Network Protection (DNP) architecture study</a:t>
            </a:r>
            <a:endParaRPr lang="en-GB" dirty="0" smtClean="0"/>
          </a:p>
        </p:txBody>
      </p:sp>
      <p:sp>
        <p:nvSpPr>
          <p:cNvPr id="1027" name="Subtitle 2"/>
          <p:cNvSpPr>
            <a:spLocks noGrp="1"/>
          </p:cNvSpPr>
          <p:nvPr>
            <p:ph type="subTitle" idx="1"/>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dirty="0" smtClean="0"/>
              <a:t>Maarten Vissers</a:t>
            </a:r>
          </a:p>
          <a:p>
            <a:pPr eaLnBrk="1" hangingPunct="1"/>
            <a:r>
              <a:rPr lang="en-US" dirty="0" smtClean="0"/>
              <a:t>2011-11-18</a:t>
            </a:r>
            <a:endParaRPr lang="en-US" dirty="0" smtClean="0"/>
          </a:p>
          <a:p>
            <a:pPr eaLnBrk="1" hangingPunct="1"/>
            <a:r>
              <a:rPr lang="en-GB" dirty="0" smtClean="0"/>
              <a:t>v4</a:t>
            </a:r>
            <a:endParaRPr lang="en-GB" dirty="0" smtClean="0"/>
          </a:p>
        </p:txBody>
      </p:sp>
      <p:sp>
        <p:nvSpPr>
          <p:cNvPr id="4" name="TextBox 3"/>
          <p:cNvSpPr txBox="1"/>
          <p:nvPr/>
        </p:nvSpPr>
        <p:spPr>
          <a:xfrm>
            <a:off x="439043" y="7168852"/>
            <a:ext cx="5203348" cy="646331"/>
          </a:xfrm>
          <a:prstGeom prst="rect">
            <a:avLst/>
          </a:prstGeom>
          <a:noFill/>
        </p:spPr>
        <p:txBody>
          <a:bodyPr wrap="none" lIns="0" tIns="0" rIns="0" bIns="0" rtlCol="0">
            <a:spAutoFit/>
          </a:bodyPr>
          <a:lstStyle/>
          <a:p>
            <a:r>
              <a:rPr lang="en-GB" sz="1400" b="0" dirty="0" smtClean="0"/>
              <a:t>v2: includes a few slides at the end illustrating segment protection</a:t>
            </a:r>
          </a:p>
          <a:p>
            <a:r>
              <a:rPr lang="en-GB" sz="1400" b="0" dirty="0" smtClean="0"/>
              <a:t>v3: minor enhancements to some </a:t>
            </a:r>
            <a:r>
              <a:rPr lang="en-GB" sz="1400" b="0" dirty="0" smtClean="0"/>
              <a:t>figures</a:t>
            </a:r>
          </a:p>
          <a:p>
            <a:r>
              <a:rPr lang="en-GB" sz="1400" b="0" dirty="0" smtClean="0"/>
              <a:t>v</a:t>
            </a:r>
            <a:r>
              <a:rPr lang="en-GB" sz="1400" b="0" dirty="0" smtClean="0"/>
              <a:t>4: includes model of IBBEB with </a:t>
            </a:r>
            <a:r>
              <a:rPr lang="en-GB" sz="1400" b="0" dirty="0" err="1" smtClean="0"/>
              <a:t>BSIs</a:t>
            </a:r>
            <a:endParaRPr lang="en-US" sz="1400" b="0"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54" name="Group 553"/>
          <p:cNvGrpSpPr/>
          <p:nvPr/>
        </p:nvGrpSpPr>
        <p:grpSpPr>
          <a:xfrm>
            <a:off x="5959198" y="2993760"/>
            <a:ext cx="192114" cy="648072"/>
            <a:chOff x="6727650" y="2200300"/>
            <a:chExt cx="191838" cy="479590"/>
          </a:xfrm>
        </p:grpSpPr>
        <p:cxnSp>
          <p:nvCxnSpPr>
            <p:cNvPr id="561" name="Straight Connector 560"/>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4" name="Straight Connector 563"/>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9" name="Straight Connector 578"/>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60" name="Group 459"/>
          <p:cNvGrpSpPr/>
          <p:nvPr/>
        </p:nvGrpSpPr>
        <p:grpSpPr>
          <a:xfrm>
            <a:off x="5071466" y="2993760"/>
            <a:ext cx="192114" cy="648072"/>
            <a:chOff x="6727650" y="2200300"/>
            <a:chExt cx="191838" cy="479590"/>
          </a:xfrm>
        </p:grpSpPr>
        <p:cxnSp>
          <p:nvCxnSpPr>
            <p:cNvPr id="464" name="Straight Connector 463"/>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5" name="Straight Connector 464"/>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5" name="Straight Connector 474"/>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5" name="Title 4"/>
          <p:cNvSpPr>
            <a:spLocks noGrp="1"/>
          </p:cNvSpPr>
          <p:nvPr>
            <p:ph type="title"/>
          </p:nvPr>
        </p:nvSpPr>
        <p:spPr>
          <a:xfrm>
            <a:off x="533400" y="184076"/>
            <a:ext cx="9604375" cy="1015529"/>
          </a:xfrm>
        </p:spPr>
        <p:txBody>
          <a:bodyPr/>
          <a:lstStyle/>
          <a:p>
            <a:r>
              <a:rPr lang="en-GB" dirty="0" smtClean="0"/>
              <a:t>High level model of PEB/PB nodes</a:t>
            </a:r>
            <a:endParaRPr lang="en-US" dirty="0"/>
          </a:p>
        </p:txBody>
      </p:sp>
      <p:grpSp>
        <p:nvGrpSpPr>
          <p:cNvPr id="10" name="Group 43"/>
          <p:cNvGrpSpPr>
            <a:grpSpLocks noChangeAspect="1"/>
          </p:cNvGrpSpPr>
          <p:nvPr/>
        </p:nvGrpSpPr>
        <p:grpSpPr>
          <a:xfrm rot="10800000">
            <a:off x="4929374" y="5225458"/>
            <a:ext cx="575514" cy="575514"/>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 name="Group 46"/>
          <p:cNvGrpSpPr>
            <a:grpSpLocks noChangeAspect="1"/>
          </p:cNvGrpSpPr>
          <p:nvPr/>
        </p:nvGrpSpPr>
        <p:grpSpPr>
          <a:xfrm rot="10800000">
            <a:off x="4257940" y="5225458"/>
            <a:ext cx="575514" cy="575514"/>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2" name="Group 49"/>
          <p:cNvGrpSpPr>
            <a:grpSpLocks noChangeAspect="1"/>
          </p:cNvGrpSpPr>
          <p:nvPr/>
        </p:nvGrpSpPr>
        <p:grpSpPr>
          <a:xfrm rot="10800000">
            <a:off x="3586507" y="5225458"/>
            <a:ext cx="575514" cy="575514"/>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52"/>
          <p:cNvGrpSpPr>
            <a:grpSpLocks noChangeAspect="1"/>
          </p:cNvGrpSpPr>
          <p:nvPr/>
        </p:nvGrpSpPr>
        <p:grpSpPr>
          <a:xfrm rot="10800000">
            <a:off x="2915074" y="5225458"/>
            <a:ext cx="575514" cy="575514"/>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61"/>
          <p:cNvGrpSpPr>
            <a:grpSpLocks noChangeAspect="1"/>
          </p:cNvGrpSpPr>
          <p:nvPr/>
        </p:nvGrpSpPr>
        <p:grpSpPr>
          <a:xfrm rot="10800000" flipV="1">
            <a:off x="5407595" y="2226132"/>
            <a:ext cx="383676" cy="383676"/>
            <a:chOff x="655067" y="5296644"/>
            <a:chExt cx="504056" cy="504056"/>
          </a:xfrm>
          <a:solidFill>
            <a:schemeClr val="bg1"/>
          </a:solidFill>
        </p:grpSpPr>
        <p:sp>
          <p:nvSpPr>
            <p:cNvPr id="352" name="Isosceles Triangle 35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3" name="Trapezoid 352"/>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344" name="Straight Connector 343"/>
          <p:cNvCxnSpPr>
            <a:stCxn id="364" idx="0"/>
          </p:cNvCxnSpPr>
          <p:nvPr/>
        </p:nvCxnSpPr>
        <p:spPr bwMode="auto">
          <a:xfrm rot="10800000" flipV="1">
            <a:off x="5217131" y="5800973"/>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4545698" y="5800973"/>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3874264" y="5800973"/>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3202831" y="5800973"/>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9" name="Straight Connector 348"/>
          <p:cNvCxnSpPr>
            <a:stCxn id="401" idx="2"/>
            <a:endCxn id="352" idx="0"/>
          </p:cNvCxnSpPr>
          <p:nvPr/>
        </p:nvCxnSpPr>
        <p:spPr bwMode="auto">
          <a:xfrm>
            <a:off x="5587615" y="1622495"/>
            <a:ext cx="11818" cy="60363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1" name="Group 61"/>
          <p:cNvGrpSpPr>
            <a:grpSpLocks noChangeAspect="1"/>
          </p:cNvGrpSpPr>
          <p:nvPr/>
        </p:nvGrpSpPr>
        <p:grpSpPr>
          <a:xfrm flipH="1">
            <a:off x="3777326" y="3142172"/>
            <a:ext cx="383676" cy="383676"/>
            <a:chOff x="655067" y="5296644"/>
            <a:chExt cx="504056" cy="504056"/>
          </a:xfrm>
          <a:solidFill>
            <a:schemeClr val="bg1"/>
          </a:solidFill>
        </p:grpSpPr>
        <p:sp>
          <p:nvSpPr>
            <p:cNvPr id="447" name="Isosceles Triangle 4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8" name="Trapezoid 44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 name="Group 64"/>
          <p:cNvGrpSpPr>
            <a:grpSpLocks noChangeAspect="1"/>
          </p:cNvGrpSpPr>
          <p:nvPr/>
        </p:nvGrpSpPr>
        <p:grpSpPr>
          <a:xfrm flipH="1">
            <a:off x="4256922" y="3142172"/>
            <a:ext cx="383676" cy="383676"/>
            <a:chOff x="655067" y="5296644"/>
            <a:chExt cx="504056" cy="504056"/>
          </a:xfrm>
          <a:solidFill>
            <a:schemeClr val="bg1"/>
          </a:solidFill>
        </p:grpSpPr>
        <p:sp>
          <p:nvSpPr>
            <p:cNvPr id="450" name="Isosceles Triangle 44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1" name="Trapezoid 45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66" name="Straight Connector 465"/>
          <p:cNvCxnSpPr>
            <a:endCxn id="450" idx="0"/>
          </p:cNvCxnSpPr>
          <p:nvPr/>
        </p:nvCxnSpPr>
        <p:spPr bwMode="auto">
          <a:xfrm flipH="1">
            <a:off x="4448760" y="2854415"/>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7" name="Straight Connector 466"/>
          <p:cNvCxnSpPr>
            <a:endCxn id="447" idx="0"/>
          </p:cNvCxnSpPr>
          <p:nvPr/>
        </p:nvCxnSpPr>
        <p:spPr bwMode="auto">
          <a:xfrm flipH="1">
            <a:off x="3969164" y="2854415"/>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61"/>
          <p:cNvGrpSpPr>
            <a:grpSpLocks noChangeAspect="1"/>
          </p:cNvGrpSpPr>
          <p:nvPr/>
        </p:nvGrpSpPr>
        <p:grpSpPr>
          <a:xfrm flipH="1">
            <a:off x="2818136" y="3142172"/>
            <a:ext cx="383676" cy="383676"/>
            <a:chOff x="655067" y="5296644"/>
            <a:chExt cx="504056" cy="504056"/>
          </a:xfrm>
          <a:solidFill>
            <a:schemeClr val="bg1"/>
          </a:solidFill>
        </p:grpSpPr>
        <p:sp>
          <p:nvSpPr>
            <p:cNvPr id="469" name="Isosceles Triangle 46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0"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52" name="Straight Connector 451"/>
          <p:cNvCxnSpPr/>
          <p:nvPr/>
        </p:nvCxnSpPr>
        <p:spPr bwMode="auto">
          <a:xfrm flipH="1" flipV="1">
            <a:off x="4448760"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flipH="1" flipV="1">
            <a:off x="4352841"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flipV="1">
            <a:off x="4544679"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flipV="1">
            <a:off x="3873245"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flipV="1">
            <a:off x="4065084"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H="1" flipV="1">
            <a:off x="3969165"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1" name="Straight Connector 470"/>
          <p:cNvCxnSpPr/>
          <p:nvPr/>
        </p:nvCxnSpPr>
        <p:spPr bwMode="auto">
          <a:xfrm flipH="1" flipV="1">
            <a:off x="2914055"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2" name="Straight Connector 471"/>
          <p:cNvCxnSpPr/>
          <p:nvPr/>
        </p:nvCxnSpPr>
        <p:spPr bwMode="auto">
          <a:xfrm flipH="1" flipV="1">
            <a:off x="3105893"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3" name="Straight Connector 472"/>
          <p:cNvCxnSpPr/>
          <p:nvPr/>
        </p:nvCxnSpPr>
        <p:spPr bwMode="auto">
          <a:xfrm flipH="1" flipV="1">
            <a:off x="3009974" y="352584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4" name="Straight Connector 473"/>
          <p:cNvCxnSpPr>
            <a:endCxn id="469" idx="0"/>
          </p:cNvCxnSpPr>
          <p:nvPr/>
        </p:nvCxnSpPr>
        <p:spPr bwMode="auto">
          <a:xfrm flipH="1">
            <a:off x="3009974" y="2854415"/>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3" name="Straight Connector 332"/>
          <p:cNvCxnSpPr/>
          <p:nvPr/>
        </p:nvCxnSpPr>
        <p:spPr bwMode="auto">
          <a:xfrm rot="10800000">
            <a:off x="5503514" y="2609808"/>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4" name="Straight Connector 333"/>
          <p:cNvCxnSpPr/>
          <p:nvPr/>
        </p:nvCxnSpPr>
        <p:spPr bwMode="auto">
          <a:xfrm rot="10800000">
            <a:off x="5695352" y="2609808"/>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5" name="Straight Connector 334"/>
          <p:cNvCxnSpPr/>
          <p:nvPr/>
        </p:nvCxnSpPr>
        <p:spPr bwMode="auto">
          <a:xfrm rot="10800000">
            <a:off x="5599433" y="2609808"/>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56" name="TextBox 555"/>
          <p:cNvSpPr txBox="1"/>
          <p:nvPr/>
        </p:nvSpPr>
        <p:spPr>
          <a:xfrm>
            <a:off x="2456366" y="2500737"/>
            <a:ext cx="1151029" cy="276999"/>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7" name="TextBox 556"/>
          <p:cNvSpPr txBox="1"/>
          <p:nvPr/>
        </p:nvSpPr>
        <p:spPr>
          <a:xfrm>
            <a:off x="3777326" y="2500737"/>
            <a:ext cx="863272" cy="276999"/>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58" name="TextBox 557"/>
          <p:cNvSpPr txBox="1"/>
          <p:nvPr/>
        </p:nvSpPr>
        <p:spPr>
          <a:xfrm>
            <a:off x="8864803" y="1120180"/>
            <a:ext cx="863272" cy="276999"/>
          </a:xfrm>
          <a:prstGeom prst="rect">
            <a:avLst/>
          </a:prstGeom>
          <a:noFill/>
        </p:spPr>
        <p:txBody>
          <a:bodyPr wrap="square" lIns="0" tIns="0" rIns="0" bIns="0" rtlCol="0">
            <a:spAutoFit/>
          </a:bodyPr>
          <a:lstStyle/>
          <a:p>
            <a:pPr algn="ctr"/>
            <a:r>
              <a:rPr lang="en-GB" sz="1800" b="0" dirty="0" smtClean="0"/>
              <a:t>UNI</a:t>
            </a:r>
            <a:endParaRPr lang="en-US" sz="1800" b="0" dirty="0" smtClean="0"/>
          </a:p>
        </p:txBody>
      </p:sp>
      <p:sp>
        <p:nvSpPr>
          <p:cNvPr id="560" name="TextBox 559"/>
          <p:cNvSpPr txBox="1"/>
          <p:nvPr/>
        </p:nvSpPr>
        <p:spPr>
          <a:xfrm>
            <a:off x="4473059" y="6099765"/>
            <a:ext cx="863272" cy="276999"/>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grpSp>
        <p:nvGrpSpPr>
          <p:cNvPr id="753" name="Group 43"/>
          <p:cNvGrpSpPr>
            <a:grpSpLocks noChangeAspect="1"/>
          </p:cNvGrpSpPr>
          <p:nvPr/>
        </p:nvGrpSpPr>
        <p:grpSpPr>
          <a:xfrm rot="10800000">
            <a:off x="6272241" y="5225460"/>
            <a:ext cx="575514" cy="575514"/>
            <a:chOff x="655067" y="5296644"/>
            <a:chExt cx="504056" cy="504056"/>
          </a:xfrm>
          <a:solidFill>
            <a:schemeClr val="bg1"/>
          </a:solidFill>
        </p:grpSpPr>
        <p:sp>
          <p:nvSpPr>
            <p:cNvPr id="562" name="Isosceles Triangle 5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3" name="Trapezoid 56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54" name="Group 46"/>
          <p:cNvGrpSpPr>
            <a:grpSpLocks noChangeAspect="1"/>
          </p:cNvGrpSpPr>
          <p:nvPr/>
        </p:nvGrpSpPr>
        <p:grpSpPr>
          <a:xfrm rot="10800000">
            <a:off x="5600807" y="5225460"/>
            <a:ext cx="575514" cy="575514"/>
            <a:chOff x="655067" y="5296644"/>
            <a:chExt cx="504056" cy="504056"/>
          </a:xfrm>
          <a:solidFill>
            <a:schemeClr val="bg1"/>
          </a:solidFill>
        </p:grpSpPr>
        <p:sp>
          <p:nvSpPr>
            <p:cNvPr id="565" name="Isosceles Triangle 56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Trapezoid 56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92" name="Straight Connector 291"/>
          <p:cNvCxnSpPr/>
          <p:nvPr/>
        </p:nvCxnSpPr>
        <p:spPr bwMode="auto">
          <a:xfrm rot="10800000">
            <a:off x="5217131" y="464994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121212"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025293"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408969"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313050"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4545698"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4449779"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4353859"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4737536"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4641617"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3874264"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3778345"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3682426"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066102"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3970183"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3202831"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3106912"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3010993"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3394669"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3298750" y="4649945"/>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7" name="Straight Connector 566"/>
          <p:cNvCxnSpPr/>
          <p:nvPr/>
        </p:nvCxnSpPr>
        <p:spPr bwMode="auto">
          <a:xfrm rot="10800000">
            <a:off x="6559998" y="4649951"/>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rot="10800000">
            <a:off x="6464079"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rot="10800000">
            <a:off x="6368160"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0" name="Straight Connector 569"/>
          <p:cNvCxnSpPr/>
          <p:nvPr/>
        </p:nvCxnSpPr>
        <p:spPr bwMode="auto">
          <a:xfrm rot="10800000">
            <a:off x="6751836"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1" name="Straight Connector 570"/>
          <p:cNvCxnSpPr/>
          <p:nvPr/>
        </p:nvCxnSpPr>
        <p:spPr bwMode="auto">
          <a:xfrm rot="10800000">
            <a:off x="6655917"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2" name="Straight Connector 571"/>
          <p:cNvCxnSpPr/>
          <p:nvPr/>
        </p:nvCxnSpPr>
        <p:spPr bwMode="auto">
          <a:xfrm rot="10800000">
            <a:off x="5888564"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3" name="Straight Connector 572"/>
          <p:cNvCxnSpPr/>
          <p:nvPr/>
        </p:nvCxnSpPr>
        <p:spPr bwMode="auto">
          <a:xfrm rot="10800000">
            <a:off x="5792645"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4" name="Straight Connector 573"/>
          <p:cNvCxnSpPr/>
          <p:nvPr/>
        </p:nvCxnSpPr>
        <p:spPr bwMode="auto">
          <a:xfrm rot="10800000">
            <a:off x="5696726"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5" name="Straight Connector 574"/>
          <p:cNvCxnSpPr/>
          <p:nvPr/>
        </p:nvCxnSpPr>
        <p:spPr bwMode="auto">
          <a:xfrm rot="10800000">
            <a:off x="6080402"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rot="10800000">
            <a:off x="5984483" y="4649953"/>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a:stCxn id="562" idx="0"/>
          </p:cNvCxnSpPr>
          <p:nvPr/>
        </p:nvCxnSpPr>
        <p:spPr bwMode="auto">
          <a:xfrm rot="10800000" flipV="1">
            <a:off x="6559998" y="5800974"/>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a:stCxn id="565" idx="0"/>
          </p:cNvCxnSpPr>
          <p:nvPr/>
        </p:nvCxnSpPr>
        <p:spPr bwMode="auto">
          <a:xfrm rot="10800000" flipV="1">
            <a:off x="5888564" y="5800974"/>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99" name="Group 355"/>
          <p:cNvGrpSpPr/>
          <p:nvPr/>
        </p:nvGrpSpPr>
        <p:grpSpPr>
          <a:xfrm>
            <a:off x="3814691" y="3621767"/>
            <a:ext cx="317190" cy="383676"/>
            <a:chOff x="4277907" y="2848372"/>
            <a:chExt cx="238120" cy="288032"/>
          </a:xfrm>
        </p:grpSpPr>
        <p:grpSp>
          <p:nvGrpSpPr>
            <p:cNvPr id="800" name="Group 263"/>
            <p:cNvGrpSpPr>
              <a:grpSpLocks noChangeAspect="1"/>
            </p:cNvGrpSpPr>
            <p:nvPr/>
          </p:nvGrpSpPr>
          <p:grpSpPr>
            <a:xfrm>
              <a:off x="4277907" y="2848372"/>
              <a:ext cx="96010" cy="288032"/>
              <a:chOff x="1951211" y="1696244"/>
              <a:chExt cx="144016" cy="432048"/>
            </a:xfrm>
          </p:grpSpPr>
          <p:sp>
            <p:nvSpPr>
              <p:cNvPr id="407" name="Flowchart: Delay 40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8" name="Isosceles Triangle 40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9" name="Flowchart: Delay 40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10" name="Isosceles Triangle 40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01" name="Group 264"/>
            <p:cNvGrpSpPr>
              <a:grpSpLocks noChangeAspect="1"/>
            </p:cNvGrpSpPr>
            <p:nvPr/>
          </p:nvGrpSpPr>
          <p:grpSpPr>
            <a:xfrm>
              <a:off x="4346157" y="2848372"/>
              <a:ext cx="96010" cy="288032"/>
              <a:chOff x="1951211" y="1696244"/>
              <a:chExt cx="144016" cy="432048"/>
            </a:xfrm>
          </p:grpSpPr>
          <p:sp>
            <p:nvSpPr>
              <p:cNvPr id="386" name="Flowchart: Delay 38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99" name="Isosceles Triangle 39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2" name="Flowchart: Delay 40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6" name="Isosceles Triangle 40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02" name="Group 273"/>
            <p:cNvGrpSpPr>
              <a:grpSpLocks noChangeAspect="1"/>
            </p:cNvGrpSpPr>
            <p:nvPr/>
          </p:nvGrpSpPr>
          <p:grpSpPr>
            <a:xfrm>
              <a:off x="4420017" y="2848372"/>
              <a:ext cx="96010" cy="288032"/>
              <a:chOff x="1951211" y="1696244"/>
              <a:chExt cx="144016" cy="432048"/>
            </a:xfrm>
          </p:grpSpPr>
          <p:sp>
            <p:nvSpPr>
              <p:cNvPr id="380" name="Flowchart: Delay 37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1" name="Isosceles Triangle 38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4" name="Flowchart: Delay 38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5" name="Isosceles Triangle 38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17" name="Group 621"/>
          <p:cNvGrpSpPr/>
          <p:nvPr/>
        </p:nvGrpSpPr>
        <p:grpSpPr>
          <a:xfrm>
            <a:off x="4293516" y="3621767"/>
            <a:ext cx="317190" cy="383676"/>
            <a:chOff x="4277907" y="2848372"/>
            <a:chExt cx="238120" cy="288032"/>
          </a:xfrm>
        </p:grpSpPr>
        <p:grpSp>
          <p:nvGrpSpPr>
            <p:cNvPr id="818" name="Group 263"/>
            <p:cNvGrpSpPr>
              <a:grpSpLocks noChangeAspect="1"/>
            </p:cNvGrpSpPr>
            <p:nvPr/>
          </p:nvGrpSpPr>
          <p:grpSpPr>
            <a:xfrm>
              <a:off x="4277907" y="2848372"/>
              <a:ext cx="96010" cy="288032"/>
              <a:chOff x="1951211" y="1696244"/>
              <a:chExt cx="144016" cy="432048"/>
            </a:xfrm>
          </p:grpSpPr>
          <p:sp>
            <p:nvSpPr>
              <p:cNvPr id="634" name="Flowchart: Delay 63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5" name="Isosceles Triangle 63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6" name="Flowchart: Delay 63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7" name="Isosceles Triangle 63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31" name="Group 264"/>
            <p:cNvGrpSpPr>
              <a:grpSpLocks noChangeAspect="1"/>
            </p:cNvGrpSpPr>
            <p:nvPr/>
          </p:nvGrpSpPr>
          <p:grpSpPr>
            <a:xfrm>
              <a:off x="4346157" y="2848372"/>
              <a:ext cx="96010" cy="288032"/>
              <a:chOff x="1951211" y="1696244"/>
              <a:chExt cx="144016" cy="432048"/>
            </a:xfrm>
          </p:grpSpPr>
          <p:sp>
            <p:nvSpPr>
              <p:cNvPr id="630" name="Flowchart: Delay 62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1" name="Isosceles Triangle 63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2" name="Flowchart: Delay 63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3" name="Isosceles Triangle 63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32" name="Group 273"/>
            <p:cNvGrpSpPr>
              <a:grpSpLocks noChangeAspect="1"/>
            </p:cNvGrpSpPr>
            <p:nvPr/>
          </p:nvGrpSpPr>
          <p:grpSpPr>
            <a:xfrm>
              <a:off x="4420017" y="2848372"/>
              <a:ext cx="96010" cy="288032"/>
              <a:chOff x="1951211" y="1696244"/>
              <a:chExt cx="144016" cy="432048"/>
            </a:xfrm>
          </p:grpSpPr>
          <p:sp>
            <p:nvSpPr>
              <p:cNvPr id="626" name="Flowchart: Delay 62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7" name="Isosceles Triangle 62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8" name="Flowchart: Delay 62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9" name="Isosceles Triangle 62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33" name="Group 637"/>
          <p:cNvGrpSpPr/>
          <p:nvPr/>
        </p:nvGrpSpPr>
        <p:grpSpPr>
          <a:xfrm>
            <a:off x="2854730" y="3621767"/>
            <a:ext cx="317190" cy="383676"/>
            <a:chOff x="4277907" y="2848372"/>
            <a:chExt cx="238120" cy="288032"/>
          </a:xfrm>
        </p:grpSpPr>
        <p:grpSp>
          <p:nvGrpSpPr>
            <p:cNvPr id="834" name="Group 263"/>
            <p:cNvGrpSpPr>
              <a:grpSpLocks noChangeAspect="1"/>
            </p:cNvGrpSpPr>
            <p:nvPr/>
          </p:nvGrpSpPr>
          <p:grpSpPr>
            <a:xfrm>
              <a:off x="4277907" y="2848372"/>
              <a:ext cx="96010" cy="288032"/>
              <a:chOff x="1951211" y="1696244"/>
              <a:chExt cx="144016" cy="432048"/>
            </a:xfrm>
          </p:grpSpPr>
          <p:sp>
            <p:nvSpPr>
              <p:cNvPr id="650" name="Flowchart: Delay 64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1" name="Isosceles Triangle 65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2" name="Flowchart: Delay 65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3" name="Isosceles Triangle 65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7" name="Group 264"/>
            <p:cNvGrpSpPr>
              <a:grpSpLocks noChangeAspect="1"/>
            </p:cNvGrpSpPr>
            <p:nvPr/>
          </p:nvGrpSpPr>
          <p:grpSpPr>
            <a:xfrm>
              <a:off x="4346157" y="2848372"/>
              <a:ext cx="96010" cy="288032"/>
              <a:chOff x="1951211" y="1696244"/>
              <a:chExt cx="144016" cy="432048"/>
            </a:xfrm>
          </p:grpSpPr>
          <p:sp>
            <p:nvSpPr>
              <p:cNvPr id="646" name="Flowchart: Delay 64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7" name="Isosceles Triangle 64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8" name="Flowchart: Delay 64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9" name="Isosceles Triangle 64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8" name="Group 273"/>
            <p:cNvGrpSpPr>
              <a:grpSpLocks noChangeAspect="1"/>
            </p:cNvGrpSpPr>
            <p:nvPr/>
          </p:nvGrpSpPr>
          <p:grpSpPr>
            <a:xfrm>
              <a:off x="4420017" y="2848372"/>
              <a:ext cx="96010" cy="288032"/>
              <a:chOff x="1951211" y="1696244"/>
              <a:chExt cx="144016" cy="432048"/>
            </a:xfrm>
          </p:grpSpPr>
          <p:sp>
            <p:nvSpPr>
              <p:cNvPr id="642" name="Flowchart: Delay 64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3" name="Isosceles Triangle 64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4" name="Flowchart: Delay 64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5" name="Isosceles Triangle 64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42" name="Group 953"/>
          <p:cNvGrpSpPr/>
          <p:nvPr/>
        </p:nvGrpSpPr>
        <p:grpSpPr>
          <a:xfrm>
            <a:off x="2946797" y="4745863"/>
            <a:ext cx="511567" cy="383676"/>
            <a:chOff x="2335066" y="5800700"/>
            <a:chExt cx="384042" cy="288032"/>
          </a:xfrm>
          <a:solidFill>
            <a:srgbClr val="FFFF00"/>
          </a:solidFill>
        </p:grpSpPr>
        <p:grpSp>
          <p:nvGrpSpPr>
            <p:cNvPr id="943" name="Group 263"/>
            <p:cNvGrpSpPr>
              <a:grpSpLocks noChangeAspect="1"/>
            </p:cNvGrpSpPr>
            <p:nvPr/>
          </p:nvGrpSpPr>
          <p:grpSpPr>
            <a:xfrm>
              <a:off x="2335066" y="5800700"/>
              <a:ext cx="96010" cy="288032"/>
              <a:chOff x="1951211" y="1696244"/>
              <a:chExt cx="144016" cy="432048"/>
            </a:xfrm>
            <a:grpFill/>
          </p:grpSpPr>
          <p:sp>
            <p:nvSpPr>
              <p:cNvPr id="859" name="Flowchart: Delay 85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0" name="Isosceles Triangle 85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1" name="Flowchart: Delay 86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2" name="Isosceles Triangle 86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4" name="Group 264"/>
            <p:cNvGrpSpPr>
              <a:grpSpLocks noChangeAspect="1"/>
            </p:cNvGrpSpPr>
            <p:nvPr/>
          </p:nvGrpSpPr>
          <p:grpSpPr>
            <a:xfrm>
              <a:off x="2408079" y="5800700"/>
              <a:ext cx="96010" cy="288032"/>
              <a:chOff x="1951211" y="1696244"/>
              <a:chExt cx="144016" cy="432048"/>
            </a:xfrm>
            <a:grpFill/>
          </p:grpSpPr>
          <p:sp>
            <p:nvSpPr>
              <p:cNvPr id="855" name="Flowchart: Delay 85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6" name="Isosceles Triangle 85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7" name="Flowchart: Delay 85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8" name="Isosceles Triangle 85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9" name="Group 273"/>
            <p:cNvGrpSpPr>
              <a:grpSpLocks noChangeAspect="1"/>
            </p:cNvGrpSpPr>
            <p:nvPr/>
          </p:nvGrpSpPr>
          <p:grpSpPr>
            <a:xfrm>
              <a:off x="2481939" y="5800700"/>
              <a:ext cx="96010" cy="288032"/>
              <a:chOff x="1951211" y="1696244"/>
              <a:chExt cx="144016" cy="432048"/>
            </a:xfrm>
            <a:grpFill/>
          </p:grpSpPr>
          <p:sp>
            <p:nvSpPr>
              <p:cNvPr id="851" name="Flowchart: Delay 85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2" name="Isosceles Triangle 85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3" name="Flowchart: Delay 85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4" name="Isosceles Triangle 85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4" name="Group 273"/>
            <p:cNvGrpSpPr>
              <a:grpSpLocks noChangeAspect="1"/>
            </p:cNvGrpSpPr>
            <p:nvPr/>
          </p:nvGrpSpPr>
          <p:grpSpPr>
            <a:xfrm>
              <a:off x="2551466" y="5800700"/>
              <a:ext cx="96010" cy="288032"/>
              <a:chOff x="1951211" y="1696244"/>
              <a:chExt cx="144016" cy="432048"/>
            </a:xfrm>
            <a:grpFill/>
          </p:grpSpPr>
          <p:sp>
            <p:nvSpPr>
              <p:cNvPr id="945" name="Flowchart: Delay 94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6" name="Isosceles Triangle 94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7" name="Flowchart: Delay 94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8" name="Isosceles Triangle 94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5" name="Group 273"/>
            <p:cNvGrpSpPr>
              <a:grpSpLocks noChangeAspect="1"/>
            </p:cNvGrpSpPr>
            <p:nvPr/>
          </p:nvGrpSpPr>
          <p:grpSpPr>
            <a:xfrm>
              <a:off x="2623098" y="5800700"/>
              <a:ext cx="96010" cy="288032"/>
              <a:chOff x="1951211" y="1696244"/>
              <a:chExt cx="144016" cy="432048"/>
            </a:xfrm>
            <a:grpFill/>
          </p:grpSpPr>
          <p:sp>
            <p:nvSpPr>
              <p:cNvPr id="950" name="Flowchart: Delay 94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1" name="Isosceles Triangle 95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2" name="Flowchart: Delay 95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3" name="Isosceles Triangle 95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56" name="Group 954"/>
          <p:cNvGrpSpPr/>
          <p:nvPr/>
        </p:nvGrpSpPr>
        <p:grpSpPr>
          <a:xfrm>
            <a:off x="3618731" y="4745863"/>
            <a:ext cx="511567" cy="383676"/>
            <a:chOff x="2335066" y="5800700"/>
            <a:chExt cx="384042" cy="288032"/>
          </a:xfrm>
          <a:solidFill>
            <a:srgbClr val="FFFF00"/>
          </a:solidFill>
        </p:grpSpPr>
        <p:grpSp>
          <p:nvGrpSpPr>
            <p:cNvPr id="957" name="Group 263"/>
            <p:cNvGrpSpPr>
              <a:grpSpLocks noChangeAspect="1"/>
            </p:cNvGrpSpPr>
            <p:nvPr/>
          </p:nvGrpSpPr>
          <p:grpSpPr>
            <a:xfrm>
              <a:off x="2335066" y="5800700"/>
              <a:ext cx="96010" cy="288032"/>
              <a:chOff x="1951211" y="1696244"/>
              <a:chExt cx="144016" cy="432048"/>
            </a:xfrm>
            <a:grpFill/>
          </p:grpSpPr>
          <p:sp>
            <p:nvSpPr>
              <p:cNvPr id="977" name="Flowchart: Delay 97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8" name="Isosceles Triangle 97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9" name="Flowchart: Delay 97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0" name="Isosceles Triangle 97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8" name="Group 264"/>
            <p:cNvGrpSpPr>
              <a:grpSpLocks noChangeAspect="1"/>
            </p:cNvGrpSpPr>
            <p:nvPr/>
          </p:nvGrpSpPr>
          <p:grpSpPr>
            <a:xfrm>
              <a:off x="2408079" y="5800700"/>
              <a:ext cx="96010" cy="288032"/>
              <a:chOff x="1951211" y="1696244"/>
              <a:chExt cx="144016" cy="432048"/>
            </a:xfrm>
            <a:grpFill/>
          </p:grpSpPr>
          <p:sp>
            <p:nvSpPr>
              <p:cNvPr id="973" name="Flowchart: Delay 97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4" name="Isosceles Triangle 97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5" name="Flowchart: Delay 97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6" name="Isosceles Triangle 97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9" name="Group 273"/>
            <p:cNvGrpSpPr>
              <a:grpSpLocks noChangeAspect="1"/>
            </p:cNvGrpSpPr>
            <p:nvPr/>
          </p:nvGrpSpPr>
          <p:grpSpPr>
            <a:xfrm>
              <a:off x="2481939" y="5800700"/>
              <a:ext cx="96010" cy="288032"/>
              <a:chOff x="1951211" y="1696244"/>
              <a:chExt cx="144016" cy="432048"/>
            </a:xfrm>
            <a:grpFill/>
          </p:grpSpPr>
          <p:sp>
            <p:nvSpPr>
              <p:cNvPr id="969" name="Flowchart: Delay 96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0" name="Isosceles Triangle 96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1" name="Flowchart: Delay 97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2" name="Isosceles Triangle 97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60" name="Group 273"/>
            <p:cNvGrpSpPr>
              <a:grpSpLocks noChangeAspect="1"/>
            </p:cNvGrpSpPr>
            <p:nvPr/>
          </p:nvGrpSpPr>
          <p:grpSpPr>
            <a:xfrm>
              <a:off x="2551466" y="5800700"/>
              <a:ext cx="96010" cy="288032"/>
              <a:chOff x="1951211" y="1696244"/>
              <a:chExt cx="144016" cy="432048"/>
            </a:xfrm>
            <a:grpFill/>
          </p:grpSpPr>
          <p:sp>
            <p:nvSpPr>
              <p:cNvPr id="965" name="Flowchart: Delay 96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6" name="Isosceles Triangle 96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7" name="Flowchart: Delay 96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8" name="Isosceles Triangle 96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1" name="Group 273"/>
            <p:cNvGrpSpPr>
              <a:grpSpLocks noChangeAspect="1"/>
            </p:cNvGrpSpPr>
            <p:nvPr/>
          </p:nvGrpSpPr>
          <p:grpSpPr>
            <a:xfrm>
              <a:off x="2623098" y="5800700"/>
              <a:ext cx="96010" cy="288032"/>
              <a:chOff x="1951211" y="1696244"/>
              <a:chExt cx="144016" cy="432048"/>
            </a:xfrm>
            <a:grpFill/>
          </p:grpSpPr>
          <p:sp>
            <p:nvSpPr>
              <p:cNvPr id="961" name="Flowchart: Delay 96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2" name="Isosceles Triangle 96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3" name="Flowchart: Delay 96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4" name="Isosceles Triangle 96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82" name="Group 980"/>
          <p:cNvGrpSpPr/>
          <p:nvPr/>
        </p:nvGrpSpPr>
        <p:grpSpPr>
          <a:xfrm>
            <a:off x="4289663" y="4745863"/>
            <a:ext cx="511567" cy="383676"/>
            <a:chOff x="2335066" y="5800700"/>
            <a:chExt cx="384042" cy="288032"/>
          </a:xfrm>
          <a:solidFill>
            <a:srgbClr val="FFFF00"/>
          </a:solidFill>
        </p:grpSpPr>
        <p:grpSp>
          <p:nvGrpSpPr>
            <p:cNvPr id="983" name="Group 263"/>
            <p:cNvGrpSpPr>
              <a:grpSpLocks noChangeAspect="1"/>
            </p:cNvGrpSpPr>
            <p:nvPr/>
          </p:nvGrpSpPr>
          <p:grpSpPr>
            <a:xfrm>
              <a:off x="2335066" y="5800700"/>
              <a:ext cx="96010" cy="288032"/>
              <a:chOff x="1951211" y="1696244"/>
              <a:chExt cx="144016" cy="432048"/>
            </a:xfrm>
            <a:grpFill/>
          </p:grpSpPr>
          <p:sp>
            <p:nvSpPr>
              <p:cNvPr id="1003" name="Flowchart: Delay 100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4" name="Isosceles Triangle 100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5" name="Flowchart: Delay 100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6" name="Isosceles Triangle 100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4" name="Group 264"/>
            <p:cNvGrpSpPr>
              <a:grpSpLocks noChangeAspect="1"/>
            </p:cNvGrpSpPr>
            <p:nvPr/>
          </p:nvGrpSpPr>
          <p:grpSpPr>
            <a:xfrm>
              <a:off x="2408079" y="5800700"/>
              <a:ext cx="96010" cy="288032"/>
              <a:chOff x="1951211" y="1696244"/>
              <a:chExt cx="144016" cy="432048"/>
            </a:xfrm>
            <a:grpFill/>
          </p:grpSpPr>
          <p:sp>
            <p:nvSpPr>
              <p:cNvPr id="999" name="Flowchart: Delay 99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0" name="Isosceles Triangle 99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1" name="Flowchart: Delay 100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2" name="Isosceles Triangle 100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5" name="Group 273"/>
            <p:cNvGrpSpPr>
              <a:grpSpLocks noChangeAspect="1"/>
            </p:cNvGrpSpPr>
            <p:nvPr/>
          </p:nvGrpSpPr>
          <p:grpSpPr>
            <a:xfrm>
              <a:off x="2481939" y="5800700"/>
              <a:ext cx="96010" cy="288032"/>
              <a:chOff x="1951211" y="1696244"/>
              <a:chExt cx="144016" cy="432048"/>
            </a:xfrm>
            <a:grpFill/>
          </p:grpSpPr>
          <p:sp>
            <p:nvSpPr>
              <p:cNvPr id="995" name="Flowchart: Delay 99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6" name="Isosceles Triangle 99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7" name="Flowchart: Delay 99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8" name="Isosceles Triangle 99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6" name="Group 273"/>
            <p:cNvGrpSpPr>
              <a:grpSpLocks noChangeAspect="1"/>
            </p:cNvGrpSpPr>
            <p:nvPr/>
          </p:nvGrpSpPr>
          <p:grpSpPr>
            <a:xfrm>
              <a:off x="2551466" y="5800700"/>
              <a:ext cx="96010" cy="288032"/>
              <a:chOff x="1951211" y="1696244"/>
              <a:chExt cx="144016" cy="432048"/>
            </a:xfrm>
            <a:grpFill/>
          </p:grpSpPr>
          <p:sp>
            <p:nvSpPr>
              <p:cNvPr id="991" name="Flowchart: Delay 99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2" name="Isosceles Triangle 99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3" name="Flowchart: Delay 99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4" name="Isosceles Triangle 99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4" name="Group 273"/>
            <p:cNvGrpSpPr>
              <a:grpSpLocks noChangeAspect="1"/>
            </p:cNvGrpSpPr>
            <p:nvPr/>
          </p:nvGrpSpPr>
          <p:grpSpPr>
            <a:xfrm>
              <a:off x="2623098" y="5800700"/>
              <a:ext cx="96010" cy="288032"/>
              <a:chOff x="1951211" y="1696244"/>
              <a:chExt cx="144016" cy="432048"/>
            </a:xfrm>
            <a:grpFill/>
          </p:grpSpPr>
          <p:sp>
            <p:nvSpPr>
              <p:cNvPr id="987" name="Flowchart: Delay 98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8" name="Isosceles Triangle 98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9" name="Flowchart: Delay 98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0" name="Isosceles Triangle 98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25" name="Group 1006"/>
          <p:cNvGrpSpPr/>
          <p:nvPr/>
        </p:nvGrpSpPr>
        <p:grpSpPr>
          <a:xfrm>
            <a:off x="4961598" y="4745863"/>
            <a:ext cx="511567" cy="383676"/>
            <a:chOff x="2335066" y="5800700"/>
            <a:chExt cx="384042" cy="288032"/>
          </a:xfrm>
          <a:solidFill>
            <a:srgbClr val="FFFF00"/>
          </a:solidFill>
        </p:grpSpPr>
        <p:grpSp>
          <p:nvGrpSpPr>
            <p:cNvPr id="226" name="Group 263"/>
            <p:cNvGrpSpPr>
              <a:grpSpLocks noChangeAspect="1"/>
            </p:cNvGrpSpPr>
            <p:nvPr/>
          </p:nvGrpSpPr>
          <p:grpSpPr>
            <a:xfrm>
              <a:off x="2335066" y="5800700"/>
              <a:ext cx="96010" cy="288032"/>
              <a:chOff x="1951211" y="1696244"/>
              <a:chExt cx="144016" cy="432048"/>
            </a:xfrm>
            <a:grpFill/>
          </p:grpSpPr>
          <p:sp>
            <p:nvSpPr>
              <p:cNvPr id="1029" name="Flowchart: Delay 102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0" name="Isosceles Triangle 102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1" name="Flowchart: Delay 103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2" name="Isosceles Triangle 103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7" name="Group 264"/>
            <p:cNvGrpSpPr>
              <a:grpSpLocks noChangeAspect="1"/>
            </p:cNvGrpSpPr>
            <p:nvPr/>
          </p:nvGrpSpPr>
          <p:grpSpPr>
            <a:xfrm>
              <a:off x="2408079" y="5800700"/>
              <a:ext cx="96010" cy="288032"/>
              <a:chOff x="1951211" y="1696244"/>
              <a:chExt cx="144016" cy="432048"/>
            </a:xfrm>
            <a:grpFill/>
          </p:grpSpPr>
          <p:sp>
            <p:nvSpPr>
              <p:cNvPr id="1025" name="Flowchart: Delay 102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6" name="Isosceles Triangle 102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7" name="Flowchart: Delay 102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8" name="Isosceles Triangle 102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8" name="Group 273"/>
            <p:cNvGrpSpPr>
              <a:grpSpLocks noChangeAspect="1"/>
            </p:cNvGrpSpPr>
            <p:nvPr/>
          </p:nvGrpSpPr>
          <p:grpSpPr>
            <a:xfrm>
              <a:off x="2481939" y="5800700"/>
              <a:ext cx="96010" cy="288032"/>
              <a:chOff x="1951211" y="1696244"/>
              <a:chExt cx="144016" cy="432048"/>
            </a:xfrm>
            <a:grpFill/>
          </p:grpSpPr>
          <p:sp>
            <p:nvSpPr>
              <p:cNvPr id="1021" name="Flowchart: Delay 102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2" name="Isosceles Triangle 102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3" name="Flowchart: Delay 102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4" name="Isosceles Triangle 102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9" name="Group 273"/>
            <p:cNvGrpSpPr>
              <a:grpSpLocks noChangeAspect="1"/>
            </p:cNvGrpSpPr>
            <p:nvPr/>
          </p:nvGrpSpPr>
          <p:grpSpPr>
            <a:xfrm>
              <a:off x="2551466" y="5800700"/>
              <a:ext cx="96010" cy="288032"/>
              <a:chOff x="1951211" y="1696244"/>
              <a:chExt cx="144016" cy="432048"/>
            </a:xfrm>
            <a:grpFill/>
          </p:grpSpPr>
          <p:sp>
            <p:nvSpPr>
              <p:cNvPr id="1017" name="Flowchart: Delay 101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8" name="Isosceles Triangle 101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9" name="Flowchart: Delay 101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0" name="Isosceles Triangle 101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0" name="Group 273"/>
            <p:cNvGrpSpPr>
              <a:grpSpLocks noChangeAspect="1"/>
            </p:cNvGrpSpPr>
            <p:nvPr/>
          </p:nvGrpSpPr>
          <p:grpSpPr>
            <a:xfrm>
              <a:off x="2623098" y="5800700"/>
              <a:ext cx="96010" cy="288032"/>
              <a:chOff x="1951211" y="1696244"/>
              <a:chExt cx="144016" cy="432048"/>
            </a:xfrm>
            <a:grpFill/>
          </p:grpSpPr>
          <p:sp>
            <p:nvSpPr>
              <p:cNvPr id="1013" name="Flowchart: Delay 101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4" name="Isosceles Triangle 101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5" name="Flowchart: Delay 101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6" name="Isosceles Triangle 101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31" name="Group 1032"/>
          <p:cNvGrpSpPr/>
          <p:nvPr/>
        </p:nvGrpSpPr>
        <p:grpSpPr>
          <a:xfrm>
            <a:off x="5632530" y="4745863"/>
            <a:ext cx="511567" cy="383676"/>
            <a:chOff x="2335066" y="5800700"/>
            <a:chExt cx="384042" cy="288032"/>
          </a:xfrm>
          <a:solidFill>
            <a:srgbClr val="FFFF00"/>
          </a:solidFill>
        </p:grpSpPr>
        <p:grpSp>
          <p:nvGrpSpPr>
            <p:cNvPr id="232" name="Group 263"/>
            <p:cNvGrpSpPr>
              <a:grpSpLocks noChangeAspect="1"/>
            </p:cNvGrpSpPr>
            <p:nvPr/>
          </p:nvGrpSpPr>
          <p:grpSpPr>
            <a:xfrm>
              <a:off x="2335066" y="5800700"/>
              <a:ext cx="96010" cy="288032"/>
              <a:chOff x="1951211" y="1696244"/>
              <a:chExt cx="144016" cy="432048"/>
            </a:xfrm>
            <a:grpFill/>
          </p:grpSpPr>
          <p:sp>
            <p:nvSpPr>
              <p:cNvPr id="1055" name="Flowchart: Delay 105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6" name="Isosceles Triangle 105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7" name="Flowchart: Delay 105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8" name="Isosceles Triangle 105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3" name="Group 264"/>
            <p:cNvGrpSpPr>
              <a:grpSpLocks noChangeAspect="1"/>
            </p:cNvGrpSpPr>
            <p:nvPr/>
          </p:nvGrpSpPr>
          <p:grpSpPr>
            <a:xfrm>
              <a:off x="2408079" y="5800700"/>
              <a:ext cx="96010" cy="288032"/>
              <a:chOff x="1951211" y="1696244"/>
              <a:chExt cx="144016" cy="432048"/>
            </a:xfrm>
            <a:grpFill/>
          </p:grpSpPr>
          <p:sp>
            <p:nvSpPr>
              <p:cNvPr id="1051" name="Flowchart: Delay 105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2" name="Isosceles Triangle 105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3" name="Flowchart: Delay 105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4" name="Isosceles Triangle 105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4" name="Group 273"/>
            <p:cNvGrpSpPr>
              <a:grpSpLocks noChangeAspect="1"/>
            </p:cNvGrpSpPr>
            <p:nvPr/>
          </p:nvGrpSpPr>
          <p:grpSpPr>
            <a:xfrm>
              <a:off x="2481939" y="5800700"/>
              <a:ext cx="96010" cy="288032"/>
              <a:chOff x="1951211" y="1696244"/>
              <a:chExt cx="144016" cy="432048"/>
            </a:xfrm>
            <a:grpFill/>
          </p:grpSpPr>
          <p:sp>
            <p:nvSpPr>
              <p:cNvPr id="1047" name="Flowchart: Delay 104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8" name="Isosceles Triangle 104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9" name="Flowchart: Delay 104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0" name="Isosceles Triangle 104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5" name="Group 273"/>
            <p:cNvGrpSpPr>
              <a:grpSpLocks noChangeAspect="1"/>
            </p:cNvGrpSpPr>
            <p:nvPr/>
          </p:nvGrpSpPr>
          <p:grpSpPr>
            <a:xfrm>
              <a:off x="2551466" y="5800700"/>
              <a:ext cx="96010" cy="288032"/>
              <a:chOff x="1951211" y="1696244"/>
              <a:chExt cx="144016" cy="432048"/>
            </a:xfrm>
            <a:grpFill/>
          </p:grpSpPr>
          <p:sp>
            <p:nvSpPr>
              <p:cNvPr id="1043" name="Flowchart: Delay 104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4" name="Isosceles Triangle 104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5" name="Flowchart: Delay 104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6" name="Isosceles Triangle 104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6" name="Group 273"/>
            <p:cNvGrpSpPr>
              <a:grpSpLocks noChangeAspect="1"/>
            </p:cNvGrpSpPr>
            <p:nvPr/>
          </p:nvGrpSpPr>
          <p:grpSpPr>
            <a:xfrm>
              <a:off x="2623098" y="5800700"/>
              <a:ext cx="96010" cy="288032"/>
              <a:chOff x="1951211" y="1696244"/>
              <a:chExt cx="144016" cy="432048"/>
            </a:xfrm>
            <a:grpFill/>
          </p:grpSpPr>
          <p:sp>
            <p:nvSpPr>
              <p:cNvPr id="1039" name="Flowchart: Delay 103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0" name="Isosceles Triangle 103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1" name="Flowchart: Delay 104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2" name="Isosceles Triangle 104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37" name="Group 1058"/>
          <p:cNvGrpSpPr/>
          <p:nvPr/>
        </p:nvGrpSpPr>
        <p:grpSpPr>
          <a:xfrm>
            <a:off x="6304464" y="4745863"/>
            <a:ext cx="511567" cy="383676"/>
            <a:chOff x="2335066" y="5800700"/>
            <a:chExt cx="384042" cy="288032"/>
          </a:xfrm>
          <a:solidFill>
            <a:srgbClr val="FFFF00"/>
          </a:solidFill>
        </p:grpSpPr>
        <p:grpSp>
          <p:nvGrpSpPr>
            <p:cNvPr id="238" name="Group 263"/>
            <p:cNvGrpSpPr>
              <a:grpSpLocks noChangeAspect="1"/>
            </p:cNvGrpSpPr>
            <p:nvPr/>
          </p:nvGrpSpPr>
          <p:grpSpPr>
            <a:xfrm>
              <a:off x="2335066" y="5800700"/>
              <a:ext cx="96010" cy="288032"/>
              <a:chOff x="1951211" y="1696244"/>
              <a:chExt cx="144016" cy="432048"/>
            </a:xfrm>
            <a:grpFill/>
          </p:grpSpPr>
          <p:sp>
            <p:nvSpPr>
              <p:cNvPr id="1081" name="Flowchart: Delay 108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2" name="Isosceles Triangle 108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3" name="Flowchart: Delay 108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4" name="Isosceles Triangle 108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9" name="Group 264"/>
            <p:cNvGrpSpPr>
              <a:grpSpLocks noChangeAspect="1"/>
            </p:cNvGrpSpPr>
            <p:nvPr/>
          </p:nvGrpSpPr>
          <p:grpSpPr>
            <a:xfrm>
              <a:off x="2408079" y="5800700"/>
              <a:ext cx="96010" cy="288032"/>
              <a:chOff x="1951211" y="1696244"/>
              <a:chExt cx="144016" cy="432048"/>
            </a:xfrm>
            <a:grpFill/>
          </p:grpSpPr>
          <p:sp>
            <p:nvSpPr>
              <p:cNvPr id="1077" name="Flowchart: Delay 107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8" name="Isosceles Triangle 107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9" name="Flowchart: Delay 107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0" name="Isosceles Triangle 107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0" name="Group 273"/>
            <p:cNvGrpSpPr>
              <a:grpSpLocks noChangeAspect="1"/>
            </p:cNvGrpSpPr>
            <p:nvPr/>
          </p:nvGrpSpPr>
          <p:grpSpPr>
            <a:xfrm>
              <a:off x="2481939" y="5800700"/>
              <a:ext cx="96010" cy="288032"/>
              <a:chOff x="1951211" y="1696244"/>
              <a:chExt cx="144016" cy="432048"/>
            </a:xfrm>
            <a:grpFill/>
          </p:grpSpPr>
          <p:sp>
            <p:nvSpPr>
              <p:cNvPr id="1073" name="Flowchart: Delay 107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4" name="Isosceles Triangle 107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5" name="Flowchart: Delay 107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6" name="Isosceles Triangle 107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1" name="Group 273"/>
            <p:cNvGrpSpPr>
              <a:grpSpLocks noChangeAspect="1"/>
            </p:cNvGrpSpPr>
            <p:nvPr/>
          </p:nvGrpSpPr>
          <p:grpSpPr>
            <a:xfrm>
              <a:off x="2551466" y="5800700"/>
              <a:ext cx="96010" cy="288032"/>
              <a:chOff x="1951211" y="1696244"/>
              <a:chExt cx="144016" cy="432048"/>
            </a:xfrm>
            <a:grpFill/>
          </p:grpSpPr>
          <p:sp>
            <p:nvSpPr>
              <p:cNvPr id="1069" name="Flowchart: Delay 106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0" name="Isosceles Triangle 106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1" name="Flowchart: Delay 107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2" name="Isosceles Triangle 107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2" name="Group 273"/>
            <p:cNvGrpSpPr>
              <a:grpSpLocks noChangeAspect="1"/>
            </p:cNvGrpSpPr>
            <p:nvPr/>
          </p:nvGrpSpPr>
          <p:grpSpPr>
            <a:xfrm>
              <a:off x="2623098" y="5800700"/>
              <a:ext cx="96010" cy="288032"/>
              <a:chOff x="1951211" y="1696244"/>
              <a:chExt cx="144016" cy="432048"/>
            </a:xfrm>
            <a:grpFill/>
          </p:grpSpPr>
          <p:sp>
            <p:nvSpPr>
              <p:cNvPr id="1065" name="Flowchart: Delay 106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6" name="Isosceles Triangle 106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7" name="Flowchart: Delay 106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8" name="Isosceles Triangle 106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271" name="Rectangle 270"/>
          <p:cNvSpPr/>
          <p:nvPr/>
        </p:nvSpPr>
        <p:spPr bwMode="auto">
          <a:xfrm>
            <a:off x="1763026" y="4073880"/>
            <a:ext cx="6596897" cy="602995"/>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sp>
        <p:nvSpPr>
          <p:cNvPr id="1086" name="TextBox 1085"/>
          <p:cNvSpPr txBox="1"/>
          <p:nvPr/>
        </p:nvSpPr>
        <p:spPr>
          <a:xfrm>
            <a:off x="7063779" y="4865968"/>
            <a:ext cx="1800200" cy="215444"/>
          </a:xfrm>
          <a:prstGeom prst="rect">
            <a:avLst/>
          </a:prstGeom>
          <a:noFill/>
        </p:spPr>
        <p:txBody>
          <a:bodyPr wrap="square" lIns="0" tIns="0" rIns="0" bIns="0" rtlCol="0">
            <a:spAutoFit/>
          </a:bodyPr>
          <a:lstStyle/>
          <a:p>
            <a:r>
              <a:rPr lang="en-GB" sz="1400" b="0" dirty="0" smtClean="0"/>
              <a:t>SVLAN MEP/MIP</a:t>
            </a:r>
            <a:endParaRPr lang="en-US" sz="1400" b="0" dirty="0" smtClean="0"/>
          </a:p>
        </p:txBody>
      </p:sp>
      <p:sp>
        <p:nvSpPr>
          <p:cNvPr id="1087" name="TextBox 1086"/>
          <p:cNvSpPr txBox="1"/>
          <p:nvPr/>
        </p:nvSpPr>
        <p:spPr>
          <a:xfrm>
            <a:off x="6343699" y="3569824"/>
            <a:ext cx="1296144" cy="430887"/>
          </a:xfrm>
          <a:prstGeom prst="rect">
            <a:avLst/>
          </a:prstGeom>
          <a:noFill/>
        </p:spPr>
        <p:txBody>
          <a:bodyPr wrap="square" lIns="0" tIns="0" rIns="0" bIns="0" rtlCol="0">
            <a:spAutoFit/>
          </a:bodyPr>
          <a:lstStyle/>
          <a:p>
            <a:r>
              <a:rPr lang="en-GB" sz="1400" b="0" dirty="0" smtClean="0"/>
              <a:t>CVLAN </a:t>
            </a:r>
            <a:r>
              <a:rPr lang="en-GB" sz="1400" b="0" dirty="0" err="1" smtClean="0"/>
              <a:t>mux</a:t>
            </a:r>
            <a:endParaRPr lang="en-GB" sz="1400" b="0" dirty="0" smtClean="0"/>
          </a:p>
          <a:p>
            <a:r>
              <a:rPr lang="en-GB" sz="1400" b="0" dirty="0" smtClean="0"/>
              <a:t>SVLAN MEP</a:t>
            </a:r>
            <a:endParaRPr lang="en-US" sz="1400" b="0" dirty="0" smtClean="0"/>
          </a:p>
        </p:txBody>
      </p:sp>
      <p:sp>
        <p:nvSpPr>
          <p:cNvPr id="1088" name="TextBox 1087"/>
          <p:cNvSpPr txBox="1"/>
          <p:nvPr/>
        </p:nvSpPr>
        <p:spPr>
          <a:xfrm>
            <a:off x="6343699" y="3137776"/>
            <a:ext cx="1512168" cy="215444"/>
          </a:xfrm>
          <a:prstGeom prst="rect">
            <a:avLst/>
          </a:prstGeom>
          <a:noFill/>
        </p:spPr>
        <p:txBody>
          <a:bodyPr wrap="square" lIns="0" tIns="0" rIns="0" bIns="0" rtlCol="0">
            <a:spAutoFit/>
          </a:bodyPr>
          <a:lstStyle/>
          <a:p>
            <a:r>
              <a:rPr lang="en-GB" sz="1400" b="0" dirty="0" smtClean="0"/>
              <a:t>CVLAN MEP/MIP</a:t>
            </a:r>
            <a:endParaRPr lang="en-US" sz="1400" b="0" dirty="0" smtClean="0"/>
          </a:p>
        </p:txBody>
      </p:sp>
      <p:cxnSp>
        <p:nvCxnSpPr>
          <p:cNvPr id="443" name="Straight Connector 442"/>
          <p:cNvCxnSpPr>
            <a:stCxn id="458" idx="0"/>
          </p:cNvCxnSpPr>
          <p:nvPr/>
        </p:nvCxnSpPr>
        <p:spPr bwMode="auto">
          <a:xfrm>
            <a:off x="5167386" y="400187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45" name="Group 22"/>
          <p:cNvGrpSpPr>
            <a:grpSpLocks noChangeAspect="1"/>
          </p:cNvGrpSpPr>
          <p:nvPr/>
        </p:nvGrpSpPr>
        <p:grpSpPr>
          <a:xfrm rot="10800000">
            <a:off x="4975548" y="3618195"/>
            <a:ext cx="383676" cy="383676"/>
            <a:chOff x="655067" y="5296644"/>
            <a:chExt cx="504056" cy="504056"/>
          </a:xfrm>
          <a:solidFill>
            <a:schemeClr val="bg1"/>
          </a:solidFill>
        </p:grpSpPr>
        <p:sp>
          <p:nvSpPr>
            <p:cNvPr id="458" name="Isosceles Triangle 457"/>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9" name="Trapezoid 458"/>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76" name="Group 637"/>
          <p:cNvGrpSpPr/>
          <p:nvPr/>
        </p:nvGrpSpPr>
        <p:grpSpPr>
          <a:xfrm flipV="1">
            <a:off x="5004817" y="3091053"/>
            <a:ext cx="317190" cy="383676"/>
            <a:chOff x="4277907" y="2848372"/>
            <a:chExt cx="238120" cy="288032"/>
          </a:xfrm>
          <a:solidFill>
            <a:srgbClr val="FF99FF"/>
          </a:solidFill>
        </p:grpSpPr>
        <p:grpSp>
          <p:nvGrpSpPr>
            <p:cNvPr id="479" name="Group 263"/>
            <p:cNvGrpSpPr>
              <a:grpSpLocks noChangeAspect="1"/>
            </p:cNvGrpSpPr>
            <p:nvPr/>
          </p:nvGrpSpPr>
          <p:grpSpPr>
            <a:xfrm>
              <a:off x="4277907" y="2848372"/>
              <a:ext cx="96010" cy="288032"/>
              <a:chOff x="1951211" y="1696244"/>
              <a:chExt cx="144016" cy="432048"/>
            </a:xfrm>
            <a:grpFill/>
          </p:grpSpPr>
          <p:sp>
            <p:nvSpPr>
              <p:cNvPr id="522" name="Flowchart: Delay 52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3" name="Isosceles Triangle 52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4" name="Flowchart: Delay 52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5" name="Isosceles Triangle 52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0" name="Group 264"/>
            <p:cNvGrpSpPr>
              <a:grpSpLocks noChangeAspect="1"/>
            </p:cNvGrpSpPr>
            <p:nvPr/>
          </p:nvGrpSpPr>
          <p:grpSpPr>
            <a:xfrm>
              <a:off x="4346157" y="2848372"/>
              <a:ext cx="96010" cy="288032"/>
              <a:chOff x="1951211" y="1696244"/>
              <a:chExt cx="144016" cy="432048"/>
            </a:xfrm>
            <a:grpFill/>
          </p:grpSpPr>
          <p:sp>
            <p:nvSpPr>
              <p:cNvPr id="517" name="Flowchart: Delay 51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9" name="Isosceles Triangle 51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0" name="Flowchart: Delay 51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1" name="Isosceles Triangle 52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4" name="Group 273"/>
            <p:cNvGrpSpPr>
              <a:grpSpLocks noChangeAspect="1"/>
            </p:cNvGrpSpPr>
            <p:nvPr/>
          </p:nvGrpSpPr>
          <p:grpSpPr>
            <a:xfrm>
              <a:off x="4420017" y="2848372"/>
              <a:ext cx="96010" cy="288032"/>
              <a:chOff x="1951211" y="1696244"/>
              <a:chExt cx="144016" cy="432048"/>
            </a:xfrm>
            <a:grpFill/>
          </p:grpSpPr>
          <p:sp>
            <p:nvSpPr>
              <p:cNvPr id="508" name="Flowchart: Delay 50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3" name="Isosceles Triangle 51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4" name="Flowchart: Delay 51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6" name="Isosceles Triangle 51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cxnSp>
        <p:nvCxnSpPr>
          <p:cNvPr id="526" name="Straight Connector 525"/>
          <p:cNvCxnSpPr>
            <a:stCxn id="528" idx="0"/>
          </p:cNvCxnSpPr>
          <p:nvPr/>
        </p:nvCxnSpPr>
        <p:spPr bwMode="auto">
          <a:xfrm>
            <a:off x="5599434" y="4001871"/>
            <a:ext cx="0" cy="72009"/>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27" name="Group 22"/>
          <p:cNvGrpSpPr>
            <a:grpSpLocks noChangeAspect="1"/>
          </p:cNvGrpSpPr>
          <p:nvPr/>
        </p:nvGrpSpPr>
        <p:grpSpPr>
          <a:xfrm rot="10800000">
            <a:off x="5407596" y="3618195"/>
            <a:ext cx="383676" cy="383676"/>
            <a:chOff x="655067" y="5296644"/>
            <a:chExt cx="504056" cy="504056"/>
          </a:xfrm>
          <a:solidFill>
            <a:schemeClr val="bg1"/>
          </a:solidFill>
        </p:grpSpPr>
        <p:sp>
          <p:nvSpPr>
            <p:cNvPr id="528" name="Isosceles Triangle 527"/>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9" name="Trapezoid 528"/>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0" name="Group 529"/>
          <p:cNvGrpSpPr/>
          <p:nvPr/>
        </p:nvGrpSpPr>
        <p:grpSpPr>
          <a:xfrm>
            <a:off x="5503514" y="3016848"/>
            <a:ext cx="192114" cy="600518"/>
            <a:chOff x="6727650" y="2200300"/>
            <a:chExt cx="191838" cy="479590"/>
          </a:xfrm>
        </p:grpSpPr>
        <p:cxnSp>
          <p:nvCxnSpPr>
            <p:cNvPr id="531" name="Straight Connector 530"/>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2" name="Straight Connector 531"/>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3" name="Straight Connector 532"/>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534" name="Group 637"/>
          <p:cNvGrpSpPr/>
          <p:nvPr/>
        </p:nvGrpSpPr>
        <p:grpSpPr>
          <a:xfrm flipV="1">
            <a:off x="5440286" y="3114140"/>
            <a:ext cx="317190" cy="383676"/>
            <a:chOff x="4277907" y="2848372"/>
            <a:chExt cx="238120" cy="288032"/>
          </a:xfrm>
          <a:solidFill>
            <a:srgbClr val="FF99FF"/>
          </a:solidFill>
        </p:grpSpPr>
        <p:grpSp>
          <p:nvGrpSpPr>
            <p:cNvPr id="535" name="Group 263"/>
            <p:cNvGrpSpPr>
              <a:grpSpLocks noChangeAspect="1"/>
            </p:cNvGrpSpPr>
            <p:nvPr/>
          </p:nvGrpSpPr>
          <p:grpSpPr>
            <a:xfrm>
              <a:off x="4277907" y="2848372"/>
              <a:ext cx="96010" cy="288032"/>
              <a:chOff x="1951211" y="1696244"/>
              <a:chExt cx="144016" cy="432048"/>
            </a:xfrm>
            <a:grpFill/>
          </p:grpSpPr>
          <p:sp>
            <p:nvSpPr>
              <p:cNvPr id="546" name="Flowchart: Delay 545"/>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7" name="Isosceles Triangle 54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8" name="Flowchart: Delay 54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9" name="Isosceles Triangle 54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6" name="Group 264"/>
            <p:cNvGrpSpPr>
              <a:grpSpLocks noChangeAspect="1"/>
            </p:cNvGrpSpPr>
            <p:nvPr/>
          </p:nvGrpSpPr>
          <p:grpSpPr>
            <a:xfrm>
              <a:off x="4346157" y="2848372"/>
              <a:ext cx="96010" cy="288032"/>
              <a:chOff x="1951211" y="1696244"/>
              <a:chExt cx="144016" cy="432048"/>
            </a:xfrm>
            <a:grpFill/>
          </p:grpSpPr>
          <p:sp>
            <p:nvSpPr>
              <p:cNvPr id="542" name="Flowchart: Delay 54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3" name="Isosceles Triangle 54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4" name="Flowchart: Delay 54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5" name="Isosceles Triangle 54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7" name="Group 273"/>
            <p:cNvGrpSpPr>
              <a:grpSpLocks noChangeAspect="1"/>
            </p:cNvGrpSpPr>
            <p:nvPr/>
          </p:nvGrpSpPr>
          <p:grpSpPr>
            <a:xfrm>
              <a:off x="4420017" y="2848372"/>
              <a:ext cx="96010" cy="288032"/>
              <a:chOff x="1951211" y="1696244"/>
              <a:chExt cx="144016" cy="432048"/>
            </a:xfrm>
            <a:grpFill/>
          </p:grpSpPr>
          <p:sp>
            <p:nvSpPr>
              <p:cNvPr id="538" name="Flowchart: Delay 53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9" name="Isosceles Triangle 53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0" name="Flowchart: Delay 53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1" name="Isosceles Triangle 54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cxnSp>
        <p:nvCxnSpPr>
          <p:cNvPr id="550" name="Straight Connector 549"/>
          <p:cNvCxnSpPr>
            <a:stCxn id="552" idx="0"/>
          </p:cNvCxnSpPr>
          <p:nvPr/>
        </p:nvCxnSpPr>
        <p:spPr bwMode="auto">
          <a:xfrm>
            <a:off x="6055118" y="400187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51" name="Group 22"/>
          <p:cNvGrpSpPr>
            <a:grpSpLocks noChangeAspect="1"/>
          </p:cNvGrpSpPr>
          <p:nvPr/>
        </p:nvGrpSpPr>
        <p:grpSpPr>
          <a:xfrm rot="10800000">
            <a:off x="5863280" y="3618195"/>
            <a:ext cx="383676" cy="383676"/>
            <a:chOff x="655067" y="5296644"/>
            <a:chExt cx="504056" cy="504056"/>
          </a:xfrm>
          <a:solidFill>
            <a:schemeClr val="bg1"/>
          </a:solidFill>
        </p:grpSpPr>
        <p:sp>
          <p:nvSpPr>
            <p:cNvPr id="552" name="Isosceles Triangle 551"/>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3" name="Trapezoid 552"/>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83" name="Group 637"/>
          <p:cNvGrpSpPr/>
          <p:nvPr/>
        </p:nvGrpSpPr>
        <p:grpSpPr>
          <a:xfrm flipV="1">
            <a:off x="5895970" y="3091053"/>
            <a:ext cx="317190" cy="383676"/>
            <a:chOff x="4277907" y="2848372"/>
            <a:chExt cx="238120" cy="288032"/>
          </a:xfrm>
          <a:solidFill>
            <a:srgbClr val="FF99FF"/>
          </a:solidFill>
        </p:grpSpPr>
        <p:grpSp>
          <p:nvGrpSpPr>
            <p:cNvPr id="587" name="Group 263"/>
            <p:cNvGrpSpPr>
              <a:grpSpLocks noChangeAspect="1"/>
            </p:cNvGrpSpPr>
            <p:nvPr/>
          </p:nvGrpSpPr>
          <p:grpSpPr>
            <a:xfrm>
              <a:off x="4277907" y="2848372"/>
              <a:ext cx="96010" cy="288032"/>
              <a:chOff x="1951211" y="1696244"/>
              <a:chExt cx="144016" cy="432048"/>
            </a:xfrm>
            <a:grpFill/>
          </p:grpSpPr>
          <p:sp>
            <p:nvSpPr>
              <p:cNvPr id="640" name="Flowchart: Delay 63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1" name="Isosceles Triangle 64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4" name="Flowchart: Delay 65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5" name="Isosceles Triangle 65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91" name="Group 264"/>
            <p:cNvGrpSpPr>
              <a:grpSpLocks noChangeAspect="1"/>
            </p:cNvGrpSpPr>
            <p:nvPr/>
          </p:nvGrpSpPr>
          <p:grpSpPr>
            <a:xfrm>
              <a:off x="4346157" y="2848372"/>
              <a:ext cx="96010" cy="288032"/>
              <a:chOff x="1951211" y="1696244"/>
              <a:chExt cx="144016" cy="432048"/>
            </a:xfrm>
            <a:grpFill/>
          </p:grpSpPr>
          <p:sp>
            <p:nvSpPr>
              <p:cNvPr id="624" name="Flowchart: Delay 62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5" name="Isosceles Triangle 62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8" name="Flowchart: Delay 63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9" name="Isosceles Triangle 63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92" name="Group 273"/>
            <p:cNvGrpSpPr>
              <a:grpSpLocks noChangeAspect="1"/>
            </p:cNvGrpSpPr>
            <p:nvPr/>
          </p:nvGrpSpPr>
          <p:grpSpPr>
            <a:xfrm>
              <a:off x="4420017" y="2848372"/>
              <a:ext cx="96010" cy="288032"/>
              <a:chOff x="1951211" y="1696244"/>
              <a:chExt cx="144016" cy="432048"/>
            </a:xfrm>
            <a:grpFill/>
          </p:grpSpPr>
          <p:sp>
            <p:nvSpPr>
              <p:cNvPr id="593" name="Flowchart: Delay 59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1" name="Isosceles Triangle 62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2" name="Flowchart: Delay 62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3" name="Isosceles Triangle 62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405" name="Rectangle 404"/>
          <p:cNvSpPr/>
          <p:nvPr/>
        </p:nvSpPr>
        <p:spPr bwMode="auto">
          <a:xfrm>
            <a:off x="4832436" y="2705728"/>
            <a:ext cx="1655279" cy="286660"/>
          </a:xfrm>
          <a:prstGeom prst="rect">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CVLAN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661" name="TextBox 660"/>
          <p:cNvSpPr txBox="1"/>
          <p:nvPr/>
        </p:nvSpPr>
        <p:spPr>
          <a:xfrm>
            <a:off x="7063779" y="5226008"/>
            <a:ext cx="1224136" cy="430887"/>
          </a:xfrm>
          <a:prstGeom prst="rect">
            <a:avLst/>
          </a:prstGeom>
          <a:noFill/>
        </p:spPr>
        <p:txBody>
          <a:bodyPr wrap="square" lIns="0" tIns="0" rIns="0" bIns="0" rtlCol="0">
            <a:spAutoFit/>
          </a:bodyPr>
          <a:lstStyle/>
          <a:p>
            <a:r>
              <a:rPr lang="en-GB" sz="1400" b="0" dirty="0" smtClean="0"/>
              <a:t>SVLAN </a:t>
            </a:r>
            <a:r>
              <a:rPr lang="en-GB" sz="1400" b="0" dirty="0" err="1" smtClean="0"/>
              <a:t>mux</a:t>
            </a:r>
            <a:endParaRPr lang="en-GB" sz="1400" b="0" dirty="0" smtClean="0"/>
          </a:p>
          <a:p>
            <a:r>
              <a:rPr lang="en-GB" sz="1400" b="0" dirty="0" smtClean="0"/>
              <a:t>Link MEP </a:t>
            </a:r>
            <a:endParaRPr lang="en-US" sz="1400" b="0" dirty="0" smtClean="0"/>
          </a:p>
        </p:txBody>
      </p:sp>
      <p:grpSp>
        <p:nvGrpSpPr>
          <p:cNvPr id="663" name="Group 61"/>
          <p:cNvGrpSpPr>
            <a:grpSpLocks noChangeAspect="1"/>
          </p:cNvGrpSpPr>
          <p:nvPr/>
        </p:nvGrpSpPr>
        <p:grpSpPr>
          <a:xfrm flipH="1">
            <a:off x="7904239" y="3114399"/>
            <a:ext cx="383676" cy="383676"/>
            <a:chOff x="655067" y="5296644"/>
            <a:chExt cx="504056" cy="504056"/>
          </a:xfrm>
          <a:solidFill>
            <a:schemeClr val="bg1"/>
          </a:solidFill>
        </p:grpSpPr>
        <p:sp>
          <p:nvSpPr>
            <p:cNvPr id="664" name="Isosceles Triangle 6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5"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666" name="Straight Connector 470"/>
          <p:cNvCxnSpPr/>
          <p:nvPr/>
        </p:nvCxnSpPr>
        <p:spPr bwMode="auto">
          <a:xfrm flipH="1" flipV="1">
            <a:off x="8000158" y="3498075"/>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7" name="Straight Connector 471"/>
          <p:cNvCxnSpPr/>
          <p:nvPr/>
        </p:nvCxnSpPr>
        <p:spPr bwMode="auto">
          <a:xfrm flipH="1" flipV="1">
            <a:off x="8191996" y="3498075"/>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8" name="Straight Connector 667"/>
          <p:cNvCxnSpPr/>
          <p:nvPr/>
        </p:nvCxnSpPr>
        <p:spPr bwMode="auto">
          <a:xfrm flipH="1" flipV="1">
            <a:off x="8096077" y="3498075"/>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9" name="Straight Connector 668"/>
          <p:cNvCxnSpPr>
            <a:endCxn id="664" idx="0"/>
          </p:cNvCxnSpPr>
          <p:nvPr/>
        </p:nvCxnSpPr>
        <p:spPr bwMode="auto">
          <a:xfrm>
            <a:off x="8071891" y="1624236"/>
            <a:ext cx="24186" cy="1490163"/>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70" name="Group 637"/>
          <p:cNvGrpSpPr/>
          <p:nvPr/>
        </p:nvGrpSpPr>
        <p:grpSpPr>
          <a:xfrm>
            <a:off x="7940833" y="3593994"/>
            <a:ext cx="317190" cy="383676"/>
            <a:chOff x="4277907" y="2848372"/>
            <a:chExt cx="238120" cy="288032"/>
          </a:xfrm>
          <a:solidFill>
            <a:srgbClr val="FFFF00"/>
          </a:solidFill>
        </p:grpSpPr>
        <p:grpSp>
          <p:nvGrpSpPr>
            <p:cNvPr id="671" name="Group 263"/>
            <p:cNvGrpSpPr>
              <a:grpSpLocks noChangeAspect="1"/>
            </p:cNvGrpSpPr>
            <p:nvPr/>
          </p:nvGrpSpPr>
          <p:grpSpPr>
            <a:xfrm>
              <a:off x="4277907" y="2848372"/>
              <a:ext cx="96010" cy="288032"/>
              <a:chOff x="1951211" y="1696244"/>
              <a:chExt cx="144016" cy="432048"/>
            </a:xfrm>
            <a:grpFill/>
          </p:grpSpPr>
          <p:sp>
            <p:nvSpPr>
              <p:cNvPr id="682" name="Flowchart: Delay 68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3" name="Isosceles Triangle 68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4" name="Flowchart: Delay 68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5" name="Isosceles Triangle 68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72" name="Group 264"/>
            <p:cNvGrpSpPr>
              <a:grpSpLocks noChangeAspect="1"/>
            </p:cNvGrpSpPr>
            <p:nvPr/>
          </p:nvGrpSpPr>
          <p:grpSpPr>
            <a:xfrm>
              <a:off x="4346157" y="2848372"/>
              <a:ext cx="96010" cy="288032"/>
              <a:chOff x="1951211" y="1696244"/>
              <a:chExt cx="144016" cy="432048"/>
            </a:xfrm>
            <a:grpFill/>
          </p:grpSpPr>
          <p:sp>
            <p:nvSpPr>
              <p:cNvPr id="678" name="Flowchart: Delay 67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9" name="Isosceles Triangle 67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0" name="Flowchart: Delay 67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1" name="Isosceles Triangle 68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73" name="Group 273"/>
            <p:cNvGrpSpPr>
              <a:grpSpLocks noChangeAspect="1"/>
            </p:cNvGrpSpPr>
            <p:nvPr/>
          </p:nvGrpSpPr>
          <p:grpSpPr>
            <a:xfrm>
              <a:off x="4420017" y="2848372"/>
              <a:ext cx="96010" cy="288032"/>
              <a:chOff x="1951211" y="1696244"/>
              <a:chExt cx="144016" cy="432048"/>
            </a:xfrm>
            <a:grpFill/>
          </p:grpSpPr>
          <p:sp>
            <p:nvSpPr>
              <p:cNvPr id="674" name="Flowchart: Delay 67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5" name="Isosceles Triangle 67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6" name="Flowchart: Delay 675"/>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7" name="Isosceles Triangle 67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687" name="TextBox 686"/>
          <p:cNvSpPr txBox="1"/>
          <p:nvPr/>
        </p:nvSpPr>
        <p:spPr>
          <a:xfrm>
            <a:off x="1152128" y="3713840"/>
            <a:ext cx="1519163" cy="216024"/>
          </a:xfrm>
          <a:prstGeom prst="rect">
            <a:avLst/>
          </a:prstGeom>
          <a:noFill/>
        </p:spPr>
        <p:txBody>
          <a:bodyPr wrap="square" lIns="0" tIns="0" rIns="0" bIns="0" rtlCol="0">
            <a:spAutoFit/>
          </a:bodyPr>
          <a:lstStyle/>
          <a:p>
            <a:pPr algn="r"/>
            <a:r>
              <a:rPr lang="en-GB" sz="1400" b="0" dirty="0" smtClean="0"/>
              <a:t>SVLAN MEP/MIP</a:t>
            </a:r>
            <a:endParaRPr lang="en-US" sz="1400" b="0" dirty="0" smtClean="0"/>
          </a:p>
        </p:txBody>
      </p:sp>
      <p:sp>
        <p:nvSpPr>
          <p:cNvPr id="689" name="TextBox 688"/>
          <p:cNvSpPr txBox="1"/>
          <p:nvPr/>
        </p:nvSpPr>
        <p:spPr>
          <a:xfrm>
            <a:off x="8431931" y="3714420"/>
            <a:ext cx="1800200" cy="215444"/>
          </a:xfrm>
          <a:prstGeom prst="rect">
            <a:avLst/>
          </a:prstGeom>
          <a:noFill/>
        </p:spPr>
        <p:txBody>
          <a:bodyPr wrap="square" lIns="0" tIns="0" rIns="0" bIns="0" rtlCol="0">
            <a:spAutoFit/>
          </a:bodyPr>
          <a:lstStyle/>
          <a:p>
            <a:r>
              <a:rPr lang="en-GB" sz="1400" b="0" dirty="0" smtClean="0"/>
              <a:t>SVLAN MEP/MIP</a:t>
            </a:r>
            <a:endParaRPr lang="en-US" sz="1400" b="0" dirty="0" smtClean="0"/>
          </a:p>
        </p:txBody>
      </p:sp>
      <p:sp>
        <p:nvSpPr>
          <p:cNvPr id="690" name="TextBox 689"/>
          <p:cNvSpPr txBox="1"/>
          <p:nvPr/>
        </p:nvSpPr>
        <p:spPr>
          <a:xfrm>
            <a:off x="8431931" y="3065768"/>
            <a:ext cx="1224136" cy="430887"/>
          </a:xfrm>
          <a:prstGeom prst="rect">
            <a:avLst/>
          </a:prstGeom>
          <a:noFill/>
        </p:spPr>
        <p:txBody>
          <a:bodyPr wrap="square" lIns="0" tIns="0" rIns="0" bIns="0" rtlCol="0">
            <a:spAutoFit/>
          </a:bodyPr>
          <a:lstStyle/>
          <a:p>
            <a:r>
              <a:rPr lang="en-GB" sz="1400" b="0" dirty="0" smtClean="0"/>
              <a:t>Link MEP SVLAN </a:t>
            </a:r>
            <a:r>
              <a:rPr lang="en-GB" sz="1400" b="0" dirty="0" err="1" smtClean="0"/>
              <a:t>mux</a:t>
            </a:r>
            <a:endParaRPr lang="en-US" sz="1400" b="0" dirty="0" smtClean="0"/>
          </a:p>
        </p:txBody>
      </p:sp>
      <p:sp>
        <p:nvSpPr>
          <p:cNvPr id="691" name="TextBox 690"/>
          <p:cNvSpPr txBox="1"/>
          <p:nvPr/>
        </p:nvSpPr>
        <p:spPr>
          <a:xfrm>
            <a:off x="5911651" y="2201672"/>
            <a:ext cx="1224136" cy="430887"/>
          </a:xfrm>
          <a:prstGeom prst="rect">
            <a:avLst/>
          </a:prstGeom>
          <a:noFill/>
        </p:spPr>
        <p:txBody>
          <a:bodyPr wrap="square" lIns="0" tIns="0" rIns="0" bIns="0" rtlCol="0">
            <a:spAutoFit/>
          </a:bodyPr>
          <a:lstStyle/>
          <a:p>
            <a:r>
              <a:rPr lang="en-GB" sz="1400" b="0" dirty="0" smtClean="0"/>
              <a:t>Link MEP CVLAN </a:t>
            </a:r>
            <a:r>
              <a:rPr lang="en-GB" sz="1400" b="0" dirty="0" err="1" smtClean="0"/>
              <a:t>mux</a:t>
            </a:r>
            <a:endParaRPr lang="en-US" sz="1400" b="0" dirty="0" smtClean="0"/>
          </a:p>
        </p:txBody>
      </p:sp>
      <p:sp>
        <p:nvSpPr>
          <p:cNvPr id="693" name="TextBox 692"/>
          <p:cNvSpPr txBox="1"/>
          <p:nvPr/>
        </p:nvSpPr>
        <p:spPr>
          <a:xfrm>
            <a:off x="1447155" y="3137776"/>
            <a:ext cx="1224136" cy="430887"/>
          </a:xfrm>
          <a:prstGeom prst="rect">
            <a:avLst/>
          </a:prstGeom>
          <a:noFill/>
        </p:spPr>
        <p:txBody>
          <a:bodyPr wrap="square" lIns="0" tIns="0" rIns="0" bIns="0" rtlCol="0">
            <a:spAutoFit/>
          </a:bodyPr>
          <a:lstStyle/>
          <a:p>
            <a:pPr algn="r"/>
            <a:r>
              <a:rPr lang="en-GB" sz="1400" b="0" dirty="0" smtClean="0"/>
              <a:t>Link MEP SVLAN </a:t>
            </a:r>
            <a:r>
              <a:rPr lang="en-GB" sz="1400" b="0" dirty="0" err="1" smtClean="0"/>
              <a:t>mux</a:t>
            </a:r>
            <a:endParaRPr lang="en-US" sz="1400" b="0" dirty="0" smtClean="0"/>
          </a:p>
        </p:txBody>
      </p:sp>
      <p:sp>
        <p:nvSpPr>
          <p:cNvPr id="694" name="Rectangle 693"/>
          <p:cNvSpPr/>
          <p:nvPr/>
        </p:nvSpPr>
        <p:spPr bwMode="auto">
          <a:xfrm>
            <a:off x="4759523" y="1624236"/>
            <a:ext cx="3600400" cy="2448272"/>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PEB functionality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401" name="TextBox 400"/>
          <p:cNvSpPr txBox="1"/>
          <p:nvPr/>
        </p:nvSpPr>
        <p:spPr>
          <a:xfrm>
            <a:off x="5047555" y="976164"/>
            <a:ext cx="1080120" cy="646331"/>
          </a:xfrm>
          <a:prstGeom prst="rect">
            <a:avLst/>
          </a:prstGeom>
          <a:noFill/>
        </p:spPr>
        <p:txBody>
          <a:bodyPr wrap="square" lIns="0" tIns="0" rIns="0" bIns="0" rtlCol="0">
            <a:spAutoFit/>
          </a:bodyPr>
          <a:lstStyle/>
          <a:p>
            <a:pPr algn="ctr"/>
            <a:r>
              <a:rPr lang="en-GB" sz="1400" b="0" dirty="0" smtClean="0"/>
              <a:t>C-tagged Service Interface</a:t>
            </a:r>
            <a:endParaRPr lang="en-US" sz="1400" b="0" dirty="0" smtClean="0"/>
          </a:p>
        </p:txBody>
      </p:sp>
      <p:sp>
        <p:nvSpPr>
          <p:cNvPr id="403" name="TextBox 402"/>
          <p:cNvSpPr txBox="1"/>
          <p:nvPr/>
        </p:nvSpPr>
        <p:spPr>
          <a:xfrm>
            <a:off x="7927875" y="976164"/>
            <a:ext cx="1080120" cy="646331"/>
          </a:xfrm>
          <a:prstGeom prst="rect">
            <a:avLst/>
          </a:prstGeom>
          <a:noFill/>
        </p:spPr>
        <p:txBody>
          <a:bodyPr wrap="square" lIns="0" tIns="0" rIns="0" bIns="0" rtlCol="0">
            <a:spAutoFit/>
          </a:bodyPr>
          <a:lstStyle/>
          <a:p>
            <a:r>
              <a:rPr lang="en-GB" sz="1400" b="0" dirty="0" smtClean="0"/>
              <a:t>S-tagged Service Interface</a:t>
            </a:r>
            <a:endParaRPr lang="en-US" sz="1400" b="0" dirty="0" smtClean="0"/>
          </a:p>
        </p:txBody>
      </p:sp>
      <p:grpSp>
        <p:nvGrpSpPr>
          <p:cNvPr id="404" name="Group 61"/>
          <p:cNvGrpSpPr>
            <a:grpSpLocks noChangeAspect="1"/>
          </p:cNvGrpSpPr>
          <p:nvPr/>
        </p:nvGrpSpPr>
        <p:grpSpPr>
          <a:xfrm flipH="1">
            <a:off x="7423819" y="3113027"/>
            <a:ext cx="383676" cy="383676"/>
            <a:chOff x="655067" y="5296644"/>
            <a:chExt cx="504056" cy="504056"/>
          </a:xfrm>
          <a:solidFill>
            <a:schemeClr val="bg1"/>
          </a:solidFill>
        </p:grpSpPr>
        <p:sp>
          <p:nvSpPr>
            <p:cNvPr id="411" name="Isosceles Triangle 41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12"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15" name="Straight Connector 414"/>
          <p:cNvCxnSpPr/>
          <p:nvPr/>
        </p:nvCxnSpPr>
        <p:spPr bwMode="auto">
          <a:xfrm flipH="1" flipV="1">
            <a:off x="7615657" y="3496703"/>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a:endCxn id="411" idx="0"/>
          </p:cNvCxnSpPr>
          <p:nvPr/>
        </p:nvCxnSpPr>
        <p:spPr bwMode="auto">
          <a:xfrm flipH="1">
            <a:off x="7615657" y="1624236"/>
            <a:ext cx="24186" cy="1488791"/>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19" name="Group 264"/>
          <p:cNvGrpSpPr>
            <a:grpSpLocks noChangeAspect="1"/>
          </p:cNvGrpSpPr>
          <p:nvPr/>
        </p:nvGrpSpPr>
        <p:grpSpPr>
          <a:xfrm>
            <a:off x="7551326" y="3592622"/>
            <a:ext cx="127891" cy="383676"/>
            <a:chOff x="1951211" y="1696244"/>
            <a:chExt cx="144016" cy="432048"/>
          </a:xfrm>
          <a:solidFill>
            <a:srgbClr val="FFFF00"/>
          </a:solidFill>
        </p:grpSpPr>
        <p:sp>
          <p:nvSpPr>
            <p:cNvPr id="425" name="Flowchart: Delay 42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26" name="Isosceles Triangle 42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27" name="Flowchart: Delay 42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28" name="Isosceles Triangle 42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434" name="TextBox 433"/>
          <p:cNvSpPr txBox="1"/>
          <p:nvPr/>
        </p:nvSpPr>
        <p:spPr>
          <a:xfrm>
            <a:off x="6631731" y="976164"/>
            <a:ext cx="1080120" cy="646331"/>
          </a:xfrm>
          <a:prstGeom prst="rect">
            <a:avLst/>
          </a:prstGeom>
          <a:noFill/>
        </p:spPr>
        <p:txBody>
          <a:bodyPr wrap="square" lIns="0" tIns="0" rIns="0" bIns="0" rtlCol="0">
            <a:spAutoFit/>
          </a:bodyPr>
          <a:lstStyle/>
          <a:p>
            <a:pPr algn="r"/>
            <a:r>
              <a:rPr lang="en-GB" sz="1400" b="0" dirty="0" smtClean="0"/>
              <a:t>Port-based Service Interface</a:t>
            </a:r>
            <a:endParaRPr lang="en-US" sz="1400" b="0"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184076"/>
            <a:ext cx="9604375" cy="1015529"/>
          </a:xfrm>
        </p:spPr>
        <p:txBody>
          <a:bodyPr/>
          <a:lstStyle/>
          <a:p>
            <a:r>
              <a:rPr lang="en-GB" dirty="0" smtClean="0"/>
              <a:t>Basic model of PEB/PB nodes</a:t>
            </a:r>
            <a:br>
              <a:rPr lang="en-GB" dirty="0" smtClean="0"/>
            </a:br>
            <a:r>
              <a:rPr lang="en-GB" sz="2800" i="1" dirty="0" smtClean="0"/>
              <a:t>without illustrating intermediate MEP/MIP functions</a:t>
            </a:r>
            <a:endParaRPr lang="en-US" sz="2800" i="1" dirty="0"/>
          </a:p>
        </p:txBody>
      </p:sp>
      <p:grpSp>
        <p:nvGrpSpPr>
          <p:cNvPr id="10" name="Group 43"/>
          <p:cNvGrpSpPr>
            <a:grpSpLocks noChangeAspect="1"/>
          </p:cNvGrpSpPr>
          <p:nvPr/>
        </p:nvGrpSpPr>
        <p:grpSpPr>
          <a:xfrm rot="10800000">
            <a:off x="5090967" y="4815377"/>
            <a:ext cx="568786" cy="568786"/>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 name="Group 46"/>
          <p:cNvGrpSpPr>
            <a:grpSpLocks noChangeAspect="1"/>
          </p:cNvGrpSpPr>
          <p:nvPr/>
        </p:nvGrpSpPr>
        <p:grpSpPr>
          <a:xfrm rot="10800000">
            <a:off x="4427383" y="4815377"/>
            <a:ext cx="568786" cy="568786"/>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2" name="Group 49"/>
          <p:cNvGrpSpPr>
            <a:grpSpLocks noChangeAspect="1"/>
          </p:cNvGrpSpPr>
          <p:nvPr/>
        </p:nvGrpSpPr>
        <p:grpSpPr>
          <a:xfrm rot="10800000">
            <a:off x="3763800" y="4815377"/>
            <a:ext cx="568786" cy="568786"/>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52"/>
          <p:cNvGrpSpPr>
            <a:grpSpLocks noChangeAspect="1"/>
          </p:cNvGrpSpPr>
          <p:nvPr/>
        </p:nvGrpSpPr>
        <p:grpSpPr>
          <a:xfrm rot="10800000">
            <a:off x="3100216" y="4815377"/>
            <a:ext cx="568786" cy="568786"/>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92" name="Straight Connector 291"/>
          <p:cNvCxnSpPr>
            <a:stCxn id="365" idx="2"/>
          </p:cNvCxnSpPr>
          <p:nvPr/>
        </p:nvCxnSpPr>
        <p:spPr bwMode="auto">
          <a:xfrm rot="10800000">
            <a:off x="5375360"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280562"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185765"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564955"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470158"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4711776"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4616979"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4522181"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4901372"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4806574"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048193"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3953395"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3858597"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237788"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4142990"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3384609"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3289811"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3195014"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3574204"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3479407" y="4720580"/>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5375360" y="5384163"/>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4711776" y="5384163"/>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4048193" y="5384163"/>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3384609" y="5384163"/>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2" name="Group 61"/>
          <p:cNvGrpSpPr>
            <a:grpSpLocks noChangeAspect="1"/>
          </p:cNvGrpSpPr>
          <p:nvPr/>
        </p:nvGrpSpPr>
        <p:grpSpPr>
          <a:xfrm flipH="1">
            <a:off x="3877748" y="3662100"/>
            <a:ext cx="379191" cy="379191"/>
            <a:chOff x="655067" y="5296644"/>
            <a:chExt cx="504056" cy="504056"/>
          </a:xfrm>
          <a:solidFill>
            <a:schemeClr val="bg1"/>
          </a:solidFill>
        </p:grpSpPr>
        <p:sp>
          <p:nvSpPr>
            <p:cNvPr id="447" name="Isosceles Triangle 4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8" name="Trapezoid 44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64"/>
          <p:cNvGrpSpPr>
            <a:grpSpLocks noChangeAspect="1"/>
          </p:cNvGrpSpPr>
          <p:nvPr/>
        </p:nvGrpSpPr>
        <p:grpSpPr>
          <a:xfrm flipH="1">
            <a:off x="4351736" y="3662100"/>
            <a:ext cx="379191" cy="379191"/>
            <a:chOff x="655067" y="5296644"/>
            <a:chExt cx="504056" cy="504056"/>
          </a:xfrm>
          <a:solidFill>
            <a:schemeClr val="bg1"/>
          </a:solidFill>
        </p:grpSpPr>
        <p:sp>
          <p:nvSpPr>
            <p:cNvPr id="450" name="Isosceles Triangle 44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1" name="Trapezoid 45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52" name="Straight Connector 451"/>
          <p:cNvCxnSpPr/>
          <p:nvPr/>
        </p:nvCxnSpPr>
        <p:spPr bwMode="auto">
          <a:xfrm flipH="1" flipV="1">
            <a:off x="4541332"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flipH="1" flipV="1">
            <a:off x="4446534"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flipV="1">
            <a:off x="4636129"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flipV="1">
            <a:off x="3972546"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flipV="1">
            <a:off x="4162141"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H="1" flipV="1">
            <a:off x="4067343"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6" name="Straight Connector 465"/>
          <p:cNvCxnSpPr>
            <a:endCxn id="450" idx="0"/>
          </p:cNvCxnSpPr>
          <p:nvPr/>
        </p:nvCxnSpPr>
        <p:spPr bwMode="auto">
          <a:xfrm flipH="1">
            <a:off x="4541332" y="3377707"/>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7" name="Straight Connector 466"/>
          <p:cNvCxnSpPr>
            <a:endCxn id="447" idx="0"/>
          </p:cNvCxnSpPr>
          <p:nvPr/>
        </p:nvCxnSpPr>
        <p:spPr bwMode="auto">
          <a:xfrm flipH="1">
            <a:off x="4067343" y="3377707"/>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61"/>
          <p:cNvGrpSpPr>
            <a:grpSpLocks noChangeAspect="1"/>
          </p:cNvGrpSpPr>
          <p:nvPr/>
        </p:nvGrpSpPr>
        <p:grpSpPr>
          <a:xfrm flipH="1">
            <a:off x="2929771" y="3662100"/>
            <a:ext cx="379191" cy="379191"/>
            <a:chOff x="655067" y="5296644"/>
            <a:chExt cx="504056" cy="504056"/>
          </a:xfrm>
          <a:solidFill>
            <a:schemeClr val="bg1"/>
          </a:solidFill>
        </p:grpSpPr>
        <p:sp>
          <p:nvSpPr>
            <p:cNvPr id="469" name="Isosceles Triangle 46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0"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71" name="Straight Connector 470"/>
          <p:cNvCxnSpPr/>
          <p:nvPr/>
        </p:nvCxnSpPr>
        <p:spPr bwMode="auto">
          <a:xfrm flipH="1" flipV="1">
            <a:off x="3024569"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2" name="Straight Connector 471"/>
          <p:cNvCxnSpPr/>
          <p:nvPr/>
        </p:nvCxnSpPr>
        <p:spPr bwMode="auto">
          <a:xfrm flipH="1" flipV="1">
            <a:off x="3214164"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3" name="Straight Connector 472"/>
          <p:cNvCxnSpPr/>
          <p:nvPr/>
        </p:nvCxnSpPr>
        <p:spPr bwMode="auto">
          <a:xfrm flipH="1" flipV="1">
            <a:off x="3119367"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4" name="Straight Connector 473"/>
          <p:cNvCxnSpPr>
            <a:endCxn id="469" idx="0"/>
          </p:cNvCxnSpPr>
          <p:nvPr/>
        </p:nvCxnSpPr>
        <p:spPr bwMode="auto">
          <a:xfrm flipH="1">
            <a:off x="3119367" y="3377707"/>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56" name="TextBox 555"/>
          <p:cNvSpPr txBox="1"/>
          <p:nvPr/>
        </p:nvSpPr>
        <p:spPr>
          <a:xfrm>
            <a:off x="2550581" y="2999282"/>
            <a:ext cx="1137572" cy="277000"/>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7" name="TextBox 556"/>
          <p:cNvSpPr txBox="1"/>
          <p:nvPr/>
        </p:nvSpPr>
        <p:spPr>
          <a:xfrm>
            <a:off x="3877748" y="2998518"/>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60" name="TextBox 559"/>
          <p:cNvSpPr txBox="1"/>
          <p:nvPr/>
        </p:nvSpPr>
        <p:spPr>
          <a:xfrm>
            <a:off x="4711776" y="5763355"/>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grpSp>
        <p:nvGrpSpPr>
          <p:cNvPr id="259" name="Group 43"/>
          <p:cNvGrpSpPr>
            <a:grpSpLocks noChangeAspect="1"/>
          </p:cNvGrpSpPr>
          <p:nvPr/>
        </p:nvGrpSpPr>
        <p:grpSpPr>
          <a:xfrm rot="10800000">
            <a:off x="6418134" y="4815379"/>
            <a:ext cx="568786" cy="568786"/>
            <a:chOff x="655067" y="5296644"/>
            <a:chExt cx="504056" cy="504056"/>
          </a:xfrm>
          <a:solidFill>
            <a:schemeClr val="bg1"/>
          </a:solidFill>
        </p:grpSpPr>
        <p:sp>
          <p:nvSpPr>
            <p:cNvPr id="562" name="Isosceles Triangle 5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3" name="Trapezoid 56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60" name="Group 46"/>
          <p:cNvGrpSpPr>
            <a:grpSpLocks noChangeAspect="1"/>
          </p:cNvGrpSpPr>
          <p:nvPr/>
        </p:nvGrpSpPr>
        <p:grpSpPr>
          <a:xfrm rot="10800000">
            <a:off x="5754551" y="4815379"/>
            <a:ext cx="568786" cy="568786"/>
            <a:chOff x="655067" y="5296644"/>
            <a:chExt cx="504056" cy="504056"/>
          </a:xfrm>
          <a:solidFill>
            <a:schemeClr val="bg1"/>
          </a:solidFill>
        </p:grpSpPr>
        <p:sp>
          <p:nvSpPr>
            <p:cNvPr id="565" name="Isosceles Triangle 56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Trapezoid 56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67" name="Straight Connector 566"/>
          <p:cNvCxnSpPr>
            <a:stCxn id="563" idx="2"/>
          </p:cNvCxnSpPr>
          <p:nvPr/>
        </p:nvCxnSpPr>
        <p:spPr bwMode="auto">
          <a:xfrm rot="10800000">
            <a:off x="6702527"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rot="10800000">
            <a:off x="6607730"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rot="10800000">
            <a:off x="6512932"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0" name="Straight Connector 569"/>
          <p:cNvCxnSpPr/>
          <p:nvPr/>
        </p:nvCxnSpPr>
        <p:spPr bwMode="auto">
          <a:xfrm rot="10800000">
            <a:off x="6892123"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1" name="Straight Connector 570"/>
          <p:cNvCxnSpPr/>
          <p:nvPr/>
        </p:nvCxnSpPr>
        <p:spPr bwMode="auto">
          <a:xfrm rot="10800000">
            <a:off x="6797325"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2" name="Straight Connector 571"/>
          <p:cNvCxnSpPr/>
          <p:nvPr/>
        </p:nvCxnSpPr>
        <p:spPr bwMode="auto">
          <a:xfrm rot="10800000">
            <a:off x="6038944"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3" name="Straight Connector 572"/>
          <p:cNvCxnSpPr/>
          <p:nvPr/>
        </p:nvCxnSpPr>
        <p:spPr bwMode="auto">
          <a:xfrm rot="10800000">
            <a:off x="5944146"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4" name="Straight Connector 573"/>
          <p:cNvCxnSpPr/>
          <p:nvPr/>
        </p:nvCxnSpPr>
        <p:spPr bwMode="auto">
          <a:xfrm rot="10800000">
            <a:off x="5849348"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5" name="Straight Connector 574"/>
          <p:cNvCxnSpPr/>
          <p:nvPr/>
        </p:nvCxnSpPr>
        <p:spPr bwMode="auto">
          <a:xfrm rot="10800000">
            <a:off x="6228539"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rot="10800000">
            <a:off x="6133741" y="472058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a:stCxn id="562" idx="0"/>
          </p:cNvCxnSpPr>
          <p:nvPr/>
        </p:nvCxnSpPr>
        <p:spPr bwMode="auto">
          <a:xfrm rot="10800000" flipV="1">
            <a:off x="6702527" y="5384165"/>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a:stCxn id="565" idx="0"/>
          </p:cNvCxnSpPr>
          <p:nvPr/>
        </p:nvCxnSpPr>
        <p:spPr bwMode="auto">
          <a:xfrm rot="10800000" flipV="1">
            <a:off x="6038944" y="5384165"/>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62" name="Group 161"/>
          <p:cNvGrpSpPr/>
          <p:nvPr/>
        </p:nvGrpSpPr>
        <p:grpSpPr>
          <a:xfrm>
            <a:off x="6510720" y="3496444"/>
            <a:ext cx="192114" cy="216024"/>
            <a:chOff x="6727650" y="2200300"/>
            <a:chExt cx="191838" cy="479590"/>
          </a:xfrm>
        </p:grpSpPr>
        <p:cxnSp>
          <p:nvCxnSpPr>
            <p:cNvPr id="163" name="Straight Connector 162"/>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4" name="Straight Connector 163"/>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5" name="Straight Connector 164"/>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66" name="Group 165"/>
          <p:cNvGrpSpPr/>
          <p:nvPr/>
        </p:nvGrpSpPr>
        <p:grpSpPr>
          <a:xfrm>
            <a:off x="5622988" y="3496444"/>
            <a:ext cx="192114" cy="216024"/>
            <a:chOff x="6727650" y="2200300"/>
            <a:chExt cx="191838" cy="479590"/>
          </a:xfrm>
        </p:grpSpPr>
        <p:cxnSp>
          <p:nvCxnSpPr>
            <p:cNvPr id="167" name="Straight Connector 166"/>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8" name="Straight Connector 167"/>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9" name="Straight Connector 168"/>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70" name="Group 61"/>
          <p:cNvGrpSpPr>
            <a:grpSpLocks noChangeAspect="1"/>
          </p:cNvGrpSpPr>
          <p:nvPr/>
        </p:nvGrpSpPr>
        <p:grpSpPr>
          <a:xfrm rot="10800000" flipV="1">
            <a:off x="5982754" y="2728816"/>
            <a:ext cx="383676" cy="383676"/>
            <a:chOff x="655067" y="5296644"/>
            <a:chExt cx="504056" cy="504056"/>
          </a:xfrm>
          <a:solidFill>
            <a:schemeClr val="bg1"/>
          </a:solidFill>
        </p:grpSpPr>
        <p:sp>
          <p:nvSpPr>
            <p:cNvPr id="171" name="Isosceles Triangle 17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72" name="Trapezoid 171"/>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a:endCxn id="171" idx="0"/>
          </p:cNvCxnSpPr>
          <p:nvPr/>
        </p:nvCxnSpPr>
        <p:spPr bwMode="auto">
          <a:xfrm rot="10800000" flipV="1">
            <a:off x="6174592" y="2441059"/>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rot="10800000">
            <a:off x="6078673" y="31124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rot="10800000">
            <a:off x="6270511" y="31124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p:nvPr/>
        </p:nvCxnSpPr>
        <p:spPr bwMode="auto">
          <a:xfrm rot="10800000">
            <a:off x="6174592" y="31124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5695352" y="2153303"/>
            <a:ext cx="863272" cy="276999"/>
          </a:xfrm>
          <a:prstGeom prst="rect">
            <a:avLst/>
          </a:prstGeom>
          <a:noFill/>
        </p:spPr>
        <p:txBody>
          <a:bodyPr wrap="square" lIns="0" tIns="0" rIns="0" bIns="0" rtlCol="0">
            <a:spAutoFit/>
          </a:bodyPr>
          <a:lstStyle/>
          <a:p>
            <a:pPr algn="ctr"/>
            <a:r>
              <a:rPr lang="en-GB" sz="1800" b="0" dirty="0" smtClean="0"/>
              <a:t>UNI</a:t>
            </a:r>
            <a:endParaRPr lang="en-US" sz="1800" b="0" dirty="0" smtClean="0"/>
          </a:p>
        </p:txBody>
      </p:sp>
      <p:cxnSp>
        <p:nvCxnSpPr>
          <p:cNvPr id="178" name="Straight Connector 177"/>
          <p:cNvCxnSpPr>
            <a:stCxn id="180" idx="0"/>
          </p:cNvCxnSpPr>
          <p:nvPr/>
        </p:nvCxnSpPr>
        <p:spPr bwMode="auto">
          <a:xfrm>
            <a:off x="5718908" y="407250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79" name="Group 22"/>
          <p:cNvGrpSpPr>
            <a:grpSpLocks noChangeAspect="1"/>
          </p:cNvGrpSpPr>
          <p:nvPr/>
        </p:nvGrpSpPr>
        <p:grpSpPr>
          <a:xfrm rot="10800000">
            <a:off x="5527070" y="3688831"/>
            <a:ext cx="383676" cy="383676"/>
            <a:chOff x="655067" y="5296644"/>
            <a:chExt cx="504056" cy="504056"/>
          </a:xfrm>
          <a:solidFill>
            <a:schemeClr val="bg1"/>
          </a:solidFill>
        </p:grpSpPr>
        <p:sp>
          <p:nvSpPr>
            <p:cNvPr id="180" name="Isosceles Triangle 179"/>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81" name="Trapezoid 180"/>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98" name="Straight Connector 197"/>
          <p:cNvCxnSpPr>
            <a:stCxn id="200" idx="0"/>
          </p:cNvCxnSpPr>
          <p:nvPr/>
        </p:nvCxnSpPr>
        <p:spPr bwMode="auto">
          <a:xfrm>
            <a:off x="6150956" y="4072507"/>
            <a:ext cx="0" cy="72009"/>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99" name="Group 22"/>
          <p:cNvGrpSpPr>
            <a:grpSpLocks noChangeAspect="1"/>
          </p:cNvGrpSpPr>
          <p:nvPr/>
        </p:nvGrpSpPr>
        <p:grpSpPr>
          <a:xfrm rot="10800000">
            <a:off x="5959118" y="3688831"/>
            <a:ext cx="383676" cy="383676"/>
            <a:chOff x="655067" y="5296644"/>
            <a:chExt cx="504056" cy="504056"/>
          </a:xfrm>
          <a:solidFill>
            <a:schemeClr val="bg1"/>
          </a:solidFill>
        </p:grpSpPr>
        <p:sp>
          <p:nvSpPr>
            <p:cNvPr id="200" name="Isosceles Triangle 199"/>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01" name="Trapezoid 200"/>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02" name="Group 201"/>
          <p:cNvGrpSpPr/>
          <p:nvPr/>
        </p:nvGrpSpPr>
        <p:grpSpPr>
          <a:xfrm>
            <a:off x="6055036" y="3496444"/>
            <a:ext cx="192114" cy="191558"/>
            <a:chOff x="6727650" y="2200300"/>
            <a:chExt cx="191838" cy="479590"/>
          </a:xfrm>
        </p:grpSpPr>
        <p:cxnSp>
          <p:nvCxnSpPr>
            <p:cNvPr id="203" name="Straight Connector 202"/>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4" name="Straight Connector 203"/>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5" name="Straight Connector 204"/>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222" name="Straight Connector 221"/>
          <p:cNvCxnSpPr>
            <a:stCxn id="224" idx="0"/>
          </p:cNvCxnSpPr>
          <p:nvPr/>
        </p:nvCxnSpPr>
        <p:spPr bwMode="auto">
          <a:xfrm>
            <a:off x="6606640" y="407250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23" name="Group 22"/>
          <p:cNvGrpSpPr>
            <a:grpSpLocks noChangeAspect="1"/>
          </p:cNvGrpSpPr>
          <p:nvPr/>
        </p:nvGrpSpPr>
        <p:grpSpPr>
          <a:xfrm rot="10800000">
            <a:off x="6414802" y="3688831"/>
            <a:ext cx="383676" cy="383676"/>
            <a:chOff x="655067" y="5296644"/>
            <a:chExt cx="504056" cy="504056"/>
          </a:xfrm>
          <a:solidFill>
            <a:schemeClr val="bg1"/>
          </a:solidFill>
        </p:grpSpPr>
        <p:sp>
          <p:nvSpPr>
            <p:cNvPr id="224" name="Isosceles Triangle 223"/>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25" name="Trapezoid 224"/>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242" name="Rectangle 241"/>
          <p:cNvSpPr/>
          <p:nvPr/>
        </p:nvSpPr>
        <p:spPr bwMode="auto">
          <a:xfrm>
            <a:off x="5263579" y="3208412"/>
            <a:ext cx="1656184" cy="288032"/>
          </a:xfrm>
          <a:prstGeom prst="rect">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CVLAN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44" name="Group 61"/>
          <p:cNvGrpSpPr>
            <a:grpSpLocks noChangeAspect="1"/>
          </p:cNvGrpSpPr>
          <p:nvPr/>
        </p:nvGrpSpPr>
        <p:grpSpPr>
          <a:xfrm flipH="1">
            <a:off x="7833055" y="3185035"/>
            <a:ext cx="383676" cy="383676"/>
            <a:chOff x="655067" y="5296644"/>
            <a:chExt cx="504056" cy="504056"/>
          </a:xfrm>
          <a:solidFill>
            <a:schemeClr val="bg1"/>
          </a:solidFill>
        </p:grpSpPr>
        <p:sp>
          <p:nvSpPr>
            <p:cNvPr id="268" name="Isosceles Triangle 26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69"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45" name="Straight Connector 470"/>
          <p:cNvCxnSpPr/>
          <p:nvPr/>
        </p:nvCxnSpPr>
        <p:spPr bwMode="auto">
          <a:xfrm flipH="1" flipV="1">
            <a:off x="7928974" y="3568711"/>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6" name="Straight Connector 471"/>
          <p:cNvCxnSpPr/>
          <p:nvPr/>
        </p:nvCxnSpPr>
        <p:spPr bwMode="auto">
          <a:xfrm flipH="1" flipV="1">
            <a:off x="8120812" y="3568711"/>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7" name="Straight Connector 246"/>
          <p:cNvCxnSpPr/>
          <p:nvPr/>
        </p:nvCxnSpPr>
        <p:spPr bwMode="auto">
          <a:xfrm flipH="1" flipV="1">
            <a:off x="8024893" y="3568711"/>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8" name="Straight Connector 247"/>
          <p:cNvCxnSpPr>
            <a:endCxn id="268" idx="0"/>
          </p:cNvCxnSpPr>
          <p:nvPr/>
        </p:nvCxnSpPr>
        <p:spPr bwMode="auto">
          <a:xfrm>
            <a:off x="8024893" y="2992388"/>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9" name="Group 637"/>
          <p:cNvGrpSpPr/>
          <p:nvPr/>
        </p:nvGrpSpPr>
        <p:grpSpPr>
          <a:xfrm>
            <a:off x="7869649" y="3920424"/>
            <a:ext cx="317190" cy="127925"/>
            <a:chOff x="4277907" y="3040356"/>
            <a:chExt cx="238120" cy="96034"/>
          </a:xfrm>
        </p:grpSpPr>
        <p:sp>
          <p:nvSpPr>
            <p:cNvPr id="266" name="Isosceles Triangle 265"/>
            <p:cNvSpPr/>
            <p:nvPr/>
          </p:nvSpPr>
          <p:spPr bwMode="auto">
            <a:xfrm flipH="1" flipV="1">
              <a:off x="4277907" y="3040368"/>
              <a:ext cx="96010" cy="96010"/>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62" name="Isosceles Triangle 261"/>
            <p:cNvSpPr/>
            <p:nvPr/>
          </p:nvSpPr>
          <p:spPr bwMode="auto">
            <a:xfrm flipH="1" flipV="1">
              <a:off x="4346157" y="3040356"/>
              <a:ext cx="96010" cy="96009"/>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56" name="Isosceles Triangle 255"/>
            <p:cNvSpPr/>
            <p:nvPr/>
          </p:nvSpPr>
          <p:spPr bwMode="auto">
            <a:xfrm flipH="1" flipV="1">
              <a:off x="4420017" y="3040380"/>
              <a:ext cx="96010" cy="96010"/>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270" name="TextBox 269"/>
          <p:cNvSpPr txBox="1"/>
          <p:nvPr/>
        </p:nvSpPr>
        <p:spPr>
          <a:xfrm>
            <a:off x="7568659" y="2715389"/>
            <a:ext cx="863272" cy="276999"/>
          </a:xfrm>
          <a:prstGeom prst="rect">
            <a:avLst/>
          </a:prstGeom>
          <a:noFill/>
        </p:spPr>
        <p:txBody>
          <a:bodyPr wrap="square" lIns="0" tIns="0" rIns="0" bIns="0" rtlCol="0">
            <a:spAutoFit/>
          </a:bodyPr>
          <a:lstStyle/>
          <a:p>
            <a:pPr algn="ctr"/>
            <a:r>
              <a:rPr lang="en-GB" sz="1800" b="0" dirty="0" smtClean="0"/>
              <a:t>UNI</a:t>
            </a:r>
            <a:endParaRPr lang="en-US" sz="1800" b="0" dirty="0" smtClean="0"/>
          </a:p>
        </p:txBody>
      </p:sp>
      <p:sp>
        <p:nvSpPr>
          <p:cNvPr id="271" name="Rectangle 270"/>
          <p:cNvSpPr/>
          <p:nvPr/>
        </p:nvSpPr>
        <p:spPr bwMode="auto">
          <a:xfrm>
            <a:off x="1886998" y="4136089"/>
            <a:ext cx="6472926" cy="568786"/>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sp>
        <p:nvSpPr>
          <p:cNvPr id="272" name="Rectangle 271"/>
          <p:cNvSpPr/>
          <p:nvPr/>
        </p:nvSpPr>
        <p:spPr bwMode="auto">
          <a:xfrm>
            <a:off x="5047555" y="1912268"/>
            <a:ext cx="3312368" cy="2232248"/>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PEB functionality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grpSp>
        <p:nvGrpSpPr>
          <p:cNvPr id="128" name="Group 61"/>
          <p:cNvGrpSpPr>
            <a:grpSpLocks noChangeAspect="1"/>
          </p:cNvGrpSpPr>
          <p:nvPr/>
        </p:nvGrpSpPr>
        <p:grpSpPr>
          <a:xfrm flipH="1">
            <a:off x="7279803" y="3174002"/>
            <a:ext cx="383676" cy="383676"/>
            <a:chOff x="655067" y="5296644"/>
            <a:chExt cx="504056" cy="504056"/>
          </a:xfrm>
          <a:solidFill>
            <a:schemeClr val="bg1"/>
          </a:solidFill>
        </p:grpSpPr>
        <p:sp>
          <p:nvSpPr>
            <p:cNvPr id="129" name="Isosceles Triangle 12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0"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33" name="Straight Connector 132"/>
          <p:cNvCxnSpPr/>
          <p:nvPr/>
        </p:nvCxnSpPr>
        <p:spPr bwMode="auto">
          <a:xfrm flipH="1" flipV="1">
            <a:off x="7471641" y="3557678"/>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4" name="Straight Connector 133"/>
          <p:cNvCxnSpPr>
            <a:endCxn id="129" idx="0"/>
          </p:cNvCxnSpPr>
          <p:nvPr/>
        </p:nvCxnSpPr>
        <p:spPr bwMode="auto">
          <a:xfrm>
            <a:off x="7471641" y="2981355"/>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37" name="Isosceles Triangle 136"/>
          <p:cNvSpPr/>
          <p:nvPr/>
        </p:nvSpPr>
        <p:spPr bwMode="auto">
          <a:xfrm flipH="1" flipV="1">
            <a:off x="7407310" y="3909391"/>
            <a:ext cx="127891" cy="127892"/>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9" name="TextBox 138"/>
          <p:cNvSpPr txBox="1"/>
          <p:nvPr/>
        </p:nvSpPr>
        <p:spPr>
          <a:xfrm>
            <a:off x="7015407" y="2704356"/>
            <a:ext cx="863272" cy="276999"/>
          </a:xfrm>
          <a:prstGeom prst="rect">
            <a:avLst/>
          </a:prstGeom>
          <a:noFill/>
        </p:spPr>
        <p:txBody>
          <a:bodyPr wrap="square" lIns="0" tIns="0" rIns="0" bIns="0" rtlCol="0">
            <a:spAutoFit/>
          </a:bodyPr>
          <a:lstStyle/>
          <a:p>
            <a:pPr algn="ctr"/>
            <a:r>
              <a:rPr lang="en-GB" sz="1800" b="0" dirty="0" smtClean="0"/>
              <a:t>UNI</a:t>
            </a:r>
            <a:endParaRPr lang="en-US" sz="1800" b="0" dirty="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184076"/>
            <a:ext cx="9604375" cy="1015529"/>
          </a:xfrm>
        </p:spPr>
        <p:txBody>
          <a:bodyPr/>
          <a:lstStyle/>
          <a:p>
            <a:r>
              <a:rPr lang="en-GB" dirty="0" smtClean="0"/>
              <a:t>PBB/PBB-TE Network with IBBEB nodes</a:t>
            </a:r>
            <a:endParaRPr lang="en-US" dirty="0"/>
          </a:p>
        </p:txBody>
      </p:sp>
      <p:sp>
        <p:nvSpPr>
          <p:cNvPr id="6" name="Cloud 5"/>
          <p:cNvSpPr/>
          <p:nvPr/>
        </p:nvSpPr>
        <p:spPr bwMode="auto">
          <a:xfrm flipV="1">
            <a:off x="1735187" y="2920380"/>
            <a:ext cx="7128792" cy="4608512"/>
          </a:xfrm>
          <a:prstGeom prst="cloud">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1879203"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1879203"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 name="Group 12"/>
          <p:cNvGrpSpPr>
            <a:grpSpLocks noChangeAspect="1"/>
          </p:cNvGrpSpPr>
          <p:nvPr/>
        </p:nvGrpSpPr>
        <p:grpSpPr>
          <a:xfrm>
            <a:off x="3823419" y="6232748"/>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13"/>
          <p:cNvGrpSpPr>
            <a:grpSpLocks noChangeAspect="1"/>
          </p:cNvGrpSpPr>
          <p:nvPr/>
        </p:nvGrpSpPr>
        <p:grpSpPr>
          <a:xfrm>
            <a:off x="3463379" y="6232748"/>
            <a:ext cx="288032" cy="288032"/>
            <a:chOff x="655067" y="5296644"/>
            <a:chExt cx="504056" cy="504056"/>
          </a:xfrm>
          <a:solidFill>
            <a:schemeClr val="bg1"/>
          </a:solidFill>
        </p:grpSpPr>
        <p:sp>
          <p:nvSpPr>
            <p:cNvPr id="15"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16"/>
          <p:cNvGrpSpPr>
            <a:grpSpLocks noChangeAspect="1"/>
          </p:cNvGrpSpPr>
          <p:nvPr/>
        </p:nvGrpSpPr>
        <p:grpSpPr>
          <a:xfrm>
            <a:off x="3103339" y="6232748"/>
            <a:ext cx="288032" cy="288032"/>
            <a:chOff x="655067" y="5296644"/>
            <a:chExt cx="504056" cy="504056"/>
          </a:xfrm>
          <a:solidFill>
            <a:schemeClr val="bg1"/>
          </a:solidFill>
        </p:grpSpPr>
        <p:sp>
          <p:nvSpPr>
            <p:cNvPr id="18"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 name="Group 19"/>
          <p:cNvGrpSpPr>
            <a:grpSpLocks noChangeAspect="1"/>
          </p:cNvGrpSpPr>
          <p:nvPr/>
        </p:nvGrpSpPr>
        <p:grpSpPr>
          <a:xfrm>
            <a:off x="2743299" y="6232748"/>
            <a:ext cx="288032" cy="288032"/>
            <a:chOff x="655067" y="5296644"/>
            <a:chExt cx="504056" cy="504056"/>
          </a:xfrm>
          <a:solidFill>
            <a:schemeClr val="bg1"/>
          </a:solidFill>
        </p:grpSpPr>
        <p:sp>
          <p:nvSpPr>
            <p:cNvPr id="21" name="Isosceles Triangle 2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 name="Trapezoid 2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22"/>
          <p:cNvGrpSpPr>
            <a:grpSpLocks noChangeAspect="1"/>
          </p:cNvGrpSpPr>
          <p:nvPr/>
        </p:nvGrpSpPr>
        <p:grpSpPr>
          <a:xfrm>
            <a:off x="2383259" y="6232748"/>
            <a:ext cx="288032" cy="288032"/>
            <a:chOff x="655067" y="5296644"/>
            <a:chExt cx="504056" cy="504056"/>
          </a:xfrm>
          <a:solidFill>
            <a:schemeClr val="bg1"/>
          </a:solidFill>
        </p:grpSpPr>
        <p:sp>
          <p:nvSpPr>
            <p:cNvPr id="24" name="Isosceles Triangle 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 name="Trapezoid 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25"/>
          <p:cNvGrpSpPr>
            <a:grpSpLocks noChangeAspect="1"/>
          </p:cNvGrpSpPr>
          <p:nvPr/>
        </p:nvGrpSpPr>
        <p:grpSpPr>
          <a:xfrm>
            <a:off x="2023219" y="6232748"/>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43"/>
          <p:cNvGrpSpPr>
            <a:grpSpLocks noChangeAspect="1"/>
          </p:cNvGrpSpPr>
          <p:nvPr/>
        </p:nvGrpSpPr>
        <p:grpSpPr>
          <a:xfrm>
            <a:off x="2311251" y="5224636"/>
            <a:ext cx="432048" cy="432048"/>
            <a:chOff x="655067" y="5296644"/>
            <a:chExt cx="504056" cy="504056"/>
          </a:xfrm>
          <a:solidFill>
            <a:schemeClr val="bg1"/>
          </a:solidFill>
        </p:grpSpPr>
        <p:sp>
          <p:nvSpPr>
            <p:cNvPr id="45" name="Isosceles Triangle 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Trapezoid 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0" name="Group 46"/>
          <p:cNvGrpSpPr>
            <a:grpSpLocks noChangeAspect="1"/>
          </p:cNvGrpSpPr>
          <p:nvPr/>
        </p:nvGrpSpPr>
        <p:grpSpPr>
          <a:xfrm>
            <a:off x="2815307" y="5224636"/>
            <a:ext cx="432048" cy="432048"/>
            <a:chOff x="655067" y="5296644"/>
            <a:chExt cx="504056" cy="504056"/>
          </a:xfrm>
          <a:solidFill>
            <a:schemeClr val="bg1"/>
          </a:solidFill>
        </p:grpSpPr>
        <p:sp>
          <p:nvSpPr>
            <p:cNvPr id="48" name="Isosceles Triangle 4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Trapezoid 4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49"/>
          <p:cNvGrpSpPr>
            <a:grpSpLocks noChangeAspect="1"/>
          </p:cNvGrpSpPr>
          <p:nvPr/>
        </p:nvGrpSpPr>
        <p:grpSpPr>
          <a:xfrm>
            <a:off x="3319363" y="5224636"/>
            <a:ext cx="432048" cy="432048"/>
            <a:chOff x="655067" y="5296644"/>
            <a:chExt cx="504056" cy="504056"/>
          </a:xfrm>
          <a:solidFill>
            <a:schemeClr val="bg1"/>
          </a:solidFill>
        </p:grpSpPr>
        <p:sp>
          <p:nvSpPr>
            <p:cNvPr id="51" name="Isosceles Triangle 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Trapezoid 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6" name="Group 52"/>
          <p:cNvGrpSpPr>
            <a:grpSpLocks noChangeAspect="1"/>
          </p:cNvGrpSpPr>
          <p:nvPr/>
        </p:nvGrpSpPr>
        <p:grpSpPr>
          <a:xfrm>
            <a:off x="3823419" y="5224636"/>
            <a:ext cx="432048" cy="432048"/>
            <a:chOff x="655067" y="5296644"/>
            <a:chExt cx="504056" cy="504056"/>
          </a:xfrm>
          <a:solidFill>
            <a:schemeClr val="bg1"/>
          </a:solidFill>
        </p:grpSpPr>
        <p:sp>
          <p:nvSpPr>
            <p:cNvPr id="54" name="Isosceles Triangle 5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rapezoid 5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58"/>
          <p:cNvGrpSpPr>
            <a:grpSpLocks noChangeAspect="1"/>
          </p:cNvGrpSpPr>
          <p:nvPr/>
        </p:nvGrpSpPr>
        <p:grpSpPr>
          <a:xfrm flipV="1">
            <a:off x="3463379" y="7096844"/>
            <a:ext cx="288032" cy="288032"/>
            <a:chOff x="655067" y="5296644"/>
            <a:chExt cx="504056" cy="504056"/>
          </a:xfrm>
          <a:solidFill>
            <a:schemeClr val="bg1"/>
          </a:solidFill>
        </p:grpSpPr>
        <p:sp>
          <p:nvSpPr>
            <p:cNvPr id="60" name="Isosceles Triangle 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 name="Trapezoid 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1" name="Group 61"/>
          <p:cNvGrpSpPr>
            <a:grpSpLocks noChangeAspect="1"/>
          </p:cNvGrpSpPr>
          <p:nvPr/>
        </p:nvGrpSpPr>
        <p:grpSpPr>
          <a:xfrm flipV="1">
            <a:off x="2383259" y="7096844"/>
            <a:ext cx="288032" cy="288032"/>
            <a:chOff x="655067" y="5296644"/>
            <a:chExt cx="504056" cy="504056"/>
          </a:xfrm>
          <a:solidFill>
            <a:schemeClr val="bg1"/>
          </a:solidFill>
        </p:grpSpPr>
        <p:sp>
          <p:nvSpPr>
            <p:cNvPr id="63" name="Isosceles Triangle 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 name="Trapezoid 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2" name="Group 64"/>
          <p:cNvGrpSpPr>
            <a:grpSpLocks noChangeAspect="1"/>
          </p:cNvGrpSpPr>
          <p:nvPr/>
        </p:nvGrpSpPr>
        <p:grpSpPr>
          <a:xfrm flipV="1">
            <a:off x="2023219" y="7096844"/>
            <a:ext cx="288032" cy="288032"/>
            <a:chOff x="655067" y="5296644"/>
            <a:chExt cx="504056" cy="504056"/>
          </a:xfrm>
          <a:solidFill>
            <a:schemeClr val="bg1"/>
          </a:solidFill>
        </p:grpSpPr>
        <p:sp>
          <p:nvSpPr>
            <p:cNvPr id="66" name="Isosceles Triangle 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 name="Trapezoid 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a:stCxn id="15" idx="0"/>
          </p:cNvCxnSpPr>
          <p:nvPr/>
        </p:nvCxnSpPr>
        <p:spPr bwMode="auto">
          <a:xfrm flipV="1">
            <a:off x="360739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 name="Straight Connector 72"/>
          <p:cNvCxnSpPr>
            <a:stCxn id="18" idx="0"/>
          </p:cNvCxnSpPr>
          <p:nvPr/>
        </p:nvCxnSpPr>
        <p:spPr bwMode="auto">
          <a:xfrm flipV="1">
            <a:off x="324735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6" name="Straight Connector 75"/>
          <p:cNvCxnSpPr>
            <a:stCxn id="21" idx="0"/>
          </p:cNvCxnSpPr>
          <p:nvPr/>
        </p:nvCxnSpPr>
        <p:spPr bwMode="auto">
          <a:xfrm flipV="1">
            <a:off x="288731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24" idx="0"/>
          </p:cNvCxnSpPr>
          <p:nvPr/>
        </p:nvCxnSpPr>
        <p:spPr bwMode="auto">
          <a:xfrm flipV="1">
            <a:off x="252727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p:cNvCxnSpPr>
            <a:stCxn id="46" idx="2"/>
          </p:cNvCxnSpPr>
          <p:nvPr/>
        </p:nvCxnSpPr>
        <p:spPr bwMode="auto">
          <a:xfrm>
            <a:off x="252727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 name="Straight Connector 82"/>
          <p:cNvCxnSpPr/>
          <p:nvPr/>
        </p:nvCxnSpPr>
        <p:spPr bwMode="auto">
          <a:xfrm>
            <a:off x="25992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26712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Straight Connector 84"/>
          <p:cNvCxnSpPr/>
          <p:nvPr/>
        </p:nvCxnSpPr>
        <p:spPr bwMode="auto">
          <a:xfrm>
            <a:off x="23832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Straight Connector 85"/>
          <p:cNvCxnSpPr/>
          <p:nvPr/>
        </p:nvCxnSpPr>
        <p:spPr bwMode="auto">
          <a:xfrm>
            <a:off x="245526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 name="Straight Connector 86"/>
          <p:cNvCxnSpPr/>
          <p:nvPr/>
        </p:nvCxnSpPr>
        <p:spPr bwMode="auto">
          <a:xfrm>
            <a:off x="30313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p:cNvCxnSpPr/>
          <p:nvPr/>
        </p:nvCxnSpPr>
        <p:spPr bwMode="auto">
          <a:xfrm>
            <a:off x="31033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 name="Straight Connector 88"/>
          <p:cNvCxnSpPr/>
          <p:nvPr/>
        </p:nvCxnSpPr>
        <p:spPr bwMode="auto">
          <a:xfrm>
            <a:off x="31753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a:off x="28873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 name="Straight Connector 90"/>
          <p:cNvCxnSpPr/>
          <p:nvPr/>
        </p:nvCxnSpPr>
        <p:spPr bwMode="auto">
          <a:xfrm>
            <a:off x="29593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 name="Straight Connector 91"/>
          <p:cNvCxnSpPr/>
          <p:nvPr/>
        </p:nvCxnSpPr>
        <p:spPr bwMode="auto">
          <a:xfrm>
            <a:off x="35353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a:off x="36073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a:off x="36794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 name="Straight Connector 94"/>
          <p:cNvCxnSpPr/>
          <p:nvPr/>
        </p:nvCxnSpPr>
        <p:spPr bwMode="auto">
          <a:xfrm>
            <a:off x="33913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6" name="Straight Connector 95"/>
          <p:cNvCxnSpPr/>
          <p:nvPr/>
        </p:nvCxnSpPr>
        <p:spPr bwMode="auto">
          <a:xfrm>
            <a:off x="34633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7" name="Straight Connector 96"/>
          <p:cNvCxnSpPr/>
          <p:nvPr/>
        </p:nvCxnSpPr>
        <p:spPr bwMode="auto">
          <a:xfrm>
            <a:off x="40394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 name="Straight Connector 97"/>
          <p:cNvCxnSpPr/>
          <p:nvPr/>
        </p:nvCxnSpPr>
        <p:spPr bwMode="auto">
          <a:xfrm>
            <a:off x="41114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9" name="Straight Connector 98"/>
          <p:cNvCxnSpPr/>
          <p:nvPr/>
        </p:nvCxnSpPr>
        <p:spPr bwMode="auto">
          <a:xfrm>
            <a:off x="41834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0" name="Straight Connector 99"/>
          <p:cNvCxnSpPr/>
          <p:nvPr/>
        </p:nvCxnSpPr>
        <p:spPr bwMode="auto">
          <a:xfrm>
            <a:off x="38954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1" name="Straight Connector 100"/>
          <p:cNvCxnSpPr/>
          <p:nvPr/>
        </p:nvCxnSpPr>
        <p:spPr bwMode="auto">
          <a:xfrm>
            <a:off x="39674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2" name="Straight Connector 101"/>
          <p:cNvCxnSpPr/>
          <p:nvPr/>
        </p:nvCxnSpPr>
        <p:spPr bwMode="auto">
          <a:xfrm>
            <a:off x="21672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3" name="Straight Connector 102"/>
          <p:cNvCxnSpPr/>
          <p:nvPr/>
        </p:nvCxnSpPr>
        <p:spPr bwMode="auto">
          <a:xfrm>
            <a:off x="22392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6" name="Straight Connector 105"/>
          <p:cNvCxnSpPr/>
          <p:nvPr/>
        </p:nvCxnSpPr>
        <p:spPr bwMode="auto">
          <a:xfrm>
            <a:off x="20952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7" name="Straight Connector 106"/>
          <p:cNvCxnSpPr/>
          <p:nvPr/>
        </p:nvCxnSpPr>
        <p:spPr bwMode="auto">
          <a:xfrm>
            <a:off x="259928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0" name="Straight Connector 109"/>
          <p:cNvCxnSpPr/>
          <p:nvPr/>
        </p:nvCxnSpPr>
        <p:spPr bwMode="auto">
          <a:xfrm>
            <a:off x="24552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1" name="Straight Connector 110"/>
          <p:cNvCxnSpPr/>
          <p:nvPr/>
        </p:nvCxnSpPr>
        <p:spPr bwMode="auto">
          <a:xfrm>
            <a:off x="252727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2" name="Straight Connector 111"/>
          <p:cNvCxnSpPr/>
          <p:nvPr/>
        </p:nvCxnSpPr>
        <p:spPr bwMode="auto">
          <a:xfrm>
            <a:off x="31753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3" name="Straight Connector 112"/>
          <p:cNvCxnSpPr/>
          <p:nvPr/>
        </p:nvCxnSpPr>
        <p:spPr bwMode="auto">
          <a:xfrm>
            <a:off x="324735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4" name="Straight Connector 113"/>
          <p:cNvCxnSpPr/>
          <p:nvPr/>
        </p:nvCxnSpPr>
        <p:spPr bwMode="auto">
          <a:xfrm>
            <a:off x="331936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7" name="Straight Connector 116"/>
          <p:cNvCxnSpPr/>
          <p:nvPr/>
        </p:nvCxnSpPr>
        <p:spPr bwMode="auto">
          <a:xfrm>
            <a:off x="367940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0" name="Straight Connector 119"/>
          <p:cNvCxnSpPr/>
          <p:nvPr/>
        </p:nvCxnSpPr>
        <p:spPr bwMode="auto">
          <a:xfrm>
            <a:off x="353538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1" name="Straight Connector 120"/>
          <p:cNvCxnSpPr/>
          <p:nvPr/>
        </p:nvCxnSpPr>
        <p:spPr bwMode="auto">
          <a:xfrm>
            <a:off x="360739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2" name="Straight Connector 121"/>
          <p:cNvCxnSpPr/>
          <p:nvPr/>
        </p:nvCxnSpPr>
        <p:spPr bwMode="auto">
          <a:xfrm>
            <a:off x="295932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3" name="Straight Connector 122"/>
          <p:cNvCxnSpPr/>
          <p:nvPr/>
        </p:nvCxnSpPr>
        <p:spPr bwMode="auto">
          <a:xfrm>
            <a:off x="28153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 name="Straight Connector 123"/>
          <p:cNvCxnSpPr/>
          <p:nvPr/>
        </p:nvCxnSpPr>
        <p:spPr bwMode="auto">
          <a:xfrm>
            <a:off x="288731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 name="Straight Connector 124"/>
          <p:cNvCxnSpPr/>
          <p:nvPr/>
        </p:nvCxnSpPr>
        <p:spPr bwMode="auto">
          <a:xfrm>
            <a:off x="40394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6" name="Straight Connector 125"/>
          <p:cNvCxnSpPr/>
          <p:nvPr/>
        </p:nvCxnSpPr>
        <p:spPr bwMode="auto">
          <a:xfrm>
            <a:off x="38954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7" name="Straight Connector 126"/>
          <p:cNvCxnSpPr/>
          <p:nvPr/>
        </p:nvCxnSpPr>
        <p:spPr bwMode="auto">
          <a:xfrm>
            <a:off x="39674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 name="Straight Connector 127"/>
          <p:cNvCxnSpPr/>
          <p:nvPr/>
        </p:nvCxnSpPr>
        <p:spPr bwMode="auto">
          <a:xfrm>
            <a:off x="216723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9" name="Straight Connector 128"/>
          <p:cNvCxnSpPr/>
          <p:nvPr/>
        </p:nvCxnSpPr>
        <p:spPr bwMode="auto">
          <a:xfrm>
            <a:off x="223924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 name="Straight Connector 129"/>
          <p:cNvCxnSpPr/>
          <p:nvPr/>
        </p:nvCxnSpPr>
        <p:spPr bwMode="auto">
          <a:xfrm>
            <a:off x="20952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 name="Straight Connector 130"/>
          <p:cNvCxnSpPr/>
          <p:nvPr/>
        </p:nvCxnSpPr>
        <p:spPr bwMode="auto">
          <a:xfrm>
            <a:off x="259928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 name="Straight Connector 131"/>
          <p:cNvCxnSpPr/>
          <p:nvPr/>
        </p:nvCxnSpPr>
        <p:spPr bwMode="auto">
          <a:xfrm>
            <a:off x="245526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3" name="Straight Connector 132"/>
          <p:cNvCxnSpPr/>
          <p:nvPr/>
        </p:nvCxnSpPr>
        <p:spPr bwMode="auto">
          <a:xfrm>
            <a:off x="252727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360739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5" name="Straight Connector 134"/>
          <p:cNvCxnSpPr/>
          <p:nvPr/>
        </p:nvCxnSpPr>
        <p:spPr bwMode="auto">
          <a:xfrm>
            <a:off x="367940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 name="Straight Connector 135"/>
          <p:cNvCxnSpPr/>
          <p:nvPr/>
        </p:nvCxnSpPr>
        <p:spPr bwMode="auto">
          <a:xfrm>
            <a:off x="35353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41" name="Freeform 140"/>
          <p:cNvSpPr/>
          <p:nvPr/>
        </p:nvSpPr>
        <p:spPr bwMode="auto">
          <a:xfrm>
            <a:off x="3604890"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43" name="Straight Connector 142"/>
          <p:cNvCxnSpPr>
            <a:stCxn id="45" idx="0"/>
          </p:cNvCxnSpPr>
          <p:nvPr/>
        </p:nvCxnSpPr>
        <p:spPr bwMode="auto">
          <a:xfrm flipV="1">
            <a:off x="2527275"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5" name="Straight Connector 144"/>
          <p:cNvCxnSpPr>
            <a:stCxn id="48" idx="0"/>
          </p:cNvCxnSpPr>
          <p:nvPr/>
        </p:nvCxnSpPr>
        <p:spPr bwMode="auto">
          <a:xfrm flipV="1">
            <a:off x="30313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6" name="Straight Connector 145"/>
          <p:cNvCxnSpPr>
            <a:stCxn id="51" idx="0"/>
          </p:cNvCxnSpPr>
          <p:nvPr/>
        </p:nvCxnSpPr>
        <p:spPr bwMode="auto">
          <a:xfrm flipV="1">
            <a:off x="35353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7" name="Straight Connector 146"/>
          <p:cNvCxnSpPr>
            <a:stCxn id="54" idx="0"/>
          </p:cNvCxnSpPr>
          <p:nvPr/>
        </p:nvCxnSpPr>
        <p:spPr bwMode="auto">
          <a:xfrm flipV="1">
            <a:off x="40394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1" name="Straight Connector 150"/>
          <p:cNvCxnSpPr>
            <a:endCxn id="66" idx="0"/>
          </p:cNvCxnSpPr>
          <p:nvPr/>
        </p:nvCxnSpPr>
        <p:spPr bwMode="auto">
          <a:xfrm flipV="1">
            <a:off x="216723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3" name="Straight Connector 152"/>
          <p:cNvCxnSpPr>
            <a:endCxn id="63" idx="0"/>
          </p:cNvCxnSpPr>
          <p:nvPr/>
        </p:nvCxnSpPr>
        <p:spPr bwMode="auto">
          <a:xfrm flipV="1">
            <a:off x="252727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7" name="Rectangle 156"/>
          <p:cNvSpPr/>
          <p:nvPr/>
        </p:nvSpPr>
        <p:spPr bwMode="auto">
          <a:xfrm flipH="1">
            <a:off x="5911651"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flipH="1">
            <a:off x="6415707"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4" name="Group 12"/>
          <p:cNvGrpSpPr>
            <a:grpSpLocks noChangeAspect="1"/>
          </p:cNvGrpSpPr>
          <p:nvPr/>
        </p:nvGrpSpPr>
        <p:grpSpPr>
          <a:xfrm flipH="1">
            <a:off x="6559723" y="6232748"/>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5" name="Group 13"/>
          <p:cNvGrpSpPr>
            <a:grpSpLocks noChangeAspect="1"/>
          </p:cNvGrpSpPr>
          <p:nvPr/>
        </p:nvGrpSpPr>
        <p:grpSpPr>
          <a:xfrm flipH="1">
            <a:off x="6919763" y="6232748"/>
            <a:ext cx="288032" cy="288032"/>
            <a:chOff x="655067" y="5296644"/>
            <a:chExt cx="504056" cy="504056"/>
          </a:xfrm>
          <a:solidFill>
            <a:schemeClr val="bg1"/>
          </a:solidFill>
        </p:grpSpPr>
        <p:sp>
          <p:nvSpPr>
            <p:cNvPr id="261"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6" name="Group 16"/>
          <p:cNvGrpSpPr>
            <a:grpSpLocks noChangeAspect="1"/>
          </p:cNvGrpSpPr>
          <p:nvPr/>
        </p:nvGrpSpPr>
        <p:grpSpPr>
          <a:xfrm flipH="1">
            <a:off x="7279803" y="6232748"/>
            <a:ext cx="288032" cy="288032"/>
            <a:chOff x="655067" y="5296644"/>
            <a:chExt cx="504056" cy="504056"/>
          </a:xfrm>
          <a:solidFill>
            <a:schemeClr val="bg1"/>
          </a:solidFill>
        </p:grpSpPr>
        <p:sp>
          <p:nvSpPr>
            <p:cNvPr id="259"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0"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7" name="Group 19"/>
          <p:cNvGrpSpPr>
            <a:grpSpLocks noChangeAspect="1"/>
          </p:cNvGrpSpPr>
          <p:nvPr/>
        </p:nvGrpSpPr>
        <p:grpSpPr>
          <a:xfrm flipH="1">
            <a:off x="7639843" y="6232748"/>
            <a:ext cx="288032" cy="288032"/>
            <a:chOff x="655067" y="5296644"/>
            <a:chExt cx="504056" cy="504056"/>
          </a:xfrm>
          <a:solidFill>
            <a:schemeClr val="bg1"/>
          </a:solidFill>
        </p:grpSpPr>
        <p:sp>
          <p:nvSpPr>
            <p:cNvPr id="257" name="Isosceles Triangle 25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8" name="Trapezoid 25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8" name="Group 22"/>
          <p:cNvGrpSpPr>
            <a:grpSpLocks noChangeAspect="1"/>
          </p:cNvGrpSpPr>
          <p:nvPr/>
        </p:nvGrpSpPr>
        <p:grpSpPr>
          <a:xfrm flipH="1">
            <a:off x="7999883" y="6232748"/>
            <a:ext cx="288032" cy="288032"/>
            <a:chOff x="655067" y="5296644"/>
            <a:chExt cx="504056" cy="504056"/>
          </a:xfrm>
          <a:solidFill>
            <a:schemeClr val="bg1"/>
          </a:solidFill>
        </p:grpSpPr>
        <p:sp>
          <p:nvSpPr>
            <p:cNvPr id="255" name="Isosceles Triangle 25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6" name="Trapezoid 25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 name="Group 25"/>
          <p:cNvGrpSpPr>
            <a:grpSpLocks noChangeAspect="1"/>
          </p:cNvGrpSpPr>
          <p:nvPr/>
        </p:nvGrpSpPr>
        <p:grpSpPr>
          <a:xfrm flipH="1">
            <a:off x="8359923" y="6232748"/>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0" name="Group 43"/>
          <p:cNvGrpSpPr>
            <a:grpSpLocks noChangeAspect="1"/>
          </p:cNvGrpSpPr>
          <p:nvPr/>
        </p:nvGrpSpPr>
        <p:grpSpPr>
          <a:xfrm flipH="1">
            <a:off x="7927875" y="5224636"/>
            <a:ext cx="432048" cy="432048"/>
            <a:chOff x="655067" y="5296644"/>
            <a:chExt cx="504056" cy="504056"/>
          </a:xfrm>
          <a:solidFill>
            <a:schemeClr val="bg1"/>
          </a:solidFill>
        </p:grpSpPr>
        <p:sp>
          <p:nvSpPr>
            <p:cNvPr id="251" name="Isosceles Triangle 2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Trapezoid 2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1" name="Group 46"/>
          <p:cNvGrpSpPr>
            <a:grpSpLocks noChangeAspect="1"/>
          </p:cNvGrpSpPr>
          <p:nvPr/>
        </p:nvGrpSpPr>
        <p:grpSpPr>
          <a:xfrm flipH="1">
            <a:off x="7423819" y="5224636"/>
            <a:ext cx="432048" cy="432048"/>
            <a:chOff x="655067" y="5296644"/>
            <a:chExt cx="504056" cy="504056"/>
          </a:xfrm>
          <a:solidFill>
            <a:schemeClr val="bg1"/>
          </a:solidFill>
        </p:grpSpPr>
        <p:sp>
          <p:nvSpPr>
            <p:cNvPr id="249" name="Isosceles Triangle 2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Trapezoid 24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2" name="Group 49"/>
          <p:cNvGrpSpPr>
            <a:grpSpLocks noChangeAspect="1"/>
          </p:cNvGrpSpPr>
          <p:nvPr/>
        </p:nvGrpSpPr>
        <p:grpSpPr>
          <a:xfrm flipH="1">
            <a:off x="6919763" y="5224636"/>
            <a:ext cx="432048" cy="432048"/>
            <a:chOff x="655067" y="5296644"/>
            <a:chExt cx="504056" cy="504056"/>
          </a:xfrm>
          <a:solidFill>
            <a:schemeClr val="bg1"/>
          </a:solidFill>
        </p:grpSpPr>
        <p:sp>
          <p:nvSpPr>
            <p:cNvPr id="247" name="Isosceles Triangle 2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Trapezoid 24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3" name="Group 52"/>
          <p:cNvGrpSpPr>
            <a:grpSpLocks noChangeAspect="1"/>
          </p:cNvGrpSpPr>
          <p:nvPr/>
        </p:nvGrpSpPr>
        <p:grpSpPr>
          <a:xfrm flipH="1">
            <a:off x="6415707" y="5224636"/>
            <a:ext cx="432048" cy="432048"/>
            <a:chOff x="655067" y="5296644"/>
            <a:chExt cx="504056" cy="504056"/>
          </a:xfrm>
          <a:solidFill>
            <a:schemeClr val="bg1"/>
          </a:solidFill>
        </p:grpSpPr>
        <p:sp>
          <p:nvSpPr>
            <p:cNvPr id="245" name="Isosceles Triangle 2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Trapezoid 2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7" name="Group 58"/>
          <p:cNvGrpSpPr>
            <a:grpSpLocks noChangeAspect="1"/>
          </p:cNvGrpSpPr>
          <p:nvPr/>
        </p:nvGrpSpPr>
        <p:grpSpPr>
          <a:xfrm flipH="1" flipV="1">
            <a:off x="6919763" y="7096844"/>
            <a:ext cx="288032" cy="288032"/>
            <a:chOff x="655067" y="5296644"/>
            <a:chExt cx="504056" cy="504056"/>
          </a:xfrm>
          <a:solidFill>
            <a:schemeClr val="bg1"/>
          </a:solidFill>
        </p:grpSpPr>
        <p:sp>
          <p:nvSpPr>
            <p:cNvPr id="241" name="Isosceles Triangle 2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Trapezoid 24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0" name="Group 61"/>
          <p:cNvGrpSpPr>
            <a:grpSpLocks noChangeAspect="1"/>
          </p:cNvGrpSpPr>
          <p:nvPr/>
        </p:nvGrpSpPr>
        <p:grpSpPr>
          <a:xfrm flipH="1" flipV="1">
            <a:off x="7999883" y="7096844"/>
            <a:ext cx="288032" cy="288032"/>
            <a:chOff x="655067" y="5296644"/>
            <a:chExt cx="504056" cy="504056"/>
          </a:xfrm>
          <a:solidFill>
            <a:schemeClr val="bg1"/>
          </a:solidFill>
        </p:grpSpPr>
        <p:sp>
          <p:nvSpPr>
            <p:cNvPr id="239" name="Isosceles Triangle 23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Trapezoid 23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3" name="Group 64"/>
          <p:cNvGrpSpPr>
            <a:grpSpLocks noChangeAspect="1"/>
          </p:cNvGrpSpPr>
          <p:nvPr/>
        </p:nvGrpSpPr>
        <p:grpSpPr>
          <a:xfrm flipH="1" flipV="1">
            <a:off x="8359923" y="7096844"/>
            <a:ext cx="288032" cy="288032"/>
            <a:chOff x="655067" y="5296644"/>
            <a:chExt cx="504056" cy="504056"/>
          </a:xfrm>
          <a:solidFill>
            <a:schemeClr val="bg1"/>
          </a:solidFill>
        </p:grpSpPr>
        <p:sp>
          <p:nvSpPr>
            <p:cNvPr id="237" name="Isosceles Triangle 23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Trapezoid 23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06377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flipH="1" flipV="1">
            <a:off x="742381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a:stCxn id="257" idx="0"/>
          </p:cNvCxnSpPr>
          <p:nvPr/>
        </p:nvCxnSpPr>
        <p:spPr bwMode="auto">
          <a:xfrm flipH="1" flipV="1">
            <a:off x="778385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7" name="Straight Connector 176"/>
          <p:cNvCxnSpPr>
            <a:stCxn id="255" idx="0"/>
          </p:cNvCxnSpPr>
          <p:nvPr/>
        </p:nvCxnSpPr>
        <p:spPr bwMode="auto">
          <a:xfrm flipH="1" flipV="1">
            <a:off x="814389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9" name="Straight Connector 178"/>
          <p:cNvCxnSpPr>
            <a:stCxn id="252" idx="2"/>
          </p:cNvCxnSpPr>
          <p:nvPr/>
        </p:nvCxnSpPr>
        <p:spPr bwMode="auto">
          <a:xfrm flipH="1">
            <a:off x="814389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0" name="Straight Connector 179"/>
          <p:cNvCxnSpPr/>
          <p:nvPr/>
        </p:nvCxnSpPr>
        <p:spPr bwMode="auto">
          <a:xfrm flipH="1">
            <a:off x="80718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flipH="1">
            <a:off x="79998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flipH="1">
            <a:off x="82879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3" name="Straight Connector 182"/>
          <p:cNvCxnSpPr/>
          <p:nvPr/>
        </p:nvCxnSpPr>
        <p:spPr bwMode="auto">
          <a:xfrm flipH="1">
            <a:off x="821590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flipH="1">
            <a:off x="76398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75678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p:nvPr/>
        </p:nvCxnSpPr>
        <p:spPr bwMode="auto">
          <a:xfrm flipH="1">
            <a:off x="74958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7" name="Straight Connector 186"/>
          <p:cNvCxnSpPr/>
          <p:nvPr/>
        </p:nvCxnSpPr>
        <p:spPr bwMode="auto">
          <a:xfrm flipH="1">
            <a:off x="77838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8" name="Straight Connector 187"/>
          <p:cNvCxnSpPr/>
          <p:nvPr/>
        </p:nvCxnSpPr>
        <p:spPr bwMode="auto">
          <a:xfrm flipH="1">
            <a:off x="77118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9" name="Straight Connector 188"/>
          <p:cNvCxnSpPr/>
          <p:nvPr/>
        </p:nvCxnSpPr>
        <p:spPr bwMode="auto">
          <a:xfrm flipH="1">
            <a:off x="71357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0" name="Straight Connector 189"/>
          <p:cNvCxnSpPr/>
          <p:nvPr/>
        </p:nvCxnSpPr>
        <p:spPr bwMode="auto">
          <a:xfrm flipH="1">
            <a:off x="70637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1" name="Straight Connector 190"/>
          <p:cNvCxnSpPr/>
          <p:nvPr/>
        </p:nvCxnSpPr>
        <p:spPr bwMode="auto">
          <a:xfrm flipH="1">
            <a:off x="69917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2" name="Straight Connector 191"/>
          <p:cNvCxnSpPr/>
          <p:nvPr/>
        </p:nvCxnSpPr>
        <p:spPr bwMode="auto">
          <a:xfrm flipH="1">
            <a:off x="72798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3" name="Straight Connector 192"/>
          <p:cNvCxnSpPr/>
          <p:nvPr/>
        </p:nvCxnSpPr>
        <p:spPr bwMode="auto">
          <a:xfrm flipH="1">
            <a:off x="72077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4" name="Straight Connector 193"/>
          <p:cNvCxnSpPr/>
          <p:nvPr/>
        </p:nvCxnSpPr>
        <p:spPr bwMode="auto">
          <a:xfrm flipH="1">
            <a:off x="66317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5" name="Straight Connector 194"/>
          <p:cNvCxnSpPr/>
          <p:nvPr/>
        </p:nvCxnSpPr>
        <p:spPr bwMode="auto">
          <a:xfrm flipH="1">
            <a:off x="65597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6" name="Straight Connector 195"/>
          <p:cNvCxnSpPr/>
          <p:nvPr/>
        </p:nvCxnSpPr>
        <p:spPr bwMode="auto">
          <a:xfrm flipH="1">
            <a:off x="64877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flipH="1">
            <a:off x="67757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flipH="1">
            <a:off x="67037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9" name="Straight Connector 198"/>
          <p:cNvCxnSpPr/>
          <p:nvPr/>
        </p:nvCxnSpPr>
        <p:spPr bwMode="auto">
          <a:xfrm flipH="1">
            <a:off x="85039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0" name="Straight Connector 199"/>
          <p:cNvCxnSpPr/>
          <p:nvPr/>
        </p:nvCxnSpPr>
        <p:spPr bwMode="auto">
          <a:xfrm flipH="1">
            <a:off x="84319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1" name="Straight Connector 200"/>
          <p:cNvCxnSpPr/>
          <p:nvPr/>
        </p:nvCxnSpPr>
        <p:spPr bwMode="auto">
          <a:xfrm flipH="1">
            <a:off x="85759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2" name="Straight Connector 201"/>
          <p:cNvCxnSpPr/>
          <p:nvPr/>
        </p:nvCxnSpPr>
        <p:spPr bwMode="auto">
          <a:xfrm flipH="1">
            <a:off x="807189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3" name="Straight Connector 202"/>
          <p:cNvCxnSpPr/>
          <p:nvPr/>
        </p:nvCxnSpPr>
        <p:spPr bwMode="auto">
          <a:xfrm flipH="1">
            <a:off x="82159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4" name="Straight Connector 203"/>
          <p:cNvCxnSpPr/>
          <p:nvPr/>
        </p:nvCxnSpPr>
        <p:spPr bwMode="auto">
          <a:xfrm flipH="1">
            <a:off x="814389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5" name="Straight Connector 204"/>
          <p:cNvCxnSpPr/>
          <p:nvPr/>
        </p:nvCxnSpPr>
        <p:spPr bwMode="auto">
          <a:xfrm flipH="1">
            <a:off x="74958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6" name="Straight Connector 205"/>
          <p:cNvCxnSpPr/>
          <p:nvPr/>
        </p:nvCxnSpPr>
        <p:spPr bwMode="auto">
          <a:xfrm flipH="1">
            <a:off x="742381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7" name="Straight Connector 206"/>
          <p:cNvCxnSpPr/>
          <p:nvPr/>
        </p:nvCxnSpPr>
        <p:spPr bwMode="auto">
          <a:xfrm flipH="1">
            <a:off x="735181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8" name="Straight Connector 207"/>
          <p:cNvCxnSpPr/>
          <p:nvPr/>
        </p:nvCxnSpPr>
        <p:spPr bwMode="auto">
          <a:xfrm flipH="1">
            <a:off x="699177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9" name="Straight Connector 208"/>
          <p:cNvCxnSpPr/>
          <p:nvPr/>
        </p:nvCxnSpPr>
        <p:spPr bwMode="auto">
          <a:xfrm flipH="1">
            <a:off x="713578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0" name="Straight Connector 209"/>
          <p:cNvCxnSpPr/>
          <p:nvPr/>
        </p:nvCxnSpPr>
        <p:spPr bwMode="auto">
          <a:xfrm flipH="1">
            <a:off x="706377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1" name="Straight Connector 210"/>
          <p:cNvCxnSpPr/>
          <p:nvPr/>
        </p:nvCxnSpPr>
        <p:spPr bwMode="auto">
          <a:xfrm flipH="1">
            <a:off x="771185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2" name="Straight Connector 211"/>
          <p:cNvCxnSpPr/>
          <p:nvPr/>
        </p:nvCxnSpPr>
        <p:spPr bwMode="auto">
          <a:xfrm flipH="1">
            <a:off x="78558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3" name="Straight Connector 212"/>
          <p:cNvCxnSpPr/>
          <p:nvPr/>
        </p:nvCxnSpPr>
        <p:spPr bwMode="auto">
          <a:xfrm flipH="1">
            <a:off x="778385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4" name="Straight Connector 213"/>
          <p:cNvCxnSpPr/>
          <p:nvPr/>
        </p:nvCxnSpPr>
        <p:spPr bwMode="auto">
          <a:xfrm flipH="1">
            <a:off x="66317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5" name="Straight Connector 214"/>
          <p:cNvCxnSpPr/>
          <p:nvPr/>
        </p:nvCxnSpPr>
        <p:spPr bwMode="auto">
          <a:xfrm flipH="1">
            <a:off x="67757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6" name="Straight Connector 215"/>
          <p:cNvCxnSpPr/>
          <p:nvPr/>
        </p:nvCxnSpPr>
        <p:spPr bwMode="auto">
          <a:xfrm flipH="1">
            <a:off x="67037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7" name="Straight Connector 216"/>
          <p:cNvCxnSpPr/>
          <p:nvPr/>
        </p:nvCxnSpPr>
        <p:spPr bwMode="auto">
          <a:xfrm flipH="1">
            <a:off x="850393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8" name="Straight Connector 217"/>
          <p:cNvCxnSpPr/>
          <p:nvPr/>
        </p:nvCxnSpPr>
        <p:spPr bwMode="auto">
          <a:xfrm flipH="1">
            <a:off x="843193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9" name="Straight Connector 218"/>
          <p:cNvCxnSpPr/>
          <p:nvPr/>
        </p:nvCxnSpPr>
        <p:spPr bwMode="auto">
          <a:xfrm flipH="1">
            <a:off x="85759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0" name="Straight Connector 219"/>
          <p:cNvCxnSpPr/>
          <p:nvPr/>
        </p:nvCxnSpPr>
        <p:spPr bwMode="auto">
          <a:xfrm flipH="1">
            <a:off x="807189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1" name="Straight Connector 220"/>
          <p:cNvCxnSpPr/>
          <p:nvPr/>
        </p:nvCxnSpPr>
        <p:spPr bwMode="auto">
          <a:xfrm flipH="1">
            <a:off x="821590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2" name="Straight Connector 221"/>
          <p:cNvCxnSpPr/>
          <p:nvPr/>
        </p:nvCxnSpPr>
        <p:spPr bwMode="auto">
          <a:xfrm flipH="1">
            <a:off x="814389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3" name="Straight Connector 222"/>
          <p:cNvCxnSpPr/>
          <p:nvPr/>
        </p:nvCxnSpPr>
        <p:spPr bwMode="auto">
          <a:xfrm flipH="1">
            <a:off x="706377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4" name="Straight Connector 223"/>
          <p:cNvCxnSpPr/>
          <p:nvPr/>
        </p:nvCxnSpPr>
        <p:spPr bwMode="auto">
          <a:xfrm flipH="1">
            <a:off x="699177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5" name="Straight Connector 224"/>
          <p:cNvCxnSpPr/>
          <p:nvPr/>
        </p:nvCxnSpPr>
        <p:spPr bwMode="auto">
          <a:xfrm flipH="1">
            <a:off x="71357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30" name="Freeform 229"/>
          <p:cNvSpPr/>
          <p:nvPr/>
        </p:nvSpPr>
        <p:spPr bwMode="auto">
          <a:xfrm flipH="1">
            <a:off x="6056634"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31" name="Straight Connector 230"/>
          <p:cNvCxnSpPr>
            <a:stCxn id="251" idx="0"/>
          </p:cNvCxnSpPr>
          <p:nvPr/>
        </p:nvCxnSpPr>
        <p:spPr bwMode="auto">
          <a:xfrm flipH="1" flipV="1">
            <a:off x="8143899"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2" name="Straight Connector 231"/>
          <p:cNvCxnSpPr>
            <a:stCxn id="249" idx="0"/>
          </p:cNvCxnSpPr>
          <p:nvPr/>
        </p:nvCxnSpPr>
        <p:spPr bwMode="auto">
          <a:xfrm flipH="1" flipV="1">
            <a:off x="76398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3" name="Straight Connector 232"/>
          <p:cNvCxnSpPr>
            <a:stCxn id="247" idx="0"/>
          </p:cNvCxnSpPr>
          <p:nvPr/>
        </p:nvCxnSpPr>
        <p:spPr bwMode="auto">
          <a:xfrm flipH="1" flipV="1">
            <a:off x="71357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4" name="Straight Connector 233"/>
          <p:cNvCxnSpPr>
            <a:stCxn id="245" idx="0"/>
          </p:cNvCxnSpPr>
          <p:nvPr/>
        </p:nvCxnSpPr>
        <p:spPr bwMode="auto">
          <a:xfrm flipH="1" flipV="1">
            <a:off x="66317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5" name="Straight Connector 234"/>
          <p:cNvCxnSpPr>
            <a:endCxn id="237" idx="0"/>
          </p:cNvCxnSpPr>
          <p:nvPr/>
        </p:nvCxnSpPr>
        <p:spPr bwMode="auto">
          <a:xfrm flipH="1" flipV="1">
            <a:off x="850393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6" name="Straight Connector 235"/>
          <p:cNvCxnSpPr>
            <a:endCxn id="239" idx="0"/>
          </p:cNvCxnSpPr>
          <p:nvPr/>
        </p:nvCxnSpPr>
        <p:spPr bwMode="auto">
          <a:xfrm flipH="1" flipV="1">
            <a:off x="814389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0" name="Rectangle 269"/>
          <p:cNvSpPr/>
          <p:nvPr/>
        </p:nvSpPr>
        <p:spPr bwMode="auto">
          <a:xfrm>
            <a:off x="3607395" y="3136404"/>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6" name="Group 12"/>
          <p:cNvGrpSpPr>
            <a:grpSpLocks noChangeAspect="1"/>
          </p:cNvGrpSpPr>
          <p:nvPr/>
        </p:nvGrpSpPr>
        <p:grpSpPr>
          <a:xfrm rot="10800000">
            <a:off x="4255467" y="2776364"/>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9" name="Group 13"/>
          <p:cNvGrpSpPr>
            <a:grpSpLocks noChangeAspect="1"/>
          </p:cNvGrpSpPr>
          <p:nvPr/>
        </p:nvGrpSpPr>
        <p:grpSpPr>
          <a:xfrm rot="10800000">
            <a:off x="4615507" y="2776364"/>
            <a:ext cx="288032" cy="288032"/>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2" name="Group 16"/>
          <p:cNvGrpSpPr>
            <a:grpSpLocks noChangeAspect="1"/>
          </p:cNvGrpSpPr>
          <p:nvPr/>
        </p:nvGrpSpPr>
        <p:grpSpPr>
          <a:xfrm rot="10800000">
            <a:off x="4975547" y="2776364"/>
            <a:ext cx="288032" cy="288032"/>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5" name="Group 19"/>
          <p:cNvGrpSpPr>
            <a:grpSpLocks noChangeAspect="1"/>
          </p:cNvGrpSpPr>
          <p:nvPr/>
        </p:nvGrpSpPr>
        <p:grpSpPr>
          <a:xfrm rot="10800000">
            <a:off x="5335587" y="2776364"/>
            <a:ext cx="288032" cy="288032"/>
            <a:chOff x="655067" y="5296644"/>
            <a:chExt cx="504056" cy="504056"/>
          </a:xfrm>
          <a:solidFill>
            <a:schemeClr val="bg1"/>
          </a:solidFill>
        </p:grpSpPr>
        <p:sp>
          <p:nvSpPr>
            <p:cNvPr id="370" name="Isosceles Triangle 36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 name="Group 22"/>
          <p:cNvGrpSpPr>
            <a:grpSpLocks noChangeAspect="1"/>
          </p:cNvGrpSpPr>
          <p:nvPr/>
        </p:nvGrpSpPr>
        <p:grpSpPr>
          <a:xfrm rot="10800000">
            <a:off x="5695627" y="2776364"/>
            <a:ext cx="288032" cy="288032"/>
            <a:chOff x="655067" y="5296644"/>
            <a:chExt cx="504056" cy="504056"/>
          </a:xfrm>
          <a:solidFill>
            <a:schemeClr val="bg1"/>
          </a:solidFill>
        </p:grpSpPr>
        <p:sp>
          <p:nvSpPr>
            <p:cNvPr id="368" name="Isosceles Triangle 36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9" name="Trapezoid 36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0" name="Group 25"/>
          <p:cNvGrpSpPr>
            <a:grpSpLocks noChangeAspect="1"/>
          </p:cNvGrpSpPr>
          <p:nvPr/>
        </p:nvGrpSpPr>
        <p:grpSpPr>
          <a:xfrm rot="10800000">
            <a:off x="6055667" y="2776364"/>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43"/>
          <p:cNvGrpSpPr>
            <a:grpSpLocks noChangeAspect="1"/>
          </p:cNvGrpSpPr>
          <p:nvPr/>
        </p:nvGrpSpPr>
        <p:grpSpPr>
          <a:xfrm rot="10800000">
            <a:off x="5623619" y="3640460"/>
            <a:ext cx="432048" cy="432048"/>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4" name="Group 46"/>
          <p:cNvGrpSpPr>
            <a:grpSpLocks noChangeAspect="1"/>
          </p:cNvGrpSpPr>
          <p:nvPr/>
        </p:nvGrpSpPr>
        <p:grpSpPr>
          <a:xfrm rot="10800000">
            <a:off x="5119563" y="3640460"/>
            <a:ext cx="432048" cy="432048"/>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 name="Group 49"/>
          <p:cNvGrpSpPr>
            <a:grpSpLocks noChangeAspect="1"/>
          </p:cNvGrpSpPr>
          <p:nvPr/>
        </p:nvGrpSpPr>
        <p:grpSpPr>
          <a:xfrm rot="10800000">
            <a:off x="4615507" y="3640460"/>
            <a:ext cx="432048" cy="432048"/>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7" name="Group 52"/>
          <p:cNvGrpSpPr>
            <a:grpSpLocks noChangeAspect="1"/>
          </p:cNvGrpSpPr>
          <p:nvPr/>
        </p:nvGrpSpPr>
        <p:grpSpPr>
          <a:xfrm rot="10800000">
            <a:off x="4111451" y="3640460"/>
            <a:ext cx="432048" cy="432048"/>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75952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511956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547960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83964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583964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76763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69562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9836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91165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533558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526357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519157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547960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540759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83153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475952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468751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97554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490353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432747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425546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41834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447149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439948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5" name="Straight Connector 314"/>
          <p:cNvCxnSpPr/>
          <p:nvPr/>
        </p:nvCxnSpPr>
        <p:spPr bwMode="auto">
          <a:xfrm rot="10800000">
            <a:off x="576763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6" name="Straight Connector 315"/>
          <p:cNvCxnSpPr/>
          <p:nvPr/>
        </p:nvCxnSpPr>
        <p:spPr bwMode="auto">
          <a:xfrm rot="10800000">
            <a:off x="59116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7" name="Straight Connector 316"/>
          <p:cNvCxnSpPr/>
          <p:nvPr/>
        </p:nvCxnSpPr>
        <p:spPr bwMode="auto">
          <a:xfrm rot="10800000">
            <a:off x="58396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519157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511956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504755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68751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483153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75952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40759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5516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4796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5839643"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5335587"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4831531"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4327475"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42" name="Group 61"/>
          <p:cNvGrpSpPr>
            <a:grpSpLocks noChangeAspect="1"/>
          </p:cNvGrpSpPr>
          <p:nvPr/>
        </p:nvGrpSpPr>
        <p:grpSpPr>
          <a:xfrm flipV="1">
            <a:off x="3175347" y="7096844"/>
            <a:ext cx="288032" cy="288032"/>
            <a:chOff x="655067" y="5296644"/>
            <a:chExt cx="504056" cy="504056"/>
          </a:xfrm>
          <a:solidFill>
            <a:schemeClr val="bg1"/>
          </a:solidFill>
        </p:grpSpPr>
        <p:sp>
          <p:nvSpPr>
            <p:cNvPr id="343" name="Isosceles Triangle 34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4" name="Trapezoid 3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5" name="Straight Connector 354"/>
          <p:cNvCxnSpPr/>
          <p:nvPr/>
        </p:nvCxnSpPr>
        <p:spPr bwMode="auto">
          <a:xfrm>
            <a:off x="339137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6" name="Straight Connector 355"/>
          <p:cNvCxnSpPr/>
          <p:nvPr/>
        </p:nvCxnSpPr>
        <p:spPr bwMode="auto">
          <a:xfrm>
            <a:off x="324735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7" name="Straight Connector 356"/>
          <p:cNvCxnSpPr/>
          <p:nvPr/>
        </p:nvCxnSpPr>
        <p:spPr bwMode="auto">
          <a:xfrm>
            <a:off x="331936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8" name="Straight Connector 377"/>
          <p:cNvCxnSpPr>
            <a:endCxn id="343" idx="0"/>
          </p:cNvCxnSpPr>
          <p:nvPr/>
        </p:nvCxnSpPr>
        <p:spPr bwMode="auto">
          <a:xfrm flipV="1">
            <a:off x="3319363"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9" name="Straight Connector 378"/>
          <p:cNvCxnSpPr/>
          <p:nvPr/>
        </p:nvCxnSpPr>
        <p:spPr bwMode="auto">
          <a:xfrm>
            <a:off x="74958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0" name="Straight Connector 379"/>
          <p:cNvCxnSpPr/>
          <p:nvPr/>
        </p:nvCxnSpPr>
        <p:spPr bwMode="auto">
          <a:xfrm>
            <a:off x="735181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1" name="Straight Connector 380"/>
          <p:cNvCxnSpPr/>
          <p:nvPr/>
        </p:nvCxnSpPr>
        <p:spPr bwMode="auto">
          <a:xfrm>
            <a:off x="742381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flipV="1">
            <a:off x="742381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86" name="Group 61"/>
          <p:cNvGrpSpPr>
            <a:grpSpLocks noChangeAspect="1"/>
          </p:cNvGrpSpPr>
          <p:nvPr/>
        </p:nvGrpSpPr>
        <p:grpSpPr>
          <a:xfrm flipV="1">
            <a:off x="7279803" y="7096844"/>
            <a:ext cx="288032" cy="288032"/>
            <a:chOff x="655067" y="5296644"/>
            <a:chExt cx="504056" cy="504056"/>
          </a:xfrm>
          <a:solidFill>
            <a:schemeClr val="bg1"/>
          </a:solidFill>
        </p:grpSpPr>
        <p:sp>
          <p:nvSpPr>
            <p:cNvPr id="399" name="Isosceles Triangle 39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2" name="Trapezoid 40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06" name="TextBox 405"/>
          <p:cNvSpPr txBox="1"/>
          <p:nvPr/>
        </p:nvSpPr>
        <p:spPr>
          <a:xfrm>
            <a:off x="6487715" y="2848952"/>
            <a:ext cx="2023220" cy="215444"/>
          </a:xfrm>
          <a:prstGeom prst="rect">
            <a:avLst/>
          </a:prstGeom>
          <a:noFill/>
        </p:spPr>
        <p:txBody>
          <a:bodyPr wrap="square" lIns="0" tIns="0" rIns="0" bIns="0" rtlCol="0">
            <a:spAutoFit/>
          </a:bodyPr>
          <a:lstStyle/>
          <a:p>
            <a:r>
              <a:rPr lang="en-GB" sz="1400" b="0" dirty="0" smtClean="0"/>
              <a:t>BVLAN/TESI end points</a:t>
            </a:r>
            <a:endParaRPr lang="en-US" sz="1400" b="0" dirty="0" smtClean="0"/>
          </a:p>
        </p:txBody>
      </p:sp>
      <p:sp>
        <p:nvSpPr>
          <p:cNvPr id="407" name="TextBox 406"/>
          <p:cNvSpPr txBox="1"/>
          <p:nvPr/>
        </p:nvSpPr>
        <p:spPr>
          <a:xfrm>
            <a:off x="6127675" y="3712468"/>
            <a:ext cx="1368152" cy="216024"/>
          </a:xfrm>
          <a:prstGeom prst="rect">
            <a:avLst/>
          </a:prstGeom>
          <a:noFill/>
        </p:spPr>
        <p:txBody>
          <a:bodyPr wrap="square" lIns="0" tIns="0" rIns="0" bIns="0" rtlCol="0">
            <a:spAutoFit/>
          </a:bodyPr>
          <a:lstStyle/>
          <a:p>
            <a:r>
              <a:rPr lang="en-GB" sz="1400" b="0" dirty="0" smtClean="0"/>
              <a:t>Link end points</a:t>
            </a:r>
            <a:endParaRPr lang="en-US" sz="1400" b="0" dirty="0" smtClean="0"/>
          </a:p>
        </p:txBody>
      </p:sp>
      <p:grpSp>
        <p:nvGrpSpPr>
          <p:cNvPr id="424" name="Group 61"/>
          <p:cNvGrpSpPr>
            <a:grpSpLocks noChangeAspect="1"/>
          </p:cNvGrpSpPr>
          <p:nvPr/>
        </p:nvGrpSpPr>
        <p:grpSpPr>
          <a:xfrm>
            <a:off x="4543499" y="1912268"/>
            <a:ext cx="288032" cy="288032"/>
            <a:chOff x="655067" y="5296644"/>
            <a:chExt cx="504056" cy="504056"/>
          </a:xfrm>
          <a:solidFill>
            <a:schemeClr val="bg1"/>
          </a:solidFill>
        </p:grpSpPr>
        <p:sp>
          <p:nvSpPr>
            <p:cNvPr id="492" name="Isosceles Triangle 49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3" name="Trapezoid 49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25" name="Group 64"/>
          <p:cNvGrpSpPr>
            <a:grpSpLocks noChangeAspect="1"/>
          </p:cNvGrpSpPr>
          <p:nvPr/>
        </p:nvGrpSpPr>
        <p:grpSpPr>
          <a:xfrm>
            <a:off x="4183459" y="1912268"/>
            <a:ext cx="288032" cy="288032"/>
            <a:chOff x="655067" y="5296644"/>
            <a:chExt cx="504056" cy="504056"/>
          </a:xfrm>
          <a:solidFill>
            <a:schemeClr val="bg1"/>
          </a:solidFill>
        </p:grpSpPr>
        <p:sp>
          <p:nvSpPr>
            <p:cNvPr id="490" name="Isosceles Triangle 48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1" name="Trapezoid 49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70" name="Straight Connector 469"/>
          <p:cNvCxnSpPr/>
          <p:nvPr/>
        </p:nvCxnSpPr>
        <p:spPr bwMode="auto">
          <a:xfrm flipV="1">
            <a:off x="432747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1" name="Straight Connector 470"/>
          <p:cNvCxnSpPr/>
          <p:nvPr/>
        </p:nvCxnSpPr>
        <p:spPr bwMode="auto">
          <a:xfrm flipV="1">
            <a:off x="439948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2" name="Straight Connector 471"/>
          <p:cNvCxnSpPr/>
          <p:nvPr/>
        </p:nvCxnSpPr>
        <p:spPr bwMode="auto">
          <a:xfrm flipV="1">
            <a:off x="425546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3" name="Straight Connector 472"/>
          <p:cNvCxnSpPr/>
          <p:nvPr/>
        </p:nvCxnSpPr>
        <p:spPr bwMode="auto">
          <a:xfrm flipV="1">
            <a:off x="475952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4" name="Straight Connector 473"/>
          <p:cNvCxnSpPr/>
          <p:nvPr/>
        </p:nvCxnSpPr>
        <p:spPr bwMode="auto">
          <a:xfrm flipV="1">
            <a:off x="461550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5" name="Straight Connector 474"/>
          <p:cNvCxnSpPr/>
          <p:nvPr/>
        </p:nvCxnSpPr>
        <p:spPr bwMode="auto">
          <a:xfrm flipV="1">
            <a:off x="468751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8" name="Straight Connector 487"/>
          <p:cNvCxnSpPr>
            <a:endCxn id="490" idx="0"/>
          </p:cNvCxnSpPr>
          <p:nvPr/>
        </p:nvCxnSpPr>
        <p:spPr bwMode="auto">
          <a:xfrm>
            <a:off x="432747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9" name="Straight Connector 488"/>
          <p:cNvCxnSpPr>
            <a:endCxn id="492" idx="0"/>
          </p:cNvCxnSpPr>
          <p:nvPr/>
        </p:nvCxnSpPr>
        <p:spPr bwMode="auto">
          <a:xfrm>
            <a:off x="468751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1" name="Rectangle 270"/>
          <p:cNvSpPr/>
          <p:nvPr/>
        </p:nvSpPr>
        <p:spPr bwMode="auto">
          <a:xfrm>
            <a:off x="4111451" y="227230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18" name="TextBox 517"/>
          <p:cNvSpPr txBox="1"/>
          <p:nvPr/>
        </p:nvSpPr>
        <p:spPr>
          <a:xfrm>
            <a:off x="4111451" y="1408212"/>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sp>
        <p:nvSpPr>
          <p:cNvPr id="519" name="TextBox 518"/>
          <p:cNvSpPr txBox="1"/>
          <p:nvPr/>
        </p:nvSpPr>
        <p:spPr>
          <a:xfrm>
            <a:off x="1879203" y="7611932"/>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20" name="TextBox 519"/>
          <p:cNvSpPr txBox="1"/>
          <p:nvPr/>
        </p:nvSpPr>
        <p:spPr>
          <a:xfrm>
            <a:off x="7938792" y="7600900"/>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21" name="TextBox 520"/>
          <p:cNvSpPr txBox="1"/>
          <p:nvPr/>
        </p:nvSpPr>
        <p:spPr>
          <a:xfrm>
            <a:off x="2743299" y="1912268"/>
            <a:ext cx="1375148" cy="216024"/>
          </a:xfrm>
          <a:prstGeom prst="rect">
            <a:avLst/>
          </a:prstGeom>
          <a:noFill/>
        </p:spPr>
        <p:txBody>
          <a:bodyPr wrap="square" lIns="0" tIns="0" rIns="0" bIns="0" rtlCol="0">
            <a:spAutoFit/>
          </a:bodyPr>
          <a:lstStyle/>
          <a:p>
            <a:pPr algn="r"/>
            <a:r>
              <a:rPr lang="en-GB" sz="1400" b="0" dirty="0" smtClean="0"/>
              <a:t>Link end points</a:t>
            </a:r>
            <a:endParaRPr lang="en-US" sz="1400" b="0" dirty="0" smtClean="0"/>
          </a:p>
        </p:txBody>
      </p:sp>
      <p:sp>
        <p:nvSpPr>
          <p:cNvPr id="409" name="TextBox 408"/>
          <p:cNvSpPr txBox="1"/>
          <p:nvPr/>
        </p:nvSpPr>
        <p:spPr>
          <a:xfrm>
            <a:off x="8647955" y="6233328"/>
            <a:ext cx="2023220" cy="215444"/>
          </a:xfrm>
          <a:prstGeom prst="rect">
            <a:avLst/>
          </a:prstGeom>
          <a:solidFill>
            <a:schemeClr val="bg1"/>
          </a:solidFill>
        </p:spPr>
        <p:txBody>
          <a:bodyPr wrap="square" lIns="0" tIns="0" rIns="0" bIns="0" rtlCol="0">
            <a:spAutoFit/>
          </a:bodyPr>
          <a:lstStyle/>
          <a:p>
            <a:r>
              <a:rPr lang="en-GB" sz="1400" b="0" dirty="0" smtClean="0"/>
              <a:t>BVLAN/TESI end points</a:t>
            </a:r>
            <a:endParaRPr lang="en-US" sz="1400" b="0" dirty="0" smtClean="0"/>
          </a:p>
        </p:txBody>
      </p:sp>
      <p:sp>
        <p:nvSpPr>
          <p:cNvPr id="410" name="TextBox 409"/>
          <p:cNvSpPr txBox="1"/>
          <p:nvPr/>
        </p:nvSpPr>
        <p:spPr>
          <a:xfrm>
            <a:off x="1" y="6233328"/>
            <a:ext cx="2023218" cy="215444"/>
          </a:xfrm>
          <a:prstGeom prst="rect">
            <a:avLst/>
          </a:prstGeom>
          <a:solidFill>
            <a:schemeClr val="bg1"/>
          </a:solidFill>
        </p:spPr>
        <p:txBody>
          <a:bodyPr wrap="square" lIns="0" tIns="0" rIns="0" bIns="0" rtlCol="0">
            <a:spAutoFit/>
          </a:bodyPr>
          <a:lstStyle/>
          <a:p>
            <a:pPr algn="r"/>
            <a:r>
              <a:rPr lang="en-GB" sz="1400" b="0" dirty="0" smtClean="0"/>
              <a:t>BVLAN/TESI end points</a:t>
            </a:r>
            <a:endParaRPr lang="en-US" sz="1400" b="0" dirty="0" smtClean="0"/>
          </a:p>
        </p:txBody>
      </p:sp>
      <p:sp>
        <p:nvSpPr>
          <p:cNvPr id="411" name="TextBox 410"/>
          <p:cNvSpPr txBox="1"/>
          <p:nvPr/>
        </p:nvSpPr>
        <p:spPr>
          <a:xfrm>
            <a:off x="943099" y="5297224"/>
            <a:ext cx="1368152" cy="215444"/>
          </a:xfrm>
          <a:prstGeom prst="rect">
            <a:avLst/>
          </a:prstGeom>
          <a:solidFill>
            <a:schemeClr val="bg1"/>
          </a:solidFill>
        </p:spPr>
        <p:txBody>
          <a:bodyPr wrap="square" lIns="0" tIns="0" rIns="0" bIns="0" rtlCol="0">
            <a:spAutoFit/>
          </a:bodyPr>
          <a:lstStyle/>
          <a:p>
            <a:pPr algn="r"/>
            <a:r>
              <a:rPr lang="en-GB" sz="1400" b="0" dirty="0" smtClean="0"/>
              <a:t>Link end points</a:t>
            </a:r>
            <a:endParaRPr lang="en-US" sz="1400" b="0" dirty="0" smtClean="0"/>
          </a:p>
        </p:txBody>
      </p:sp>
      <p:sp>
        <p:nvSpPr>
          <p:cNvPr id="412" name="TextBox 411"/>
          <p:cNvSpPr txBox="1"/>
          <p:nvPr/>
        </p:nvSpPr>
        <p:spPr>
          <a:xfrm>
            <a:off x="8431931" y="5368652"/>
            <a:ext cx="1296144" cy="216024"/>
          </a:xfrm>
          <a:prstGeom prst="rect">
            <a:avLst/>
          </a:prstGeom>
          <a:solidFill>
            <a:schemeClr val="bg1"/>
          </a:solidFill>
        </p:spPr>
        <p:txBody>
          <a:bodyPr wrap="square" lIns="0" tIns="0" rIns="0" bIns="0" rtlCol="0">
            <a:spAutoFit/>
          </a:bodyPr>
          <a:lstStyle/>
          <a:p>
            <a:r>
              <a:rPr lang="en-GB" sz="1400" b="0" dirty="0" smtClean="0"/>
              <a:t>Link end points</a:t>
            </a:r>
            <a:endParaRPr lang="en-US" sz="1400" b="0" dirty="0" smtClean="0"/>
          </a:p>
        </p:txBody>
      </p:sp>
      <p:sp>
        <p:nvSpPr>
          <p:cNvPr id="413" name="Rectangle 412"/>
          <p:cNvSpPr/>
          <p:nvPr/>
        </p:nvSpPr>
        <p:spPr>
          <a:xfrm>
            <a:off x="3710783" y="4567272"/>
            <a:ext cx="3249608" cy="369332"/>
          </a:xfrm>
          <a:prstGeom prst="rect">
            <a:avLst/>
          </a:prstGeom>
        </p:spPr>
        <p:txBody>
          <a:bodyPr wrap="none">
            <a:spAutoFit/>
          </a:bodyPr>
          <a:lstStyle/>
          <a:p>
            <a:pPr algn="ctr"/>
            <a:r>
              <a:rPr lang="en-GB" sz="1800" dirty="0" smtClean="0">
                <a:latin typeface="Arial" charset="0"/>
              </a:rPr>
              <a:t>PBB, PBB-TE domain (note)</a:t>
            </a:r>
            <a:endParaRPr lang="en-US" sz="1800" dirty="0" smtClean="0">
              <a:latin typeface="Arial"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184076"/>
            <a:ext cx="9604375" cy="1015529"/>
          </a:xfrm>
        </p:spPr>
        <p:txBody>
          <a:bodyPr/>
          <a:lstStyle/>
          <a:p>
            <a:r>
              <a:rPr lang="en-GB" dirty="0" smtClean="0"/>
              <a:t>PBB Domain with BVLAN </a:t>
            </a:r>
            <a:r>
              <a:rPr lang="en-GB" dirty="0" err="1" smtClean="0"/>
              <a:t>ECs</a:t>
            </a:r>
            <a:endParaRPr lang="en-US" dirty="0"/>
          </a:p>
        </p:txBody>
      </p:sp>
      <p:sp>
        <p:nvSpPr>
          <p:cNvPr id="6" name="Cloud 5"/>
          <p:cNvSpPr/>
          <p:nvPr/>
        </p:nvSpPr>
        <p:spPr bwMode="auto">
          <a:xfrm flipV="1">
            <a:off x="1735187" y="2920380"/>
            <a:ext cx="7128792" cy="4608512"/>
          </a:xfrm>
          <a:prstGeom prst="cloud">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1879203"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1879203"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 name="Group 12"/>
          <p:cNvGrpSpPr>
            <a:grpSpLocks noChangeAspect="1"/>
          </p:cNvGrpSpPr>
          <p:nvPr/>
        </p:nvGrpSpPr>
        <p:grpSpPr>
          <a:xfrm>
            <a:off x="3823419" y="6232748"/>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13"/>
          <p:cNvGrpSpPr>
            <a:grpSpLocks noChangeAspect="1"/>
          </p:cNvGrpSpPr>
          <p:nvPr/>
        </p:nvGrpSpPr>
        <p:grpSpPr>
          <a:xfrm>
            <a:off x="3463379" y="6232748"/>
            <a:ext cx="288032" cy="288032"/>
            <a:chOff x="655067" y="5296644"/>
            <a:chExt cx="504056" cy="504056"/>
          </a:xfrm>
          <a:solidFill>
            <a:schemeClr val="bg1"/>
          </a:solidFill>
        </p:grpSpPr>
        <p:sp>
          <p:nvSpPr>
            <p:cNvPr id="15"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16"/>
          <p:cNvGrpSpPr>
            <a:grpSpLocks noChangeAspect="1"/>
          </p:cNvGrpSpPr>
          <p:nvPr/>
        </p:nvGrpSpPr>
        <p:grpSpPr>
          <a:xfrm>
            <a:off x="3103339" y="6232748"/>
            <a:ext cx="288032" cy="288032"/>
            <a:chOff x="655067" y="5296644"/>
            <a:chExt cx="504056" cy="504056"/>
          </a:xfrm>
          <a:solidFill>
            <a:schemeClr val="bg1"/>
          </a:solidFill>
        </p:grpSpPr>
        <p:sp>
          <p:nvSpPr>
            <p:cNvPr id="18"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 name="Group 19"/>
          <p:cNvGrpSpPr>
            <a:grpSpLocks noChangeAspect="1"/>
          </p:cNvGrpSpPr>
          <p:nvPr/>
        </p:nvGrpSpPr>
        <p:grpSpPr>
          <a:xfrm>
            <a:off x="2743299" y="6232748"/>
            <a:ext cx="288032" cy="288032"/>
            <a:chOff x="655067" y="5296644"/>
            <a:chExt cx="504056" cy="504056"/>
          </a:xfrm>
          <a:solidFill>
            <a:schemeClr val="bg1"/>
          </a:solidFill>
        </p:grpSpPr>
        <p:sp>
          <p:nvSpPr>
            <p:cNvPr id="21" name="Isosceles Triangle 2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 name="Trapezoid 2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22"/>
          <p:cNvGrpSpPr>
            <a:grpSpLocks noChangeAspect="1"/>
          </p:cNvGrpSpPr>
          <p:nvPr/>
        </p:nvGrpSpPr>
        <p:grpSpPr>
          <a:xfrm>
            <a:off x="2383259" y="6232748"/>
            <a:ext cx="288032" cy="288032"/>
            <a:chOff x="655067" y="5296644"/>
            <a:chExt cx="504056" cy="504056"/>
          </a:xfrm>
          <a:solidFill>
            <a:schemeClr val="bg1"/>
          </a:solidFill>
        </p:grpSpPr>
        <p:sp>
          <p:nvSpPr>
            <p:cNvPr id="24" name="Isosceles Triangle 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 name="Trapezoid 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25"/>
          <p:cNvGrpSpPr>
            <a:grpSpLocks noChangeAspect="1"/>
          </p:cNvGrpSpPr>
          <p:nvPr/>
        </p:nvGrpSpPr>
        <p:grpSpPr>
          <a:xfrm>
            <a:off x="2023219" y="6232748"/>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43"/>
          <p:cNvGrpSpPr>
            <a:grpSpLocks noChangeAspect="1"/>
          </p:cNvGrpSpPr>
          <p:nvPr/>
        </p:nvGrpSpPr>
        <p:grpSpPr>
          <a:xfrm>
            <a:off x="2311251" y="5224636"/>
            <a:ext cx="432048" cy="432048"/>
            <a:chOff x="655067" y="5296644"/>
            <a:chExt cx="504056" cy="504056"/>
          </a:xfrm>
          <a:solidFill>
            <a:schemeClr val="bg1"/>
          </a:solidFill>
        </p:grpSpPr>
        <p:sp>
          <p:nvSpPr>
            <p:cNvPr id="45" name="Isosceles Triangle 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Trapezoid 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0" name="Group 46"/>
          <p:cNvGrpSpPr>
            <a:grpSpLocks noChangeAspect="1"/>
          </p:cNvGrpSpPr>
          <p:nvPr/>
        </p:nvGrpSpPr>
        <p:grpSpPr>
          <a:xfrm>
            <a:off x="2815307" y="5224636"/>
            <a:ext cx="432048" cy="432048"/>
            <a:chOff x="655067" y="5296644"/>
            <a:chExt cx="504056" cy="504056"/>
          </a:xfrm>
          <a:solidFill>
            <a:schemeClr val="bg1"/>
          </a:solidFill>
        </p:grpSpPr>
        <p:sp>
          <p:nvSpPr>
            <p:cNvPr id="48" name="Isosceles Triangle 4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Trapezoid 4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49"/>
          <p:cNvGrpSpPr>
            <a:grpSpLocks noChangeAspect="1"/>
          </p:cNvGrpSpPr>
          <p:nvPr/>
        </p:nvGrpSpPr>
        <p:grpSpPr>
          <a:xfrm>
            <a:off x="3319363" y="5224636"/>
            <a:ext cx="432048" cy="432048"/>
            <a:chOff x="655067" y="5296644"/>
            <a:chExt cx="504056" cy="504056"/>
          </a:xfrm>
          <a:solidFill>
            <a:schemeClr val="bg1"/>
          </a:solidFill>
        </p:grpSpPr>
        <p:sp>
          <p:nvSpPr>
            <p:cNvPr id="51" name="Isosceles Triangle 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Trapezoid 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6" name="Group 52"/>
          <p:cNvGrpSpPr>
            <a:grpSpLocks noChangeAspect="1"/>
          </p:cNvGrpSpPr>
          <p:nvPr/>
        </p:nvGrpSpPr>
        <p:grpSpPr>
          <a:xfrm>
            <a:off x="3823419" y="5224636"/>
            <a:ext cx="432048" cy="432048"/>
            <a:chOff x="655067" y="5296644"/>
            <a:chExt cx="504056" cy="504056"/>
          </a:xfrm>
          <a:solidFill>
            <a:schemeClr val="bg1"/>
          </a:solidFill>
        </p:grpSpPr>
        <p:sp>
          <p:nvSpPr>
            <p:cNvPr id="54" name="Isosceles Triangle 5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rapezoid 5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58"/>
          <p:cNvGrpSpPr>
            <a:grpSpLocks noChangeAspect="1"/>
          </p:cNvGrpSpPr>
          <p:nvPr/>
        </p:nvGrpSpPr>
        <p:grpSpPr>
          <a:xfrm flipV="1">
            <a:off x="3463379" y="7096844"/>
            <a:ext cx="288032" cy="288032"/>
            <a:chOff x="655067" y="5296644"/>
            <a:chExt cx="504056" cy="504056"/>
          </a:xfrm>
          <a:solidFill>
            <a:schemeClr val="bg1"/>
          </a:solidFill>
        </p:grpSpPr>
        <p:sp>
          <p:nvSpPr>
            <p:cNvPr id="60" name="Isosceles Triangle 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 name="Trapezoid 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1" name="Group 61"/>
          <p:cNvGrpSpPr>
            <a:grpSpLocks noChangeAspect="1"/>
          </p:cNvGrpSpPr>
          <p:nvPr/>
        </p:nvGrpSpPr>
        <p:grpSpPr>
          <a:xfrm flipV="1">
            <a:off x="2383259" y="7096844"/>
            <a:ext cx="288032" cy="288032"/>
            <a:chOff x="655067" y="5296644"/>
            <a:chExt cx="504056" cy="504056"/>
          </a:xfrm>
          <a:solidFill>
            <a:schemeClr val="bg1"/>
          </a:solidFill>
        </p:grpSpPr>
        <p:sp>
          <p:nvSpPr>
            <p:cNvPr id="63" name="Isosceles Triangle 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 name="Trapezoid 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2" name="Group 64"/>
          <p:cNvGrpSpPr>
            <a:grpSpLocks noChangeAspect="1"/>
          </p:cNvGrpSpPr>
          <p:nvPr/>
        </p:nvGrpSpPr>
        <p:grpSpPr>
          <a:xfrm flipV="1">
            <a:off x="2023219" y="7096844"/>
            <a:ext cx="288032" cy="288032"/>
            <a:chOff x="655067" y="5296644"/>
            <a:chExt cx="504056" cy="504056"/>
          </a:xfrm>
          <a:solidFill>
            <a:schemeClr val="bg1"/>
          </a:solidFill>
        </p:grpSpPr>
        <p:sp>
          <p:nvSpPr>
            <p:cNvPr id="66" name="Isosceles Triangle 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 name="Trapezoid 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a:stCxn id="15" idx="0"/>
          </p:cNvCxnSpPr>
          <p:nvPr/>
        </p:nvCxnSpPr>
        <p:spPr bwMode="auto">
          <a:xfrm flipV="1">
            <a:off x="360739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 name="Straight Connector 72"/>
          <p:cNvCxnSpPr>
            <a:stCxn id="18" idx="0"/>
          </p:cNvCxnSpPr>
          <p:nvPr/>
        </p:nvCxnSpPr>
        <p:spPr bwMode="auto">
          <a:xfrm flipV="1">
            <a:off x="324735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6" name="Straight Connector 75"/>
          <p:cNvCxnSpPr>
            <a:stCxn id="21" idx="0"/>
          </p:cNvCxnSpPr>
          <p:nvPr/>
        </p:nvCxnSpPr>
        <p:spPr bwMode="auto">
          <a:xfrm flipV="1">
            <a:off x="288731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24" idx="0"/>
          </p:cNvCxnSpPr>
          <p:nvPr/>
        </p:nvCxnSpPr>
        <p:spPr bwMode="auto">
          <a:xfrm flipV="1">
            <a:off x="252727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p:cNvCxnSpPr>
            <a:stCxn id="46" idx="2"/>
          </p:cNvCxnSpPr>
          <p:nvPr/>
        </p:nvCxnSpPr>
        <p:spPr bwMode="auto">
          <a:xfrm>
            <a:off x="252727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 name="Straight Connector 82"/>
          <p:cNvCxnSpPr/>
          <p:nvPr/>
        </p:nvCxnSpPr>
        <p:spPr bwMode="auto">
          <a:xfrm>
            <a:off x="25992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26712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Straight Connector 84"/>
          <p:cNvCxnSpPr/>
          <p:nvPr/>
        </p:nvCxnSpPr>
        <p:spPr bwMode="auto">
          <a:xfrm>
            <a:off x="23832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Straight Connector 85"/>
          <p:cNvCxnSpPr/>
          <p:nvPr/>
        </p:nvCxnSpPr>
        <p:spPr bwMode="auto">
          <a:xfrm>
            <a:off x="245526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 name="Straight Connector 86"/>
          <p:cNvCxnSpPr/>
          <p:nvPr/>
        </p:nvCxnSpPr>
        <p:spPr bwMode="auto">
          <a:xfrm>
            <a:off x="30313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p:cNvCxnSpPr/>
          <p:nvPr/>
        </p:nvCxnSpPr>
        <p:spPr bwMode="auto">
          <a:xfrm>
            <a:off x="31033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 name="Straight Connector 88"/>
          <p:cNvCxnSpPr/>
          <p:nvPr/>
        </p:nvCxnSpPr>
        <p:spPr bwMode="auto">
          <a:xfrm>
            <a:off x="31753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a:off x="28873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 name="Straight Connector 90"/>
          <p:cNvCxnSpPr/>
          <p:nvPr/>
        </p:nvCxnSpPr>
        <p:spPr bwMode="auto">
          <a:xfrm>
            <a:off x="29593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 name="Straight Connector 91"/>
          <p:cNvCxnSpPr/>
          <p:nvPr/>
        </p:nvCxnSpPr>
        <p:spPr bwMode="auto">
          <a:xfrm>
            <a:off x="35353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a:off x="36073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a:off x="36794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 name="Straight Connector 94"/>
          <p:cNvCxnSpPr/>
          <p:nvPr/>
        </p:nvCxnSpPr>
        <p:spPr bwMode="auto">
          <a:xfrm>
            <a:off x="33913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6" name="Straight Connector 95"/>
          <p:cNvCxnSpPr/>
          <p:nvPr/>
        </p:nvCxnSpPr>
        <p:spPr bwMode="auto">
          <a:xfrm>
            <a:off x="34633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7" name="Straight Connector 96"/>
          <p:cNvCxnSpPr/>
          <p:nvPr/>
        </p:nvCxnSpPr>
        <p:spPr bwMode="auto">
          <a:xfrm>
            <a:off x="40394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 name="Straight Connector 97"/>
          <p:cNvCxnSpPr/>
          <p:nvPr/>
        </p:nvCxnSpPr>
        <p:spPr bwMode="auto">
          <a:xfrm>
            <a:off x="41114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9" name="Straight Connector 98"/>
          <p:cNvCxnSpPr/>
          <p:nvPr/>
        </p:nvCxnSpPr>
        <p:spPr bwMode="auto">
          <a:xfrm>
            <a:off x="41834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0" name="Straight Connector 99"/>
          <p:cNvCxnSpPr/>
          <p:nvPr/>
        </p:nvCxnSpPr>
        <p:spPr bwMode="auto">
          <a:xfrm>
            <a:off x="38954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1" name="Straight Connector 100"/>
          <p:cNvCxnSpPr/>
          <p:nvPr/>
        </p:nvCxnSpPr>
        <p:spPr bwMode="auto">
          <a:xfrm>
            <a:off x="39674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2" name="Straight Connector 101"/>
          <p:cNvCxnSpPr/>
          <p:nvPr/>
        </p:nvCxnSpPr>
        <p:spPr bwMode="auto">
          <a:xfrm>
            <a:off x="21672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3" name="Straight Connector 102"/>
          <p:cNvCxnSpPr/>
          <p:nvPr/>
        </p:nvCxnSpPr>
        <p:spPr bwMode="auto">
          <a:xfrm>
            <a:off x="22392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6" name="Straight Connector 105"/>
          <p:cNvCxnSpPr/>
          <p:nvPr/>
        </p:nvCxnSpPr>
        <p:spPr bwMode="auto">
          <a:xfrm>
            <a:off x="20952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7" name="Straight Connector 106"/>
          <p:cNvCxnSpPr/>
          <p:nvPr/>
        </p:nvCxnSpPr>
        <p:spPr bwMode="auto">
          <a:xfrm>
            <a:off x="259928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0" name="Straight Connector 109"/>
          <p:cNvCxnSpPr/>
          <p:nvPr/>
        </p:nvCxnSpPr>
        <p:spPr bwMode="auto">
          <a:xfrm>
            <a:off x="24552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1" name="Straight Connector 110"/>
          <p:cNvCxnSpPr/>
          <p:nvPr/>
        </p:nvCxnSpPr>
        <p:spPr bwMode="auto">
          <a:xfrm>
            <a:off x="252727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2" name="Straight Connector 111"/>
          <p:cNvCxnSpPr/>
          <p:nvPr/>
        </p:nvCxnSpPr>
        <p:spPr bwMode="auto">
          <a:xfrm>
            <a:off x="31753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3" name="Straight Connector 112"/>
          <p:cNvCxnSpPr/>
          <p:nvPr/>
        </p:nvCxnSpPr>
        <p:spPr bwMode="auto">
          <a:xfrm>
            <a:off x="324735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4" name="Straight Connector 113"/>
          <p:cNvCxnSpPr/>
          <p:nvPr/>
        </p:nvCxnSpPr>
        <p:spPr bwMode="auto">
          <a:xfrm>
            <a:off x="331936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7" name="Straight Connector 116"/>
          <p:cNvCxnSpPr/>
          <p:nvPr/>
        </p:nvCxnSpPr>
        <p:spPr bwMode="auto">
          <a:xfrm>
            <a:off x="367940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0" name="Straight Connector 119"/>
          <p:cNvCxnSpPr/>
          <p:nvPr/>
        </p:nvCxnSpPr>
        <p:spPr bwMode="auto">
          <a:xfrm>
            <a:off x="353538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1" name="Straight Connector 120"/>
          <p:cNvCxnSpPr/>
          <p:nvPr/>
        </p:nvCxnSpPr>
        <p:spPr bwMode="auto">
          <a:xfrm>
            <a:off x="360739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2" name="Straight Connector 121"/>
          <p:cNvCxnSpPr/>
          <p:nvPr/>
        </p:nvCxnSpPr>
        <p:spPr bwMode="auto">
          <a:xfrm>
            <a:off x="295932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3" name="Straight Connector 122"/>
          <p:cNvCxnSpPr/>
          <p:nvPr/>
        </p:nvCxnSpPr>
        <p:spPr bwMode="auto">
          <a:xfrm>
            <a:off x="28153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 name="Straight Connector 123"/>
          <p:cNvCxnSpPr/>
          <p:nvPr/>
        </p:nvCxnSpPr>
        <p:spPr bwMode="auto">
          <a:xfrm>
            <a:off x="288731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 name="Straight Connector 124"/>
          <p:cNvCxnSpPr/>
          <p:nvPr/>
        </p:nvCxnSpPr>
        <p:spPr bwMode="auto">
          <a:xfrm>
            <a:off x="40394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6" name="Straight Connector 125"/>
          <p:cNvCxnSpPr/>
          <p:nvPr/>
        </p:nvCxnSpPr>
        <p:spPr bwMode="auto">
          <a:xfrm>
            <a:off x="38954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7" name="Straight Connector 126"/>
          <p:cNvCxnSpPr/>
          <p:nvPr/>
        </p:nvCxnSpPr>
        <p:spPr bwMode="auto">
          <a:xfrm>
            <a:off x="39674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 name="Straight Connector 127"/>
          <p:cNvCxnSpPr/>
          <p:nvPr/>
        </p:nvCxnSpPr>
        <p:spPr bwMode="auto">
          <a:xfrm>
            <a:off x="216723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9" name="Straight Connector 128"/>
          <p:cNvCxnSpPr/>
          <p:nvPr/>
        </p:nvCxnSpPr>
        <p:spPr bwMode="auto">
          <a:xfrm>
            <a:off x="223924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 name="Straight Connector 129"/>
          <p:cNvCxnSpPr/>
          <p:nvPr/>
        </p:nvCxnSpPr>
        <p:spPr bwMode="auto">
          <a:xfrm>
            <a:off x="20952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 name="Straight Connector 130"/>
          <p:cNvCxnSpPr/>
          <p:nvPr/>
        </p:nvCxnSpPr>
        <p:spPr bwMode="auto">
          <a:xfrm>
            <a:off x="259928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 name="Straight Connector 131"/>
          <p:cNvCxnSpPr/>
          <p:nvPr/>
        </p:nvCxnSpPr>
        <p:spPr bwMode="auto">
          <a:xfrm>
            <a:off x="245526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3" name="Straight Connector 132"/>
          <p:cNvCxnSpPr/>
          <p:nvPr/>
        </p:nvCxnSpPr>
        <p:spPr bwMode="auto">
          <a:xfrm>
            <a:off x="252727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360739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5" name="Straight Connector 134"/>
          <p:cNvCxnSpPr/>
          <p:nvPr/>
        </p:nvCxnSpPr>
        <p:spPr bwMode="auto">
          <a:xfrm>
            <a:off x="367940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 name="Straight Connector 135"/>
          <p:cNvCxnSpPr/>
          <p:nvPr/>
        </p:nvCxnSpPr>
        <p:spPr bwMode="auto">
          <a:xfrm>
            <a:off x="35353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41" name="Freeform 140"/>
          <p:cNvSpPr/>
          <p:nvPr/>
        </p:nvSpPr>
        <p:spPr bwMode="auto">
          <a:xfrm>
            <a:off x="3604890"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43" name="Straight Connector 142"/>
          <p:cNvCxnSpPr>
            <a:stCxn id="45" idx="0"/>
          </p:cNvCxnSpPr>
          <p:nvPr/>
        </p:nvCxnSpPr>
        <p:spPr bwMode="auto">
          <a:xfrm flipV="1">
            <a:off x="2527275"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5" name="Straight Connector 144"/>
          <p:cNvCxnSpPr>
            <a:stCxn id="48" idx="0"/>
          </p:cNvCxnSpPr>
          <p:nvPr/>
        </p:nvCxnSpPr>
        <p:spPr bwMode="auto">
          <a:xfrm flipV="1">
            <a:off x="30313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6" name="Straight Connector 145"/>
          <p:cNvCxnSpPr>
            <a:stCxn id="51" idx="0"/>
          </p:cNvCxnSpPr>
          <p:nvPr/>
        </p:nvCxnSpPr>
        <p:spPr bwMode="auto">
          <a:xfrm flipV="1">
            <a:off x="35353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7" name="Straight Connector 146"/>
          <p:cNvCxnSpPr>
            <a:stCxn id="54" idx="0"/>
          </p:cNvCxnSpPr>
          <p:nvPr/>
        </p:nvCxnSpPr>
        <p:spPr bwMode="auto">
          <a:xfrm flipV="1">
            <a:off x="40394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1" name="Straight Connector 150"/>
          <p:cNvCxnSpPr>
            <a:endCxn id="66" idx="0"/>
          </p:cNvCxnSpPr>
          <p:nvPr/>
        </p:nvCxnSpPr>
        <p:spPr bwMode="auto">
          <a:xfrm flipV="1">
            <a:off x="216723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3" name="Straight Connector 152"/>
          <p:cNvCxnSpPr>
            <a:endCxn id="63" idx="0"/>
          </p:cNvCxnSpPr>
          <p:nvPr/>
        </p:nvCxnSpPr>
        <p:spPr bwMode="auto">
          <a:xfrm flipV="1">
            <a:off x="252727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7" name="Rectangle 156"/>
          <p:cNvSpPr/>
          <p:nvPr/>
        </p:nvSpPr>
        <p:spPr bwMode="auto">
          <a:xfrm flipH="1">
            <a:off x="5911651"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flipH="1">
            <a:off x="6415707"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4" name="Group 12"/>
          <p:cNvGrpSpPr>
            <a:grpSpLocks noChangeAspect="1"/>
          </p:cNvGrpSpPr>
          <p:nvPr/>
        </p:nvGrpSpPr>
        <p:grpSpPr>
          <a:xfrm flipH="1">
            <a:off x="6559723" y="6232748"/>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5" name="Group 13"/>
          <p:cNvGrpSpPr>
            <a:grpSpLocks noChangeAspect="1"/>
          </p:cNvGrpSpPr>
          <p:nvPr/>
        </p:nvGrpSpPr>
        <p:grpSpPr>
          <a:xfrm flipH="1">
            <a:off x="6919763" y="6232748"/>
            <a:ext cx="288032" cy="288032"/>
            <a:chOff x="655067" y="5296644"/>
            <a:chExt cx="504056" cy="504056"/>
          </a:xfrm>
          <a:solidFill>
            <a:schemeClr val="bg1"/>
          </a:solidFill>
        </p:grpSpPr>
        <p:sp>
          <p:nvSpPr>
            <p:cNvPr id="261"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6" name="Group 16"/>
          <p:cNvGrpSpPr>
            <a:grpSpLocks noChangeAspect="1"/>
          </p:cNvGrpSpPr>
          <p:nvPr/>
        </p:nvGrpSpPr>
        <p:grpSpPr>
          <a:xfrm flipH="1">
            <a:off x="7279803" y="6232748"/>
            <a:ext cx="288032" cy="288032"/>
            <a:chOff x="655067" y="5296644"/>
            <a:chExt cx="504056" cy="504056"/>
          </a:xfrm>
          <a:solidFill>
            <a:schemeClr val="bg1"/>
          </a:solidFill>
        </p:grpSpPr>
        <p:sp>
          <p:nvSpPr>
            <p:cNvPr id="259"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0"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7" name="Group 19"/>
          <p:cNvGrpSpPr>
            <a:grpSpLocks noChangeAspect="1"/>
          </p:cNvGrpSpPr>
          <p:nvPr/>
        </p:nvGrpSpPr>
        <p:grpSpPr>
          <a:xfrm flipH="1">
            <a:off x="7639843" y="6232748"/>
            <a:ext cx="288032" cy="288032"/>
            <a:chOff x="655067" y="5296644"/>
            <a:chExt cx="504056" cy="504056"/>
          </a:xfrm>
          <a:solidFill>
            <a:schemeClr val="bg1"/>
          </a:solidFill>
        </p:grpSpPr>
        <p:sp>
          <p:nvSpPr>
            <p:cNvPr id="257" name="Isosceles Triangle 25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8" name="Trapezoid 25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8" name="Group 22"/>
          <p:cNvGrpSpPr>
            <a:grpSpLocks noChangeAspect="1"/>
          </p:cNvGrpSpPr>
          <p:nvPr/>
        </p:nvGrpSpPr>
        <p:grpSpPr>
          <a:xfrm flipH="1">
            <a:off x="7999883" y="6232748"/>
            <a:ext cx="288032" cy="288032"/>
            <a:chOff x="655067" y="5296644"/>
            <a:chExt cx="504056" cy="504056"/>
          </a:xfrm>
          <a:solidFill>
            <a:schemeClr val="bg1"/>
          </a:solidFill>
        </p:grpSpPr>
        <p:sp>
          <p:nvSpPr>
            <p:cNvPr id="255" name="Isosceles Triangle 25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6" name="Trapezoid 25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 name="Group 25"/>
          <p:cNvGrpSpPr>
            <a:grpSpLocks noChangeAspect="1"/>
          </p:cNvGrpSpPr>
          <p:nvPr/>
        </p:nvGrpSpPr>
        <p:grpSpPr>
          <a:xfrm flipH="1">
            <a:off x="8359923" y="6232748"/>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0" name="Group 43"/>
          <p:cNvGrpSpPr>
            <a:grpSpLocks noChangeAspect="1"/>
          </p:cNvGrpSpPr>
          <p:nvPr/>
        </p:nvGrpSpPr>
        <p:grpSpPr>
          <a:xfrm flipH="1">
            <a:off x="7927875" y="5224636"/>
            <a:ext cx="432048" cy="432048"/>
            <a:chOff x="655067" y="5296644"/>
            <a:chExt cx="504056" cy="504056"/>
          </a:xfrm>
          <a:solidFill>
            <a:schemeClr val="bg1"/>
          </a:solidFill>
        </p:grpSpPr>
        <p:sp>
          <p:nvSpPr>
            <p:cNvPr id="251" name="Isosceles Triangle 2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Trapezoid 2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1" name="Group 46"/>
          <p:cNvGrpSpPr>
            <a:grpSpLocks noChangeAspect="1"/>
          </p:cNvGrpSpPr>
          <p:nvPr/>
        </p:nvGrpSpPr>
        <p:grpSpPr>
          <a:xfrm flipH="1">
            <a:off x="7423819" y="5224636"/>
            <a:ext cx="432048" cy="432048"/>
            <a:chOff x="655067" y="5296644"/>
            <a:chExt cx="504056" cy="504056"/>
          </a:xfrm>
          <a:solidFill>
            <a:schemeClr val="bg1"/>
          </a:solidFill>
        </p:grpSpPr>
        <p:sp>
          <p:nvSpPr>
            <p:cNvPr id="249" name="Isosceles Triangle 2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Trapezoid 24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2" name="Group 49"/>
          <p:cNvGrpSpPr>
            <a:grpSpLocks noChangeAspect="1"/>
          </p:cNvGrpSpPr>
          <p:nvPr/>
        </p:nvGrpSpPr>
        <p:grpSpPr>
          <a:xfrm flipH="1">
            <a:off x="6919763" y="5224636"/>
            <a:ext cx="432048" cy="432048"/>
            <a:chOff x="655067" y="5296644"/>
            <a:chExt cx="504056" cy="504056"/>
          </a:xfrm>
          <a:solidFill>
            <a:schemeClr val="bg1"/>
          </a:solidFill>
        </p:grpSpPr>
        <p:sp>
          <p:nvSpPr>
            <p:cNvPr id="247" name="Isosceles Triangle 2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Trapezoid 24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3" name="Group 52"/>
          <p:cNvGrpSpPr>
            <a:grpSpLocks noChangeAspect="1"/>
          </p:cNvGrpSpPr>
          <p:nvPr/>
        </p:nvGrpSpPr>
        <p:grpSpPr>
          <a:xfrm flipH="1">
            <a:off x="6415707" y="5224636"/>
            <a:ext cx="432048" cy="432048"/>
            <a:chOff x="655067" y="5296644"/>
            <a:chExt cx="504056" cy="504056"/>
          </a:xfrm>
          <a:solidFill>
            <a:schemeClr val="bg1"/>
          </a:solidFill>
        </p:grpSpPr>
        <p:sp>
          <p:nvSpPr>
            <p:cNvPr id="245" name="Isosceles Triangle 2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Trapezoid 2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7" name="Group 58"/>
          <p:cNvGrpSpPr>
            <a:grpSpLocks noChangeAspect="1"/>
          </p:cNvGrpSpPr>
          <p:nvPr/>
        </p:nvGrpSpPr>
        <p:grpSpPr>
          <a:xfrm flipH="1" flipV="1">
            <a:off x="6919763" y="7096844"/>
            <a:ext cx="288032" cy="288032"/>
            <a:chOff x="655067" y="5296644"/>
            <a:chExt cx="504056" cy="504056"/>
          </a:xfrm>
          <a:solidFill>
            <a:schemeClr val="bg1"/>
          </a:solidFill>
        </p:grpSpPr>
        <p:sp>
          <p:nvSpPr>
            <p:cNvPr id="241" name="Isosceles Triangle 2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Trapezoid 24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0" name="Group 61"/>
          <p:cNvGrpSpPr>
            <a:grpSpLocks noChangeAspect="1"/>
          </p:cNvGrpSpPr>
          <p:nvPr/>
        </p:nvGrpSpPr>
        <p:grpSpPr>
          <a:xfrm flipH="1" flipV="1">
            <a:off x="7999883" y="7096844"/>
            <a:ext cx="288032" cy="288032"/>
            <a:chOff x="655067" y="5296644"/>
            <a:chExt cx="504056" cy="504056"/>
          </a:xfrm>
          <a:solidFill>
            <a:schemeClr val="bg1"/>
          </a:solidFill>
        </p:grpSpPr>
        <p:sp>
          <p:nvSpPr>
            <p:cNvPr id="239" name="Isosceles Triangle 23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Trapezoid 23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3" name="Group 64"/>
          <p:cNvGrpSpPr>
            <a:grpSpLocks noChangeAspect="1"/>
          </p:cNvGrpSpPr>
          <p:nvPr/>
        </p:nvGrpSpPr>
        <p:grpSpPr>
          <a:xfrm flipH="1" flipV="1">
            <a:off x="8359923" y="7096844"/>
            <a:ext cx="288032" cy="288032"/>
            <a:chOff x="655067" y="5296644"/>
            <a:chExt cx="504056" cy="504056"/>
          </a:xfrm>
          <a:solidFill>
            <a:schemeClr val="bg1"/>
          </a:solidFill>
        </p:grpSpPr>
        <p:sp>
          <p:nvSpPr>
            <p:cNvPr id="237" name="Isosceles Triangle 23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Trapezoid 23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06377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flipH="1" flipV="1">
            <a:off x="742381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a:stCxn id="257" idx="0"/>
          </p:cNvCxnSpPr>
          <p:nvPr/>
        </p:nvCxnSpPr>
        <p:spPr bwMode="auto">
          <a:xfrm flipH="1" flipV="1">
            <a:off x="778385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7" name="Straight Connector 176"/>
          <p:cNvCxnSpPr>
            <a:stCxn id="255" idx="0"/>
          </p:cNvCxnSpPr>
          <p:nvPr/>
        </p:nvCxnSpPr>
        <p:spPr bwMode="auto">
          <a:xfrm flipH="1" flipV="1">
            <a:off x="814389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9" name="Straight Connector 178"/>
          <p:cNvCxnSpPr>
            <a:stCxn id="252" idx="2"/>
          </p:cNvCxnSpPr>
          <p:nvPr/>
        </p:nvCxnSpPr>
        <p:spPr bwMode="auto">
          <a:xfrm flipH="1">
            <a:off x="814389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0" name="Straight Connector 179"/>
          <p:cNvCxnSpPr/>
          <p:nvPr/>
        </p:nvCxnSpPr>
        <p:spPr bwMode="auto">
          <a:xfrm flipH="1">
            <a:off x="80718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flipH="1">
            <a:off x="79998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flipH="1">
            <a:off x="82879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3" name="Straight Connector 182"/>
          <p:cNvCxnSpPr/>
          <p:nvPr/>
        </p:nvCxnSpPr>
        <p:spPr bwMode="auto">
          <a:xfrm flipH="1">
            <a:off x="821590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flipH="1">
            <a:off x="76398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75678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p:nvPr/>
        </p:nvCxnSpPr>
        <p:spPr bwMode="auto">
          <a:xfrm flipH="1">
            <a:off x="74958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7" name="Straight Connector 186"/>
          <p:cNvCxnSpPr/>
          <p:nvPr/>
        </p:nvCxnSpPr>
        <p:spPr bwMode="auto">
          <a:xfrm flipH="1">
            <a:off x="77838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8" name="Straight Connector 187"/>
          <p:cNvCxnSpPr/>
          <p:nvPr/>
        </p:nvCxnSpPr>
        <p:spPr bwMode="auto">
          <a:xfrm flipH="1">
            <a:off x="77118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9" name="Straight Connector 188"/>
          <p:cNvCxnSpPr/>
          <p:nvPr/>
        </p:nvCxnSpPr>
        <p:spPr bwMode="auto">
          <a:xfrm flipH="1">
            <a:off x="71357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0" name="Straight Connector 189"/>
          <p:cNvCxnSpPr/>
          <p:nvPr/>
        </p:nvCxnSpPr>
        <p:spPr bwMode="auto">
          <a:xfrm flipH="1">
            <a:off x="70637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1" name="Straight Connector 190"/>
          <p:cNvCxnSpPr/>
          <p:nvPr/>
        </p:nvCxnSpPr>
        <p:spPr bwMode="auto">
          <a:xfrm flipH="1">
            <a:off x="69917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2" name="Straight Connector 191"/>
          <p:cNvCxnSpPr/>
          <p:nvPr/>
        </p:nvCxnSpPr>
        <p:spPr bwMode="auto">
          <a:xfrm flipH="1">
            <a:off x="72798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3" name="Straight Connector 192"/>
          <p:cNvCxnSpPr/>
          <p:nvPr/>
        </p:nvCxnSpPr>
        <p:spPr bwMode="auto">
          <a:xfrm flipH="1">
            <a:off x="72077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4" name="Straight Connector 193"/>
          <p:cNvCxnSpPr/>
          <p:nvPr/>
        </p:nvCxnSpPr>
        <p:spPr bwMode="auto">
          <a:xfrm flipH="1">
            <a:off x="66317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5" name="Straight Connector 194"/>
          <p:cNvCxnSpPr/>
          <p:nvPr/>
        </p:nvCxnSpPr>
        <p:spPr bwMode="auto">
          <a:xfrm flipH="1">
            <a:off x="65597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6" name="Straight Connector 195"/>
          <p:cNvCxnSpPr/>
          <p:nvPr/>
        </p:nvCxnSpPr>
        <p:spPr bwMode="auto">
          <a:xfrm flipH="1">
            <a:off x="64877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flipH="1">
            <a:off x="67757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flipH="1">
            <a:off x="67037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9" name="Straight Connector 198"/>
          <p:cNvCxnSpPr/>
          <p:nvPr/>
        </p:nvCxnSpPr>
        <p:spPr bwMode="auto">
          <a:xfrm flipH="1">
            <a:off x="85039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0" name="Straight Connector 199"/>
          <p:cNvCxnSpPr/>
          <p:nvPr/>
        </p:nvCxnSpPr>
        <p:spPr bwMode="auto">
          <a:xfrm flipH="1">
            <a:off x="84319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1" name="Straight Connector 200"/>
          <p:cNvCxnSpPr/>
          <p:nvPr/>
        </p:nvCxnSpPr>
        <p:spPr bwMode="auto">
          <a:xfrm flipH="1">
            <a:off x="85759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2" name="Straight Connector 201"/>
          <p:cNvCxnSpPr/>
          <p:nvPr/>
        </p:nvCxnSpPr>
        <p:spPr bwMode="auto">
          <a:xfrm flipH="1">
            <a:off x="807189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3" name="Straight Connector 202"/>
          <p:cNvCxnSpPr/>
          <p:nvPr/>
        </p:nvCxnSpPr>
        <p:spPr bwMode="auto">
          <a:xfrm flipH="1">
            <a:off x="82159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4" name="Straight Connector 203"/>
          <p:cNvCxnSpPr/>
          <p:nvPr/>
        </p:nvCxnSpPr>
        <p:spPr bwMode="auto">
          <a:xfrm flipH="1">
            <a:off x="814389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5" name="Straight Connector 204"/>
          <p:cNvCxnSpPr/>
          <p:nvPr/>
        </p:nvCxnSpPr>
        <p:spPr bwMode="auto">
          <a:xfrm flipH="1">
            <a:off x="74958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6" name="Straight Connector 205"/>
          <p:cNvCxnSpPr/>
          <p:nvPr/>
        </p:nvCxnSpPr>
        <p:spPr bwMode="auto">
          <a:xfrm flipH="1">
            <a:off x="742381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7" name="Straight Connector 206"/>
          <p:cNvCxnSpPr/>
          <p:nvPr/>
        </p:nvCxnSpPr>
        <p:spPr bwMode="auto">
          <a:xfrm flipH="1">
            <a:off x="735181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8" name="Straight Connector 207"/>
          <p:cNvCxnSpPr/>
          <p:nvPr/>
        </p:nvCxnSpPr>
        <p:spPr bwMode="auto">
          <a:xfrm flipH="1">
            <a:off x="699177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9" name="Straight Connector 208"/>
          <p:cNvCxnSpPr/>
          <p:nvPr/>
        </p:nvCxnSpPr>
        <p:spPr bwMode="auto">
          <a:xfrm flipH="1">
            <a:off x="713578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0" name="Straight Connector 209"/>
          <p:cNvCxnSpPr/>
          <p:nvPr/>
        </p:nvCxnSpPr>
        <p:spPr bwMode="auto">
          <a:xfrm flipH="1">
            <a:off x="706377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1" name="Straight Connector 210"/>
          <p:cNvCxnSpPr/>
          <p:nvPr/>
        </p:nvCxnSpPr>
        <p:spPr bwMode="auto">
          <a:xfrm flipH="1">
            <a:off x="771185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2" name="Straight Connector 211"/>
          <p:cNvCxnSpPr/>
          <p:nvPr/>
        </p:nvCxnSpPr>
        <p:spPr bwMode="auto">
          <a:xfrm flipH="1">
            <a:off x="78558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3" name="Straight Connector 212"/>
          <p:cNvCxnSpPr/>
          <p:nvPr/>
        </p:nvCxnSpPr>
        <p:spPr bwMode="auto">
          <a:xfrm flipH="1">
            <a:off x="778385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4" name="Straight Connector 213"/>
          <p:cNvCxnSpPr/>
          <p:nvPr/>
        </p:nvCxnSpPr>
        <p:spPr bwMode="auto">
          <a:xfrm flipH="1">
            <a:off x="66317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5" name="Straight Connector 214"/>
          <p:cNvCxnSpPr/>
          <p:nvPr/>
        </p:nvCxnSpPr>
        <p:spPr bwMode="auto">
          <a:xfrm flipH="1">
            <a:off x="67757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6" name="Straight Connector 215"/>
          <p:cNvCxnSpPr/>
          <p:nvPr/>
        </p:nvCxnSpPr>
        <p:spPr bwMode="auto">
          <a:xfrm flipH="1">
            <a:off x="67037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7" name="Straight Connector 216"/>
          <p:cNvCxnSpPr/>
          <p:nvPr/>
        </p:nvCxnSpPr>
        <p:spPr bwMode="auto">
          <a:xfrm flipH="1">
            <a:off x="850393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8" name="Straight Connector 217"/>
          <p:cNvCxnSpPr/>
          <p:nvPr/>
        </p:nvCxnSpPr>
        <p:spPr bwMode="auto">
          <a:xfrm flipH="1">
            <a:off x="843193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9" name="Straight Connector 218"/>
          <p:cNvCxnSpPr/>
          <p:nvPr/>
        </p:nvCxnSpPr>
        <p:spPr bwMode="auto">
          <a:xfrm flipH="1">
            <a:off x="85759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0" name="Straight Connector 219"/>
          <p:cNvCxnSpPr/>
          <p:nvPr/>
        </p:nvCxnSpPr>
        <p:spPr bwMode="auto">
          <a:xfrm flipH="1">
            <a:off x="807189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1" name="Straight Connector 220"/>
          <p:cNvCxnSpPr/>
          <p:nvPr/>
        </p:nvCxnSpPr>
        <p:spPr bwMode="auto">
          <a:xfrm flipH="1">
            <a:off x="821590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2" name="Straight Connector 221"/>
          <p:cNvCxnSpPr/>
          <p:nvPr/>
        </p:nvCxnSpPr>
        <p:spPr bwMode="auto">
          <a:xfrm flipH="1">
            <a:off x="814389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3" name="Straight Connector 222"/>
          <p:cNvCxnSpPr/>
          <p:nvPr/>
        </p:nvCxnSpPr>
        <p:spPr bwMode="auto">
          <a:xfrm flipH="1">
            <a:off x="706377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4" name="Straight Connector 223"/>
          <p:cNvCxnSpPr/>
          <p:nvPr/>
        </p:nvCxnSpPr>
        <p:spPr bwMode="auto">
          <a:xfrm flipH="1">
            <a:off x="699177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5" name="Straight Connector 224"/>
          <p:cNvCxnSpPr/>
          <p:nvPr/>
        </p:nvCxnSpPr>
        <p:spPr bwMode="auto">
          <a:xfrm flipH="1">
            <a:off x="71357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30" name="Freeform 229"/>
          <p:cNvSpPr/>
          <p:nvPr/>
        </p:nvSpPr>
        <p:spPr bwMode="auto">
          <a:xfrm flipH="1">
            <a:off x="6056634"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31" name="Straight Connector 230"/>
          <p:cNvCxnSpPr>
            <a:stCxn id="251" idx="0"/>
          </p:cNvCxnSpPr>
          <p:nvPr/>
        </p:nvCxnSpPr>
        <p:spPr bwMode="auto">
          <a:xfrm flipH="1" flipV="1">
            <a:off x="8143899"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2" name="Straight Connector 231"/>
          <p:cNvCxnSpPr>
            <a:stCxn id="249" idx="0"/>
          </p:cNvCxnSpPr>
          <p:nvPr/>
        </p:nvCxnSpPr>
        <p:spPr bwMode="auto">
          <a:xfrm flipH="1" flipV="1">
            <a:off x="76398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3" name="Straight Connector 232"/>
          <p:cNvCxnSpPr>
            <a:stCxn id="247" idx="0"/>
          </p:cNvCxnSpPr>
          <p:nvPr/>
        </p:nvCxnSpPr>
        <p:spPr bwMode="auto">
          <a:xfrm flipH="1" flipV="1">
            <a:off x="71357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4" name="Straight Connector 233"/>
          <p:cNvCxnSpPr>
            <a:stCxn id="245" idx="0"/>
          </p:cNvCxnSpPr>
          <p:nvPr/>
        </p:nvCxnSpPr>
        <p:spPr bwMode="auto">
          <a:xfrm flipH="1" flipV="1">
            <a:off x="66317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5" name="Straight Connector 234"/>
          <p:cNvCxnSpPr>
            <a:endCxn id="237" idx="0"/>
          </p:cNvCxnSpPr>
          <p:nvPr/>
        </p:nvCxnSpPr>
        <p:spPr bwMode="auto">
          <a:xfrm flipH="1" flipV="1">
            <a:off x="850393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6" name="Straight Connector 235"/>
          <p:cNvCxnSpPr>
            <a:endCxn id="239" idx="0"/>
          </p:cNvCxnSpPr>
          <p:nvPr/>
        </p:nvCxnSpPr>
        <p:spPr bwMode="auto">
          <a:xfrm flipH="1" flipV="1">
            <a:off x="814389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0" name="Rectangle 269"/>
          <p:cNvSpPr/>
          <p:nvPr/>
        </p:nvSpPr>
        <p:spPr bwMode="auto">
          <a:xfrm>
            <a:off x="3607395" y="3136404"/>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6" name="Group 12"/>
          <p:cNvGrpSpPr>
            <a:grpSpLocks noChangeAspect="1"/>
          </p:cNvGrpSpPr>
          <p:nvPr/>
        </p:nvGrpSpPr>
        <p:grpSpPr>
          <a:xfrm rot="10800000">
            <a:off x="4255467" y="2776364"/>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9" name="Group 13"/>
          <p:cNvGrpSpPr>
            <a:grpSpLocks noChangeAspect="1"/>
          </p:cNvGrpSpPr>
          <p:nvPr/>
        </p:nvGrpSpPr>
        <p:grpSpPr>
          <a:xfrm rot="10800000">
            <a:off x="4615507" y="2776364"/>
            <a:ext cx="288032" cy="288032"/>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2" name="Group 16"/>
          <p:cNvGrpSpPr>
            <a:grpSpLocks noChangeAspect="1"/>
          </p:cNvGrpSpPr>
          <p:nvPr/>
        </p:nvGrpSpPr>
        <p:grpSpPr>
          <a:xfrm rot="10800000">
            <a:off x="4975547" y="2776364"/>
            <a:ext cx="288032" cy="288032"/>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5" name="Group 19"/>
          <p:cNvGrpSpPr>
            <a:grpSpLocks noChangeAspect="1"/>
          </p:cNvGrpSpPr>
          <p:nvPr/>
        </p:nvGrpSpPr>
        <p:grpSpPr>
          <a:xfrm rot="10800000">
            <a:off x="5335587" y="2776364"/>
            <a:ext cx="288032" cy="288032"/>
            <a:chOff x="655067" y="5296644"/>
            <a:chExt cx="504056" cy="504056"/>
          </a:xfrm>
          <a:solidFill>
            <a:schemeClr val="bg1"/>
          </a:solidFill>
        </p:grpSpPr>
        <p:sp>
          <p:nvSpPr>
            <p:cNvPr id="370" name="Isosceles Triangle 36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 name="Group 22"/>
          <p:cNvGrpSpPr>
            <a:grpSpLocks noChangeAspect="1"/>
          </p:cNvGrpSpPr>
          <p:nvPr/>
        </p:nvGrpSpPr>
        <p:grpSpPr>
          <a:xfrm rot="10800000">
            <a:off x="5695627" y="2776364"/>
            <a:ext cx="288032" cy="288032"/>
            <a:chOff x="655067" y="5296644"/>
            <a:chExt cx="504056" cy="504056"/>
          </a:xfrm>
          <a:solidFill>
            <a:schemeClr val="bg1"/>
          </a:solidFill>
        </p:grpSpPr>
        <p:sp>
          <p:nvSpPr>
            <p:cNvPr id="368" name="Isosceles Triangle 36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9" name="Trapezoid 36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0" name="Group 25"/>
          <p:cNvGrpSpPr>
            <a:grpSpLocks noChangeAspect="1"/>
          </p:cNvGrpSpPr>
          <p:nvPr/>
        </p:nvGrpSpPr>
        <p:grpSpPr>
          <a:xfrm rot="10800000">
            <a:off x="6055667" y="2776364"/>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43"/>
          <p:cNvGrpSpPr>
            <a:grpSpLocks noChangeAspect="1"/>
          </p:cNvGrpSpPr>
          <p:nvPr/>
        </p:nvGrpSpPr>
        <p:grpSpPr>
          <a:xfrm rot="10800000">
            <a:off x="5623619" y="3640460"/>
            <a:ext cx="432048" cy="432048"/>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4" name="Group 46"/>
          <p:cNvGrpSpPr>
            <a:grpSpLocks noChangeAspect="1"/>
          </p:cNvGrpSpPr>
          <p:nvPr/>
        </p:nvGrpSpPr>
        <p:grpSpPr>
          <a:xfrm rot="10800000">
            <a:off x="5119563" y="3640460"/>
            <a:ext cx="432048" cy="432048"/>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 name="Group 49"/>
          <p:cNvGrpSpPr>
            <a:grpSpLocks noChangeAspect="1"/>
          </p:cNvGrpSpPr>
          <p:nvPr/>
        </p:nvGrpSpPr>
        <p:grpSpPr>
          <a:xfrm rot="10800000">
            <a:off x="4615507" y="3640460"/>
            <a:ext cx="432048" cy="432048"/>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7" name="Group 52"/>
          <p:cNvGrpSpPr>
            <a:grpSpLocks noChangeAspect="1"/>
          </p:cNvGrpSpPr>
          <p:nvPr/>
        </p:nvGrpSpPr>
        <p:grpSpPr>
          <a:xfrm rot="10800000">
            <a:off x="4111451" y="3640460"/>
            <a:ext cx="432048" cy="432048"/>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75952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511956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547960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83964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583964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76763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69562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9836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91165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533558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526357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519157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547960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540759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83153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475952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468751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97554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490353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432747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425546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41834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447149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439948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5" name="Straight Connector 314"/>
          <p:cNvCxnSpPr/>
          <p:nvPr/>
        </p:nvCxnSpPr>
        <p:spPr bwMode="auto">
          <a:xfrm rot="10800000">
            <a:off x="576763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6" name="Straight Connector 315"/>
          <p:cNvCxnSpPr/>
          <p:nvPr/>
        </p:nvCxnSpPr>
        <p:spPr bwMode="auto">
          <a:xfrm rot="10800000">
            <a:off x="59116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7" name="Straight Connector 316"/>
          <p:cNvCxnSpPr/>
          <p:nvPr/>
        </p:nvCxnSpPr>
        <p:spPr bwMode="auto">
          <a:xfrm rot="10800000">
            <a:off x="58396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519157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511956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504755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68751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483153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75952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40759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5516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4796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5839643"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5335587"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4831531"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4327475"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a:off x="4615507" y="5296644"/>
            <a:ext cx="0" cy="86409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0" name="Straight Connector 429"/>
          <p:cNvCxnSpPr/>
          <p:nvPr/>
        </p:nvCxnSpPr>
        <p:spPr bwMode="auto">
          <a:xfrm>
            <a:off x="6055667" y="5296644"/>
            <a:ext cx="0" cy="86409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2" name="Straight Connector 431"/>
          <p:cNvCxnSpPr/>
          <p:nvPr/>
        </p:nvCxnSpPr>
        <p:spPr bwMode="auto">
          <a:xfrm>
            <a:off x="4615507" y="5296644"/>
            <a:ext cx="144016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445" name="TextBox 444"/>
          <p:cNvSpPr txBox="1"/>
          <p:nvPr/>
        </p:nvSpPr>
        <p:spPr>
          <a:xfrm>
            <a:off x="4758341" y="5296644"/>
            <a:ext cx="1221488" cy="184666"/>
          </a:xfrm>
          <a:prstGeom prst="rect">
            <a:avLst/>
          </a:prstGeom>
          <a:noFill/>
        </p:spPr>
        <p:txBody>
          <a:bodyPr wrap="none" lIns="0" tIns="0" rIns="0" bIns="0" rtlCol="0">
            <a:spAutoFit/>
          </a:bodyPr>
          <a:lstStyle/>
          <a:p>
            <a:pPr algn="ctr"/>
            <a:r>
              <a:rPr lang="en-GB" sz="1200" b="0" dirty="0" smtClean="0">
                <a:solidFill>
                  <a:srgbClr val="808000"/>
                </a:solidFill>
              </a:rPr>
              <a:t>Intra-DAS BVLAN</a:t>
            </a:r>
            <a:endParaRPr lang="en-US" sz="1200" b="0" dirty="0" smtClean="0">
              <a:solidFill>
                <a:srgbClr val="808000"/>
              </a:solidFill>
            </a:endParaRPr>
          </a:p>
        </p:txBody>
      </p:sp>
      <p:grpSp>
        <p:nvGrpSpPr>
          <p:cNvPr id="378" name="Group 61"/>
          <p:cNvGrpSpPr>
            <a:grpSpLocks noChangeAspect="1"/>
          </p:cNvGrpSpPr>
          <p:nvPr/>
        </p:nvGrpSpPr>
        <p:grpSpPr>
          <a:xfrm flipV="1">
            <a:off x="3103339" y="7096844"/>
            <a:ext cx="288032" cy="288032"/>
            <a:chOff x="655067" y="5296644"/>
            <a:chExt cx="504056" cy="504056"/>
          </a:xfrm>
          <a:solidFill>
            <a:schemeClr val="bg1"/>
          </a:solidFill>
        </p:grpSpPr>
        <p:sp>
          <p:nvSpPr>
            <p:cNvPr id="379" name="Isosceles Triangle 37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5" name="Trapezoid 38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6" name="Straight Connector 385"/>
          <p:cNvCxnSpPr/>
          <p:nvPr/>
        </p:nvCxnSpPr>
        <p:spPr bwMode="auto">
          <a:xfrm>
            <a:off x="331936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1753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a:off x="324735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a:endCxn id="379" idx="0"/>
          </p:cNvCxnSpPr>
          <p:nvPr/>
        </p:nvCxnSpPr>
        <p:spPr bwMode="auto">
          <a:xfrm flipV="1">
            <a:off x="324735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08" name="Group 61"/>
          <p:cNvGrpSpPr>
            <a:grpSpLocks noChangeAspect="1"/>
          </p:cNvGrpSpPr>
          <p:nvPr/>
        </p:nvGrpSpPr>
        <p:grpSpPr>
          <a:xfrm flipV="1">
            <a:off x="7279803" y="7096844"/>
            <a:ext cx="288032" cy="288032"/>
            <a:chOff x="655067" y="5296644"/>
            <a:chExt cx="504056" cy="504056"/>
          </a:xfrm>
          <a:solidFill>
            <a:schemeClr val="bg1"/>
          </a:solidFill>
        </p:grpSpPr>
        <p:sp>
          <p:nvSpPr>
            <p:cNvPr id="410" name="Isosceles Triangle 40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1" name="Trapezoid 41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7" name="Straight Connector 416"/>
          <p:cNvCxnSpPr/>
          <p:nvPr/>
        </p:nvCxnSpPr>
        <p:spPr bwMode="auto">
          <a:xfrm>
            <a:off x="74958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735181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742381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a:endCxn id="410" idx="0"/>
          </p:cNvCxnSpPr>
          <p:nvPr/>
        </p:nvCxnSpPr>
        <p:spPr bwMode="auto">
          <a:xfrm flipV="1">
            <a:off x="742381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a:stCxn id="379" idx="0"/>
          </p:cNvCxnSpPr>
          <p:nvPr/>
        </p:nvCxnSpPr>
        <p:spPr bwMode="auto">
          <a:xfrm flipH="1">
            <a:off x="3243907" y="7384876"/>
            <a:ext cx="3448" cy="379544"/>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8" name="Straight Connector 427"/>
          <p:cNvCxnSpPr>
            <a:stCxn id="410" idx="0"/>
          </p:cNvCxnSpPr>
          <p:nvPr/>
        </p:nvCxnSpPr>
        <p:spPr bwMode="auto">
          <a:xfrm>
            <a:off x="7423819" y="7384876"/>
            <a:ext cx="0" cy="360040"/>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9" name="Straight Connector 428"/>
          <p:cNvCxnSpPr/>
          <p:nvPr/>
        </p:nvCxnSpPr>
        <p:spPr bwMode="auto">
          <a:xfrm>
            <a:off x="3247355" y="7744916"/>
            <a:ext cx="417646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435" name="TextBox 434"/>
          <p:cNvSpPr txBox="1"/>
          <p:nvPr/>
        </p:nvSpPr>
        <p:spPr>
          <a:xfrm>
            <a:off x="4797743" y="7528892"/>
            <a:ext cx="998670" cy="184666"/>
          </a:xfrm>
          <a:prstGeom prst="rect">
            <a:avLst/>
          </a:prstGeom>
          <a:noFill/>
        </p:spPr>
        <p:txBody>
          <a:bodyPr wrap="none" lIns="0" tIns="0" rIns="0" bIns="0" rtlCol="0">
            <a:spAutoFit/>
          </a:bodyPr>
          <a:lstStyle/>
          <a:p>
            <a:pPr algn="ctr"/>
            <a:r>
              <a:rPr lang="en-GB" sz="1200" b="0" dirty="0" smtClean="0">
                <a:solidFill>
                  <a:srgbClr val="808000"/>
                </a:solidFill>
              </a:rPr>
              <a:t>Intra-DAS Link</a:t>
            </a:r>
            <a:endParaRPr lang="en-US" sz="1200" b="0" dirty="0" smtClean="0">
              <a:solidFill>
                <a:srgbClr val="808000"/>
              </a:solidFill>
            </a:endParaRPr>
          </a:p>
        </p:txBody>
      </p:sp>
      <p:grpSp>
        <p:nvGrpSpPr>
          <p:cNvPr id="448" name="Group 61"/>
          <p:cNvGrpSpPr>
            <a:grpSpLocks noChangeAspect="1"/>
          </p:cNvGrpSpPr>
          <p:nvPr/>
        </p:nvGrpSpPr>
        <p:grpSpPr>
          <a:xfrm>
            <a:off x="4543499" y="1912268"/>
            <a:ext cx="288032" cy="288032"/>
            <a:chOff x="655067" y="5296644"/>
            <a:chExt cx="504056" cy="504056"/>
          </a:xfrm>
          <a:solidFill>
            <a:schemeClr val="bg1"/>
          </a:solidFill>
        </p:grpSpPr>
        <p:sp>
          <p:nvSpPr>
            <p:cNvPr id="449" name="Isosceles Triangle 4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0" name="Trapezoid 4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51" name="Group 64"/>
          <p:cNvGrpSpPr>
            <a:grpSpLocks noChangeAspect="1"/>
          </p:cNvGrpSpPr>
          <p:nvPr/>
        </p:nvGrpSpPr>
        <p:grpSpPr>
          <a:xfrm>
            <a:off x="4183459" y="1912268"/>
            <a:ext cx="288032" cy="288032"/>
            <a:chOff x="655067" y="5296644"/>
            <a:chExt cx="504056" cy="504056"/>
          </a:xfrm>
          <a:solidFill>
            <a:schemeClr val="bg1"/>
          </a:solidFill>
        </p:grpSpPr>
        <p:sp>
          <p:nvSpPr>
            <p:cNvPr id="452" name="Isosceles Triangle 45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3" name="Trapezoid 4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54" name="Straight Connector 453"/>
          <p:cNvCxnSpPr/>
          <p:nvPr/>
        </p:nvCxnSpPr>
        <p:spPr bwMode="auto">
          <a:xfrm flipV="1">
            <a:off x="432747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439948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425546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475952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V="1">
            <a:off x="461550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V="1">
            <a:off x="468751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a:endCxn id="452" idx="0"/>
          </p:cNvCxnSpPr>
          <p:nvPr/>
        </p:nvCxnSpPr>
        <p:spPr bwMode="auto">
          <a:xfrm>
            <a:off x="432747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1" name="Straight Connector 460"/>
          <p:cNvCxnSpPr>
            <a:endCxn id="449" idx="0"/>
          </p:cNvCxnSpPr>
          <p:nvPr/>
        </p:nvCxnSpPr>
        <p:spPr bwMode="auto">
          <a:xfrm>
            <a:off x="468751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62" name="TextBox 461"/>
          <p:cNvSpPr txBox="1"/>
          <p:nvPr/>
        </p:nvSpPr>
        <p:spPr>
          <a:xfrm>
            <a:off x="4111451" y="1408212"/>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sp>
        <p:nvSpPr>
          <p:cNvPr id="271" name="Rectangle 270"/>
          <p:cNvSpPr/>
          <p:nvPr/>
        </p:nvSpPr>
        <p:spPr bwMode="auto">
          <a:xfrm>
            <a:off x="4111451" y="227230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83" name="Group 382"/>
          <p:cNvGrpSpPr/>
          <p:nvPr/>
        </p:nvGrpSpPr>
        <p:grpSpPr>
          <a:xfrm>
            <a:off x="79003" y="2416324"/>
            <a:ext cx="10585176" cy="5472608"/>
            <a:chOff x="79003" y="2416324"/>
            <a:chExt cx="10585176" cy="5472608"/>
          </a:xfrm>
        </p:grpSpPr>
        <p:grpSp>
          <p:nvGrpSpPr>
            <p:cNvPr id="441" name="Group 440"/>
            <p:cNvGrpSpPr/>
            <p:nvPr/>
          </p:nvGrpSpPr>
          <p:grpSpPr>
            <a:xfrm>
              <a:off x="2527275" y="3064396"/>
              <a:ext cx="7992888" cy="3168352"/>
              <a:chOff x="2527275" y="3064396"/>
              <a:chExt cx="7992888" cy="3168352"/>
            </a:xfrm>
          </p:grpSpPr>
          <p:cxnSp>
            <p:nvCxnSpPr>
              <p:cNvPr id="413" name="Straight Connector 412"/>
              <p:cNvCxnSpPr>
                <a:stCxn id="370" idx="0"/>
              </p:cNvCxnSpPr>
              <p:nvPr/>
            </p:nvCxnSpPr>
            <p:spPr bwMode="auto">
              <a:xfrm>
                <a:off x="5479603" y="3064396"/>
                <a:ext cx="0" cy="180020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14" name="Straight Connector 413"/>
              <p:cNvCxnSpPr/>
              <p:nvPr/>
            </p:nvCxnSpPr>
            <p:spPr bwMode="auto">
              <a:xfrm>
                <a:off x="2527275" y="4864596"/>
                <a:ext cx="5688632"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15" name="Straight Connector 414"/>
              <p:cNvCxnSpPr/>
              <p:nvPr/>
            </p:nvCxnSpPr>
            <p:spPr bwMode="auto">
              <a:xfrm>
                <a:off x="2887315" y="4864596"/>
                <a:ext cx="0" cy="136815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422" name="TextBox 421"/>
              <p:cNvSpPr txBox="1"/>
              <p:nvPr/>
            </p:nvSpPr>
            <p:spPr>
              <a:xfrm>
                <a:off x="8288783" y="4793168"/>
                <a:ext cx="2231380" cy="215444"/>
              </a:xfrm>
              <a:prstGeom prst="rect">
                <a:avLst/>
              </a:prstGeom>
              <a:solidFill>
                <a:schemeClr val="bg1"/>
              </a:solidFill>
            </p:spPr>
            <p:txBody>
              <a:bodyPr wrap="square" lIns="0" tIns="0" rIns="0" bIns="0" rtlCol="0">
                <a:spAutoFit/>
              </a:bodyPr>
              <a:lstStyle/>
              <a:p>
                <a:r>
                  <a:rPr lang="en-GB" sz="1400" b="0" dirty="0" smtClean="0">
                    <a:solidFill>
                      <a:srgbClr val="0066FF"/>
                    </a:solidFill>
                  </a:rPr>
                  <a:t>BVLAN B</a:t>
                </a:r>
                <a:endParaRPr lang="en-US" sz="1400" b="0" dirty="0" smtClean="0">
                  <a:solidFill>
                    <a:srgbClr val="0066FF"/>
                  </a:solidFill>
                </a:endParaRPr>
              </a:p>
            </p:txBody>
          </p:sp>
        </p:grpSp>
        <p:grpSp>
          <p:nvGrpSpPr>
            <p:cNvPr id="444" name="Group 443"/>
            <p:cNvGrpSpPr/>
            <p:nvPr/>
          </p:nvGrpSpPr>
          <p:grpSpPr>
            <a:xfrm>
              <a:off x="7783859" y="4864596"/>
              <a:ext cx="2736304" cy="1368152"/>
              <a:chOff x="7783859" y="4864596"/>
              <a:chExt cx="2736304" cy="1368152"/>
            </a:xfrm>
          </p:grpSpPr>
          <p:cxnSp>
            <p:nvCxnSpPr>
              <p:cNvPr id="416" name="Straight Connector 415"/>
              <p:cNvCxnSpPr/>
              <p:nvPr/>
            </p:nvCxnSpPr>
            <p:spPr bwMode="auto">
              <a:xfrm>
                <a:off x="7783859" y="4864596"/>
                <a:ext cx="0" cy="1368152"/>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436" name="Straight Arrow Connector 435"/>
              <p:cNvCxnSpPr>
                <a:stCxn id="437" idx="1"/>
              </p:cNvCxnSpPr>
              <p:nvPr/>
            </p:nvCxnSpPr>
            <p:spPr bwMode="auto">
              <a:xfrm flipH="1">
                <a:off x="7855867" y="5945297"/>
                <a:ext cx="1217140" cy="215443"/>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sp>
            <p:nvSpPr>
              <p:cNvPr id="437" name="TextBox 436"/>
              <p:cNvSpPr txBox="1"/>
              <p:nvPr/>
            </p:nvSpPr>
            <p:spPr>
              <a:xfrm>
                <a:off x="9073007" y="5729853"/>
                <a:ext cx="1447156" cy="430887"/>
              </a:xfrm>
              <a:prstGeom prst="rect">
                <a:avLst/>
              </a:prstGeom>
              <a:solidFill>
                <a:schemeClr val="bg1"/>
              </a:solidFill>
            </p:spPr>
            <p:txBody>
              <a:bodyPr wrap="square" lIns="0" tIns="0" rIns="0" bIns="0" rtlCol="0">
                <a:spAutoFit/>
              </a:bodyPr>
              <a:lstStyle/>
              <a:p>
                <a:r>
                  <a:rPr lang="en-GB" sz="1400" b="0" dirty="0" smtClean="0">
                    <a:solidFill>
                      <a:srgbClr val="0066FF"/>
                    </a:solidFill>
                  </a:rPr>
                  <a:t>Blocked BVLAN B endpoint</a:t>
                </a:r>
                <a:endParaRPr lang="en-US" sz="1400" b="0" dirty="0" smtClean="0">
                  <a:solidFill>
                    <a:srgbClr val="0066FF"/>
                  </a:solidFill>
                </a:endParaRPr>
              </a:p>
            </p:txBody>
          </p:sp>
        </p:grpSp>
        <p:sp>
          <p:nvSpPr>
            <p:cNvPr id="464" name="TextBox 463"/>
            <p:cNvSpPr txBox="1"/>
            <p:nvPr/>
          </p:nvSpPr>
          <p:spPr>
            <a:xfrm>
              <a:off x="79003" y="2416324"/>
              <a:ext cx="3600400" cy="1231106"/>
            </a:xfrm>
            <a:prstGeom prst="rect">
              <a:avLst/>
            </a:prstGeom>
            <a:noFill/>
          </p:spPr>
          <p:txBody>
            <a:bodyPr wrap="square" lIns="0" tIns="0" rIns="0" bIns="0" rtlCol="0">
              <a:spAutoFit/>
            </a:bodyPr>
            <a:lstStyle/>
            <a:p>
              <a:r>
                <a:rPr lang="en-GB" sz="1600" b="0" dirty="0" smtClean="0">
                  <a:solidFill>
                    <a:srgbClr val="0066FF"/>
                  </a:solidFill>
                </a:rPr>
                <a:t>BVLAN </a:t>
              </a:r>
              <a:r>
                <a:rPr lang="en-GB" sz="1600" dirty="0" smtClean="0">
                  <a:solidFill>
                    <a:srgbClr val="0066FF"/>
                  </a:solidFill>
                </a:rPr>
                <a:t>B</a:t>
              </a:r>
              <a:r>
                <a:rPr lang="en-GB" sz="1600" b="0" dirty="0" smtClean="0">
                  <a:solidFill>
                    <a:srgbClr val="0066FF"/>
                  </a:solidFill>
                </a:rPr>
                <a:t> for protected SVLAN </a:t>
              </a:r>
              <a:r>
                <a:rPr lang="en-GB" sz="1600" b="0" dirty="0" err="1" smtClean="0">
                  <a:solidFill>
                    <a:srgbClr val="0066FF"/>
                  </a:solidFill>
                </a:rPr>
                <a:t>ECs</a:t>
              </a:r>
              <a:r>
                <a:rPr lang="en-GB" sz="1600" b="0" dirty="0" smtClean="0">
                  <a:solidFill>
                    <a:srgbClr val="0066FF"/>
                  </a:solidFill>
                </a:rPr>
                <a:t> has active endpoint at either the left, or the right portal node. The other BVLAN endpoint is blocked. The two BVLAN endpoints form one virtual endpoint.</a:t>
              </a:r>
              <a:endParaRPr lang="en-US" sz="1600" b="0" dirty="0" smtClean="0">
                <a:solidFill>
                  <a:srgbClr val="0066FF"/>
                </a:solidFill>
              </a:endParaRPr>
            </a:p>
          </p:txBody>
        </p:sp>
        <p:cxnSp>
          <p:nvCxnSpPr>
            <p:cNvPr id="481" name="Straight Arrow Connector 480"/>
            <p:cNvCxnSpPr>
              <a:stCxn id="485" idx="1"/>
              <a:endCxn id="22" idx="0"/>
            </p:cNvCxnSpPr>
            <p:nvPr/>
          </p:nvCxnSpPr>
          <p:spPr bwMode="auto">
            <a:xfrm flipH="1" flipV="1">
              <a:off x="2887315" y="6438485"/>
              <a:ext cx="5904656" cy="1127282"/>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sp>
          <p:nvSpPr>
            <p:cNvPr id="485" name="TextBox 484"/>
            <p:cNvSpPr txBox="1"/>
            <p:nvPr/>
          </p:nvSpPr>
          <p:spPr>
            <a:xfrm>
              <a:off x="8791971" y="7242601"/>
              <a:ext cx="1872208" cy="646331"/>
            </a:xfrm>
            <a:prstGeom prst="rect">
              <a:avLst/>
            </a:prstGeom>
            <a:solidFill>
              <a:schemeClr val="bg1"/>
            </a:solidFill>
          </p:spPr>
          <p:txBody>
            <a:bodyPr wrap="square" lIns="0" tIns="0" rIns="0" bIns="0" rtlCol="0">
              <a:spAutoFit/>
            </a:bodyPr>
            <a:lstStyle/>
            <a:p>
              <a:pPr algn="ctr"/>
              <a:r>
                <a:rPr lang="en-GB" sz="1400" dirty="0" smtClean="0">
                  <a:solidFill>
                    <a:srgbClr val="0066FF"/>
                  </a:solidFill>
                </a:rPr>
                <a:t>B-MAC addresses of left &amp; right BVLAN B endpoints is the same</a:t>
              </a:r>
              <a:endParaRPr lang="en-US" sz="1400" dirty="0" smtClean="0">
                <a:solidFill>
                  <a:srgbClr val="0066FF"/>
                </a:solidFill>
              </a:endParaRPr>
            </a:p>
          </p:txBody>
        </p:sp>
        <p:cxnSp>
          <p:nvCxnSpPr>
            <p:cNvPr id="486" name="Straight Arrow Connector 485"/>
            <p:cNvCxnSpPr>
              <a:stCxn id="485" idx="1"/>
              <a:endCxn id="258" idx="0"/>
            </p:cNvCxnSpPr>
            <p:nvPr/>
          </p:nvCxnSpPr>
          <p:spPr bwMode="auto">
            <a:xfrm flipH="1" flipV="1">
              <a:off x="7783859" y="6438485"/>
              <a:ext cx="1008112" cy="1127282"/>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grpSp>
      <p:grpSp>
        <p:nvGrpSpPr>
          <p:cNvPr id="382" name="Group 381"/>
          <p:cNvGrpSpPr/>
          <p:nvPr/>
        </p:nvGrpSpPr>
        <p:grpSpPr>
          <a:xfrm>
            <a:off x="79003" y="976164"/>
            <a:ext cx="10441160" cy="6912768"/>
            <a:chOff x="79003" y="976164"/>
            <a:chExt cx="10441160" cy="6912768"/>
          </a:xfrm>
        </p:grpSpPr>
        <p:grpSp>
          <p:nvGrpSpPr>
            <p:cNvPr id="431" name="Group 430"/>
            <p:cNvGrpSpPr/>
            <p:nvPr/>
          </p:nvGrpSpPr>
          <p:grpSpPr>
            <a:xfrm>
              <a:off x="2527275" y="3064396"/>
              <a:ext cx="7992888" cy="3168352"/>
              <a:chOff x="2527275" y="3064396"/>
              <a:chExt cx="7992888" cy="3168352"/>
            </a:xfrm>
          </p:grpSpPr>
          <p:cxnSp>
            <p:nvCxnSpPr>
              <p:cNvPr id="343" name="Straight Connector 342"/>
              <p:cNvCxnSpPr/>
              <p:nvPr/>
            </p:nvCxnSpPr>
            <p:spPr bwMode="auto">
              <a:xfrm>
                <a:off x="5839643" y="3064396"/>
                <a:ext cx="0" cy="158417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07" name="Straight Connector 406"/>
              <p:cNvCxnSpPr/>
              <p:nvPr/>
            </p:nvCxnSpPr>
            <p:spPr bwMode="auto">
              <a:xfrm>
                <a:off x="2527275" y="4648572"/>
                <a:ext cx="5688632"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09" name="Straight Connector 408"/>
              <p:cNvCxnSpPr/>
              <p:nvPr/>
            </p:nvCxnSpPr>
            <p:spPr bwMode="auto">
              <a:xfrm>
                <a:off x="7423819" y="4648572"/>
                <a:ext cx="0" cy="1584176"/>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421" name="TextBox 420"/>
              <p:cNvSpPr txBox="1"/>
              <p:nvPr/>
            </p:nvSpPr>
            <p:spPr>
              <a:xfrm>
                <a:off x="8288783" y="4577144"/>
                <a:ext cx="2231380" cy="215444"/>
              </a:xfrm>
              <a:prstGeom prst="rect">
                <a:avLst/>
              </a:prstGeom>
              <a:solidFill>
                <a:schemeClr val="bg1"/>
              </a:solidFill>
            </p:spPr>
            <p:txBody>
              <a:bodyPr wrap="square" lIns="0" tIns="0" rIns="0" bIns="0" rtlCol="0">
                <a:spAutoFit/>
              </a:bodyPr>
              <a:lstStyle/>
              <a:p>
                <a:r>
                  <a:rPr lang="en-GB" sz="1400" b="0" dirty="0" smtClean="0">
                    <a:solidFill>
                      <a:srgbClr val="C00000"/>
                    </a:solidFill>
                  </a:rPr>
                  <a:t>BVLAN A</a:t>
                </a:r>
                <a:endParaRPr lang="en-US" sz="1400" b="0" dirty="0" smtClean="0">
                  <a:solidFill>
                    <a:srgbClr val="C00000"/>
                  </a:solidFill>
                </a:endParaRPr>
              </a:p>
            </p:txBody>
          </p:sp>
        </p:grpSp>
        <p:grpSp>
          <p:nvGrpSpPr>
            <p:cNvPr id="443" name="Group 442"/>
            <p:cNvGrpSpPr/>
            <p:nvPr/>
          </p:nvGrpSpPr>
          <p:grpSpPr>
            <a:xfrm>
              <a:off x="151011" y="4648572"/>
              <a:ext cx="3096344" cy="1584176"/>
              <a:chOff x="151011" y="4648572"/>
              <a:chExt cx="3096344" cy="1584176"/>
            </a:xfrm>
          </p:grpSpPr>
          <p:cxnSp>
            <p:nvCxnSpPr>
              <p:cNvPr id="412" name="Straight Connector 411"/>
              <p:cNvCxnSpPr/>
              <p:nvPr/>
            </p:nvCxnSpPr>
            <p:spPr bwMode="auto">
              <a:xfrm>
                <a:off x="3247355" y="4648572"/>
                <a:ext cx="0" cy="158417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cxnSp>
            <p:nvCxnSpPr>
              <p:cNvPr id="433" name="Straight Arrow Connector 432"/>
              <p:cNvCxnSpPr>
                <a:stCxn id="434" idx="3"/>
                <a:endCxn id="18" idx="0"/>
              </p:cNvCxnSpPr>
              <p:nvPr/>
            </p:nvCxnSpPr>
            <p:spPr bwMode="auto">
              <a:xfrm>
                <a:off x="1591171" y="5945297"/>
                <a:ext cx="1656184" cy="28745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434" name="TextBox 433"/>
              <p:cNvSpPr txBox="1"/>
              <p:nvPr/>
            </p:nvSpPr>
            <p:spPr>
              <a:xfrm>
                <a:off x="151011" y="5729853"/>
                <a:ext cx="1440160" cy="430887"/>
              </a:xfrm>
              <a:prstGeom prst="rect">
                <a:avLst/>
              </a:prstGeom>
              <a:solidFill>
                <a:schemeClr val="bg1"/>
              </a:solidFill>
            </p:spPr>
            <p:txBody>
              <a:bodyPr wrap="square" lIns="0" tIns="0" rIns="0" bIns="0" rtlCol="0">
                <a:spAutoFit/>
              </a:bodyPr>
              <a:lstStyle/>
              <a:p>
                <a:pPr algn="r"/>
                <a:r>
                  <a:rPr lang="en-GB" sz="1400" b="0" dirty="0" smtClean="0">
                    <a:solidFill>
                      <a:srgbClr val="C00000"/>
                    </a:solidFill>
                  </a:rPr>
                  <a:t>Blocked BVLAN A endpoint</a:t>
                </a:r>
                <a:endParaRPr lang="en-US" sz="1400" b="0" dirty="0" smtClean="0">
                  <a:solidFill>
                    <a:srgbClr val="C00000"/>
                  </a:solidFill>
                </a:endParaRPr>
              </a:p>
            </p:txBody>
          </p:sp>
        </p:grpSp>
        <p:sp>
          <p:nvSpPr>
            <p:cNvPr id="463" name="TextBox 462"/>
            <p:cNvSpPr txBox="1"/>
            <p:nvPr/>
          </p:nvSpPr>
          <p:spPr>
            <a:xfrm>
              <a:off x="79003" y="976164"/>
              <a:ext cx="3960440" cy="1231106"/>
            </a:xfrm>
            <a:prstGeom prst="rect">
              <a:avLst/>
            </a:prstGeom>
            <a:noFill/>
          </p:spPr>
          <p:txBody>
            <a:bodyPr wrap="square" lIns="0" tIns="0" rIns="0" bIns="0" rtlCol="0">
              <a:spAutoFit/>
            </a:bodyPr>
            <a:lstStyle/>
            <a:p>
              <a:r>
                <a:rPr lang="en-GB" sz="1600" b="0" dirty="0" smtClean="0">
                  <a:solidFill>
                    <a:srgbClr val="C00000"/>
                  </a:solidFill>
                </a:rPr>
                <a:t>BVLAN </a:t>
              </a:r>
              <a:r>
                <a:rPr lang="en-GB" sz="1600" dirty="0" smtClean="0">
                  <a:solidFill>
                    <a:srgbClr val="C00000"/>
                  </a:solidFill>
                </a:rPr>
                <a:t>A</a:t>
              </a:r>
              <a:r>
                <a:rPr lang="en-GB" sz="1600" b="0" dirty="0" smtClean="0">
                  <a:solidFill>
                    <a:srgbClr val="C00000"/>
                  </a:solidFill>
                </a:rPr>
                <a:t> for protected SVLAN </a:t>
              </a:r>
              <a:r>
                <a:rPr lang="en-GB" sz="1600" b="0" dirty="0" err="1" smtClean="0">
                  <a:solidFill>
                    <a:srgbClr val="C00000"/>
                  </a:solidFill>
                </a:rPr>
                <a:t>ECs</a:t>
              </a:r>
              <a:r>
                <a:rPr lang="en-GB" sz="1600" b="0" dirty="0" smtClean="0">
                  <a:solidFill>
                    <a:srgbClr val="C00000"/>
                  </a:solidFill>
                </a:rPr>
                <a:t> has active endpoint at either the right, or the left portal node. The other BVLAN endpoint is blocked. The two BVLAN endpoints form one virtual endpoint.</a:t>
              </a:r>
              <a:endParaRPr lang="en-US" sz="1600" b="0" dirty="0" smtClean="0">
                <a:solidFill>
                  <a:srgbClr val="C00000"/>
                </a:solidFill>
              </a:endParaRPr>
            </a:p>
          </p:txBody>
        </p:sp>
        <p:sp>
          <p:nvSpPr>
            <p:cNvPr id="477" name="TextBox 476"/>
            <p:cNvSpPr txBox="1"/>
            <p:nvPr/>
          </p:nvSpPr>
          <p:spPr>
            <a:xfrm>
              <a:off x="79003" y="7242601"/>
              <a:ext cx="1872208" cy="646331"/>
            </a:xfrm>
            <a:prstGeom prst="rect">
              <a:avLst/>
            </a:prstGeom>
            <a:solidFill>
              <a:schemeClr val="bg1"/>
            </a:solidFill>
          </p:spPr>
          <p:txBody>
            <a:bodyPr wrap="square" lIns="0" tIns="0" rIns="0" bIns="0" rtlCol="0">
              <a:spAutoFit/>
            </a:bodyPr>
            <a:lstStyle/>
            <a:p>
              <a:pPr algn="ctr"/>
              <a:r>
                <a:rPr lang="en-GB" sz="1400" dirty="0" smtClean="0">
                  <a:solidFill>
                    <a:srgbClr val="C00000"/>
                  </a:solidFill>
                </a:rPr>
                <a:t>B-MAC addresses of left &amp; right BVLAN A endpoints is the same</a:t>
              </a:r>
              <a:endParaRPr lang="en-US" sz="1400" dirty="0" smtClean="0">
                <a:solidFill>
                  <a:srgbClr val="C00000"/>
                </a:solidFill>
              </a:endParaRPr>
            </a:p>
          </p:txBody>
        </p:sp>
        <p:cxnSp>
          <p:nvCxnSpPr>
            <p:cNvPr id="478" name="Straight Arrow Connector 477"/>
            <p:cNvCxnSpPr>
              <a:stCxn id="477" idx="3"/>
              <a:endCxn id="19" idx="0"/>
            </p:cNvCxnSpPr>
            <p:nvPr/>
          </p:nvCxnSpPr>
          <p:spPr bwMode="auto">
            <a:xfrm flipV="1">
              <a:off x="1951211" y="6438485"/>
              <a:ext cx="1296144" cy="1127282"/>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487" name="Straight Arrow Connector 486"/>
            <p:cNvCxnSpPr>
              <a:stCxn id="477" idx="3"/>
              <a:endCxn id="260" idx="2"/>
            </p:cNvCxnSpPr>
            <p:nvPr/>
          </p:nvCxnSpPr>
          <p:spPr bwMode="auto">
            <a:xfrm flipV="1">
              <a:off x="1951211" y="6520780"/>
              <a:ext cx="5472608" cy="1044987"/>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grpSp>
      <p:grpSp>
        <p:nvGrpSpPr>
          <p:cNvPr id="394" name="Group 393"/>
          <p:cNvGrpSpPr/>
          <p:nvPr/>
        </p:nvGrpSpPr>
        <p:grpSpPr>
          <a:xfrm>
            <a:off x="6995" y="1048172"/>
            <a:ext cx="10441160" cy="5974923"/>
            <a:chOff x="6995" y="1048172"/>
            <a:chExt cx="10441160" cy="5974923"/>
          </a:xfrm>
        </p:grpSpPr>
        <p:cxnSp>
          <p:nvCxnSpPr>
            <p:cNvPr id="354" name="Straight Connector 353"/>
            <p:cNvCxnSpPr/>
            <p:nvPr/>
          </p:nvCxnSpPr>
          <p:spPr bwMode="auto">
            <a:xfrm>
              <a:off x="2527275" y="4432548"/>
              <a:ext cx="5688632"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0" name="Straight Connector 379"/>
            <p:cNvCxnSpPr/>
            <p:nvPr/>
          </p:nvCxnSpPr>
          <p:spPr bwMode="auto">
            <a:xfrm>
              <a:off x="7063779" y="4432548"/>
              <a:ext cx="0" cy="180020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1" name="Straight Connector 380"/>
            <p:cNvCxnSpPr/>
            <p:nvPr/>
          </p:nvCxnSpPr>
          <p:spPr bwMode="auto">
            <a:xfrm>
              <a:off x="3607395" y="4432548"/>
              <a:ext cx="0" cy="180020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6199683" y="3064396"/>
              <a:ext cx="0" cy="1368152"/>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420" name="TextBox 419"/>
            <p:cNvSpPr txBox="1"/>
            <p:nvPr/>
          </p:nvSpPr>
          <p:spPr>
            <a:xfrm>
              <a:off x="8287915" y="4361120"/>
              <a:ext cx="769441" cy="215444"/>
            </a:xfrm>
            <a:prstGeom prst="rect">
              <a:avLst/>
            </a:prstGeom>
            <a:noFill/>
          </p:spPr>
          <p:txBody>
            <a:bodyPr wrap="none" lIns="0" tIns="0" rIns="0" bIns="0" rtlCol="0">
              <a:spAutoFit/>
            </a:bodyPr>
            <a:lstStyle/>
            <a:p>
              <a:r>
                <a:rPr lang="en-GB" sz="1400" b="0" dirty="0" smtClean="0"/>
                <a:t>BVLAN U</a:t>
              </a:r>
              <a:endParaRPr lang="en-US" sz="1400" b="0" dirty="0" smtClean="0"/>
            </a:p>
          </p:txBody>
        </p:sp>
        <p:sp>
          <p:nvSpPr>
            <p:cNvPr id="447" name="TextBox 446"/>
            <p:cNvSpPr txBox="1"/>
            <p:nvPr/>
          </p:nvSpPr>
          <p:spPr>
            <a:xfrm>
              <a:off x="6631730" y="1048172"/>
              <a:ext cx="3816425" cy="738664"/>
            </a:xfrm>
            <a:prstGeom prst="rect">
              <a:avLst/>
            </a:prstGeom>
            <a:noFill/>
          </p:spPr>
          <p:txBody>
            <a:bodyPr wrap="square" lIns="0" tIns="0" rIns="0" bIns="0" rtlCol="0">
              <a:spAutoFit/>
            </a:bodyPr>
            <a:lstStyle/>
            <a:p>
              <a:r>
                <a:rPr lang="en-GB" sz="1600" b="0" dirty="0" smtClean="0"/>
                <a:t>BVLAN </a:t>
              </a:r>
              <a:r>
                <a:rPr lang="en-GB" sz="1600" dirty="0" smtClean="0"/>
                <a:t>U</a:t>
              </a:r>
              <a:r>
                <a:rPr lang="en-GB" sz="1600" b="0" dirty="0" smtClean="0"/>
                <a:t> for unprotected SVLAN </a:t>
              </a:r>
              <a:r>
                <a:rPr lang="en-GB" sz="1600" b="0" dirty="0" err="1" smtClean="0"/>
                <a:t>ECs</a:t>
              </a:r>
              <a:r>
                <a:rPr lang="en-GB" sz="1600" b="0" dirty="0" smtClean="0"/>
                <a:t> has active endpoints at left and right portal nodes.</a:t>
              </a:r>
              <a:endParaRPr lang="en-US" sz="1600" b="0" dirty="0" smtClean="0"/>
            </a:p>
          </p:txBody>
        </p:sp>
        <p:sp>
          <p:nvSpPr>
            <p:cNvPr id="387" name="TextBox 386"/>
            <p:cNvSpPr txBox="1"/>
            <p:nvPr/>
          </p:nvSpPr>
          <p:spPr>
            <a:xfrm>
              <a:off x="6995" y="6376764"/>
              <a:ext cx="1872208" cy="646331"/>
            </a:xfrm>
            <a:prstGeom prst="rect">
              <a:avLst/>
            </a:prstGeom>
            <a:solidFill>
              <a:schemeClr val="bg1"/>
            </a:solidFill>
          </p:spPr>
          <p:txBody>
            <a:bodyPr wrap="square" lIns="0" tIns="0" rIns="0" bIns="0" rtlCol="0">
              <a:spAutoFit/>
            </a:bodyPr>
            <a:lstStyle/>
            <a:p>
              <a:pPr algn="ctr"/>
              <a:r>
                <a:rPr lang="en-GB" sz="1400" dirty="0" smtClean="0"/>
                <a:t>B-MAC addresses of left &amp; right BVLAN U endpoints is different</a:t>
              </a:r>
              <a:endParaRPr lang="en-US" sz="1400" dirty="0" smtClean="0"/>
            </a:p>
          </p:txBody>
        </p:sp>
        <p:cxnSp>
          <p:nvCxnSpPr>
            <p:cNvPr id="388" name="Straight Arrow Connector 387"/>
            <p:cNvCxnSpPr>
              <a:stCxn id="387" idx="3"/>
              <a:endCxn id="16" idx="0"/>
            </p:cNvCxnSpPr>
            <p:nvPr/>
          </p:nvCxnSpPr>
          <p:spPr bwMode="auto">
            <a:xfrm flipV="1">
              <a:off x="1879203" y="6438485"/>
              <a:ext cx="1728192" cy="26144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89" name="Straight Arrow Connector 388"/>
            <p:cNvCxnSpPr>
              <a:stCxn id="387" idx="3"/>
              <a:endCxn id="262" idx="0"/>
            </p:cNvCxnSpPr>
            <p:nvPr/>
          </p:nvCxnSpPr>
          <p:spPr bwMode="auto">
            <a:xfrm flipV="1">
              <a:off x="1879203" y="6438485"/>
              <a:ext cx="5184576" cy="26144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sp>
        <p:nvSpPr>
          <p:cNvPr id="395" name="TextBox 394"/>
          <p:cNvSpPr txBox="1"/>
          <p:nvPr/>
        </p:nvSpPr>
        <p:spPr>
          <a:xfrm>
            <a:off x="10034198" y="-590"/>
            <a:ext cx="629981" cy="184666"/>
          </a:xfrm>
          <a:prstGeom prst="rect">
            <a:avLst/>
          </a:prstGeom>
          <a:noFill/>
        </p:spPr>
        <p:txBody>
          <a:bodyPr wrap="none" lIns="0" tIns="0" rIns="0" bIns="0" rtlCol="0">
            <a:spAutoFit/>
          </a:bodyPr>
          <a:lstStyle/>
          <a:p>
            <a:r>
              <a:rPr lang="en-GB" sz="1200" b="0" dirty="0" smtClean="0">
                <a:solidFill>
                  <a:srgbClr val="C00000"/>
                </a:solidFill>
              </a:rPr>
              <a:t>animated</a:t>
            </a:r>
            <a:endParaRPr lang="en-US" sz="1200" b="0" dirty="0" smtClean="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94"/>
                                        </p:tgtEl>
                                        <p:attrNameLst>
                                          <p:attrName>style.visibility</p:attrName>
                                        </p:attrNameLst>
                                      </p:cBhvr>
                                      <p:to>
                                        <p:strVal val="visible"/>
                                      </p:to>
                                    </p:set>
                                  </p:childTnLst>
                                  <p:subTnLst>
                                    <p:set>
                                      <p:cBhvr override="childStyle">
                                        <p:cTn dur="1" fill="hold" display="0" masterRel="nextClick" afterEffect="1"/>
                                        <p:tgtEl>
                                          <p:spTgt spid="394"/>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82"/>
                                        </p:tgtEl>
                                        <p:attrNameLst>
                                          <p:attrName>style.visibility</p:attrName>
                                        </p:attrNameLst>
                                      </p:cBhvr>
                                      <p:to>
                                        <p:strVal val="visible"/>
                                      </p:to>
                                    </p:set>
                                  </p:childTnLst>
                                  <p:subTnLst>
                                    <p:set>
                                      <p:cBhvr override="childStyle">
                                        <p:cTn dur="1" fill="hold" display="0" masterRel="nextClick" afterEffect="1"/>
                                        <p:tgtEl>
                                          <p:spTgt spid="382"/>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8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9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Load sharing at portal nodes</a:t>
            </a:r>
            <a:endParaRPr lang="en-US" dirty="0"/>
          </a:p>
        </p:txBody>
      </p:sp>
      <p:sp>
        <p:nvSpPr>
          <p:cNvPr id="3" name="Content Placeholder 2"/>
          <p:cNvSpPr>
            <a:spLocks noGrp="1"/>
          </p:cNvSpPr>
          <p:nvPr>
            <p:ph idx="1"/>
          </p:nvPr>
        </p:nvSpPr>
        <p:spPr/>
        <p:txBody>
          <a:bodyPr/>
          <a:lstStyle/>
          <a:p>
            <a:pPr marL="0" indent="0"/>
            <a:r>
              <a:rPr lang="en-GB" sz="2000" b="0" dirty="0" smtClean="0"/>
              <a:t>BVLAN </a:t>
            </a:r>
            <a:r>
              <a:rPr lang="en-GB" sz="2000" dirty="0" smtClean="0">
                <a:solidFill>
                  <a:srgbClr val="C00000"/>
                </a:solidFill>
              </a:rPr>
              <a:t>A</a:t>
            </a:r>
            <a:r>
              <a:rPr lang="en-GB" sz="2000" dirty="0" smtClean="0"/>
              <a:t> </a:t>
            </a:r>
            <a:r>
              <a:rPr lang="en-GB" sz="2000" b="0" dirty="0" smtClean="0"/>
              <a:t>and</a:t>
            </a:r>
            <a:r>
              <a:rPr lang="en-GB" sz="2000" dirty="0" smtClean="0"/>
              <a:t> </a:t>
            </a:r>
            <a:r>
              <a:rPr lang="en-GB" sz="2000" dirty="0" smtClean="0">
                <a:solidFill>
                  <a:srgbClr val="0066FF"/>
                </a:solidFill>
              </a:rPr>
              <a:t>B</a:t>
            </a:r>
            <a:r>
              <a:rPr lang="en-GB" sz="2000" b="0" dirty="0" smtClean="0"/>
              <a:t> are used to support </a:t>
            </a:r>
            <a:r>
              <a:rPr lang="en-GB" sz="2000" dirty="0" smtClean="0"/>
              <a:t>load sharing </a:t>
            </a:r>
            <a:r>
              <a:rPr lang="en-GB" sz="2000" b="0" dirty="0" smtClean="0"/>
              <a:t>of protected SVLAN </a:t>
            </a:r>
            <a:r>
              <a:rPr lang="en-GB" sz="2000" b="0" dirty="0" err="1" smtClean="0"/>
              <a:t>ECs</a:t>
            </a:r>
            <a:r>
              <a:rPr lang="en-GB" sz="2000" b="0" dirty="0" smtClean="0"/>
              <a:t> by the two portal nodes</a:t>
            </a:r>
          </a:p>
          <a:p>
            <a:pPr marL="0" indent="0"/>
            <a:r>
              <a:rPr lang="en-GB" sz="2000" b="0" dirty="0" smtClean="0"/>
              <a:t>Under fault free conditions, 50% of the SVLAN EC traffic will pass through the left portal node to the ENNI and the other 50% will pass through the right portal node</a:t>
            </a:r>
          </a:p>
          <a:p>
            <a:pPr marL="898525" lvl="1" indent="-366713"/>
            <a:r>
              <a:rPr lang="en-GB" sz="1800" dirty="0" smtClean="0"/>
              <a:t>The figure in the previous slide illustrates that BVLAN A and B are both having an end point on the domain top edge node to illustrate load sharing. To support multipoint SVLAN </a:t>
            </a:r>
            <a:r>
              <a:rPr lang="en-GB" sz="1800" dirty="0" err="1" smtClean="0"/>
              <a:t>ECs</a:t>
            </a:r>
            <a:r>
              <a:rPr lang="en-GB" sz="1800" dirty="0" smtClean="0"/>
              <a:t> between any sub set of edge nodes it is typically necessary that a BVLAN is connected to all IB BEB nodes in a domain. BVLAN A and B most likely will have end points on each edge node as such.</a:t>
            </a:r>
            <a:br>
              <a:rPr lang="en-GB" sz="1800" dirty="0" smtClean="0"/>
            </a:br>
            <a:r>
              <a:rPr lang="en-GB" sz="1800" dirty="0" smtClean="0"/>
              <a:t>Note: For load balancing at the portal nodes, it is not necessary to distribute the SVLAN </a:t>
            </a:r>
            <a:r>
              <a:rPr lang="en-GB" sz="1800" dirty="0" err="1" smtClean="0"/>
              <a:t>ECs</a:t>
            </a:r>
            <a:r>
              <a:rPr lang="en-GB" sz="1800" dirty="0" smtClean="0"/>
              <a:t> in each edge node over both BVLAN A and B.</a:t>
            </a:r>
            <a:endParaRPr lang="en-GB" sz="1800" b="0" dirty="0" smtClean="0"/>
          </a:p>
          <a:p>
            <a:pPr marL="0" indent="0"/>
            <a:r>
              <a:rPr lang="en-GB" sz="2000" b="0" dirty="0" smtClean="0"/>
              <a:t>Unprotected SVLAN </a:t>
            </a:r>
            <a:r>
              <a:rPr lang="en-GB" sz="2000" b="0" dirty="0" err="1" smtClean="0"/>
              <a:t>ECs</a:t>
            </a:r>
            <a:r>
              <a:rPr lang="en-GB" sz="2000" b="0" dirty="0" smtClean="0"/>
              <a:t> can not be supported by BVLAN </a:t>
            </a:r>
            <a:r>
              <a:rPr lang="en-GB" sz="2000" dirty="0" smtClean="0">
                <a:solidFill>
                  <a:srgbClr val="C00000"/>
                </a:solidFill>
              </a:rPr>
              <a:t>A</a:t>
            </a:r>
            <a:r>
              <a:rPr lang="en-GB" sz="2000" dirty="0" smtClean="0"/>
              <a:t> </a:t>
            </a:r>
            <a:r>
              <a:rPr lang="en-GB" sz="2000" b="0" dirty="0" smtClean="0"/>
              <a:t>or </a:t>
            </a:r>
            <a:r>
              <a:rPr lang="en-GB" sz="2000" dirty="0" smtClean="0">
                <a:solidFill>
                  <a:srgbClr val="0066FF"/>
                </a:solidFill>
              </a:rPr>
              <a:t>B</a:t>
            </a:r>
            <a:r>
              <a:rPr lang="en-GB" sz="2000" b="0" dirty="0" smtClean="0"/>
              <a:t> due to blocking of BVLAN end point at one of the two portal nodes</a:t>
            </a:r>
          </a:p>
          <a:p>
            <a:pPr marL="0" indent="0"/>
            <a:r>
              <a:rPr lang="en-GB" sz="2000" i="1" dirty="0" smtClean="0"/>
              <a:t>QUESTION:</a:t>
            </a:r>
            <a:r>
              <a:rPr lang="en-GB" sz="2000" b="0" dirty="0" smtClean="0"/>
              <a:t> How to block a BVLAN end point; i.e. prevent that BVLAN OAM generated on the CBP will enter the BVLAN Relay function?</a:t>
            </a:r>
          </a:p>
          <a:p>
            <a:pPr marL="0" indent="0"/>
            <a:r>
              <a:rPr lang="en-GB" sz="2000" b="0" dirty="0" smtClean="0"/>
              <a:t>BVLAN </a:t>
            </a:r>
            <a:r>
              <a:rPr lang="en-GB" sz="2000" b="0" dirty="0" err="1" smtClean="0"/>
              <a:t>ECs</a:t>
            </a:r>
            <a:r>
              <a:rPr lang="en-GB" sz="2000" b="0" dirty="0" smtClean="0"/>
              <a:t>  are set up under MSTP/MVRP control. A/B are dynamic connections. MSTP/MVRP will restore BVLAN A/B </a:t>
            </a:r>
            <a:r>
              <a:rPr lang="en-GB" sz="2000" b="0" dirty="0" err="1" smtClean="0"/>
              <a:t>ECs</a:t>
            </a:r>
            <a:r>
              <a:rPr lang="en-GB" sz="2000" b="0" dirty="0" smtClean="0"/>
              <a:t> if it receives a trigger condition. Triggers are e.g. ‘active gateway failed’ and request from DRNI.</a:t>
            </a:r>
            <a:endParaRPr lang="en-US" sz="2000" b="0" dirty="0" smtClean="0"/>
          </a:p>
          <a:p>
            <a:pPr marL="0" indent="0"/>
            <a:endParaRPr lang="en-US" sz="2000" b="0" dirty="0" smtClean="0"/>
          </a:p>
          <a:p>
            <a:pPr marL="0" indent="0"/>
            <a:endParaRPr lang="en-GB" sz="2000" b="0" dirty="0" smtClean="0"/>
          </a:p>
          <a:p>
            <a:pPr marL="0" indent="0"/>
            <a:endParaRPr lang="en-US" sz="2000" b="0" dirty="0" smtClean="0"/>
          </a:p>
          <a:p>
            <a:endParaRPr lang="en-US" sz="20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 name="Rectangle 269"/>
          <p:cNvSpPr/>
          <p:nvPr/>
        </p:nvSpPr>
        <p:spPr bwMode="auto">
          <a:xfrm>
            <a:off x="5623619" y="2560340"/>
            <a:ext cx="4608512" cy="216024"/>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BVLAN EC</a:t>
            </a:r>
            <a:r>
              <a:rPr kumimoji="0" lang="en-GB" sz="1400" b="0" i="0" u="none" strike="noStrike" cap="none" normalizeH="0" dirty="0" smtClean="0">
                <a:ln>
                  <a:noFill/>
                </a:ln>
                <a:solidFill>
                  <a:schemeClr val="tx1"/>
                </a:solidFill>
                <a:effectLst/>
                <a:latin typeface="Arial" charset="0"/>
                <a:ea typeface="MS PGothic" pitchFamily="34" charset="-128"/>
              </a:rPr>
              <a:t> </a:t>
            </a: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69" name="Rectangle 268"/>
          <p:cNvSpPr/>
          <p:nvPr/>
        </p:nvSpPr>
        <p:spPr bwMode="auto">
          <a:xfrm>
            <a:off x="367035" y="2560340"/>
            <a:ext cx="4608512" cy="216024"/>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BVLAN EC</a:t>
            </a:r>
            <a:r>
              <a:rPr kumimoji="0" lang="en-GB" sz="1400" b="0" i="0" u="none" strike="noStrike" cap="none" normalizeH="0" dirty="0" smtClean="0">
                <a:ln>
                  <a:noFill/>
                </a:ln>
                <a:solidFill>
                  <a:schemeClr val="tx1"/>
                </a:solidFill>
                <a:effectLst/>
                <a:latin typeface="Arial" charset="0"/>
                <a:ea typeface="MS PGothic" pitchFamily="34" charset="-128"/>
              </a:rPr>
              <a:t> </a:t>
            </a: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Distributed Restorable BVLAN connected to DRNI</a:t>
            </a:r>
            <a:endParaRPr lang="en-US" dirty="0"/>
          </a:p>
        </p:txBody>
      </p:sp>
      <p:cxnSp>
        <p:nvCxnSpPr>
          <p:cNvPr id="32" name="Straight Connector 31"/>
          <p:cNvCxnSpPr/>
          <p:nvPr/>
        </p:nvCxnSpPr>
        <p:spPr bwMode="auto">
          <a:xfrm>
            <a:off x="3175347"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 name="Straight Connector 37"/>
          <p:cNvCxnSpPr/>
          <p:nvPr/>
        </p:nvCxnSpPr>
        <p:spPr bwMode="auto">
          <a:xfrm>
            <a:off x="209522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43" name="Isosceles Triangle 42"/>
          <p:cNvSpPr/>
          <p:nvPr/>
        </p:nvSpPr>
        <p:spPr bwMode="auto">
          <a:xfrm>
            <a:off x="3031331"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3031331" y="3414149"/>
            <a:ext cx="28803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195121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1951211" y="3414149"/>
            <a:ext cx="28852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8" name="Straight Connector 47"/>
          <p:cNvCxnSpPr/>
          <p:nvPr/>
        </p:nvCxnSpPr>
        <p:spPr bwMode="auto">
          <a:xfrm>
            <a:off x="2023219"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209522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216723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324735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310333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317534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6" name="TextBox 55"/>
          <p:cNvSpPr txBox="1"/>
          <p:nvPr/>
        </p:nvSpPr>
        <p:spPr>
          <a:xfrm>
            <a:off x="1951919" y="29929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3221453" y="299238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cxnSp>
        <p:nvCxnSpPr>
          <p:cNvPr id="73" name="Straight Connector 72"/>
          <p:cNvCxnSpPr/>
          <p:nvPr/>
        </p:nvCxnSpPr>
        <p:spPr bwMode="auto">
          <a:xfrm>
            <a:off x="4039443"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 name="Straight Connector 78"/>
          <p:cNvCxnSpPr>
            <a:endCxn id="87" idx="0"/>
          </p:cNvCxnSpPr>
          <p:nvPr/>
        </p:nvCxnSpPr>
        <p:spPr bwMode="auto">
          <a:xfrm>
            <a:off x="1159123"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3" name="Isosceles Triangle 82"/>
          <p:cNvSpPr/>
          <p:nvPr/>
        </p:nvSpPr>
        <p:spPr bwMode="auto">
          <a:xfrm>
            <a:off x="3895427"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3893090" y="341414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1015107"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1015105" y="341414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1231131" y="29929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2" name="TextBox 91"/>
          <p:cNvSpPr txBox="1"/>
          <p:nvPr/>
        </p:nvSpPr>
        <p:spPr>
          <a:xfrm>
            <a:off x="3847209" y="299238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4" name="Rectangle 93"/>
          <p:cNvSpPr/>
          <p:nvPr/>
        </p:nvSpPr>
        <p:spPr bwMode="auto">
          <a:xfrm>
            <a:off x="1303139"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223019" y="1624236"/>
            <a:ext cx="4903539" cy="3528392"/>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2757471" y="1696244"/>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125" name="Straight Connector 124"/>
          <p:cNvCxnSpPr/>
          <p:nvPr/>
        </p:nvCxnSpPr>
        <p:spPr bwMode="auto">
          <a:xfrm flipH="1">
            <a:off x="1158488" y="2416324"/>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flipH="1">
            <a:off x="4039443" y="2416324"/>
            <a:ext cx="763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3175347" y="2272308"/>
            <a:ext cx="0" cy="64807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a:off x="2095227" y="2272308"/>
            <a:ext cx="0" cy="64807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2" name="TextBox 131"/>
          <p:cNvSpPr txBox="1"/>
          <p:nvPr/>
        </p:nvSpPr>
        <p:spPr>
          <a:xfrm>
            <a:off x="2973495" y="1696244"/>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cxnSp>
        <p:nvCxnSpPr>
          <p:cNvPr id="139" name="Straight Connector 138"/>
          <p:cNvCxnSpPr/>
          <p:nvPr/>
        </p:nvCxnSpPr>
        <p:spPr bwMode="auto">
          <a:xfrm>
            <a:off x="411145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396743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403944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123113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10871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115912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 name="Group 58"/>
          <p:cNvGrpSpPr>
            <a:grpSpLocks noChangeAspect="1"/>
          </p:cNvGrpSpPr>
          <p:nvPr/>
        </p:nvGrpSpPr>
        <p:grpSpPr>
          <a:xfrm flipV="1">
            <a:off x="1735187" y="4288532"/>
            <a:ext cx="288032"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58"/>
          <p:cNvGrpSpPr>
            <a:grpSpLocks noChangeAspect="1"/>
          </p:cNvGrpSpPr>
          <p:nvPr/>
        </p:nvGrpSpPr>
        <p:grpSpPr>
          <a:xfrm flipH="1" flipV="1">
            <a:off x="3247355" y="4288532"/>
            <a:ext cx="288032" cy="288032"/>
            <a:chOff x="655067" y="5296644"/>
            <a:chExt cx="504056" cy="504056"/>
          </a:xfrm>
          <a:solidFill>
            <a:schemeClr val="bg1"/>
          </a:solidFill>
        </p:grpSpPr>
        <p:sp>
          <p:nvSpPr>
            <p:cNvPr id="152" name="Isosceles Triangle 15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Trapezoid 1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 name="Group 61"/>
          <p:cNvGrpSpPr>
            <a:grpSpLocks noChangeAspect="1"/>
          </p:cNvGrpSpPr>
          <p:nvPr/>
        </p:nvGrpSpPr>
        <p:grpSpPr>
          <a:xfrm flipV="1">
            <a:off x="1015107" y="4288532"/>
            <a:ext cx="576064"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130313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 name="Group 364"/>
          <p:cNvGrpSpPr/>
          <p:nvPr/>
        </p:nvGrpSpPr>
        <p:grpSpPr>
          <a:xfrm>
            <a:off x="1807195" y="4144516"/>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33913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33193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34633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0" name="Straight Connector 159"/>
          <p:cNvCxnSpPr/>
          <p:nvPr/>
        </p:nvCxnSpPr>
        <p:spPr bwMode="auto">
          <a:xfrm>
            <a:off x="15191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1" name="Straight Connector 160"/>
          <p:cNvCxnSpPr/>
          <p:nvPr/>
        </p:nvCxnSpPr>
        <p:spPr bwMode="auto">
          <a:xfrm>
            <a:off x="137514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2" name="Straight Connector 161"/>
          <p:cNvCxnSpPr/>
          <p:nvPr/>
        </p:nvCxnSpPr>
        <p:spPr bwMode="auto">
          <a:xfrm>
            <a:off x="1447155"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1879203" y="4720580"/>
            <a:ext cx="1512168"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2013700" y="4504556"/>
            <a:ext cx="1221489" cy="184666"/>
          </a:xfrm>
          <a:prstGeom prst="rect">
            <a:avLst/>
          </a:prstGeom>
          <a:noFill/>
        </p:spPr>
        <p:txBody>
          <a:bodyPr wrap="none" lIns="0" tIns="0" rIns="0" bIns="0" rtlCol="0">
            <a:spAutoFit/>
          </a:bodyPr>
          <a:lstStyle/>
          <a:p>
            <a:pPr algn="ctr"/>
            <a:r>
              <a:rPr lang="en-GB" sz="1200" b="0" dirty="0" smtClean="0">
                <a:solidFill>
                  <a:srgbClr val="808000"/>
                </a:solidFill>
              </a:rPr>
              <a:t>Intra-DAS BVLAN</a:t>
            </a:r>
            <a:endParaRPr lang="en-US" sz="1200" b="0" dirty="0" smtClean="0">
              <a:solidFill>
                <a:srgbClr val="808000"/>
              </a:solidFill>
            </a:endParaRPr>
          </a:p>
        </p:txBody>
      </p:sp>
      <p:cxnSp>
        <p:nvCxnSpPr>
          <p:cNvPr id="174" name="Straight Connector 173"/>
          <p:cNvCxnSpPr/>
          <p:nvPr/>
        </p:nvCxnSpPr>
        <p:spPr bwMode="auto">
          <a:xfrm>
            <a:off x="1879203"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a:off x="3391371"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871091"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3546304"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81" name="TextBox 280"/>
          <p:cNvSpPr txBox="1"/>
          <p:nvPr/>
        </p:nvSpPr>
        <p:spPr>
          <a:xfrm>
            <a:off x="2743299"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3" name="TextBox 282"/>
          <p:cNvSpPr txBox="1"/>
          <p:nvPr/>
        </p:nvSpPr>
        <p:spPr>
          <a:xfrm>
            <a:off x="1735187"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4" name="TextBox 283"/>
          <p:cNvSpPr txBox="1"/>
          <p:nvPr/>
        </p:nvSpPr>
        <p:spPr>
          <a:xfrm>
            <a:off x="799083"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5" name="TextBox 284"/>
          <p:cNvSpPr txBox="1"/>
          <p:nvPr/>
        </p:nvSpPr>
        <p:spPr>
          <a:xfrm>
            <a:off x="3679403"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86" name="TextBox 285"/>
          <p:cNvSpPr txBox="1"/>
          <p:nvPr/>
        </p:nvSpPr>
        <p:spPr>
          <a:xfrm>
            <a:off x="6991771"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7" name="TextBox 286"/>
          <p:cNvSpPr txBox="1"/>
          <p:nvPr/>
        </p:nvSpPr>
        <p:spPr>
          <a:xfrm>
            <a:off x="7999883"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8" name="TextBox 287"/>
          <p:cNvSpPr txBox="1"/>
          <p:nvPr/>
        </p:nvSpPr>
        <p:spPr>
          <a:xfrm>
            <a:off x="6055667"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9" name="TextBox 288"/>
          <p:cNvSpPr txBox="1"/>
          <p:nvPr/>
        </p:nvSpPr>
        <p:spPr>
          <a:xfrm>
            <a:off x="8935987"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90" name="Rectangle 289"/>
          <p:cNvSpPr/>
          <p:nvPr/>
        </p:nvSpPr>
        <p:spPr bwMode="auto">
          <a:xfrm>
            <a:off x="2743299"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288032"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11" name="Group 25"/>
          <p:cNvGrpSpPr>
            <a:grpSpLocks noChangeAspect="1"/>
          </p:cNvGrpSpPr>
          <p:nvPr/>
        </p:nvGrpSpPr>
        <p:grpSpPr>
          <a:xfrm>
            <a:off x="367035" y="320841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51105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25"/>
          <p:cNvGrpSpPr>
            <a:grpSpLocks noChangeAspect="1"/>
          </p:cNvGrpSpPr>
          <p:nvPr/>
        </p:nvGrpSpPr>
        <p:grpSpPr>
          <a:xfrm flipH="1">
            <a:off x="4687515" y="3208412"/>
            <a:ext cx="288032" cy="288032"/>
            <a:chOff x="655067" y="5296644"/>
            <a:chExt cx="504056" cy="504056"/>
          </a:xfrm>
          <a:solidFill>
            <a:schemeClr val="bg1"/>
          </a:solidFill>
        </p:grpSpPr>
        <p:sp>
          <p:nvSpPr>
            <p:cNvPr id="300" name="Isosceles Triangle 29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1" name="Trapezoid 30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02" name="Straight Connector 301"/>
          <p:cNvCxnSpPr>
            <a:stCxn id="300" idx="0"/>
          </p:cNvCxnSpPr>
          <p:nvPr/>
        </p:nvCxnSpPr>
        <p:spPr bwMode="auto">
          <a:xfrm flipH="1" flipV="1">
            <a:off x="483153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 name="Group 315"/>
          <p:cNvGrpSpPr/>
          <p:nvPr/>
        </p:nvGrpSpPr>
        <p:grpSpPr>
          <a:xfrm>
            <a:off x="439043" y="3496444"/>
            <a:ext cx="4464496" cy="216024"/>
            <a:chOff x="295027" y="3496444"/>
            <a:chExt cx="4464496" cy="72008"/>
          </a:xfrm>
        </p:grpSpPr>
        <p:cxnSp>
          <p:nvCxnSpPr>
            <p:cNvPr id="296" name="Straight Connector 295"/>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07" name="TextBox 306"/>
          <p:cNvSpPr txBox="1"/>
          <p:nvPr/>
        </p:nvSpPr>
        <p:spPr>
          <a:xfrm>
            <a:off x="3175347" y="1696244"/>
            <a:ext cx="129844" cy="215444"/>
          </a:xfrm>
          <a:prstGeom prst="rect">
            <a:avLst/>
          </a:prstGeom>
          <a:noFill/>
        </p:spPr>
        <p:txBody>
          <a:bodyPr wrap="none" lIns="0" tIns="0" rIns="0" bIns="0" rtlCol="0">
            <a:spAutoFit/>
          </a:bodyPr>
          <a:lstStyle/>
          <a:p>
            <a:r>
              <a:rPr lang="en-GB" sz="1400" dirty="0" smtClean="0"/>
              <a:t>U</a:t>
            </a:r>
            <a:endParaRPr lang="en-US" sz="1400" dirty="0" smtClean="0"/>
          </a:p>
        </p:txBody>
      </p:sp>
      <p:cxnSp>
        <p:nvCxnSpPr>
          <p:cNvPr id="309" name="Straight Connector 308"/>
          <p:cNvCxnSpPr/>
          <p:nvPr/>
        </p:nvCxnSpPr>
        <p:spPr bwMode="auto">
          <a:xfrm>
            <a:off x="51105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a:off x="483153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16" name="Group 344"/>
          <p:cNvGrpSpPr/>
          <p:nvPr/>
        </p:nvGrpSpPr>
        <p:grpSpPr>
          <a:xfrm>
            <a:off x="1087115" y="3928492"/>
            <a:ext cx="144016" cy="360040"/>
            <a:chOff x="871091" y="4144516"/>
            <a:chExt cx="144016" cy="144016"/>
          </a:xfrm>
        </p:grpSpPr>
        <p:cxnSp>
          <p:nvCxnSpPr>
            <p:cNvPr id="342" name="Straight Connector 34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7" name="Group 61"/>
          <p:cNvGrpSpPr>
            <a:grpSpLocks noChangeAspect="1"/>
          </p:cNvGrpSpPr>
          <p:nvPr/>
        </p:nvGrpSpPr>
        <p:grpSpPr>
          <a:xfrm flipV="1">
            <a:off x="3679403" y="4288532"/>
            <a:ext cx="576064" cy="288032"/>
            <a:chOff x="655067" y="5296644"/>
            <a:chExt cx="504056" cy="504056"/>
          </a:xfrm>
          <a:solidFill>
            <a:schemeClr val="bg1"/>
          </a:solidFill>
        </p:grpSpPr>
        <p:sp>
          <p:nvSpPr>
            <p:cNvPr id="357" name="Isosceles Triangle 35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8" name="Trapezoid 357"/>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9" name="Straight Connector 358"/>
          <p:cNvCxnSpPr>
            <a:endCxn id="357" idx="0"/>
          </p:cNvCxnSpPr>
          <p:nvPr/>
        </p:nvCxnSpPr>
        <p:spPr bwMode="auto">
          <a:xfrm flipV="1">
            <a:off x="3967435"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8" name="Group 359"/>
          <p:cNvGrpSpPr/>
          <p:nvPr/>
        </p:nvGrpSpPr>
        <p:grpSpPr>
          <a:xfrm>
            <a:off x="4039443" y="3928492"/>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3247355"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19" name="Group 365"/>
          <p:cNvGrpSpPr/>
          <p:nvPr/>
        </p:nvGrpSpPr>
        <p:grpSpPr>
          <a:xfrm>
            <a:off x="3751411" y="4144516"/>
            <a:ext cx="144016" cy="144016"/>
            <a:chOff x="1591171" y="4144516"/>
            <a:chExt cx="144016" cy="144016"/>
          </a:xfrm>
        </p:grpSpPr>
        <p:cxnSp>
          <p:nvCxnSpPr>
            <p:cNvPr id="367" name="Straight Connector 3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8" name="Straight Connector 3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9" name="Straight Connector 3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28" name="Group 427"/>
          <p:cNvGrpSpPr/>
          <p:nvPr/>
        </p:nvGrpSpPr>
        <p:grpSpPr>
          <a:xfrm>
            <a:off x="439043" y="3712468"/>
            <a:ext cx="1296144" cy="432048"/>
            <a:chOff x="295027" y="3712468"/>
            <a:chExt cx="1296144" cy="432048"/>
          </a:xfrm>
        </p:grpSpPr>
        <p:cxnSp>
          <p:nvCxnSpPr>
            <p:cNvPr id="413" name="Straight Connector 412"/>
            <p:cNvCxnSpPr/>
            <p:nvPr/>
          </p:nvCxnSpPr>
          <p:spPr bwMode="auto">
            <a:xfrm>
              <a:off x="1087115"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1015107"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943099"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295027"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367035"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439043"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4" name="Straight Connector 423"/>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30" name="Group 428"/>
          <p:cNvGrpSpPr/>
          <p:nvPr/>
        </p:nvGrpSpPr>
        <p:grpSpPr>
          <a:xfrm flipH="1">
            <a:off x="3103339" y="3712468"/>
            <a:ext cx="1800200" cy="432048"/>
            <a:chOff x="223019" y="3712468"/>
            <a:chExt cx="1800200" cy="432048"/>
          </a:xfrm>
        </p:grpSpPr>
        <p:cxnSp>
          <p:nvCxnSpPr>
            <p:cNvPr id="430" name="Straight Connector 429"/>
            <p:cNvCxnSpPr/>
            <p:nvPr/>
          </p:nvCxnSpPr>
          <p:spPr bwMode="auto">
            <a:xfrm flipH="1">
              <a:off x="1591171" y="3712468"/>
              <a:ext cx="43204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1" name="Straight Connector 430"/>
            <p:cNvCxnSpPr/>
            <p:nvPr/>
          </p:nvCxnSpPr>
          <p:spPr bwMode="auto">
            <a:xfrm flipH="1">
              <a:off x="1519163" y="3712468"/>
              <a:ext cx="43204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flipH="1">
              <a:off x="1447155" y="3712468"/>
              <a:ext cx="43204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a:off x="223019"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4" name="Straight Connector 433"/>
            <p:cNvCxnSpPr/>
            <p:nvPr/>
          </p:nvCxnSpPr>
          <p:spPr bwMode="auto">
            <a:xfrm>
              <a:off x="295027"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a:off x="367035"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492" name="TextBox 491"/>
          <p:cNvSpPr txBox="1"/>
          <p:nvPr/>
        </p:nvSpPr>
        <p:spPr>
          <a:xfrm>
            <a:off x="8301657" y="1984276"/>
            <a:ext cx="1282402" cy="2308324"/>
          </a:xfrm>
          <a:prstGeom prst="rect">
            <a:avLst/>
          </a:prstGeom>
          <a:noFill/>
        </p:spPr>
        <p:txBody>
          <a:bodyPr wrap="none" lIns="0" tIns="0" rIns="0" bIns="0" rtlCol="0">
            <a:spAutoFit/>
          </a:bodyPr>
          <a:lstStyle/>
          <a:p>
            <a:r>
              <a:rPr lang="en-GB" sz="15000" b="0" dirty="0" smtClean="0">
                <a:solidFill>
                  <a:srgbClr val="FF0000"/>
                </a:solidFill>
              </a:rPr>
              <a:t>X</a:t>
            </a:r>
            <a:endParaRPr lang="en-US" sz="15000" b="0" dirty="0" smtClean="0">
              <a:solidFill>
                <a:srgbClr val="FF0000"/>
              </a:solidFill>
            </a:endParaRPr>
          </a:p>
        </p:txBody>
      </p:sp>
      <p:sp>
        <p:nvSpPr>
          <p:cNvPr id="493" name="TextBox 492"/>
          <p:cNvSpPr txBox="1"/>
          <p:nvPr/>
        </p:nvSpPr>
        <p:spPr>
          <a:xfrm>
            <a:off x="6415707" y="6016724"/>
            <a:ext cx="3312368" cy="553998"/>
          </a:xfrm>
          <a:prstGeom prst="rect">
            <a:avLst/>
          </a:prstGeom>
          <a:noFill/>
        </p:spPr>
        <p:txBody>
          <a:bodyPr wrap="square" lIns="0" tIns="0" rIns="0" bIns="0" rtlCol="0" anchor="ctr">
            <a:spAutoFit/>
          </a:bodyPr>
          <a:lstStyle/>
          <a:p>
            <a:pPr algn="ctr"/>
            <a:r>
              <a:rPr lang="en-GB" sz="1800" b="0" dirty="0" smtClean="0"/>
              <a:t>Right portal node failure or </a:t>
            </a:r>
          </a:p>
          <a:p>
            <a:pPr algn="ctr"/>
            <a:r>
              <a:rPr lang="en-GB" sz="1800" b="0" dirty="0" smtClean="0"/>
              <a:t>ENNI + Intra-DAS BVLAN failure</a:t>
            </a:r>
            <a:endParaRPr lang="en-US" sz="1800" b="0" dirty="0" smtClean="0"/>
          </a:p>
        </p:txBody>
      </p:sp>
      <p:sp>
        <p:nvSpPr>
          <p:cNvPr id="494" name="TextBox 493"/>
          <p:cNvSpPr txBox="1"/>
          <p:nvPr/>
        </p:nvSpPr>
        <p:spPr>
          <a:xfrm>
            <a:off x="943099" y="6155223"/>
            <a:ext cx="3168352" cy="276999"/>
          </a:xfrm>
          <a:prstGeom prst="rect">
            <a:avLst/>
          </a:prstGeom>
          <a:noFill/>
        </p:spPr>
        <p:txBody>
          <a:bodyPr wrap="square" lIns="0" tIns="0" rIns="0" bIns="0" rtlCol="0" anchor="ctr">
            <a:spAutoFit/>
          </a:bodyPr>
          <a:lstStyle/>
          <a:p>
            <a:pPr algn="ctr"/>
            <a:r>
              <a:rPr lang="en-GB" sz="1800" b="0" dirty="0" smtClean="0"/>
              <a:t>Normal state, no failures</a:t>
            </a:r>
            <a:endParaRPr lang="en-US" sz="1800" b="0" dirty="0" smtClean="0"/>
          </a:p>
        </p:txBody>
      </p:sp>
      <p:sp>
        <p:nvSpPr>
          <p:cNvPr id="495" name="TextBox 494"/>
          <p:cNvSpPr txBox="1"/>
          <p:nvPr/>
        </p:nvSpPr>
        <p:spPr>
          <a:xfrm>
            <a:off x="7733530" y="4288532"/>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496" name="TextBox 495"/>
          <p:cNvSpPr txBox="1"/>
          <p:nvPr/>
        </p:nvSpPr>
        <p:spPr>
          <a:xfrm>
            <a:off x="9029674" y="4557980"/>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cxnSp>
        <p:nvCxnSpPr>
          <p:cNvPr id="346" name="Straight Connector 345"/>
          <p:cNvCxnSpPr/>
          <p:nvPr/>
        </p:nvCxnSpPr>
        <p:spPr bwMode="auto">
          <a:xfrm flipH="1">
            <a:off x="295027" y="241632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49" name="Straight Connector 348"/>
          <p:cNvCxnSpPr/>
          <p:nvPr/>
        </p:nvCxnSpPr>
        <p:spPr bwMode="auto">
          <a:xfrm flipH="1">
            <a:off x="2815307" y="1912268"/>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0" name="Straight Connector 349"/>
          <p:cNvCxnSpPr/>
          <p:nvPr/>
        </p:nvCxnSpPr>
        <p:spPr bwMode="auto">
          <a:xfrm flipH="1">
            <a:off x="295027" y="212829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54" name="Straight Connector 353"/>
          <p:cNvCxnSpPr/>
          <p:nvPr/>
        </p:nvCxnSpPr>
        <p:spPr bwMode="auto">
          <a:xfrm>
            <a:off x="3247355" y="1912268"/>
            <a:ext cx="0" cy="216024"/>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66" name="Straight Connector 365"/>
          <p:cNvCxnSpPr/>
          <p:nvPr/>
        </p:nvCxnSpPr>
        <p:spPr bwMode="auto">
          <a:xfrm flipH="1">
            <a:off x="295027" y="227230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371" name="Straight Connector 370"/>
          <p:cNvCxnSpPr/>
          <p:nvPr/>
        </p:nvCxnSpPr>
        <p:spPr bwMode="auto">
          <a:xfrm>
            <a:off x="3031331" y="1912268"/>
            <a:ext cx="0" cy="36004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21" name="Straight Connector 420"/>
          <p:cNvCxnSpPr/>
          <p:nvPr/>
        </p:nvCxnSpPr>
        <p:spPr bwMode="auto">
          <a:xfrm>
            <a:off x="8431931" y="2920380"/>
            <a:ext cx="0" cy="288032"/>
          </a:xfrm>
          <a:prstGeom prst="line">
            <a:avLst/>
          </a:prstGeom>
          <a:solidFill>
            <a:schemeClr val="accent1"/>
          </a:solidFill>
          <a:ln w="9525" cap="flat" cmpd="sng" algn="ctr">
            <a:solidFill>
              <a:schemeClr val="bg1">
                <a:lumMod val="65000"/>
              </a:schemeClr>
            </a:solidFill>
            <a:prstDash val="solid"/>
            <a:round/>
            <a:headEnd type="none" w="med" len="med"/>
            <a:tailEnd type="none" w="med" len="med"/>
          </a:ln>
          <a:effectLst/>
        </p:spPr>
      </p:cxnSp>
      <p:cxnSp>
        <p:nvCxnSpPr>
          <p:cNvPr id="422" name="Straight Connector 421"/>
          <p:cNvCxnSpPr/>
          <p:nvPr/>
        </p:nvCxnSpPr>
        <p:spPr bwMode="auto">
          <a:xfrm>
            <a:off x="7351811"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23" name="Isosceles Triangle 422"/>
          <p:cNvSpPr/>
          <p:nvPr/>
        </p:nvSpPr>
        <p:spPr bwMode="auto">
          <a:xfrm>
            <a:off x="8287915" y="3208412"/>
            <a:ext cx="288032" cy="288032"/>
          </a:xfrm>
          <a:prstGeom prst="triangle">
            <a:avLst/>
          </a:prstGeom>
          <a:solidFill>
            <a:srgbClr val="99FF66"/>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5" name="Trapezoid 424"/>
          <p:cNvSpPr/>
          <p:nvPr/>
        </p:nvSpPr>
        <p:spPr bwMode="auto">
          <a:xfrm>
            <a:off x="8287915" y="3414149"/>
            <a:ext cx="288032" cy="82295"/>
          </a:xfrm>
          <a:prstGeom prst="trapezoid">
            <a:avLst>
              <a:gd name="adj" fmla="val 49845"/>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8" name="Isosceles Triangle 427"/>
          <p:cNvSpPr/>
          <p:nvPr/>
        </p:nvSpPr>
        <p:spPr bwMode="auto">
          <a:xfrm>
            <a:off x="7207795"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9" name="Trapezoid 428"/>
          <p:cNvSpPr/>
          <p:nvPr/>
        </p:nvSpPr>
        <p:spPr bwMode="auto">
          <a:xfrm>
            <a:off x="7207795" y="3414149"/>
            <a:ext cx="288521"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39" name="Straight Connector 438"/>
          <p:cNvCxnSpPr/>
          <p:nvPr/>
        </p:nvCxnSpPr>
        <p:spPr bwMode="auto">
          <a:xfrm>
            <a:off x="727980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0" name="Straight Connector 439"/>
          <p:cNvCxnSpPr/>
          <p:nvPr/>
        </p:nvCxnSpPr>
        <p:spPr bwMode="auto">
          <a:xfrm>
            <a:off x="735181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1" name="Straight Connector 440"/>
          <p:cNvCxnSpPr/>
          <p:nvPr/>
        </p:nvCxnSpPr>
        <p:spPr bwMode="auto">
          <a:xfrm>
            <a:off x="742381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2" name="Straight Connector 441"/>
          <p:cNvCxnSpPr/>
          <p:nvPr/>
        </p:nvCxnSpPr>
        <p:spPr bwMode="auto">
          <a:xfrm>
            <a:off x="8503939" y="3496444"/>
            <a:ext cx="0" cy="216024"/>
          </a:xfrm>
          <a:prstGeom prst="line">
            <a:avLst/>
          </a:prstGeom>
          <a:solidFill>
            <a:schemeClr val="accent1"/>
          </a:solidFill>
          <a:ln w="9525" cap="flat" cmpd="sng" algn="ctr">
            <a:solidFill>
              <a:schemeClr val="bg1">
                <a:lumMod val="65000"/>
              </a:schemeClr>
            </a:solidFill>
            <a:prstDash val="solid"/>
            <a:round/>
            <a:headEnd type="none" w="med" len="med"/>
            <a:tailEnd type="none" w="med" len="med"/>
          </a:ln>
          <a:effectLst/>
        </p:spPr>
      </p:cxnSp>
      <p:cxnSp>
        <p:nvCxnSpPr>
          <p:cNvPr id="443" name="Straight Connector 442"/>
          <p:cNvCxnSpPr/>
          <p:nvPr/>
        </p:nvCxnSpPr>
        <p:spPr bwMode="auto">
          <a:xfrm>
            <a:off x="8359923" y="3496444"/>
            <a:ext cx="0" cy="216024"/>
          </a:xfrm>
          <a:prstGeom prst="line">
            <a:avLst/>
          </a:prstGeom>
          <a:solidFill>
            <a:schemeClr val="accent1"/>
          </a:solidFill>
          <a:ln w="9525" cap="flat" cmpd="sng" algn="ctr">
            <a:solidFill>
              <a:schemeClr val="bg1">
                <a:lumMod val="65000"/>
              </a:schemeClr>
            </a:solidFill>
            <a:prstDash val="solid"/>
            <a:round/>
            <a:headEnd type="none" w="med" len="med"/>
            <a:tailEnd type="none" w="med" len="med"/>
          </a:ln>
          <a:effectLst/>
        </p:spPr>
      </p:cxnSp>
      <p:cxnSp>
        <p:nvCxnSpPr>
          <p:cNvPr id="444" name="Straight Connector 443"/>
          <p:cNvCxnSpPr/>
          <p:nvPr/>
        </p:nvCxnSpPr>
        <p:spPr bwMode="auto">
          <a:xfrm>
            <a:off x="8431931" y="3496444"/>
            <a:ext cx="0" cy="216024"/>
          </a:xfrm>
          <a:prstGeom prst="line">
            <a:avLst/>
          </a:prstGeom>
          <a:solidFill>
            <a:schemeClr val="accent1"/>
          </a:solidFill>
          <a:ln w="9525" cap="flat" cmpd="sng" algn="ctr">
            <a:solidFill>
              <a:schemeClr val="bg1">
                <a:lumMod val="65000"/>
              </a:schemeClr>
            </a:solidFill>
            <a:prstDash val="solid"/>
            <a:round/>
            <a:headEnd type="none" w="med" len="med"/>
            <a:tailEnd type="none" w="med" len="med"/>
          </a:ln>
          <a:effectLst/>
        </p:spPr>
      </p:cxnSp>
      <p:sp>
        <p:nvSpPr>
          <p:cNvPr id="445" name="TextBox 444"/>
          <p:cNvSpPr txBox="1"/>
          <p:nvPr/>
        </p:nvSpPr>
        <p:spPr>
          <a:xfrm>
            <a:off x="7208503" y="299296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446" name="TextBox 445"/>
          <p:cNvSpPr txBox="1"/>
          <p:nvPr/>
        </p:nvSpPr>
        <p:spPr>
          <a:xfrm>
            <a:off x="8478037" y="2992388"/>
            <a:ext cx="169918" cy="215444"/>
          </a:xfrm>
          <a:prstGeom prst="rect">
            <a:avLst/>
          </a:prstGeom>
          <a:noFill/>
        </p:spPr>
        <p:txBody>
          <a:bodyPr wrap="none" lIns="0" tIns="0" rIns="0" bIns="0" rtlCol="0">
            <a:spAutoFit/>
          </a:bodyPr>
          <a:lstStyle/>
          <a:p>
            <a:r>
              <a:rPr lang="en-GB" sz="1400" dirty="0" smtClean="0">
                <a:solidFill>
                  <a:schemeClr val="bg1">
                    <a:lumMod val="65000"/>
                  </a:schemeClr>
                </a:solidFill>
              </a:rPr>
              <a:t>W</a:t>
            </a:r>
            <a:endParaRPr lang="en-US" sz="1400" dirty="0" smtClean="0">
              <a:solidFill>
                <a:schemeClr val="bg1">
                  <a:lumMod val="65000"/>
                </a:schemeClr>
              </a:solidFill>
            </a:endParaRPr>
          </a:p>
        </p:txBody>
      </p:sp>
      <p:cxnSp>
        <p:nvCxnSpPr>
          <p:cNvPr id="447" name="Straight Connector 446"/>
          <p:cNvCxnSpPr/>
          <p:nvPr/>
        </p:nvCxnSpPr>
        <p:spPr bwMode="auto">
          <a:xfrm>
            <a:off x="929602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48" name="Straight Connector 447"/>
          <p:cNvCxnSpPr>
            <a:endCxn id="460" idx="0"/>
          </p:cNvCxnSpPr>
          <p:nvPr/>
        </p:nvCxnSpPr>
        <p:spPr bwMode="auto">
          <a:xfrm>
            <a:off x="6415707"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58" name="Isosceles Triangle 457"/>
          <p:cNvSpPr/>
          <p:nvPr/>
        </p:nvSpPr>
        <p:spPr bwMode="auto">
          <a:xfrm>
            <a:off x="915201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9" name="Trapezoid 458"/>
          <p:cNvSpPr/>
          <p:nvPr/>
        </p:nvSpPr>
        <p:spPr bwMode="auto">
          <a:xfrm>
            <a:off x="9149674" y="341414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0" name="Isosceles Triangle 459"/>
          <p:cNvSpPr/>
          <p:nvPr/>
        </p:nvSpPr>
        <p:spPr bwMode="auto">
          <a:xfrm>
            <a:off x="6271691"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1" name="Trapezoid 460"/>
          <p:cNvSpPr/>
          <p:nvPr/>
        </p:nvSpPr>
        <p:spPr bwMode="auto">
          <a:xfrm>
            <a:off x="6271689" y="341414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5" name="TextBox 464"/>
          <p:cNvSpPr txBox="1"/>
          <p:nvPr/>
        </p:nvSpPr>
        <p:spPr>
          <a:xfrm>
            <a:off x="6487715" y="29929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466" name="TextBox 465"/>
          <p:cNvSpPr txBox="1"/>
          <p:nvPr/>
        </p:nvSpPr>
        <p:spPr>
          <a:xfrm>
            <a:off x="9103793" y="299238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468" name="Rectangle 467"/>
          <p:cNvSpPr/>
          <p:nvPr/>
        </p:nvSpPr>
        <p:spPr bwMode="auto">
          <a:xfrm>
            <a:off x="5479603" y="1624236"/>
            <a:ext cx="4903539" cy="3528392"/>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2" name="TextBox 471"/>
          <p:cNvSpPr txBox="1"/>
          <p:nvPr/>
        </p:nvSpPr>
        <p:spPr>
          <a:xfrm>
            <a:off x="8014055" y="1696244"/>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473" name="Straight Connector 472"/>
          <p:cNvCxnSpPr/>
          <p:nvPr/>
        </p:nvCxnSpPr>
        <p:spPr bwMode="auto">
          <a:xfrm flipH="1">
            <a:off x="6415072" y="2416324"/>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74" name="Straight Connector 473"/>
          <p:cNvCxnSpPr/>
          <p:nvPr/>
        </p:nvCxnSpPr>
        <p:spPr bwMode="auto">
          <a:xfrm flipH="1">
            <a:off x="9296027" y="2416324"/>
            <a:ext cx="763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478" name="Straight Connector 477"/>
          <p:cNvCxnSpPr/>
          <p:nvPr/>
        </p:nvCxnSpPr>
        <p:spPr bwMode="auto">
          <a:xfrm>
            <a:off x="8431931" y="2272308"/>
            <a:ext cx="0" cy="64807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cxnSp>
        <p:nvCxnSpPr>
          <p:cNvPr id="479" name="Straight Connector 478"/>
          <p:cNvCxnSpPr/>
          <p:nvPr/>
        </p:nvCxnSpPr>
        <p:spPr bwMode="auto">
          <a:xfrm>
            <a:off x="7351811" y="2272308"/>
            <a:ext cx="0" cy="64807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480" name="TextBox 479"/>
          <p:cNvSpPr txBox="1"/>
          <p:nvPr/>
        </p:nvSpPr>
        <p:spPr>
          <a:xfrm>
            <a:off x="8230079" y="1696244"/>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cxnSp>
        <p:nvCxnSpPr>
          <p:cNvPr id="484" name="Straight Connector 483"/>
          <p:cNvCxnSpPr/>
          <p:nvPr/>
        </p:nvCxnSpPr>
        <p:spPr bwMode="auto">
          <a:xfrm>
            <a:off x="936803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85" name="Straight Connector 484"/>
          <p:cNvCxnSpPr/>
          <p:nvPr/>
        </p:nvCxnSpPr>
        <p:spPr bwMode="auto">
          <a:xfrm>
            <a:off x="9224019"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86" name="Straight Connector 485"/>
          <p:cNvCxnSpPr/>
          <p:nvPr/>
        </p:nvCxnSpPr>
        <p:spPr bwMode="auto">
          <a:xfrm>
            <a:off x="929602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87" name="Straight Connector 486"/>
          <p:cNvCxnSpPr/>
          <p:nvPr/>
        </p:nvCxnSpPr>
        <p:spPr bwMode="auto">
          <a:xfrm>
            <a:off x="64877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8" name="Straight Connector 487"/>
          <p:cNvCxnSpPr/>
          <p:nvPr/>
        </p:nvCxnSpPr>
        <p:spPr bwMode="auto">
          <a:xfrm>
            <a:off x="634369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9" name="Straight Connector 488"/>
          <p:cNvCxnSpPr/>
          <p:nvPr/>
        </p:nvCxnSpPr>
        <p:spPr bwMode="auto">
          <a:xfrm>
            <a:off x="641570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9" name="TextBox 518"/>
          <p:cNvSpPr txBox="1"/>
          <p:nvPr/>
        </p:nvSpPr>
        <p:spPr>
          <a:xfrm>
            <a:off x="6127675"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20" name="TextBox 519"/>
          <p:cNvSpPr txBox="1"/>
          <p:nvPr/>
        </p:nvSpPr>
        <p:spPr>
          <a:xfrm>
            <a:off x="8802888"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523" name="Group 25"/>
          <p:cNvGrpSpPr>
            <a:grpSpLocks noChangeAspect="1"/>
          </p:cNvGrpSpPr>
          <p:nvPr/>
        </p:nvGrpSpPr>
        <p:grpSpPr>
          <a:xfrm>
            <a:off x="5623619" y="3208412"/>
            <a:ext cx="288032" cy="288032"/>
            <a:chOff x="655067" y="5296644"/>
            <a:chExt cx="504056" cy="504056"/>
          </a:xfrm>
          <a:solidFill>
            <a:schemeClr val="bg1"/>
          </a:solidFill>
        </p:grpSpPr>
        <p:sp>
          <p:nvSpPr>
            <p:cNvPr id="524" name="Isosceles Triangle 5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5" name="Trapezoid 5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26" name="Straight Connector 525"/>
          <p:cNvCxnSpPr>
            <a:stCxn id="524" idx="0"/>
          </p:cNvCxnSpPr>
          <p:nvPr/>
        </p:nvCxnSpPr>
        <p:spPr bwMode="auto">
          <a:xfrm flipV="1">
            <a:off x="5767635"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27" name="Group 25"/>
          <p:cNvGrpSpPr>
            <a:grpSpLocks noChangeAspect="1"/>
          </p:cNvGrpSpPr>
          <p:nvPr/>
        </p:nvGrpSpPr>
        <p:grpSpPr>
          <a:xfrm flipH="1">
            <a:off x="9944099" y="3208412"/>
            <a:ext cx="288032" cy="288032"/>
            <a:chOff x="655067" y="5296644"/>
            <a:chExt cx="504056" cy="504056"/>
          </a:xfrm>
          <a:solidFill>
            <a:schemeClr val="bg1"/>
          </a:solidFill>
        </p:grpSpPr>
        <p:sp>
          <p:nvSpPr>
            <p:cNvPr id="528" name="Isosceles Triangle 52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9" name="Trapezoid 52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30" name="Straight Connector 529"/>
          <p:cNvCxnSpPr>
            <a:stCxn id="528" idx="0"/>
          </p:cNvCxnSpPr>
          <p:nvPr/>
        </p:nvCxnSpPr>
        <p:spPr bwMode="auto">
          <a:xfrm flipH="1" flipV="1">
            <a:off x="10088115"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31" name="Group 315"/>
          <p:cNvGrpSpPr/>
          <p:nvPr/>
        </p:nvGrpSpPr>
        <p:grpSpPr>
          <a:xfrm>
            <a:off x="5695627" y="3496444"/>
            <a:ext cx="4464496" cy="216024"/>
            <a:chOff x="295027" y="3496444"/>
            <a:chExt cx="4464496" cy="72008"/>
          </a:xfrm>
        </p:grpSpPr>
        <p:cxnSp>
          <p:nvCxnSpPr>
            <p:cNvPr id="532" name="Straight Connector 531"/>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3" name="Straight Connector 532"/>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4" name="Straight Connector 533"/>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7" name="Straight Connector 536"/>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538" name="TextBox 537"/>
          <p:cNvSpPr txBox="1"/>
          <p:nvPr/>
        </p:nvSpPr>
        <p:spPr>
          <a:xfrm>
            <a:off x="8431931" y="1696244"/>
            <a:ext cx="129844" cy="215444"/>
          </a:xfrm>
          <a:prstGeom prst="rect">
            <a:avLst/>
          </a:prstGeom>
          <a:noFill/>
        </p:spPr>
        <p:txBody>
          <a:bodyPr wrap="none" lIns="0" tIns="0" rIns="0" bIns="0" rtlCol="0">
            <a:spAutoFit/>
          </a:bodyPr>
          <a:lstStyle/>
          <a:p>
            <a:r>
              <a:rPr lang="en-GB" sz="1400" dirty="0" smtClean="0"/>
              <a:t>U</a:t>
            </a:r>
            <a:endParaRPr lang="en-US" sz="1400" dirty="0" smtClean="0"/>
          </a:p>
        </p:txBody>
      </p:sp>
      <p:cxnSp>
        <p:nvCxnSpPr>
          <p:cNvPr id="539" name="Straight Connector 538"/>
          <p:cNvCxnSpPr/>
          <p:nvPr/>
        </p:nvCxnSpPr>
        <p:spPr bwMode="auto">
          <a:xfrm>
            <a:off x="5767635"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40" name="Straight Connector 539"/>
          <p:cNvCxnSpPr/>
          <p:nvPr/>
        </p:nvCxnSpPr>
        <p:spPr bwMode="auto">
          <a:xfrm>
            <a:off x="10088115"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78" name="Straight Connector 577"/>
          <p:cNvCxnSpPr/>
          <p:nvPr/>
        </p:nvCxnSpPr>
        <p:spPr bwMode="auto">
          <a:xfrm flipH="1">
            <a:off x="5551611" y="241632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579" name="Straight Connector 578"/>
          <p:cNvCxnSpPr/>
          <p:nvPr/>
        </p:nvCxnSpPr>
        <p:spPr bwMode="auto">
          <a:xfrm flipH="1">
            <a:off x="8071891" y="1912268"/>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580" name="Straight Connector 579"/>
          <p:cNvCxnSpPr/>
          <p:nvPr/>
        </p:nvCxnSpPr>
        <p:spPr bwMode="auto">
          <a:xfrm flipH="1">
            <a:off x="5551611" y="212829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81" name="Straight Connector 580"/>
          <p:cNvCxnSpPr/>
          <p:nvPr/>
        </p:nvCxnSpPr>
        <p:spPr bwMode="auto">
          <a:xfrm>
            <a:off x="8503939" y="1912268"/>
            <a:ext cx="0" cy="216024"/>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82" name="Straight Connector 581"/>
          <p:cNvCxnSpPr/>
          <p:nvPr/>
        </p:nvCxnSpPr>
        <p:spPr bwMode="auto">
          <a:xfrm flipH="1">
            <a:off x="5551611" y="227230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583" name="Straight Connector 582"/>
          <p:cNvCxnSpPr/>
          <p:nvPr/>
        </p:nvCxnSpPr>
        <p:spPr bwMode="auto">
          <a:xfrm>
            <a:off x="8287915" y="1912268"/>
            <a:ext cx="0" cy="360040"/>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584" name="Rectangle 583"/>
          <p:cNvSpPr/>
          <p:nvPr/>
        </p:nvSpPr>
        <p:spPr bwMode="auto">
          <a:xfrm>
            <a:off x="7934870"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85" name="Rectangle 584"/>
          <p:cNvSpPr/>
          <p:nvPr/>
        </p:nvSpPr>
        <p:spPr bwMode="auto">
          <a:xfrm>
            <a:off x="5623619" y="3712468"/>
            <a:ext cx="2167235"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86" name="Rectangle 585"/>
          <p:cNvSpPr/>
          <p:nvPr/>
        </p:nvSpPr>
        <p:spPr bwMode="auto">
          <a:xfrm>
            <a:off x="6566718"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587" name="Group 58"/>
          <p:cNvGrpSpPr>
            <a:grpSpLocks noChangeAspect="1"/>
          </p:cNvGrpSpPr>
          <p:nvPr/>
        </p:nvGrpSpPr>
        <p:grpSpPr>
          <a:xfrm flipV="1">
            <a:off x="7214790" y="4288532"/>
            <a:ext cx="288032" cy="288032"/>
            <a:chOff x="655067" y="5296644"/>
            <a:chExt cx="504056" cy="504056"/>
          </a:xfrm>
          <a:solidFill>
            <a:schemeClr val="bg1"/>
          </a:solidFill>
        </p:grpSpPr>
        <p:sp>
          <p:nvSpPr>
            <p:cNvPr id="588" name="Isosceles Triangle 58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89" name="Trapezoid 58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90" name="Group 58"/>
          <p:cNvGrpSpPr>
            <a:grpSpLocks noChangeAspect="1"/>
          </p:cNvGrpSpPr>
          <p:nvPr/>
        </p:nvGrpSpPr>
        <p:grpSpPr>
          <a:xfrm flipH="1" flipV="1">
            <a:off x="8510934" y="4288532"/>
            <a:ext cx="288032" cy="288032"/>
            <a:chOff x="655067" y="5296644"/>
            <a:chExt cx="504056" cy="504056"/>
          </a:xfrm>
          <a:solidFill>
            <a:schemeClr val="bg1"/>
          </a:solidFill>
        </p:grpSpPr>
        <p:sp>
          <p:nvSpPr>
            <p:cNvPr id="591" name="Isosceles Triangle 59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2" name="Trapezoid 59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93" name="Group 61"/>
          <p:cNvGrpSpPr>
            <a:grpSpLocks noChangeAspect="1"/>
          </p:cNvGrpSpPr>
          <p:nvPr/>
        </p:nvGrpSpPr>
        <p:grpSpPr>
          <a:xfrm flipV="1">
            <a:off x="6278686" y="4288532"/>
            <a:ext cx="864096" cy="288032"/>
            <a:chOff x="655067" y="5296644"/>
            <a:chExt cx="504056" cy="504056"/>
          </a:xfrm>
          <a:solidFill>
            <a:schemeClr val="bg1"/>
          </a:solidFill>
        </p:grpSpPr>
        <p:sp>
          <p:nvSpPr>
            <p:cNvPr id="594" name="Isosceles Triangle 59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5" name="Trapezoid 594"/>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96" name="Straight Connector 595"/>
          <p:cNvCxnSpPr>
            <a:endCxn id="594" idx="0"/>
          </p:cNvCxnSpPr>
          <p:nvPr/>
        </p:nvCxnSpPr>
        <p:spPr bwMode="auto">
          <a:xfrm flipV="1">
            <a:off x="6710734"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97" name="Group 596"/>
          <p:cNvGrpSpPr/>
          <p:nvPr/>
        </p:nvGrpSpPr>
        <p:grpSpPr>
          <a:xfrm>
            <a:off x="7286798" y="4144516"/>
            <a:ext cx="144016" cy="144016"/>
            <a:chOff x="1591171" y="4144516"/>
            <a:chExt cx="144016" cy="144016"/>
          </a:xfrm>
        </p:grpSpPr>
        <p:cxnSp>
          <p:nvCxnSpPr>
            <p:cNvPr id="598" name="Straight Connector 59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9" name="Straight Connector 59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0" name="Straight Connector 59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01" name="Straight Connector 600"/>
          <p:cNvCxnSpPr/>
          <p:nvPr/>
        </p:nvCxnSpPr>
        <p:spPr bwMode="auto">
          <a:xfrm flipH="1">
            <a:off x="865495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2" name="Straight Connector 601"/>
          <p:cNvCxnSpPr/>
          <p:nvPr/>
        </p:nvCxnSpPr>
        <p:spPr bwMode="auto">
          <a:xfrm flipH="1">
            <a:off x="858294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3" name="Straight Connector 602"/>
          <p:cNvCxnSpPr/>
          <p:nvPr/>
        </p:nvCxnSpPr>
        <p:spPr bwMode="auto">
          <a:xfrm flipH="1">
            <a:off x="872695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4" name="Straight Connector 603"/>
          <p:cNvCxnSpPr/>
          <p:nvPr/>
        </p:nvCxnSpPr>
        <p:spPr bwMode="auto">
          <a:xfrm>
            <a:off x="678274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5" name="Straight Connector 604"/>
          <p:cNvCxnSpPr/>
          <p:nvPr/>
        </p:nvCxnSpPr>
        <p:spPr bwMode="auto">
          <a:xfrm>
            <a:off x="663872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6" name="Straight Connector 605"/>
          <p:cNvCxnSpPr/>
          <p:nvPr/>
        </p:nvCxnSpPr>
        <p:spPr bwMode="auto">
          <a:xfrm>
            <a:off x="671073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7" name="Straight Connector 606"/>
          <p:cNvCxnSpPr/>
          <p:nvPr/>
        </p:nvCxnSpPr>
        <p:spPr bwMode="auto">
          <a:xfrm>
            <a:off x="7358806" y="4720580"/>
            <a:ext cx="129614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608" name="TextBox 607"/>
          <p:cNvSpPr txBox="1"/>
          <p:nvPr/>
        </p:nvSpPr>
        <p:spPr>
          <a:xfrm>
            <a:off x="7426466" y="4504556"/>
            <a:ext cx="1221489" cy="184666"/>
          </a:xfrm>
          <a:prstGeom prst="rect">
            <a:avLst/>
          </a:prstGeom>
          <a:noFill/>
        </p:spPr>
        <p:txBody>
          <a:bodyPr wrap="none" lIns="0" tIns="0" rIns="0" bIns="0" rtlCol="0">
            <a:spAutoFit/>
          </a:bodyPr>
          <a:lstStyle/>
          <a:p>
            <a:pPr algn="ctr"/>
            <a:r>
              <a:rPr lang="en-GB" sz="1200" b="0" dirty="0" smtClean="0">
                <a:solidFill>
                  <a:srgbClr val="808000"/>
                </a:solidFill>
              </a:rPr>
              <a:t>Intra-DAS BVLAN</a:t>
            </a:r>
            <a:endParaRPr lang="en-US" sz="1200" b="0" dirty="0" smtClean="0">
              <a:solidFill>
                <a:srgbClr val="808000"/>
              </a:solidFill>
            </a:endParaRPr>
          </a:p>
        </p:txBody>
      </p:sp>
      <p:cxnSp>
        <p:nvCxnSpPr>
          <p:cNvPr id="609" name="Straight Connector 608"/>
          <p:cNvCxnSpPr/>
          <p:nvPr/>
        </p:nvCxnSpPr>
        <p:spPr bwMode="auto">
          <a:xfrm>
            <a:off x="7358806"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0" name="Straight Connector 609"/>
          <p:cNvCxnSpPr/>
          <p:nvPr/>
        </p:nvCxnSpPr>
        <p:spPr bwMode="auto">
          <a:xfrm>
            <a:off x="8654950"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11" name="Group 610"/>
          <p:cNvGrpSpPr/>
          <p:nvPr/>
        </p:nvGrpSpPr>
        <p:grpSpPr>
          <a:xfrm>
            <a:off x="6350694" y="3928492"/>
            <a:ext cx="144016" cy="360040"/>
            <a:chOff x="871091" y="4144516"/>
            <a:chExt cx="144016" cy="144016"/>
          </a:xfrm>
        </p:grpSpPr>
        <p:cxnSp>
          <p:nvCxnSpPr>
            <p:cNvPr id="612" name="Straight Connector 61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3" name="Straight Connector 61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4" name="Straight Connector 61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615" name="Group 61"/>
          <p:cNvGrpSpPr>
            <a:grpSpLocks noChangeAspect="1"/>
          </p:cNvGrpSpPr>
          <p:nvPr/>
        </p:nvGrpSpPr>
        <p:grpSpPr>
          <a:xfrm flipV="1">
            <a:off x="8942982" y="4288532"/>
            <a:ext cx="576064" cy="288032"/>
            <a:chOff x="655067" y="5296644"/>
            <a:chExt cx="504056" cy="504056"/>
          </a:xfrm>
          <a:solidFill>
            <a:schemeClr val="bg1"/>
          </a:solidFill>
        </p:grpSpPr>
        <p:sp>
          <p:nvSpPr>
            <p:cNvPr id="616" name="Isosceles Triangle 61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7" name="Trapezoid 616"/>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18" name="Straight Connector 617"/>
          <p:cNvCxnSpPr>
            <a:endCxn id="616" idx="0"/>
          </p:cNvCxnSpPr>
          <p:nvPr/>
        </p:nvCxnSpPr>
        <p:spPr bwMode="auto">
          <a:xfrm flipV="1">
            <a:off x="9231014"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19" name="Group 618"/>
          <p:cNvGrpSpPr/>
          <p:nvPr/>
        </p:nvGrpSpPr>
        <p:grpSpPr>
          <a:xfrm>
            <a:off x="9303022" y="3928492"/>
            <a:ext cx="144016" cy="360040"/>
            <a:chOff x="871091" y="4144516"/>
            <a:chExt cx="144016" cy="144016"/>
          </a:xfrm>
        </p:grpSpPr>
        <p:cxnSp>
          <p:nvCxnSpPr>
            <p:cNvPr id="620" name="Straight Connector 619"/>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1" name="Straight Connector 620"/>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2" name="Straight Connector 621"/>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23" name="Rectangle 622"/>
          <p:cNvSpPr/>
          <p:nvPr/>
        </p:nvSpPr>
        <p:spPr bwMode="auto">
          <a:xfrm>
            <a:off x="8510934"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624" name="Group 623"/>
          <p:cNvGrpSpPr/>
          <p:nvPr/>
        </p:nvGrpSpPr>
        <p:grpSpPr>
          <a:xfrm>
            <a:off x="9014990" y="4144516"/>
            <a:ext cx="144016" cy="144016"/>
            <a:chOff x="1591171" y="4144516"/>
            <a:chExt cx="144016" cy="144016"/>
          </a:xfrm>
        </p:grpSpPr>
        <p:cxnSp>
          <p:nvCxnSpPr>
            <p:cNvPr id="625" name="Straight Connector 624"/>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6" name="Straight Connector 625"/>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7" name="Straight Connector 626"/>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628" name="Group 627"/>
          <p:cNvGrpSpPr/>
          <p:nvPr/>
        </p:nvGrpSpPr>
        <p:grpSpPr>
          <a:xfrm>
            <a:off x="5702622" y="3716347"/>
            <a:ext cx="1296144" cy="432048"/>
            <a:chOff x="295027" y="3712468"/>
            <a:chExt cx="1296144" cy="432048"/>
          </a:xfrm>
        </p:grpSpPr>
        <p:cxnSp>
          <p:nvCxnSpPr>
            <p:cNvPr id="629" name="Straight Connector 628"/>
            <p:cNvCxnSpPr/>
            <p:nvPr/>
          </p:nvCxnSpPr>
          <p:spPr bwMode="auto">
            <a:xfrm>
              <a:off x="1087115"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0" name="Straight Connector 629"/>
            <p:cNvCxnSpPr/>
            <p:nvPr/>
          </p:nvCxnSpPr>
          <p:spPr bwMode="auto">
            <a:xfrm>
              <a:off x="1025155"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1" name="Straight Connector 630"/>
            <p:cNvCxnSpPr/>
            <p:nvPr/>
          </p:nvCxnSpPr>
          <p:spPr bwMode="auto">
            <a:xfrm>
              <a:off x="953147"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2" name="Straight Connector 631"/>
            <p:cNvCxnSpPr/>
            <p:nvPr/>
          </p:nvCxnSpPr>
          <p:spPr bwMode="auto">
            <a:xfrm>
              <a:off x="295027"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3" name="Straight Connector 632"/>
            <p:cNvCxnSpPr/>
            <p:nvPr/>
          </p:nvCxnSpPr>
          <p:spPr bwMode="auto">
            <a:xfrm>
              <a:off x="367035"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4" name="Straight Connector 633"/>
            <p:cNvCxnSpPr/>
            <p:nvPr/>
          </p:nvCxnSpPr>
          <p:spPr bwMode="auto">
            <a:xfrm>
              <a:off x="439043"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5" name="Straight Connector 634"/>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6" name="Straight Connector 635"/>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7" name="Straight Connector 636"/>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38" name="Straight Connector 637"/>
          <p:cNvCxnSpPr/>
          <p:nvPr/>
        </p:nvCxnSpPr>
        <p:spPr bwMode="auto">
          <a:xfrm flipH="1">
            <a:off x="9447038"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9" name="Straight Connector 638"/>
          <p:cNvCxnSpPr/>
          <p:nvPr/>
        </p:nvCxnSpPr>
        <p:spPr bwMode="auto">
          <a:xfrm flipH="1">
            <a:off x="9375030"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0" name="Straight Connector 639"/>
          <p:cNvCxnSpPr/>
          <p:nvPr/>
        </p:nvCxnSpPr>
        <p:spPr bwMode="auto">
          <a:xfrm flipH="1">
            <a:off x="9303022"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1" name="Straight Connector 640"/>
          <p:cNvCxnSpPr/>
          <p:nvPr/>
        </p:nvCxnSpPr>
        <p:spPr bwMode="auto">
          <a:xfrm flipH="1">
            <a:off x="7070774" y="3712468"/>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2" name="Straight Connector 641"/>
          <p:cNvCxnSpPr/>
          <p:nvPr/>
        </p:nvCxnSpPr>
        <p:spPr bwMode="auto">
          <a:xfrm flipH="1">
            <a:off x="7142782" y="3715867"/>
            <a:ext cx="218800" cy="21262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3" name="Straight Connector 642"/>
          <p:cNvCxnSpPr/>
          <p:nvPr/>
        </p:nvCxnSpPr>
        <p:spPr bwMode="auto">
          <a:xfrm flipH="1">
            <a:off x="7214790" y="3715867"/>
            <a:ext cx="214777" cy="21262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4" name="Straight Connector 643"/>
          <p:cNvCxnSpPr/>
          <p:nvPr/>
        </p:nvCxnSpPr>
        <p:spPr bwMode="auto">
          <a:xfrm flipV="1">
            <a:off x="692675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5" name="Straight Connector 644"/>
          <p:cNvCxnSpPr/>
          <p:nvPr/>
        </p:nvCxnSpPr>
        <p:spPr bwMode="auto">
          <a:xfrm flipV="1">
            <a:off x="6854750"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6" name="Straight Connector 645"/>
          <p:cNvCxnSpPr/>
          <p:nvPr/>
        </p:nvCxnSpPr>
        <p:spPr bwMode="auto">
          <a:xfrm flipV="1">
            <a:off x="6998766"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7" name="Straight Connector 646"/>
          <p:cNvCxnSpPr/>
          <p:nvPr/>
        </p:nvCxnSpPr>
        <p:spPr bwMode="auto">
          <a:xfrm>
            <a:off x="699876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8" name="Straight Connector 647"/>
          <p:cNvCxnSpPr/>
          <p:nvPr/>
        </p:nvCxnSpPr>
        <p:spPr bwMode="auto">
          <a:xfrm>
            <a:off x="685475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9" name="Straight Connector 648"/>
          <p:cNvCxnSpPr/>
          <p:nvPr/>
        </p:nvCxnSpPr>
        <p:spPr bwMode="auto">
          <a:xfrm>
            <a:off x="692675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8" name="Straight Connector 277"/>
          <p:cNvCxnSpPr/>
          <p:nvPr/>
        </p:nvCxnSpPr>
        <p:spPr bwMode="auto">
          <a:xfrm flipH="1">
            <a:off x="1807195" y="3712468"/>
            <a:ext cx="21602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79" name="Straight Connector 278"/>
          <p:cNvCxnSpPr/>
          <p:nvPr/>
        </p:nvCxnSpPr>
        <p:spPr bwMode="auto">
          <a:xfrm flipH="1">
            <a:off x="1879203" y="3712468"/>
            <a:ext cx="21602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80" name="Straight Connector 279"/>
          <p:cNvCxnSpPr/>
          <p:nvPr/>
        </p:nvCxnSpPr>
        <p:spPr bwMode="auto">
          <a:xfrm flipH="1">
            <a:off x="1951211" y="3712468"/>
            <a:ext cx="21602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grpSp>
        <p:nvGrpSpPr>
          <p:cNvPr id="311" name="Group 310"/>
          <p:cNvGrpSpPr/>
          <p:nvPr/>
        </p:nvGrpSpPr>
        <p:grpSpPr>
          <a:xfrm>
            <a:off x="2095227" y="3856484"/>
            <a:ext cx="5040560" cy="2662555"/>
            <a:chOff x="2095227" y="3856484"/>
            <a:chExt cx="5040560" cy="2662555"/>
          </a:xfrm>
        </p:grpSpPr>
        <p:cxnSp>
          <p:nvCxnSpPr>
            <p:cNvPr id="275" name="Straight Arrow Connector 274"/>
            <p:cNvCxnSpPr>
              <a:stCxn id="276" idx="0"/>
            </p:cNvCxnSpPr>
            <p:nvPr/>
          </p:nvCxnSpPr>
          <p:spPr bwMode="auto">
            <a:xfrm flipH="1" flipV="1">
              <a:off x="2095227" y="3856484"/>
              <a:ext cx="2952328" cy="201622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76" name="TextBox 275"/>
            <p:cNvSpPr txBox="1"/>
            <p:nvPr/>
          </p:nvSpPr>
          <p:spPr>
            <a:xfrm>
              <a:off x="4111451" y="5872708"/>
              <a:ext cx="1872207" cy="646331"/>
            </a:xfrm>
            <a:prstGeom prst="rect">
              <a:avLst/>
            </a:prstGeom>
            <a:noFill/>
          </p:spPr>
          <p:txBody>
            <a:bodyPr wrap="square" lIns="0" tIns="0" rIns="0" bIns="0" rtlCol="0">
              <a:spAutoFit/>
            </a:bodyPr>
            <a:lstStyle/>
            <a:p>
              <a:pPr algn="ctr"/>
              <a:r>
                <a:rPr lang="en-GB" sz="1400" b="0" dirty="0" smtClean="0"/>
                <a:t>Should the S-Relay be preconfigured with those connections?</a:t>
              </a:r>
              <a:endParaRPr lang="en-US" sz="1400" b="0" dirty="0" smtClean="0"/>
            </a:p>
          </p:txBody>
        </p:sp>
        <p:cxnSp>
          <p:nvCxnSpPr>
            <p:cNvPr id="292" name="Straight Arrow Connector 291"/>
            <p:cNvCxnSpPr>
              <a:stCxn id="276" idx="0"/>
            </p:cNvCxnSpPr>
            <p:nvPr/>
          </p:nvCxnSpPr>
          <p:spPr bwMode="auto">
            <a:xfrm flipV="1">
              <a:off x="5047555" y="3856484"/>
              <a:ext cx="2088232" cy="201622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 name="Rectangle 272"/>
          <p:cNvSpPr/>
          <p:nvPr/>
        </p:nvSpPr>
        <p:spPr bwMode="auto">
          <a:xfrm>
            <a:off x="5623619" y="2560340"/>
            <a:ext cx="4608512" cy="216024"/>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BVLAN EC</a:t>
            </a:r>
            <a:r>
              <a:rPr kumimoji="0" lang="en-GB" sz="1400" b="0" i="0" u="none" strike="noStrike" cap="none" normalizeH="0" dirty="0" smtClean="0">
                <a:ln>
                  <a:noFill/>
                </a:ln>
                <a:solidFill>
                  <a:schemeClr val="tx1"/>
                </a:solidFill>
                <a:effectLst/>
                <a:latin typeface="Arial" charset="0"/>
                <a:ea typeface="MS PGothic" pitchFamily="34" charset="-128"/>
              </a:rPr>
              <a:t> </a:t>
            </a: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74" name="Rectangle 273"/>
          <p:cNvSpPr/>
          <p:nvPr/>
        </p:nvSpPr>
        <p:spPr bwMode="auto">
          <a:xfrm>
            <a:off x="367035" y="2560340"/>
            <a:ext cx="4608512" cy="216024"/>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0" i="0" u="none" strike="noStrike" cap="none" normalizeH="0" baseline="0" dirty="0" smtClean="0">
                <a:ln>
                  <a:noFill/>
                </a:ln>
                <a:solidFill>
                  <a:schemeClr val="tx1"/>
                </a:solidFill>
                <a:effectLst/>
                <a:latin typeface="Arial" charset="0"/>
                <a:ea typeface="MS PGothic" pitchFamily="34" charset="-128"/>
              </a:rPr>
              <a:t>BVLAN EC</a:t>
            </a:r>
            <a:r>
              <a:rPr kumimoji="0" lang="en-GB" sz="1400" b="0" i="0" u="none" strike="noStrike" cap="none" normalizeH="0" dirty="0" smtClean="0">
                <a:ln>
                  <a:noFill/>
                </a:ln>
                <a:solidFill>
                  <a:schemeClr val="tx1"/>
                </a:solidFill>
                <a:effectLst/>
                <a:latin typeface="Arial" charset="0"/>
                <a:ea typeface="MS PGothic" pitchFamily="34" charset="-128"/>
              </a:rPr>
              <a:t> </a:t>
            </a:r>
            <a:r>
              <a:rPr kumimoji="0" lang="en-GB" sz="1400" b="0" i="0" u="none" strike="noStrike" cap="none" normalizeH="0" baseline="0" dirty="0" smtClean="0">
                <a:ln>
                  <a:noFill/>
                </a:ln>
                <a:solidFill>
                  <a:schemeClr val="tx1"/>
                </a:solidFill>
                <a:effectLst/>
                <a:latin typeface="Arial" charset="0"/>
                <a:ea typeface="MS PGothic" pitchFamily="34" charset="-128"/>
              </a:rPr>
              <a:t>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Distributed Restorable BVLAN connected to DRNI</a:t>
            </a:r>
            <a:endParaRPr lang="en-US" dirty="0"/>
          </a:p>
        </p:txBody>
      </p:sp>
      <p:sp>
        <p:nvSpPr>
          <p:cNvPr id="281" name="TextBox 280"/>
          <p:cNvSpPr txBox="1"/>
          <p:nvPr/>
        </p:nvSpPr>
        <p:spPr>
          <a:xfrm>
            <a:off x="2736304"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3" name="TextBox 282"/>
          <p:cNvSpPr txBox="1"/>
          <p:nvPr/>
        </p:nvSpPr>
        <p:spPr>
          <a:xfrm>
            <a:off x="1728192"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4" name="TextBox 283"/>
          <p:cNvSpPr txBox="1"/>
          <p:nvPr/>
        </p:nvSpPr>
        <p:spPr>
          <a:xfrm>
            <a:off x="792088"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5" name="TextBox 284"/>
          <p:cNvSpPr txBox="1"/>
          <p:nvPr/>
        </p:nvSpPr>
        <p:spPr>
          <a:xfrm>
            <a:off x="3672408"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90" name="Rectangle 289"/>
          <p:cNvSpPr/>
          <p:nvPr/>
        </p:nvSpPr>
        <p:spPr bwMode="auto">
          <a:xfrm>
            <a:off x="2736304"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281037"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cxnSp>
        <p:nvCxnSpPr>
          <p:cNvPr id="413" name="Straight Connector 412"/>
          <p:cNvCxnSpPr/>
          <p:nvPr/>
        </p:nvCxnSpPr>
        <p:spPr bwMode="auto">
          <a:xfrm>
            <a:off x="1224136"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1162176"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1090168"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432048"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504056"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576064"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0" name="Straight Connector 429"/>
          <p:cNvCxnSpPr/>
          <p:nvPr/>
        </p:nvCxnSpPr>
        <p:spPr bwMode="auto">
          <a:xfrm>
            <a:off x="3080777" y="3708589"/>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1" name="Straight Connector 430"/>
          <p:cNvCxnSpPr/>
          <p:nvPr/>
        </p:nvCxnSpPr>
        <p:spPr bwMode="auto">
          <a:xfrm>
            <a:off x="3155561" y="3711988"/>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a:off x="3223546" y="3711988"/>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flipH="1">
            <a:off x="4176464"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4" name="Straight Connector 433"/>
          <p:cNvCxnSpPr/>
          <p:nvPr/>
        </p:nvCxnSpPr>
        <p:spPr bwMode="auto">
          <a:xfrm flipH="1">
            <a:off x="4104456"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flipH="1">
            <a:off x="4032448"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4" name="TextBox 493"/>
          <p:cNvSpPr txBox="1"/>
          <p:nvPr/>
        </p:nvSpPr>
        <p:spPr>
          <a:xfrm>
            <a:off x="1080120" y="6155223"/>
            <a:ext cx="3168352" cy="276999"/>
          </a:xfrm>
          <a:prstGeom prst="rect">
            <a:avLst/>
          </a:prstGeom>
          <a:noFill/>
        </p:spPr>
        <p:txBody>
          <a:bodyPr wrap="square" lIns="0" tIns="0" rIns="0" bIns="0" rtlCol="0" anchor="ctr">
            <a:spAutoFit/>
          </a:bodyPr>
          <a:lstStyle/>
          <a:p>
            <a:pPr algn="ctr"/>
            <a:r>
              <a:rPr lang="en-GB" sz="1800" b="0" dirty="0" smtClean="0"/>
              <a:t>Right ENNI failure</a:t>
            </a:r>
            <a:endParaRPr lang="en-US" sz="1800" b="0" dirty="0" smtClean="0"/>
          </a:p>
        </p:txBody>
      </p:sp>
      <p:grpSp>
        <p:nvGrpSpPr>
          <p:cNvPr id="6" name="Group 58"/>
          <p:cNvGrpSpPr>
            <a:grpSpLocks noChangeAspect="1"/>
          </p:cNvGrpSpPr>
          <p:nvPr/>
        </p:nvGrpSpPr>
        <p:grpSpPr>
          <a:xfrm flipH="1" flipV="1">
            <a:off x="3240360" y="4288532"/>
            <a:ext cx="288032" cy="288032"/>
            <a:chOff x="655067" y="5296644"/>
            <a:chExt cx="504056" cy="504056"/>
          </a:xfrm>
          <a:solidFill>
            <a:schemeClr val="bg1"/>
          </a:solidFill>
        </p:grpSpPr>
        <p:sp>
          <p:nvSpPr>
            <p:cNvPr id="152" name="Isosceles Triangle 15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Trapezoid 1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54" name="Straight Connector 153"/>
          <p:cNvCxnSpPr/>
          <p:nvPr/>
        </p:nvCxnSpPr>
        <p:spPr bwMode="auto">
          <a:xfrm flipH="1">
            <a:off x="338437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331236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345638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2088232" y="4720580"/>
            <a:ext cx="129614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2150721" y="4504556"/>
            <a:ext cx="1221489" cy="184666"/>
          </a:xfrm>
          <a:prstGeom prst="rect">
            <a:avLst/>
          </a:prstGeom>
          <a:noFill/>
        </p:spPr>
        <p:txBody>
          <a:bodyPr wrap="none" lIns="0" tIns="0" rIns="0" bIns="0" rtlCol="0">
            <a:spAutoFit/>
          </a:bodyPr>
          <a:lstStyle/>
          <a:p>
            <a:pPr algn="ctr"/>
            <a:r>
              <a:rPr lang="en-GB" sz="1200" b="0" dirty="0" smtClean="0">
                <a:solidFill>
                  <a:srgbClr val="808000"/>
                </a:solidFill>
              </a:rPr>
              <a:t>Intra-DAS BVLAN</a:t>
            </a:r>
            <a:endParaRPr lang="en-US" sz="1200" b="0" dirty="0" smtClean="0">
              <a:solidFill>
                <a:srgbClr val="808000"/>
              </a:solidFill>
            </a:endParaRPr>
          </a:p>
        </p:txBody>
      </p:sp>
      <p:cxnSp>
        <p:nvCxnSpPr>
          <p:cNvPr id="175" name="Straight Connector 174"/>
          <p:cNvCxnSpPr/>
          <p:nvPr/>
        </p:nvCxnSpPr>
        <p:spPr bwMode="auto">
          <a:xfrm>
            <a:off x="3384376"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864096"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3539309"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7" name="Group 61"/>
          <p:cNvGrpSpPr>
            <a:grpSpLocks noChangeAspect="1"/>
          </p:cNvGrpSpPr>
          <p:nvPr/>
        </p:nvGrpSpPr>
        <p:grpSpPr>
          <a:xfrm flipV="1">
            <a:off x="3672408" y="4288532"/>
            <a:ext cx="576064" cy="288032"/>
            <a:chOff x="655067" y="5296644"/>
            <a:chExt cx="504056" cy="504056"/>
          </a:xfrm>
          <a:solidFill>
            <a:schemeClr val="bg1"/>
          </a:solidFill>
        </p:grpSpPr>
        <p:sp>
          <p:nvSpPr>
            <p:cNvPr id="357" name="Isosceles Triangle 35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8" name="Trapezoid 357"/>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9" name="Straight Connector 358"/>
          <p:cNvCxnSpPr>
            <a:endCxn id="357" idx="0"/>
          </p:cNvCxnSpPr>
          <p:nvPr/>
        </p:nvCxnSpPr>
        <p:spPr bwMode="auto">
          <a:xfrm flipV="1">
            <a:off x="3960440"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 name="Group 359"/>
          <p:cNvGrpSpPr/>
          <p:nvPr/>
        </p:nvGrpSpPr>
        <p:grpSpPr>
          <a:xfrm>
            <a:off x="4032448" y="3928492"/>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3240360"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9" name="Group 365"/>
          <p:cNvGrpSpPr/>
          <p:nvPr/>
        </p:nvGrpSpPr>
        <p:grpSpPr>
          <a:xfrm>
            <a:off x="3744416" y="4144516"/>
            <a:ext cx="144016" cy="144016"/>
            <a:chOff x="1591171" y="4144516"/>
            <a:chExt cx="144016" cy="144016"/>
          </a:xfrm>
        </p:grpSpPr>
        <p:cxnSp>
          <p:nvCxnSpPr>
            <p:cNvPr id="367" name="Straight Connector 3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8" name="Straight Connector 3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9" name="Straight Connector 3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70" name="Rectangle 369"/>
          <p:cNvSpPr/>
          <p:nvPr/>
        </p:nvSpPr>
        <p:spPr bwMode="auto">
          <a:xfrm>
            <a:off x="1296144"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10" name="Group 58"/>
          <p:cNvGrpSpPr>
            <a:grpSpLocks noChangeAspect="1"/>
          </p:cNvGrpSpPr>
          <p:nvPr/>
        </p:nvGrpSpPr>
        <p:grpSpPr>
          <a:xfrm flipV="1">
            <a:off x="1944216" y="4288532"/>
            <a:ext cx="288032" cy="288032"/>
            <a:chOff x="655067" y="5296644"/>
            <a:chExt cx="504056" cy="504056"/>
          </a:xfrm>
          <a:solidFill>
            <a:schemeClr val="bg1"/>
          </a:solidFill>
        </p:grpSpPr>
        <p:sp>
          <p:nvSpPr>
            <p:cNvPr id="372" name="Isosceles Triangle 37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37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 name="Group 61"/>
          <p:cNvGrpSpPr>
            <a:grpSpLocks noChangeAspect="1"/>
          </p:cNvGrpSpPr>
          <p:nvPr/>
        </p:nvGrpSpPr>
        <p:grpSpPr>
          <a:xfrm flipV="1">
            <a:off x="1008112" y="4288532"/>
            <a:ext cx="864096" cy="288032"/>
            <a:chOff x="655067" y="5296644"/>
            <a:chExt cx="504056" cy="504056"/>
          </a:xfrm>
          <a:solidFill>
            <a:schemeClr val="bg1"/>
          </a:solidFill>
        </p:grpSpPr>
        <p:sp>
          <p:nvSpPr>
            <p:cNvPr id="378" name="Isosceles Triangle 37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9" name="Trapezoid 378"/>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0" name="Straight Connector 379"/>
          <p:cNvCxnSpPr>
            <a:endCxn id="378" idx="0"/>
          </p:cNvCxnSpPr>
          <p:nvPr/>
        </p:nvCxnSpPr>
        <p:spPr bwMode="auto">
          <a:xfrm flipV="1">
            <a:off x="1440160"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380"/>
          <p:cNvGrpSpPr/>
          <p:nvPr/>
        </p:nvGrpSpPr>
        <p:grpSpPr>
          <a:xfrm>
            <a:off x="2016224" y="4144516"/>
            <a:ext cx="144016" cy="144016"/>
            <a:chOff x="1591171" y="4144516"/>
            <a:chExt cx="144016" cy="144016"/>
          </a:xfrm>
        </p:grpSpPr>
        <p:cxnSp>
          <p:nvCxnSpPr>
            <p:cNvPr id="382" name="Straight Connector 381"/>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3" name="Straight Connector 382"/>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88" name="Straight Connector 387"/>
          <p:cNvCxnSpPr/>
          <p:nvPr/>
        </p:nvCxnSpPr>
        <p:spPr bwMode="auto">
          <a:xfrm>
            <a:off x="151216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136815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144016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3" name="Straight Connector 392"/>
          <p:cNvCxnSpPr/>
          <p:nvPr/>
        </p:nvCxnSpPr>
        <p:spPr bwMode="auto">
          <a:xfrm>
            <a:off x="2088232"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 name="Group 394"/>
          <p:cNvGrpSpPr/>
          <p:nvPr/>
        </p:nvGrpSpPr>
        <p:grpSpPr>
          <a:xfrm>
            <a:off x="1080120" y="3928492"/>
            <a:ext cx="144016" cy="360040"/>
            <a:chOff x="871091" y="4144516"/>
            <a:chExt cx="144016" cy="144016"/>
          </a:xfrm>
        </p:grpSpPr>
        <p:cxnSp>
          <p:nvCxnSpPr>
            <p:cNvPr id="396" name="Straight Connector 3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24" name="Straight Connector 423"/>
          <p:cNvCxnSpPr/>
          <p:nvPr/>
        </p:nvCxnSpPr>
        <p:spPr bwMode="auto">
          <a:xfrm flipV="1">
            <a:off x="1440160"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V="1">
            <a:off x="151216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V="1">
            <a:off x="1368152"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V="1">
            <a:off x="3384376"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V="1">
            <a:off x="331236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flipV="1">
            <a:off x="3456384"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1" name="Straight Connector 480"/>
          <p:cNvCxnSpPr/>
          <p:nvPr/>
        </p:nvCxnSpPr>
        <p:spPr bwMode="auto">
          <a:xfrm>
            <a:off x="172819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2" name="Straight Connector 481"/>
          <p:cNvCxnSpPr/>
          <p:nvPr/>
        </p:nvCxnSpPr>
        <p:spPr bwMode="auto">
          <a:xfrm>
            <a:off x="158417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a:off x="165618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6" name="TextBox 495"/>
          <p:cNvSpPr txBox="1"/>
          <p:nvPr/>
        </p:nvSpPr>
        <p:spPr>
          <a:xfrm>
            <a:off x="3773090" y="4576564"/>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353" name="Freeform 352"/>
          <p:cNvSpPr/>
          <p:nvPr/>
        </p:nvSpPr>
        <p:spPr bwMode="auto">
          <a:xfrm>
            <a:off x="1725315" y="4083844"/>
            <a:ext cx="290512" cy="57150"/>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4" name="Freeform 353"/>
          <p:cNvSpPr/>
          <p:nvPr/>
        </p:nvSpPr>
        <p:spPr bwMode="auto">
          <a:xfrm>
            <a:off x="1656184" y="4033838"/>
            <a:ext cx="434528" cy="110678"/>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Freeform 354"/>
          <p:cNvSpPr/>
          <p:nvPr/>
        </p:nvSpPr>
        <p:spPr bwMode="auto">
          <a:xfrm>
            <a:off x="1584176" y="3990975"/>
            <a:ext cx="584051" cy="153541"/>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8" name="TextBox 517"/>
          <p:cNvSpPr txBox="1"/>
          <p:nvPr/>
        </p:nvSpPr>
        <p:spPr>
          <a:xfrm>
            <a:off x="7927875" y="525279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519" name="TextBox 518"/>
          <p:cNvSpPr txBox="1"/>
          <p:nvPr/>
        </p:nvSpPr>
        <p:spPr>
          <a:xfrm>
            <a:off x="6919763" y="525279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520" name="TextBox 519"/>
          <p:cNvSpPr txBox="1"/>
          <p:nvPr/>
        </p:nvSpPr>
        <p:spPr>
          <a:xfrm>
            <a:off x="5983659" y="524118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521" name="TextBox 520"/>
          <p:cNvSpPr txBox="1"/>
          <p:nvPr/>
        </p:nvSpPr>
        <p:spPr>
          <a:xfrm>
            <a:off x="8863979" y="524118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522" name="Rectangle 521"/>
          <p:cNvSpPr/>
          <p:nvPr/>
        </p:nvSpPr>
        <p:spPr bwMode="auto">
          <a:xfrm>
            <a:off x="7927875" y="3716347"/>
            <a:ext cx="2304256" cy="212145"/>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23" name="Rectangle 522"/>
          <p:cNvSpPr/>
          <p:nvPr/>
        </p:nvSpPr>
        <p:spPr bwMode="auto">
          <a:xfrm>
            <a:off x="5472608"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cxnSp>
        <p:nvCxnSpPr>
          <p:cNvPr id="577" name="Straight Connector 576"/>
          <p:cNvCxnSpPr/>
          <p:nvPr/>
        </p:nvCxnSpPr>
        <p:spPr bwMode="auto">
          <a:xfrm>
            <a:off x="6415707" y="3716347"/>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p:nvPr/>
        </p:nvCxnSpPr>
        <p:spPr bwMode="auto">
          <a:xfrm>
            <a:off x="6353747" y="3716347"/>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9" name="Straight Connector 578"/>
          <p:cNvCxnSpPr/>
          <p:nvPr/>
        </p:nvCxnSpPr>
        <p:spPr bwMode="auto">
          <a:xfrm>
            <a:off x="6281739" y="3716347"/>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0" name="Straight Connector 579"/>
          <p:cNvCxnSpPr/>
          <p:nvPr/>
        </p:nvCxnSpPr>
        <p:spPr bwMode="auto">
          <a:xfrm>
            <a:off x="5623619" y="3716347"/>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1" name="Straight Connector 580"/>
          <p:cNvCxnSpPr/>
          <p:nvPr/>
        </p:nvCxnSpPr>
        <p:spPr bwMode="auto">
          <a:xfrm>
            <a:off x="5695627" y="3716347"/>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2" name="Straight Connector 581"/>
          <p:cNvCxnSpPr/>
          <p:nvPr/>
        </p:nvCxnSpPr>
        <p:spPr bwMode="auto">
          <a:xfrm>
            <a:off x="5767635" y="3716347"/>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6" name="Straight Connector 585"/>
          <p:cNvCxnSpPr/>
          <p:nvPr/>
        </p:nvCxnSpPr>
        <p:spPr bwMode="auto">
          <a:xfrm>
            <a:off x="8272348" y="3712468"/>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7" name="Straight Connector 586"/>
          <p:cNvCxnSpPr/>
          <p:nvPr/>
        </p:nvCxnSpPr>
        <p:spPr bwMode="auto">
          <a:xfrm>
            <a:off x="8347132" y="3715867"/>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8" name="Straight Connector 587"/>
          <p:cNvCxnSpPr/>
          <p:nvPr/>
        </p:nvCxnSpPr>
        <p:spPr bwMode="auto">
          <a:xfrm>
            <a:off x="8415117" y="3715867"/>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9" name="Straight Connector 588"/>
          <p:cNvCxnSpPr/>
          <p:nvPr/>
        </p:nvCxnSpPr>
        <p:spPr bwMode="auto">
          <a:xfrm flipH="1">
            <a:off x="9368035"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0" name="Straight Connector 589"/>
          <p:cNvCxnSpPr/>
          <p:nvPr/>
        </p:nvCxnSpPr>
        <p:spPr bwMode="auto">
          <a:xfrm flipH="1">
            <a:off x="9296027"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1" name="Straight Connector 590"/>
          <p:cNvCxnSpPr/>
          <p:nvPr/>
        </p:nvCxnSpPr>
        <p:spPr bwMode="auto">
          <a:xfrm flipH="1">
            <a:off x="9224019"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98" name="TextBox 597"/>
          <p:cNvSpPr txBox="1"/>
          <p:nvPr/>
        </p:nvSpPr>
        <p:spPr>
          <a:xfrm>
            <a:off x="6271691" y="6171773"/>
            <a:ext cx="3168352" cy="276999"/>
          </a:xfrm>
          <a:prstGeom prst="rect">
            <a:avLst/>
          </a:prstGeom>
          <a:noFill/>
        </p:spPr>
        <p:txBody>
          <a:bodyPr wrap="square" lIns="0" tIns="0" rIns="0" bIns="0" rtlCol="0" anchor="ctr">
            <a:spAutoFit/>
          </a:bodyPr>
          <a:lstStyle/>
          <a:p>
            <a:pPr algn="ctr"/>
            <a:r>
              <a:rPr lang="en-GB" sz="1800" b="0" dirty="0" smtClean="0"/>
              <a:t>Left ENNI failure</a:t>
            </a:r>
            <a:endParaRPr lang="en-US" sz="1800" b="0" dirty="0" smtClean="0"/>
          </a:p>
        </p:txBody>
      </p:sp>
      <p:grpSp>
        <p:nvGrpSpPr>
          <p:cNvPr id="17" name="Group 58"/>
          <p:cNvGrpSpPr>
            <a:grpSpLocks noChangeAspect="1"/>
          </p:cNvGrpSpPr>
          <p:nvPr/>
        </p:nvGrpSpPr>
        <p:grpSpPr>
          <a:xfrm flipV="1">
            <a:off x="6921822" y="4288532"/>
            <a:ext cx="288032"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07" name="Straight Connector 606"/>
          <p:cNvCxnSpPr/>
          <p:nvPr/>
        </p:nvCxnSpPr>
        <p:spPr bwMode="auto">
          <a:xfrm>
            <a:off x="706583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8" name="Straight Connector 607"/>
          <p:cNvCxnSpPr/>
          <p:nvPr/>
        </p:nvCxnSpPr>
        <p:spPr bwMode="auto">
          <a:xfrm>
            <a:off x="713784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9" name="Straight Connector 608"/>
          <p:cNvCxnSpPr/>
          <p:nvPr/>
        </p:nvCxnSpPr>
        <p:spPr bwMode="auto">
          <a:xfrm>
            <a:off x="699383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0" name="Straight Connector 609"/>
          <p:cNvCxnSpPr/>
          <p:nvPr/>
        </p:nvCxnSpPr>
        <p:spPr bwMode="auto">
          <a:xfrm flipH="1">
            <a:off x="7065838" y="4720580"/>
            <a:ext cx="128709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611" name="TextBox 610"/>
          <p:cNvSpPr txBox="1"/>
          <p:nvPr/>
        </p:nvSpPr>
        <p:spPr>
          <a:xfrm flipH="1">
            <a:off x="7119273" y="4504556"/>
            <a:ext cx="1221489" cy="184666"/>
          </a:xfrm>
          <a:prstGeom prst="rect">
            <a:avLst/>
          </a:prstGeom>
          <a:noFill/>
        </p:spPr>
        <p:txBody>
          <a:bodyPr wrap="none" lIns="0" tIns="0" rIns="0" bIns="0" rtlCol="0">
            <a:spAutoFit/>
          </a:bodyPr>
          <a:lstStyle/>
          <a:p>
            <a:pPr algn="ctr"/>
            <a:r>
              <a:rPr lang="en-GB" sz="1200" b="0" dirty="0" smtClean="0">
                <a:solidFill>
                  <a:srgbClr val="808000"/>
                </a:solidFill>
              </a:rPr>
              <a:t>Intra-DAS BVLAN</a:t>
            </a:r>
            <a:endParaRPr lang="en-US" sz="1200" b="0" dirty="0" smtClean="0">
              <a:solidFill>
                <a:srgbClr val="808000"/>
              </a:solidFill>
            </a:endParaRPr>
          </a:p>
        </p:txBody>
      </p:sp>
      <p:cxnSp>
        <p:nvCxnSpPr>
          <p:cNvPr id="612" name="Straight Connector 611"/>
          <p:cNvCxnSpPr/>
          <p:nvPr/>
        </p:nvCxnSpPr>
        <p:spPr bwMode="auto">
          <a:xfrm flipH="1">
            <a:off x="7065838"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13" name="TextBox 612"/>
          <p:cNvSpPr txBox="1"/>
          <p:nvPr/>
        </p:nvSpPr>
        <p:spPr>
          <a:xfrm flipH="1">
            <a:off x="8732939" y="4878177"/>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614" name="TextBox 613"/>
          <p:cNvSpPr txBox="1"/>
          <p:nvPr/>
        </p:nvSpPr>
        <p:spPr>
          <a:xfrm flipH="1">
            <a:off x="6057726" y="4878177"/>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18" name="Group 61"/>
          <p:cNvGrpSpPr>
            <a:grpSpLocks noChangeAspect="1"/>
          </p:cNvGrpSpPr>
          <p:nvPr/>
        </p:nvGrpSpPr>
        <p:grpSpPr>
          <a:xfrm flipH="1" flipV="1">
            <a:off x="6201742" y="4288532"/>
            <a:ext cx="576064" cy="288032"/>
            <a:chOff x="655067" y="5296644"/>
            <a:chExt cx="504056" cy="504056"/>
          </a:xfrm>
          <a:solidFill>
            <a:schemeClr val="bg1"/>
          </a:solidFill>
        </p:grpSpPr>
        <p:sp>
          <p:nvSpPr>
            <p:cNvPr id="659" name="Isosceles Triangle 65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0" name="Trapezoid 659"/>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16" name="Straight Connector 615"/>
          <p:cNvCxnSpPr>
            <a:endCxn id="659" idx="0"/>
          </p:cNvCxnSpPr>
          <p:nvPr/>
        </p:nvCxnSpPr>
        <p:spPr bwMode="auto">
          <a:xfrm flipH="1" flipV="1">
            <a:off x="6489774"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9" name="Group 359"/>
          <p:cNvGrpSpPr/>
          <p:nvPr/>
        </p:nvGrpSpPr>
        <p:grpSpPr>
          <a:xfrm flipH="1">
            <a:off x="6273750" y="3928492"/>
            <a:ext cx="144016" cy="360040"/>
            <a:chOff x="871091" y="4144516"/>
            <a:chExt cx="144016" cy="144016"/>
          </a:xfrm>
        </p:grpSpPr>
        <p:cxnSp>
          <p:nvCxnSpPr>
            <p:cNvPr id="656" name="Straight Connector 65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18" name="Rectangle 617"/>
          <p:cNvSpPr/>
          <p:nvPr/>
        </p:nvSpPr>
        <p:spPr bwMode="auto">
          <a:xfrm flipH="1">
            <a:off x="6489774"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20" name="Group 365"/>
          <p:cNvGrpSpPr/>
          <p:nvPr/>
        </p:nvGrpSpPr>
        <p:grpSpPr>
          <a:xfrm flipH="1">
            <a:off x="6561782" y="4144516"/>
            <a:ext cx="144016" cy="144016"/>
            <a:chOff x="1591171" y="4144516"/>
            <a:chExt cx="144016" cy="144016"/>
          </a:xfrm>
        </p:grpSpPr>
        <p:cxnSp>
          <p:nvCxnSpPr>
            <p:cNvPr id="653" name="Straight Connector 652"/>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4" name="Straight Connector 653"/>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5" name="Straight Connector 654"/>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20" name="Rectangle 619"/>
          <p:cNvSpPr/>
          <p:nvPr/>
        </p:nvSpPr>
        <p:spPr bwMode="auto">
          <a:xfrm flipH="1">
            <a:off x="8145958"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21" name="Group 58"/>
          <p:cNvGrpSpPr>
            <a:grpSpLocks noChangeAspect="1"/>
          </p:cNvGrpSpPr>
          <p:nvPr/>
        </p:nvGrpSpPr>
        <p:grpSpPr>
          <a:xfrm flipH="1" flipV="1">
            <a:off x="8217966" y="4288532"/>
            <a:ext cx="288032" cy="288032"/>
            <a:chOff x="655067" y="5296644"/>
            <a:chExt cx="504056" cy="504056"/>
          </a:xfrm>
          <a:solidFill>
            <a:schemeClr val="bg1"/>
          </a:solidFill>
        </p:grpSpPr>
        <p:sp>
          <p:nvSpPr>
            <p:cNvPr id="651" name="Isosceles Triangle 65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52" name="Trapezoid 65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2" name="Group 61"/>
          <p:cNvGrpSpPr>
            <a:grpSpLocks noChangeAspect="1"/>
          </p:cNvGrpSpPr>
          <p:nvPr/>
        </p:nvGrpSpPr>
        <p:grpSpPr>
          <a:xfrm flipH="1" flipV="1">
            <a:off x="8578006" y="4288532"/>
            <a:ext cx="864096" cy="288032"/>
            <a:chOff x="655067" y="5296644"/>
            <a:chExt cx="504056" cy="504056"/>
          </a:xfrm>
          <a:solidFill>
            <a:schemeClr val="bg1"/>
          </a:solidFill>
        </p:grpSpPr>
        <p:sp>
          <p:nvSpPr>
            <p:cNvPr id="649" name="Isosceles Triangle 6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50" name="Trapezoid 649"/>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23" name="Straight Connector 622"/>
          <p:cNvCxnSpPr>
            <a:endCxn id="649" idx="0"/>
          </p:cNvCxnSpPr>
          <p:nvPr/>
        </p:nvCxnSpPr>
        <p:spPr bwMode="auto">
          <a:xfrm flipH="1" flipV="1">
            <a:off x="9010054"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380"/>
          <p:cNvGrpSpPr/>
          <p:nvPr/>
        </p:nvGrpSpPr>
        <p:grpSpPr>
          <a:xfrm flipH="1">
            <a:off x="8289974" y="4144516"/>
            <a:ext cx="144016" cy="144016"/>
            <a:chOff x="1591171" y="4144516"/>
            <a:chExt cx="144016" cy="144016"/>
          </a:xfrm>
        </p:grpSpPr>
        <p:cxnSp>
          <p:nvCxnSpPr>
            <p:cNvPr id="646" name="Straight Connector 64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7" name="Straight Connector 64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8" name="Straight Connector 64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25" name="Straight Connector 624"/>
          <p:cNvCxnSpPr/>
          <p:nvPr/>
        </p:nvCxnSpPr>
        <p:spPr bwMode="auto">
          <a:xfrm flipH="1">
            <a:off x="893804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6" name="Straight Connector 625"/>
          <p:cNvCxnSpPr/>
          <p:nvPr/>
        </p:nvCxnSpPr>
        <p:spPr bwMode="auto">
          <a:xfrm flipH="1">
            <a:off x="908206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7" name="Straight Connector 626"/>
          <p:cNvCxnSpPr/>
          <p:nvPr/>
        </p:nvCxnSpPr>
        <p:spPr bwMode="auto">
          <a:xfrm flipH="1">
            <a:off x="901005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flipH="1">
            <a:off x="8361982"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394"/>
          <p:cNvGrpSpPr/>
          <p:nvPr/>
        </p:nvGrpSpPr>
        <p:grpSpPr>
          <a:xfrm flipH="1">
            <a:off x="9226078" y="3928492"/>
            <a:ext cx="144016" cy="360040"/>
            <a:chOff x="871091" y="4144516"/>
            <a:chExt cx="144016" cy="144016"/>
          </a:xfrm>
        </p:grpSpPr>
        <p:cxnSp>
          <p:nvCxnSpPr>
            <p:cNvPr id="643" name="Straight Connector 642"/>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4" name="Straight Connector 643"/>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5" name="Straight Connector 644"/>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30" name="Straight Connector 629"/>
          <p:cNvCxnSpPr/>
          <p:nvPr/>
        </p:nvCxnSpPr>
        <p:spPr bwMode="auto">
          <a:xfrm flipH="1" flipV="1">
            <a:off x="8794030"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1" name="Straight Connector 630"/>
          <p:cNvCxnSpPr/>
          <p:nvPr/>
        </p:nvCxnSpPr>
        <p:spPr bwMode="auto">
          <a:xfrm flipH="1" flipV="1">
            <a:off x="8722022"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2" name="Straight Connector 631"/>
          <p:cNvCxnSpPr/>
          <p:nvPr/>
        </p:nvCxnSpPr>
        <p:spPr bwMode="auto">
          <a:xfrm flipH="1" flipV="1">
            <a:off x="886603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3" name="Straight Connector 632"/>
          <p:cNvCxnSpPr/>
          <p:nvPr/>
        </p:nvCxnSpPr>
        <p:spPr bwMode="auto">
          <a:xfrm flipH="1" flipV="1">
            <a:off x="6849814"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4" name="Straight Connector 633"/>
          <p:cNvCxnSpPr/>
          <p:nvPr/>
        </p:nvCxnSpPr>
        <p:spPr bwMode="auto">
          <a:xfrm flipH="1" flipV="1">
            <a:off x="6921822"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5" name="Straight Connector 634"/>
          <p:cNvCxnSpPr/>
          <p:nvPr/>
        </p:nvCxnSpPr>
        <p:spPr bwMode="auto">
          <a:xfrm flipH="1" flipV="1">
            <a:off x="6777806"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6" name="Straight Connector 635"/>
          <p:cNvCxnSpPr/>
          <p:nvPr/>
        </p:nvCxnSpPr>
        <p:spPr bwMode="auto">
          <a:xfrm flipH="1">
            <a:off x="872202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7" name="Straight Connector 636"/>
          <p:cNvCxnSpPr/>
          <p:nvPr/>
        </p:nvCxnSpPr>
        <p:spPr bwMode="auto">
          <a:xfrm flipH="1">
            <a:off x="886603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8" name="Straight Connector 637"/>
          <p:cNvCxnSpPr/>
          <p:nvPr/>
        </p:nvCxnSpPr>
        <p:spPr bwMode="auto">
          <a:xfrm flipH="1">
            <a:off x="879403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39" name="TextBox 638"/>
          <p:cNvSpPr txBox="1"/>
          <p:nvPr/>
        </p:nvSpPr>
        <p:spPr>
          <a:xfrm flipH="1">
            <a:off x="6295429" y="4576564"/>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640" name="Freeform 639"/>
          <p:cNvSpPr/>
          <p:nvPr/>
        </p:nvSpPr>
        <p:spPr bwMode="auto">
          <a:xfrm flipH="1">
            <a:off x="8434387" y="4083844"/>
            <a:ext cx="290512" cy="57150"/>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1" name="Freeform 640"/>
          <p:cNvSpPr/>
          <p:nvPr/>
        </p:nvSpPr>
        <p:spPr bwMode="auto">
          <a:xfrm flipH="1">
            <a:off x="8359502" y="4033838"/>
            <a:ext cx="434528" cy="110678"/>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2" name="Freeform 641"/>
          <p:cNvSpPr/>
          <p:nvPr/>
        </p:nvSpPr>
        <p:spPr bwMode="auto">
          <a:xfrm flipH="1">
            <a:off x="8281987" y="3990975"/>
            <a:ext cx="584051" cy="153541"/>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75" name="Straight Connector 474"/>
          <p:cNvCxnSpPr/>
          <p:nvPr/>
        </p:nvCxnSpPr>
        <p:spPr bwMode="auto">
          <a:xfrm>
            <a:off x="3175347"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6" name="Straight Connector 475"/>
          <p:cNvCxnSpPr/>
          <p:nvPr/>
        </p:nvCxnSpPr>
        <p:spPr bwMode="auto">
          <a:xfrm>
            <a:off x="209522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477" name="Isosceles Triangle 476"/>
          <p:cNvSpPr/>
          <p:nvPr/>
        </p:nvSpPr>
        <p:spPr bwMode="auto">
          <a:xfrm>
            <a:off x="3031331"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2" name="Trapezoid 491"/>
          <p:cNvSpPr/>
          <p:nvPr/>
        </p:nvSpPr>
        <p:spPr bwMode="auto">
          <a:xfrm>
            <a:off x="3031331" y="3414149"/>
            <a:ext cx="28803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3" name="Isosceles Triangle 492"/>
          <p:cNvSpPr/>
          <p:nvPr/>
        </p:nvSpPr>
        <p:spPr bwMode="auto">
          <a:xfrm>
            <a:off x="195121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5" name="Trapezoid 494"/>
          <p:cNvSpPr/>
          <p:nvPr/>
        </p:nvSpPr>
        <p:spPr bwMode="auto">
          <a:xfrm>
            <a:off x="1951211" y="3414149"/>
            <a:ext cx="28852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07" name="Straight Connector 506"/>
          <p:cNvCxnSpPr/>
          <p:nvPr/>
        </p:nvCxnSpPr>
        <p:spPr bwMode="auto">
          <a:xfrm>
            <a:off x="2023219"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8" name="Straight Connector 507"/>
          <p:cNvCxnSpPr/>
          <p:nvPr/>
        </p:nvCxnSpPr>
        <p:spPr bwMode="auto">
          <a:xfrm>
            <a:off x="209522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9" name="Straight Connector 508"/>
          <p:cNvCxnSpPr/>
          <p:nvPr/>
        </p:nvCxnSpPr>
        <p:spPr bwMode="auto">
          <a:xfrm>
            <a:off x="216723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0" name="Straight Connector 509"/>
          <p:cNvCxnSpPr/>
          <p:nvPr/>
        </p:nvCxnSpPr>
        <p:spPr bwMode="auto">
          <a:xfrm>
            <a:off x="324735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1" name="Straight Connector 510"/>
          <p:cNvCxnSpPr/>
          <p:nvPr/>
        </p:nvCxnSpPr>
        <p:spPr bwMode="auto">
          <a:xfrm>
            <a:off x="310333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2" name="Straight Connector 511"/>
          <p:cNvCxnSpPr/>
          <p:nvPr/>
        </p:nvCxnSpPr>
        <p:spPr bwMode="auto">
          <a:xfrm>
            <a:off x="317534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3" name="TextBox 512"/>
          <p:cNvSpPr txBox="1"/>
          <p:nvPr/>
        </p:nvSpPr>
        <p:spPr>
          <a:xfrm>
            <a:off x="1951919" y="29929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14" name="TextBox 513"/>
          <p:cNvSpPr txBox="1"/>
          <p:nvPr/>
        </p:nvSpPr>
        <p:spPr>
          <a:xfrm>
            <a:off x="3221453" y="299238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cxnSp>
        <p:nvCxnSpPr>
          <p:cNvPr id="515" name="Straight Connector 514"/>
          <p:cNvCxnSpPr/>
          <p:nvPr/>
        </p:nvCxnSpPr>
        <p:spPr bwMode="auto">
          <a:xfrm>
            <a:off x="4039443"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6" name="Straight Connector 515"/>
          <p:cNvCxnSpPr>
            <a:endCxn id="528" idx="0"/>
          </p:cNvCxnSpPr>
          <p:nvPr/>
        </p:nvCxnSpPr>
        <p:spPr bwMode="auto">
          <a:xfrm>
            <a:off x="1159123"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7" name="Isosceles Triangle 516"/>
          <p:cNvSpPr/>
          <p:nvPr/>
        </p:nvSpPr>
        <p:spPr bwMode="auto">
          <a:xfrm>
            <a:off x="3895427"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4" name="Trapezoid 523"/>
          <p:cNvSpPr/>
          <p:nvPr/>
        </p:nvSpPr>
        <p:spPr bwMode="auto">
          <a:xfrm>
            <a:off x="3893090" y="341414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8" name="Isosceles Triangle 527"/>
          <p:cNvSpPr/>
          <p:nvPr/>
        </p:nvSpPr>
        <p:spPr bwMode="auto">
          <a:xfrm>
            <a:off x="1015107"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2" name="Trapezoid 531"/>
          <p:cNvSpPr/>
          <p:nvPr/>
        </p:nvSpPr>
        <p:spPr bwMode="auto">
          <a:xfrm>
            <a:off x="1015105" y="341414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3" name="TextBox 542"/>
          <p:cNvSpPr txBox="1"/>
          <p:nvPr/>
        </p:nvSpPr>
        <p:spPr>
          <a:xfrm>
            <a:off x="1231131" y="29929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544" name="TextBox 543"/>
          <p:cNvSpPr txBox="1"/>
          <p:nvPr/>
        </p:nvSpPr>
        <p:spPr>
          <a:xfrm>
            <a:off x="3847209" y="299238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46" name="Rectangle 545"/>
          <p:cNvSpPr/>
          <p:nvPr/>
        </p:nvSpPr>
        <p:spPr bwMode="auto">
          <a:xfrm>
            <a:off x="223019" y="1624236"/>
            <a:ext cx="4903539" cy="3528392"/>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7" name="TextBox 546"/>
          <p:cNvSpPr txBox="1"/>
          <p:nvPr/>
        </p:nvSpPr>
        <p:spPr>
          <a:xfrm>
            <a:off x="2757471" y="1696244"/>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548" name="Straight Connector 547"/>
          <p:cNvCxnSpPr/>
          <p:nvPr/>
        </p:nvCxnSpPr>
        <p:spPr bwMode="auto">
          <a:xfrm flipH="1">
            <a:off x="1158488" y="2416324"/>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549" name="Straight Connector 548"/>
          <p:cNvCxnSpPr/>
          <p:nvPr/>
        </p:nvCxnSpPr>
        <p:spPr bwMode="auto">
          <a:xfrm flipH="1">
            <a:off x="4039443" y="2416324"/>
            <a:ext cx="763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550" name="Straight Connector 549"/>
          <p:cNvCxnSpPr/>
          <p:nvPr/>
        </p:nvCxnSpPr>
        <p:spPr bwMode="auto">
          <a:xfrm>
            <a:off x="3175347" y="2272308"/>
            <a:ext cx="0" cy="64807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551" name="Straight Connector 550"/>
          <p:cNvCxnSpPr/>
          <p:nvPr/>
        </p:nvCxnSpPr>
        <p:spPr bwMode="auto">
          <a:xfrm>
            <a:off x="2095227" y="2272308"/>
            <a:ext cx="0" cy="64807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552" name="TextBox 551"/>
          <p:cNvSpPr txBox="1"/>
          <p:nvPr/>
        </p:nvSpPr>
        <p:spPr>
          <a:xfrm>
            <a:off x="2973495" y="1696244"/>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cxnSp>
        <p:nvCxnSpPr>
          <p:cNvPr id="553" name="Straight Connector 552"/>
          <p:cNvCxnSpPr/>
          <p:nvPr/>
        </p:nvCxnSpPr>
        <p:spPr bwMode="auto">
          <a:xfrm>
            <a:off x="411145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54" name="Straight Connector 553"/>
          <p:cNvCxnSpPr/>
          <p:nvPr/>
        </p:nvCxnSpPr>
        <p:spPr bwMode="auto">
          <a:xfrm>
            <a:off x="396743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55" name="Straight Connector 554"/>
          <p:cNvCxnSpPr/>
          <p:nvPr/>
        </p:nvCxnSpPr>
        <p:spPr bwMode="auto">
          <a:xfrm>
            <a:off x="403944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56" name="Straight Connector 555"/>
          <p:cNvCxnSpPr/>
          <p:nvPr/>
        </p:nvCxnSpPr>
        <p:spPr bwMode="auto">
          <a:xfrm>
            <a:off x="123113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7" name="Straight Connector 556"/>
          <p:cNvCxnSpPr/>
          <p:nvPr/>
        </p:nvCxnSpPr>
        <p:spPr bwMode="auto">
          <a:xfrm>
            <a:off x="10871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8" name="Straight Connector 557"/>
          <p:cNvCxnSpPr/>
          <p:nvPr/>
        </p:nvCxnSpPr>
        <p:spPr bwMode="auto">
          <a:xfrm>
            <a:off x="115912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00" name="Group 25"/>
          <p:cNvGrpSpPr>
            <a:grpSpLocks noChangeAspect="1"/>
          </p:cNvGrpSpPr>
          <p:nvPr/>
        </p:nvGrpSpPr>
        <p:grpSpPr>
          <a:xfrm>
            <a:off x="367035" y="3208412"/>
            <a:ext cx="288032" cy="288032"/>
            <a:chOff x="655067" y="5296644"/>
            <a:chExt cx="504056" cy="504056"/>
          </a:xfrm>
          <a:solidFill>
            <a:schemeClr val="bg1"/>
          </a:solidFill>
        </p:grpSpPr>
        <p:sp>
          <p:nvSpPr>
            <p:cNvPr id="601" name="Isosceles Triangle 60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2" name="Trapezoid 60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03" name="Straight Connector 602"/>
          <p:cNvCxnSpPr>
            <a:stCxn id="601" idx="0"/>
          </p:cNvCxnSpPr>
          <p:nvPr/>
        </p:nvCxnSpPr>
        <p:spPr bwMode="auto">
          <a:xfrm flipV="1">
            <a:off x="51105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04" name="Group 25"/>
          <p:cNvGrpSpPr>
            <a:grpSpLocks noChangeAspect="1"/>
          </p:cNvGrpSpPr>
          <p:nvPr/>
        </p:nvGrpSpPr>
        <p:grpSpPr>
          <a:xfrm flipH="1">
            <a:off x="4687515" y="3208412"/>
            <a:ext cx="288032" cy="288032"/>
            <a:chOff x="655067" y="5296644"/>
            <a:chExt cx="504056" cy="504056"/>
          </a:xfrm>
          <a:solidFill>
            <a:schemeClr val="bg1"/>
          </a:solidFill>
        </p:grpSpPr>
        <p:sp>
          <p:nvSpPr>
            <p:cNvPr id="605" name="Isosceles Triangle 60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6" name="Trapezoid 60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15" name="Straight Connector 614"/>
          <p:cNvCxnSpPr>
            <a:stCxn id="605" idx="0"/>
          </p:cNvCxnSpPr>
          <p:nvPr/>
        </p:nvCxnSpPr>
        <p:spPr bwMode="auto">
          <a:xfrm flipH="1" flipV="1">
            <a:off x="483153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17" name="Group 315"/>
          <p:cNvGrpSpPr/>
          <p:nvPr/>
        </p:nvGrpSpPr>
        <p:grpSpPr>
          <a:xfrm>
            <a:off x="439043" y="3496444"/>
            <a:ext cx="4464496" cy="216024"/>
            <a:chOff x="295027" y="3496444"/>
            <a:chExt cx="4464496" cy="72008"/>
          </a:xfrm>
        </p:grpSpPr>
        <p:cxnSp>
          <p:nvCxnSpPr>
            <p:cNvPr id="619" name="Straight Connector 618"/>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1" name="Straight Connector 620"/>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2" name="Straight Connector 621"/>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4" name="Straight Connector 623"/>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9" name="Straight Connector 628"/>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3" name="Straight Connector 662"/>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64" name="TextBox 663"/>
          <p:cNvSpPr txBox="1"/>
          <p:nvPr/>
        </p:nvSpPr>
        <p:spPr>
          <a:xfrm>
            <a:off x="3175347" y="1696244"/>
            <a:ext cx="129844" cy="215444"/>
          </a:xfrm>
          <a:prstGeom prst="rect">
            <a:avLst/>
          </a:prstGeom>
          <a:noFill/>
        </p:spPr>
        <p:txBody>
          <a:bodyPr wrap="none" lIns="0" tIns="0" rIns="0" bIns="0" rtlCol="0">
            <a:spAutoFit/>
          </a:bodyPr>
          <a:lstStyle/>
          <a:p>
            <a:r>
              <a:rPr lang="en-GB" sz="1400" dirty="0" smtClean="0"/>
              <a:t>U</a:t>
            </a:r>
            <a:endParaRPr lang="en-US" sz="1400" dirty="0" smtClean="0"/>
          </a:p>
        </p:txBody>
      </p:sp>
      <p:cxnSp>
        <p:nvCxnSpPr>
          <p:cNvPr id="665" name="Straight Connector 664"/>
          <p:cNvCxnSpPr/>
          <p:nvPr/>
        </p:nvCxnSpPr>
        <p:spPr bwMode="auto">
          <a:xfrm>
            <a:off x="51105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666" name="Straight Connector 665"/>
          <p:cNvCxnSpPr/>
          <p:nvPr/>
        </p:nvCxnSpPr>
        <p:spPr bwMode="auto">
          <a:xfrm>
            <a:off x="483153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704" name="Straight Connector 703"/>
          <p:cNvCxnSpPr/>
          <p:nvPr/>
        </p:nvCxnSpPr>
        <p:spPr bwMode="auto">
          <a:xfrm flipH="1">
            <a:off x="295027" y="241632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705" name="Straight Connector 704"/>
          <p:cNvCxnSpPr/>
          <p:nvPr/>
        </p:nvCxnSpPr>
        <p:spPr bwMode="auto">
          <a:xfrm flipH="1">
            <a:off x="2815307" y="1912268"/>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706" name="Straight Connector 705"/>
          <p:cNvCxnSpPr/>
          <p:nvPr/>
        </p:nvCxnSpPr>
        <p:spPr bwMode="auto">
          <a:xfrm flipH="1">
            <a:off x="295027" y="212829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707" name="Straight Connector 706"/>
          <p:cNvCxnSpPr/>
          <p:nvPr/>
        </p:nvCxnSpPr>
        <p:spPr bwMode="auto">
          <a:xfrm>
            <a:off x="3247355" y="1912268"/>
            <a:ext cx="0" cy="216024"/>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708" name="Straight Connector 707"/>
          <p:cNvCxnSpPr/>
          <p:nvPr/>
        </p:nvCxnSpPr>
        <p:spPr bwMode="auto">
          <a:xfrm flipH="1">
            <a:off x="295027" y="227230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709" name="Straight Connector 708"/>
          <p:cNvCxnSpPr/>
          <p:nvPr/>
        </p:nvCxnSpPr>
        <p:spPr bwMode="auto">
          <a:xfrm>
            <a:off x="3031331" y="1912268"/>
            <a:ext cx="0" cy="36004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781" name="Straight Connector 780"/>
          <p:cNvCxnSpPr/>
          <p:nvPr/>
        </p:nvCxnSpPr>
        <p:spPr bwMode="auto">
          <a:xfrm>
            <a:off x="8359923"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2" name="Straight Connector 781"/>
          <p:cNvCxnSpPr/>
          <p:nvPr/>
        </p:nvCxnSpPr>
        <p:spPr bwMode="auto">
          <a:xfrm>
            <a:off x="7279803"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783" name="Isosceles Triangle 782"/>
          <p:cNvSpPr/>
          <p:nvPr/>
        </p:nvSpPr>
        <p:spPr bwMode="auto">
          <a:xfrm>
            <a:off x="8215907"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84" name="Trapezoid 783"/>
          <p:cNvSpPr/>
          <p:nvPr/>
        </p:nvSpPr>
        <p:spPr bwMode="auto">
          <a:xfrm>
            <a:off x="8215907" y="3414149"/>
            <a:ext cx="28803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85" name="Isosceles Triangle 784"/>
          <p:cNvSpPr/>
          <p:nvPr/>
        </p:nvSpPr>
        <p:spPr bwMode="auto">
          <a:xfrm>
            <a:off x="7135787"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86" name="Trapezoid 785"/>
          <p:cNvSpPr/>
          <p:nvPr/>
        </p:nvSpPr>
        <p:spPr bwMode="auto">
          <a:xfrm>
            <a:off x="7135787" y="3414149"/>
            <a:ext cx="28852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87" name="Straight Connector 786"/>
          <p:cNvCxnSpPr/>
          <p:nvPr/>
        </p:nvCxnSpPr>
        <p:spPr bwMode="auto">
          <a:xfrm>
            <a:off x="720779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88" name="Straight Connector 787"/>
          <p:cNvCxnSpPr/>
          <p:nvPr/>
        </p:nvCxnSpPr>
        <p:spPr bwMode="auto">
          <a:xfrm>
            <a:off x="727980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89" name="Straight Connector 788"/>
          <p:cNvCxnSpPr/>
          <p:nvPr/>
        </p:nvCxnSpPr>
        <p:spPr bwMode="auto">
          <a:xfrm>
            <a:off x="735181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0" name="Straight Connector 789"/>
          <p:cNvCxnSpPr/>
          <p:nvPr/>
        </p:nvCxnSpPr>
        <p:spPr bwMode="auto">
          <a:xfrm>
            <a:off x="843193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1" name="Straight Connector 790"/>
          <p:cNvCxnSpPr/>
          <p:nvPr/>
        </p:nvCxnSpPr>
        <p:spPr bwMode="auto">
          <a:xfrm>
            <a:off x="82879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2" name="Straight Connector 791"/>
          <p:cNvCxnSpPr/>
          <p:nvPr/>
        </p:nvCxnSpPr>
        <p:spPr bwMode="auto">
          <a:xfrm>
            <a:off x="835992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93" name="TextBox 792"/>
          <p:cNvSpPr txBox="1"/>
          <p:nvPr/>
        </p:nvSpPr>
        <p:spPr>
          <a:xfrm>
            <a:off x="7136495" y="29929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794" name="TextBox 793"/>
          <p:cNvSpPr txBox="1"/>
          <p:nvPr/>
        </p:nvSpPr>
        <p:spPr>
          <a:xfrm>
            <a:off x="8406029" y="299238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cxnSp>
        <p:nvCxnSpPr>
          <p:cNvPr id="795" name="Straight Connector 794"/>
          <p:cNvCxnSpPr/>
          <p:nvPr/>
        </p:nvCxnSpPr>
        <p:spPr bwMode="auto">
          <a:xfrm>
            <a:off x="9224019"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6" name="Straight Connector 795"/>
          <p:cNvCxnSpPr>
            <a:endCxn id="799" idx="0"/>
          </p:cNvCxnSpPr>
          <p:nvPr/>
        </p:nvCxnSpPr>
        <p:spPr bwMode="auto">
          <a:xfrm>
            <a:off x="6343699"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97" name="Isosceles Triangle 796"/>
          <p:cNvSpPr/>
          <p:nvPr/>
        </p:nvSpPr>
        <p:spPr bwMode="auto">
          <a:xfrm>
            <a:off x="9080003"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98" name="Trapezoid 797"/>
          <p:cNvSpPr/>
          <p:nvPr/>
        </p:nvSpPr>
        <p:spPr bwMode="auto">
          <a:xfrm>
            <a:off x="9077666" y="341414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99" name="Isosceles Triangle 798"/>
          <p:cNvSpPr/>
          <p:nvPr/>
        </p:nvSpPr>
        <p:spPr bwMode="auto">
          <a:xfrm>
            <a:off x="6199683"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00" name="Trapezoid 799"/>
          <p:cNvSpPr/>
          <p:nvPr/>
        </p:nvSpPr>
        <p:spPr bwMode="auto">
          <a:xfrm>
            <a:off x="6199681" y="341414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01" name="TextBox 800"/>
          <p:cNvSpPr txBox="1"/>
          <p:nvPr/>
        </p:nvSpPr>
        <p:spPr>
          <a:xfrm>
            <a:off x="6415707" y="29929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802" name="TextBox 801"/>
          <p:cNvSpPr txBox="1"/>
          <p:nvPr/>
        </p:nvSpPr>
        <p:spPr>
          <a:xfrm>
            <a:off x="9031785" y="299238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803" name="Rectangle 802"/>
          <p:cNvSpPr/>
          <p:nvPr/>
        </p:nvSpPr>
        <p:spPr bwMode="auto">
          <a:xfrm>
            <a:off x="5407595" y="1624236"/>
            <a:ext cx="4903539" cy="3528392"/>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04" name="TextBox 803"/>
          <p:cNvSpPr txBox="1"/>
          <p:nvPr/>
        </p:nvSpPr>
        <p:spPr>
          <a:xfrm>
            <a:off x="7942047" y="1696244"/>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805" name="Straight Connector 804"/>
          <p:cNvCxnSpPr/>
          <p:nvPr/>
        </p:nvCxnSpPr>
        <p:spPr bwMode="auto">
          <a:xfrm flipH="1">
            <a:off x="6343064" y="2416324"/>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806" name="Straight Connector 805"/>
          <p:cNvCxnSpPr/>
          <p:nvPr/>
        </p:nvCxnSpPr>
        <p:spPr bwMode="auto">
          <a:xfrm flipH="1">
            <a:off x="9224019" y="2416324"/>
            <a:ext cx="763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807" name="Straight Connector 806"/>
          <p:cNvCxnSpPr/>
          <p:nvPr/>
        </p:nvCxnSpPr>
        <p:spPr bwMode="auto">
          <a:xfrm>
            <a:off x="8359923" y="2272308"/>
            <a:ext cx="0" cy="64807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808" name="Straight Connector 807"/>
          <p:cNvCxnSpPr/>
          <p:nvPr/>
        </p:nvCxnSpPr>
        <p:spPr bwMode="auto">
          <a:xfrm>
            <a:off x="7279803" y="2272308"/>
            <a:ext cx="0" cy="64807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809" name="TextBox 808"/>
          <p:cNvSpPr txBox="1"/>
          <p:nvPr/>
        </p:nvSpPr>
        <p:spPr>
          <a:xfrm>
            <a:off x="8158071" y="1696244"/>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cxnSp>
        <p:nvCxnSpPr>
          <p:cNvPr id="810" name="Straight Connector 809"/>
          <p:cNvCxnSpPr/>
          <p:nvPr/>
        </p:nvCxnSpPr>
        <p:spPr bwMode="auto">
          <a:xfrm>
            <a:off x="929602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811" name="Straight Connector 810"/>
          <p:cNvCxnSpPr/>
          <p:nvPr/>
        </p:nvCxnSpPr>
        <p:spPr bwMode="auto">
          <a:xfrm>
            <a:off x="915201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812" name="Straight Connector 811"/>
          <p:cNvCxnSpPr/>
          <p:nvPr/>
        </p:nvCxnSpPr>
        <p:spPr bwMode="auto">
          <a:xfrm>
            <a:off x="9224019"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813" name="Straight Connector 812"/>
          <p:cNvCxnSpPr/>
          <p:nvPr/>
        </p:nvCxnSpPr>
        <p:spPr bwMode="auto">
          <a:xfrm>
            <a:off x="641570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4" name="Straight Connector 813"/>
          <p:cNvCxnSpPr/>
          <p:nvPr/>
        </p:nvCxnSpPr>
        <p:spPr bwMode="auto">
          <a:xfrm>
            <a:off x="627169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5" name="Straight Connector 814"/>
          <p:cNvCxnSpPr/>
          <p:nvPr/>
        </p:nvCxnSpPr>
        <p:spPr bwMode="auto">
          <a:xfrm>
            <a:off x="634369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16" name="Group 25"/>
          <p:cNvGrpSpPr>
            <a:grpSpLocks noChangeAspect="1"/>
          </p:cNvGrpSpPr>
          <p:nvPr/>
        </p:nvGrpSpPr>
        <p:grpSpPr>
          <a:xfrm>
            <a:off x="5551611" y="3208412"/>
            <a:ext cx="288032" cy="288032"/>
            <a:chOff x="655067" y="5296644"/>
            <a:chExt cx="504056" cy="504056"/>
          </a:xfrm>
          <a:solidFill>
            <a:schemeClr val="bg1"/>
          </a:solidFill>
        </p:grpSpPr>
        <p:sp>
          <p:nvSpPr>
            <p:cNvPr id="817" name="Isosceles Triangle 81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18" name="Trapezoid 81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19" name="Straight Connector 818"/>
          <p:cNvCxnSpPr>
            <a:stCxn id="817" idx="0"/>
          </p:cNvCxnSpPr>
          <p:nvPr/>
        </p:nvCxnSpPr>
        <p:spPr bwMode="auto">
          <a:xfrm flipV="1">
            <a:off x="5695627"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20" name="Group 25"/>
          <p:cNvGrpSpPr>
            <a:grpSpLocks noChangeAspect="1"/>
          </p:cNvGrpSpPr>
          <p:nvPr/>
        </p:nvGrpSpPr>
        <p:grpSpPr>
          <a:xfrm flipH="1">
            <a:off x="9872091" y="3208412"/>
            <a:ext cx="288032" cy="288032"/>
            <a:chOff x="655067" y="5296644"/>
            <a:chExt cx="504056" cy="504056"/>
          </a:xfrm>
          <a:solidFill>
            <a:schemeClr val="bg1"/>
          </a:solidFill>
        </p:grpSpPr>
        <p:sp>
          <p:nvSpPr>
            <p:cNvPr id="821" name="Isosceles Triangle 82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2" name="Trapezoid 82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23" name="Straight Connector 822"/>
          <p:cNvCxnSpPr>
            <a:stCxn id="821" idx="0"/>
          </p:cNvCxnSpPr>
          <p:nvPr/>
        </p:nvCxnSpPr>
        <p:spPr bwMode="auto">
          <a:xfrm flipH="1" flipV="1">
            <a:off x="10016107"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24" name="Group 315"/>
          <p:cNvGrpSpPr/>
          <p:nvPr/>
        </p:nvGrpSpPr>
        <p:grpSpPr>
          <a:xfrm>
            <a:off x="5623619" y="3496444"/>
            <a:ext cx="4464496" cy="216024"/>
            <a:chOff x="295027" y="3496444"/>
            <a:chExt cx="4464496" cy="72008"/>
          </a:xfrm>
        </p:grpSpPr>
        <p:cxnSp>
          <p:nvCxnSpPr>
            <p:cNvPr id="825" name="Straight Connector 824"/>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6" name="Straight Connector 825"/>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7" name="Straight Connector 826"/>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8" name="Straight Connector 827"/>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9" name="Straight Connector 828"/>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0" name="Straight Connector 829"/>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831" name="TextBox 830"/>
          <p:cNvSpPr txBox="1"/>
          <p:nvPr/>
        </p:nvSpPr>
        <p:spPr>
          <a:xfrm>
            <a:off x="8359923" y="1696244"/>
            <a:ext cx="129844" cy="215444"/>
          </a:xfrm>
          <a:prstGeom prst="rect">
            <a:avLst/>
          </a:prstGeom>
          <a:noFill/>
        </p:spPr>
        <p:txBody>
          <a:bodyPr wrap="none" lIns="0" tIns="0" rIns="0" bIns="0" rtlCol="0">
            <a:spAutoFit/>
          </a:bodyPr>
          <a:lstStyle/>
          <a:p>
            <a:r>
              <a:rPr lang="en-GB" sz="1400" dirty="0" smtClean="0"/>
              <a:t>U</a:t>
            </a:r>
            <a:endParaRPr lang="en-US" sz="1400" dirty="0" smtClean="0"/>
          </a:p>
        </p:txBody>
      </p:sp>
      <p:cxnSp>
        <p:nvCxnSpPr>
          <p:cNvPr id="832" name="Straight Connector 831"/>
          <p:cNvCxnSpPr/>
          <p:nvPr/>
        </p:nvCxnSpPr>
        <p:spPr bwMode="auto">
          <a:xfrm>
            <a:off x="5695627"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33" name="Straight Connector 832"/>
          <p:cNvCxnSpPr/>
          <p:nvPr/>
        </p:nvCxnSpPr>
        <p:spPr bwMode="auto">
          <a:xfrm>
            <a:off x="10016107"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34" name="Straight Connector 833"/>
          <p:cNvCxnSpPr/>
          <p:nvPr/>
        </p:nvCxnSpPr>
        <p:spPr bwMode="auto">
          <a:xfrm flipH="1">
            <a:off x="5479603" y="241632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835" name="Straight Connector 834"/>
          <p:cNvCxnSpPr/>
          <p:nvPr/>
        </p:nvCxnSpPr>
        <p:spPr bwMode="auto">
          <a:xfrm flipH="1">
            <a:off x="7999883" y="1912268"/>
            <a:ext cx="635"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836" name="Straight Connector 835"/>
          <p:cNvCxnSpPr/>
          <p:nvPr/>
        </p:nvCxnSpPr>
        <p:spPr bwMode="auto">
          <a:xfrm flipH="1">
            <a:off x="5479603" y="212829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37" name="Straight Connector 836"/>
          <p:cNvCxnSpPr/>
          <p:nvPr/>
        </p:nvCxnSpPr>
        <p:spPr bwMode="auto">
          <a:xfrm>
            <a:off x="8431931" y="1912268"/>
            <a:ext cx="0" cy="216024"/>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38" name="Straight Connector 837"/>
          <p:cNvCxnSpPr/>
          <p:nvPr/>
        </p:nvCxnSpPr>
        <p:spPr bwMode="auto">
          <a:xfrm flipH="1">
            <a:off x="5479603" y="227230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839" name="Straight Connector 838"/>
          <p:cNvCxnSpPr/>
          <p:nvPr/>
        </p:nvCxnSpPr>
        <p:spPr bwMode="auto">
          <a:xfrm>
            <a:off x="8215907" y="1912268"/>
            <a:ext cx="0" cy="360040"/>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75" name="Straight Connector 274"/>
          <p:cNvCxnSpPr/>
          <p:nvPr/>
        </p:nvCxnSpPr>
        <p:spPr bwMode="auto">
          <a:xfrm>
            <a:off x="216723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loud 5"/>
          <p:cNvSpPr/>
          <p:nvPr/>
        </p:nvSpPr>
        <p:spPr bwMode="auto">
          <a:xfrm flipV="1">
            <a:off x="1735187" y="2920380"/>
            <a:ext cx="7128792" cy="4608512"/>
          </a:xfrm>
          <a:prstGeom prst="cloud">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259" name="Isosceles Triangle 17"/>
          <p:cNvSpPr/>
          <p:nvPr/>
        </p:nvSpPr>
        <p:spPr bwMode="auto">
          <a:xfrm flipH="1">
            <a:off x="7279803"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5" name="Isosceles Triangle 254"/>
          <p:cNvSpPr/>
          <p:nvPr/>
        </p:nvSpPr>
        <p:spPr bwMode="auto">
          <a:xfrm flipH="1">
            <a:off x="7999883"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2" name="Freeform 561"/>
          <p:cNvSpPr/>
          <p:nvPr/>
        </p:nvSpPr>
        <p:spPr bwMode="auto">
          <a:xfrm>
            <a:off x="6989012" y="5872708"/>
            <a:ext cx="146775"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 name="Title 4"/>
          <p:cNvSpPr>
            <a:spLocks noGrp="1"/>
          </p:cNvSpPr>
          <p:nvPr>
            <p:ph type="title"/>
          </p:nvPr>
        </p:nvSpPr>
        <p:spPr>
          <a:xfrm>
            <a:off x="533400" y="184076"/>
            <a:ext cx="9604375" cy="1015529"/>
          </a:xfrm>
        </p:spPr>
        <p:txBody>
          <a:bodyPr/>
          <a:lstStyle/>
          <a:p>
            <a:r>
              <a:rPr lang="en-GB" dirty="0" smtClean="0"/>
              <a:t>PBB-TE Domain with TESI connections</a:t>
            </a:r>
            <a:endParaRPr lang="en-US" dirty="0"/>
          </a:p>
        </p:txBody>
      </p:sp>
      <p:sp>
        <p:nvSpPr>
          <p:cNvPr id="7" name="Rectangle 6"/>
          <p:cNvSpPr/>
          <p:nvPr/>
        </p:nvSpPr>
        <p:spPr bwMode="auto">
          <a:xfrm>
            <a:off x="1879203"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1879203"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 name="Group 12"/>
          <p:cNvGrpSpPr>
            <a:grpSpLocks noChangeAspect="1"/>
          </p:cNvGrpSpPr>
          <p:nvPr/>
        </p:nvGrpSpPr>
        <p:grpSpPr>
          <a:xfrm>
            <a:off x="3823419" y="6232748"/>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5" name="Isosceles Triangle 14"/>
          <p:cNvSpPr/>
          <p:nvPr/>
        </p:nvSpPr>
        <p:spPr bwMode="auto">
          <a:xfrm>
            <a:off x="3463379"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 name="Isosceles Triangle 17"/>
          <p:cNvSpPr/>
          <p:nvPr/>
        </p:nvSpPr>
        <p:spPr bwMode="auto">
          <a:xfrm>
            <a:off x="3103339"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Trapezoid 18"/>
          <p:cNvSpPr/>
          <p:nvPr/>
        </p:nvSpPr>
        <p:spPr bwMode="auto">
          <a:xfrm>
            <a:off x="3103339" y="6448772"/>
            <a:ext cx="648072" cy="72008"/>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 name="Isosceles Triangle 20"/>
          <p:cNvSpPr/>
          <p:nvPr/>
        </p:nvSpPr>
        <p:spPr bwMode="auto">
          <a:xfrm>
            <a:off x="2743299"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 name="Isosceles Triangle 23"/>
          <p:cNvSpPr/>
          <p:nvPr/>
        </p:nvSpPr>
        <p:spPr bwMode="auto">
          <a:xfrm>
            <a:off x="2383259"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 name="Trapezoid 24"/>
          <p:cNvSpPr/>
          <p:nvPr/>
        </p:nvSpPr>
        <p:spPr bwMode="auto">
          <a:xfrm>
            <a:off x="2383259" y="6448772"/>
            <a:ext cx="648072" cy="72008"/>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3" name="Group 25"/>
          <p:cNvGrpSpPr>
            <a:grpSpLocks noChangeAspect="1"/>
          </p:cNvGrpSpPr>
          <p:nvPr/>
        </p:nvGrpSpPr>
        <p:grpSpPr>
          <a:xfrm>
            <a:off x="2023219" y="6232748"/>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43"/>
          <p:cNvGrpSpPr>
            <a:grpSpLocks noChangeAspect="1"/>
          </p:cNvGrpSpPr>
          <p:nvPr/>
        </p:nvGrpSpPr>
        <p:grpSpPr>
          <a:xfrm>
            <a:off x="2311251" y="5224636"/>
            <a:ext cx="432048" cy="432048"/>
            <a:chOff x="655067" y="5296644"/>
            <a:chExt cx="504056" cy="504056"/>
          </a:xfrm>
          <a:solidFill>
            <a:schemeClr val="bg1"/>
          </a:solidFill>
        </p:grpSpPr>
        <p:sp>
          <p:nvSpPr>
            <p:cNvPr id="45" name="Isosceles Triangle 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Trapezoid 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46"/>
          <p:cNvGrpSpPr>
            <a:grpSpLocks noChangeAspect="1"/>
          </p:cNvGrpSpPr>
          <p:nvPr/>
        </p:nvGrpSpPr>
        <p:grpSpPr>
          <a:xfrm>
            <a:off x="2815307" y="5224636"/>
            <a:ext cx="432048" cy="432048"/>
            <a:chOff x="655067" y="5296644"/>
            <a:chExt cx="504056" cy="504056"/>
          </a:xfrm>
          <a:solidFill>
            <a:schemeClr val="bg1"/>
          </a:solidFill>
        </p:grpSpPr>
        <p:sp>
          <p:nvSpPr>
            <p:cNvPr id="48" name="Isosceles Triangle 4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Trapezoid 4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0" name="Group 49"/>
          <p:cNvGrpSpPr>
            <a:grpSpLocks noChangeAspect="1"/>
          </p:cNvGrpSpPr>
          <p:nvPr/>
        </p:nvGrpSpPr>
        <p:grpSpPr>
          <a:xfrm>
            <a:off x="3319363" y="5224636"/>
            <a:ext cx="432048" cy="432048"/>
            <a:chOff x="655067" y="5296644"/>
            <a:chExt cx="504056" cy="504056"/>
          </a:xfrm>
          <a:solidFill>
            <a:schemeClr val="bg1"/>
          </a:solidFill>
        </p:grpSpPr>
        <p:sp>
          <p:nvSpPr>
            <p:cNvPr id="51" name="Isosceles Triangle 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Trapezoid 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52"/>
          <p:cNvGrpSpPr>
            <a:grpSpLocks noChangeAspect="1"/>
          </p:cNvGrpSpPr>
          <p:nvPr/>
        </p:nvGrpSpPr>
        <p:grpSpPr>
          <a:xfrm>
            <a:off x="3823419" y="5224636"/>
            <a:ext cx="432048" cy="432048"/>
            <a:chOff x="655067" y="5296644"/>
            <a:chExt cx="504056" cy="504056"/>
          </a:xfrm>
          <a:solidFill>
            <a:schemeClr val="bg1"/>
          </a:solidFill>
        </p:grpSpPr>
        <p:sp>
          <p:nvSpPr>
            <p:cNvPr id="54" name="Isosceles Triangle 5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rapezoid 5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9" name="Group 58"/>
          <p:cNvGrpSpPr>
            <a:grpSpLocks noChangeAspect="1"/>
          </p:cNvGrpSpPr>
          <p:nvPr/>
        </p:nvGrpSpPr>
        <p:grpSpPr>
          <a:xfrm flipV="1">
            <a:off x="3463379" y="7096844"/>
            <a:ext cx="288032" cy="288032"/>
            <a:chOff x="655067" y="5296644"/>
            <a:chExt cx="504056" cy="504056"/>
          </a:xfrm>
          <a:solidFill>
            <a:schemeClr val="bg1"/>
          </a:solidFill>
        </p:grpSpPr>
        <p:sp>
          <p:nvSpPr>
            <p:cNvPr id="60" name="Isosceles Triangle 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 name="Trapezoid 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61"/>
          <p:cNvGrpSpPr>
            <a:grpSpLocks noChangeAspect="1"/>
          </p:cNvGrpSpPr>
          <p:nvPr/>
        </p:nvGrpSpPr>
        <p:grpSpPr>
          <a:xfrm flipV="1">
            <a:off x="2383259" y="7096844"/>
            <a:ext cx="288032" cy="288032"/>
            <a:chOff x="655067" y="5296644"/>
            <a:chExt cx="504056" cy="504056"/>
          </a:xfrm>
          <a:solidFill>
            <a:schemeClr val="bg1"/>
          </a:solidFill>
        </p:grpSpPr>
        <p:sp>
          <p:nvSpPr>
            <p:cNvPr id="63" name="Isosceles Triangle 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 name="Trapezoid 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1" name="Group 64"/>
          <p:cNvGrpSpPr>
            <a:grpSpLocks noChangeAspect="1"/>
          </p:cNvGrpSpPr>
          <p:nvPr/>
        </p:nvGrpSpPr>
        <p:grpSpPr>
          <a:xfrm flipV="1">
            <a:off x="2023219" y="7096844"/>
            <a:ext cx="288032" cy="288032"/>
            <a:chOff x="655067" y="5296644"/>
            <a:chExt cx="504056" cy="504056"/>
          </a:xfrm>
          <a:solidFill>
            <a:schemeClr val="bg1"/>
          </a:solidFill>
        </p:grpSpPr>
        <p:sp>
          <p:nvSpPr>
            <p:cNvPr id="66" name="Isosceles Triangle 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 name="Trapezoid 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a:stCxn id="15" idx="0"/>
          </p:cNvCxnSpPr>
          <p:nvPr/>
        </p:nvCxnSpPr>
        <p:spPr bwMode="auto">
          <a:xfrm flipV="1">
            <a:off x="360739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 name="Straight Connector 72"/>
          <p:cNvCxnSpPr>
            <a:stCxn id="18" idx="0"/>
          </p:cNvCxnSpPr>
          <p:nvPr/>
        </p:nvCxnSpPr>
        <p:spPr bwMode="auto">
          <a:xfrm flipV="1">
            <a:off x="324735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6" name="Straight Connector 75"/>
          <p:cNvCxnSpPr>
            <a:stCxn id="21" idx="0"/>
          </p:cNvCxnSpPr>
          <p:nvPr/>
        </p:nvCxnSpPr>
        <p:spPr bwMode="auto">
          <a:xfrm flipV="1">
            <a:off x="288731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24" idx="0"/>
          </p:cNvCxnSpPr>
          <p:nvPr/>
        </p:nvCxnSpPr>
        <p:spPr bwMode="auto">
          <a:xfrm flipV="1">
            <a:off x="252727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p:cNvCxnSpPr>
            <a:stCxn id="46" idx="2"/>
          </p:cNvCxnSpPr>
          <p:nvPr/>
        </p:nvCxnSpPr>
        <p:spPr bwMode="auto">
          <a:xfrm>
            <a:off x="252727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 name="Straight Connector 82"/>
          <p:cNvCxnSpPr/>
          <p:nvPr/>
        </p:nvCxnSpPr>
        <p:spPr bwMode="auto">
          <a:xfrm>
            <a:off x="25992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26712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Straight Connector 84"/>
          <p:cNvCxnSpPr/>
          <p:nvPr/>
        </p:nvCxnSpPr>
        <p:spPr bwMode="auto">
          <a:xfrm>
            <a:off x="23832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Straight Connector 85"/>
          <p:cNvCxnSpPr/>
          <p:nvPr/>
        </p:nvCxnSpPr>
        <p:spPr bwMode="auto">
          <a:xfrm>
            <a:off x="245526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 name="Straight Connector 86"/>
          <p:cNvCxnSpPr/>
          <p:nvPr/>
        </p:nvCxnSpPr>
        <p:spPr bwMode="auto">
          <a:xfrm>
            <a:off x="30313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p:cNvCxnSpPr/>
          <p:nvPr/>
        </p:nvCxnSpPr>
        <p:spPr bwMode="auto">
          <a:xfrm>
            <a:off x="31033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 name="Straight Connector 88"/>
          <p:cNvCxnSpPr/>
          <p:nvPr/>
        </p:nvCxnSpPr>
        <p:spPr bwMode="auto">
          <a:xfrm>
            <a:off x="31753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a:off x="28873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 name="Straight Connector 90"/>
          <p:cNvCxnSpPr/>
          <p:nvPr/>
        </p:nvCxnSpPr>
        <p:spPr bwMode="auto">
          <a:xfrm>
            <a:off x="29593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 name="Straight Connector 91"/>
          <p:cNvCxnSpPr/>
          <p:nvPr/>
        </p:nvCxnSpPr>
        <p:spPr bwMode="auto">
          <a:xfrm>
            <a:off x="35353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a:off x="36073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a:off x="36794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 name="Straight Connector 94"/>
          <p:cNvCxnSpPr/>
          <p:nvPr/>
        </p:nvCxnSpPr>
        <p:spPr bwMode="auto">
          <a:xfrm>
            <a:off x="33913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6" name="Straight Connector 95"/>
          <p:cNvCxnSpPr/>
          <p:nvPr/>
        </p:nvCxnSpPr>
        <p:spPr bwMode="auto">
          <a:xfrm>
            <a:off x="34633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7" name="Straight Connector 96"/>
          <p:cNvCxnSpPr/>
          <p:nvPr/>
        </p:nvCxnSpPr>
        <p:spPr bwMode="auto">
          <a:xfrm>
            <a:off x="40394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 name="Straight Connector 97"/>
          <p:cNvCxnSpPr/>
          <p:nvPr/>
        </p:nvCxnSpPr>
        <p:spPr bwMode="auto">
          <a:xfrm>
            <a:off x="41114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9" name="Straight Connector 98"/>
          <p:cNvCxnSpPr/>
          <p:nvPr/>
        </p:nvCxnSpPr>
        <p:spPr bwMode="auto">
          <a:xfrm>
            <a:off x="41834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0" name="Straight Connector 99"/>
          <p:cNvCxnSpPr/>
          <p:nvPr/>
        </p:nvCxnSpPr>
        <p:spPr bwMode="auto">
          <a:xfrm>
            <a:off x="38954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1" name="Straight Connector 100"/>
          <p:cNvCxnSpPr/>
          <p:nvPr/>
        </p:nvCxnSpPr>
        <p:spPr bwMode="auto">
          <a:xfrm>
            <a:off x="39674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2" name="Straight Connector 101"/>
          <p:cNvCxnSpPr/>
          <p:nvPr/>
        </p:nvCxnSpPr>
        <p:spPr bwMode="auto">
          <a:xfrm>
            <a:off x="21672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3" name="Straight Connector 102"/>
          <p:cNvCxnSpPr/>
          <p:nvPr/>
        </p:nvCxnSpPr>
        <p:spPr bwMode="auto">
          <a:xfrm>
            <a:off x="22392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6" name="Straight Connector 105"/>
          <p:cNvCxnSpPr/>
          <p:nvPr/>
        </p:nvCxnSpPr>
        <p:spPr bwMode="auto">
          <a:xfrm>
            <a:off x="20952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7" name="Straight Connector 116"/>
          <p:cNvCxnSpPr/>
          <p:nvPr/>
        </p:nvCxnSpPr>
        <p:spPr bwMode="auto">
          <a:xfrm>
            <a:off x="35102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0" name="Straight Connector 119"/>
          <p:cNvCxnSpPr/>
          <p:nvPr/>
        </p:nvCxnSpPr>
        <p:spPr bwMode="auto">
          <a:xfrm>
            <a:off x="336625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1" name="Straight Connector 120"/>
          <p:cNvCxnSpPr/>
          <p:nvPr/>
        </p:nvCxnSpPr>
        <p:spPr bwMode="auto">
          <a:xfrm>
            <a:off x="343825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2" name="Straight Connector 121"/>
          <p:cNvCxnSpPr/>
          <p:nvPr/>
        </p:nvCxnSpPr>
        <p:spPr bwMode="auto">
          <a:xfrm>
            <a:off x="27784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3" name="Straight Connector 122"/>
          <p:cNvCxnSpPr/>
          <p:nvPr/>
        </p:nvCxnSpPr>
        <p:spPr bwMode="auto">
          <a:xfrm>
            <a:off x="263445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 name="Straight Connector 123"/>
          <p:cNvCxnSpPr/>
          <p:nvPr/>
        </p:nvCxnSpPr>
        <p:spPr bwMode="auto">
          <a:xfrm>
            <a:off x="270645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 name="Straight Connector 124"/>
          <p:cNvCxnSpPr/>
          <p:nvPr/>
        </p:nvCxnSpPr>
        <p:spPr bwMode="auto">
          <a:xfrm>
            <a:off x="40394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6" name="Straight Connector 125"/>
          <p:cNvCxnSpPr/>
          <p:nvPr/>
        </p:nvCxnSpPr>
        <p:spPr bwMode="auto">
          <a:xfrm>
            <a:off x="38954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7" name="Straight Connector 126"/>
          <p:cNvCxnSpPr/>
          <p:nvPr/>
        </p:nvCxnSpPr>
        <p:spPr bwMode="auto">
          <a:xfrm>
            <a:off x="39674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 name="Straight Connector 127"/>
          <p:cNvCxnSpPr/>
          <p:nvPr/>
        </p:nvCxnSpPr>
        <p:spPr bwMode="auto">
          <a:xfrm>
            <a:off x="216723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9" name="Straight Connector 128"/>
          <p:cNvCxnSpPr/>
          <p:nvPr/>
        </p:nvCxnSpPr>
        <p:spPr bwMode="auto">
          <a:xfrm>
            <a:off x="223924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 name="Straight Connector 129"/>
          <p:cNvCxnSpPr/>
          <p:nvPr/>
        </p:nvCxnSpPr>
        <p:spPr bwMode="auto">
          <a:xfrm>
            <a:off x="20952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 name="Straight Connector 130"/>
          <p:cNvCxnSpPr/>
          <p:nvPr/>
        </p:nvCxnSpPr>
        <p:spPr bwMode="auto">
          <a:xfrm>
            <a:off x="259928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 name="Straight Connector 131"/>
          <p:cNvCxnSpPr/>
          <p:nvPr/>
        </p:nvCxnSpPr>
        <p:spPr bwMode="auto">
          <a:xfrm>
            <a:off x="245526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3" name="Straight Connector 132"/>
          <p:cNvCxnSpPr/>
          <p:nvPr/>
        </p:nvCxnSpPr>
        <p:spPr bwMode="auto">
          <a:xfrm>
            <a:off x="252727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360739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5" name="Straight Connector 134"/>
          <p:cNvCxnSpPr/>
          <p:nvPr/>
        </p:nvCxnSpPr>
        <p:spPr bwMode="auto">
          <a:xfrm>
            <a:off x="367940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 name="Straight Connector 135"/>
          <p:cNvCxnSpPr/>
          <p:nvPr/>
        </p:nvCxnSpPr>
        <p:spPr bwMode="auto">
          <a:xfrm>
            <a:off x="35353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41" name="Freeform 140"/>
          <p:cNvSpPr/>
          <p:nvPr/>
        </p:nvSpPr>
        <p:spPr bwMode="auto">
          <a:xfrm>
            <a:off x="3604890"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43" name="Straight Connector 142"/>
          <p:cNvCxnSpPr>
            <a:stCxn id="45" idx="0"/>
          </p:cNvCxnSpPr>
          <p:nvPr/>
        </p:nvCxnSpPr>
        <p:spPr bwMode="auto">
          <a:xfrm flipV="1">
            <a:off x="2527275"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5" name="Straight Connector 144"/>
          <p:cNvCxnSpPr>
            <a:stCxn id="48" idx="0"/>
          </p:cNvCxnSpPr>
          <p:nvPr/>
        </p:nvCxnSpPr>
        <p:spPr bwMode="auto">
          <a:xfrm flipV="1">
            <a:off x="30313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6" name="Straight Connector 145"/>
          <p:cNvCxnSpPr>
            <a:stCxn id="51" idx="0"/>
          </p:cNvCxnSpPr>
          <p:nvPr/>
        </p:nvCxnSpPr>
        <p:spPr bwMode="auto">
          <a:xfrm flipV="1">
            <a:off x="35353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7" name="Straight Connector 146"/>
          <p:cNvCxnSpPr>
            <a:stCxn id="54" idx="0"/>
          </p:cNvCxnSpPr>
          <p:nvPr/>
        </p:nvCxnSpPr>
        <p:spPr bwMode="auto">
          <a:xfrm flipV="1">
            <a:off x="40394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1" name="Straight Connector 150"/>
          <p:cNvCxnSpPr>
            <a:endCxn id="66" idx="0"/>
          </p:cNvCxnSpPr>
          <p:nvPr/>
        </p:nvCxnSpPr>
        <p:spPr bwMode="auto">
          <a:xfrm flipV="1">
            <a:off x="216723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3" name="Straight Connector 152"/>
          <p:cNvCxnSpPr>
            <a:endCxn id="63" idx="0"/>
          </p:cNvCxnSpPr>
          <p:nvPr/>
        </p:nvCxnSpPr>
        <p:spPr bwMode="auto">
          <a:xfrm flipV="1">
            <a:off x="252727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7" name="Rectangle 156"/>
          <p:cNvSpPr/>
          <p:nvPr/>
        </p:nvSpPr>
        <p:spPr bwMode="auto">
          <a:xfrm flipH="1">
            <a:off x="5911651"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flipH="1">
            <a:off x="6415707"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2" name="Group 12"/>
          <p:cNvGrpSpPr>
            <a:grpSpLocks noChangeAspect="1"/>
          </p:cNvGrpSpPr>
          <p:nvPr/>
        </p:nvGrpSpPr>
        <p:grpSpPr>
          <a:xfrm flipH="1">
            <a:off x="6559723" y="6232748"/>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61" name="Isosceles Triangle 14"/>
          <p:cNvSpPr/>
          <p:nvPr/>
        </p:nvSpPr>
        <p:spPr bwMode="auto">
          <a:xfrm flipH="1">
            <a:off x="6919763"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Trapezoid 15"/>
          <p:cNvSpPr/>
          <p:nvPr/>
        </p:nvSpPr>
        <p:spPr bwMode="auto">
          <a:xfrm flipH="1">
            <a:off x="6919763" y="6448772"/>
            <a:ext cx="648072" cy="72008"/>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7" name="Isosceles Triangle 256"/>
          <p:cNvSpPr/>
          <p:nvPr/>
        </p:nvSpPr>
        <p:spPr bwMode="auto">
          <a:xfrm flipH="1">
            <a:off x="7639843" y="6232748"/>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8" name="Trapezoid 257"/>
          <p:cNvSpPr/>
          <p:nvPr/>
        </p:nvSpPr>
        <p:spPr bwMode="auto">
          <a:xfrm flipH="1">
            <a:off x="7639843" y="6448772"/>
            <a:ext cx="648072" cy="72008"/>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7" name="Group 25"/>
          <p:cNvGrpSpPr>
            <a:grpSpLocks noChangeAspect="1"/>
          </p:cNvGrpSpPr>
          <p:nvPr/>
        </p:nvGrpSpPr>
        <p:grpSpPr>
          <a:xfrm flipH="1">
            <a:off x="8359923" y="6232748"/>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8" name="Group 43"/>
          <p:cNvGrpSpPr>
            <a:grpSpLocks noChangeAspect="1"/>
          </p:cNvGrpSpPr>
          <p:nvPr/>
        </p:nvGrpSpPr>
        <p:grpSpPr>
          <a:xfrm flipH="1">
            <a:off x="7927875" y="5224636"/>
            <a:ext cx="432048" cy="432048"/>
            <a:chOff x="655067" y="5296644"/>
            <a:chExt cx="504056" cy="504056"/>
          </a:xfrm>
          <a:solidFill>
            <a:schemeClr val="bg1"/>
          </a:solidFill>
        </p:grpSpPr>
        <p:sp>
          <p:nvSpPr>
            <p:cNvPr id="251" name="Isosceles Triangle 2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Trapezoid 2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 name="Group 46"/>
          <p:cNvGrpSpPr>
            <a:grpSpLocks noChangeAspect="1"/>
          </p:cNvGrpSpPr>
          <p:nvPr/>
        </p:nvGrpSpPr>
        <p:grpSpPr>
          <a:xfrm flipH="1">
            <a:off x="7423819" y="5224636"/>
            <a:ext cx="432048" cy="432048"/>
            <a:chOff x="655067" y="5296644"/>
            <a:chExt cx="504056" cy="504056"/>
          </a:xfrm>
          <a:solidFill>
            <a:schemeClr val="bg1"/>
          </a:solidFill>
        </p:grpSpPr>
        <p:sp>
          <p:nvSpPr>
            <p:cNvPr id="249" name="Isosceles Triangle 2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Trapezoid 24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0" name="Group 49"/>
          <p:cNvGrpSpPr>
            <a:grpSpLocks noChangeAspect="1"/>
          </p:cNvGrpSpPr>
          <p:nvPr/>
        </p:nvGrpSpPr>
        <p:grpSpPr>
          <a:xfrm flipH="1">
            <a:off x="6919763" y="5224636"/>
            <a:ext cx="432048" cy="432048"/>
            <a:chOff x="655067" y="5296644"/>
            <a:chExt cx="504056" cy="504056"/>
          </a:xfrm>
          <a:solidFill>
            <a:schemeClr val="bg1"/>
          </a:solidFill>
        </p:grpSpPr>
        <p:sp>
          <p:nvSpPr>
            <p:cNvPr id="247" name="Isosceles Triangle 2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Trapezoid 24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1" name="Group 52"/>
          <p:cNvGrpSpPr>
            <a:grpSpLocks noChangeAspect="1"/>
          </p:cNvGrpSpPr>
          <p:nvPr/>
        </p:nvGrpSpPr>
        <p:grpSpPr>
          <a:xfrm flipH="1">
            <a:off x="6415707" y="5224636"/>
            <a:ext cx="432048" cy="432048"/>
            <a:chOff x="655067" y="5296644"/>
            <a:chExt cx="504056" cy="504056"/>
          </a:xfrm>
          <a:solidFill>
            <a:schemeClr val="bg1"/>
          </a:solidFill>
        </p:grpSpPr>
        <p:sp>
          <p:nvSpPr>
            <p:cNvPr id="245" name="Isosceles Triangle 2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Trapezoid 2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3" name="Group 58"/>
          <p:cNvGrpSpPr>
            <a:grpSpLocks noChangeAspect="1"/>
          </p:cNvGrpSpPr>
          <p:nvPr/>
        </p:nvGrpSpPr>
        <p:grpSpPr>
          <a:xfrm flipH="1" flipV="1">
            <a:off x="6919763" y="7096844"/>
            <a:ext cx="288032" cy="288032"/>
            <a:chOff x="655067" y="5296644"/>
            <a:chExt cx="504056" cy="504056"/>
          </a:xfrm>
          <a:solidFill>
            <a:schemeClr val="bg1"/>
          </a:solidFill>
        </p:grpSpPr>
        <p:sp>
          <p:nvSpPr>
            <p:cNvPr id="241" name="Isosceles Triangle 2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Trapezoid 24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4" name="Group 61"/>
          <p:cNvGrpSpPr>
            <a:grpSpLocks noChangeAspect="1"/>
          </p:cNvGrpSpPr>
          <p:nvPr/>
        </p:nvGrpSpPr>
        <p:grpSpPr>
          <a:xfrm flipH="1" flipV="1">
            <a:off x="7999883" y="7096844"/>
            <a:ext cx="288032" cy="288032"/>
            <a:chOff x="655067" y="5296644"/>
            <a:chExt cx="504056" cy="504056"/>
          </a:xfrm>
          <a:solidFill>
            <a:schemeClr val="bg1"/>
          </a:solidFill>
        </p:grpSpPr>
        <p:sp>
          <p:nvSpPr>
            <p:cNvPr id="239" name="Isosceles Triangle 23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Trapezoid 23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7" name="Group 64"/>
          <p:cNvGrpSpPr>
            <a:grpSpLocks noChangeAspect="1"/>
          </p:cNvGrpSpPr>
          <p:nvPr/>
        </p:nvGrpSpPr>
        <p:grpSpPr>
          <a:xfrm flipH="1" flipV="1">
            <a:off x="8359923" y="7096844"/>
            <a:ext cx="288032" cy="288032"/>
            <a:chOff x="655067" y="5296644"/>
            <a:chExt cx="504056" cy="504056"/>
          </a:xfrm>
          <a:solidFill>
            <a:schemeClr val="bg1"/>
          </a:solidFill>
        </p:grpSpPr>
        <p:sp>
          <p:nvSpPr>
            <p:cNvPr id="237" name="Isosceles Triangle 23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Trapezoid 23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06377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flipH="1" flipV="1">
            <a:off x="742381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a:stCxn id="257" idx="0"/>
          </p:cNvCxnSpPr>
          <p:nvPr/>
        </p:nvCxnSpPr>
        <p:spPr bwMode="auto">
          <a:xfrm flipH="1" flipV="1">
            <a:off x="778385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7" name="Straight Connector 176"/>
          <p:cNvCxnSpPr>
            <a:stCxn id="255" idx="0"/>
          </p:cNvCxnSpPr>
          <p:nvPr/>
        </p:nvCxnSpPr>
        <p:spPr bwMode="auto">
          <a:xfrm flipH="1" flipV="1">
            <a:off x="814389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9" name="Straight Connector 178"/>
          <p:cNvCxnSpPr>
            <a:stCxn id="252" idx="2"/>
          </p:cNvCxnSpPr>
          <p:nvPr/>
        </p:nvCxnSpPr>
        <p:spPr bwMode="auto">
          <a:xfrm flipH="1">
            <a:off x="814389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0" name="Straight Connector 179"/>
          <p:cNvCxnSpPr/>
          <p:nvPr/>
        </p:nvCxnSpPr>
        <p:spPr bwMode="auto">
          <a:xfrm flipH="1">
            <a:off x="80718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flipH="1">
            <a:off x="79998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flipH="1">
            <a:off x="82879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3" name="Straight Connector 182"/>
          <p:cNvCxnSpPr/>
          <p:nvPr/>
        </p:nvCxnSpPr>
        <p:spPr bwMode="auto">
          <a:xfrm flipH="1">
            <a:off x="821590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flipH="1">
            <a:off x="76398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75678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p:nvPr/>
        </p:nvCxnSpPr>
        <p:spPr bwMode="auto">
          <a:xfrm flipH="1">
            <a:off x="74958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7" name="Straight Connector 186"/>
          <p:cNvCxnSpPr/>
          <p:nvPr/>
        </p:nvCxnSpPr>
        <p:spPr bwMode="auto">
          <a:xfrm flipH="1">
            <a:off x="77838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8" name="Straight Connector 187"/>
          <p:cNvCxnSpPr/>
          <p:nvPr/>
        </p:nvCxnSpPr>
        <p:spPr bwMode="auto">
          <a:xfrm flipH="1">
            <a:off x="77118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9" name="Straight Connector 188"/>
          <p:cNvCxnSpPr/>
          <p:nvPr/>
        </p:nvCxnSpPr>
        <p:spPr bwMode="auto">
          <a:xfrm flipH="1">
            <a:off x="71357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0" name="Straight Connector 189"/>
          <p:cNvCxnSpPr/>
          <p:nvPr/>
        </p:nvCxnSpPr>
        <p:spPr bwMode="auto">
          <a:xfrm flipH="1">
            <a:off x="70637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1" name="Straight Connector 190"/>
          <p:cNvCxnSpPr/>
          <p:nvPr/>
        </p:nvCxnSpPr>
        <p:spPr bwMode="auto">
          <a:xfrm flipH="1">
            <a:off x="69917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2" name="Straight Connector 191"/>
          <p:cNvCxnSpPr/>
          <p:nvPr/>
        </p:nvCxnSpPr>
        <p:spPr bwMode="auto">
          <a:xfrm flipH="1">
            <a:off x="72798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3" name="Straight Connector 192"/>
          <p:cNvCxnSpPr/>
          <p:nvPr/>
        </p:nvCxnSpPr>
        <p:spPr bwMode="auto">
          <a:xfrm flipH="1">
            <a:off x="72077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4" name="Straight Connector 193"/>
          <p:cNvCxnSpPr/>
          <p:nvPr/>
        </p:nvCxnSpPr>
        <p:spPr bwMode="auto">
          <a:xfrm flipH="1">
            <a:off x="66317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5" name="Straight Connector 194"/>
          <p:cNvCxnSpPr/>
          <p:nvPr/>
        </p:nvCxnSpPr>
        <p:spPr bwMode="auto">
          <a:xfrm flipH="1">
            <a:off x="65597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6" name="Straight Connector 195"/>
          <p:cNvCxnSpPr/>
          <p:nvPr/>
        </p:nvCxnSpPr>
        <p:spPr bwMode="auto">
          <a:xfrm flipH="1">
            <a:off x="64877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flipH="1">
            <a:off x="67757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flipH="1">
            <a:off x="67037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9" name="Straight Connector 198"/>
          <p:cNvCxnSpPr/>
          <p:nvPr/>
        </p:nvCxnSpPr>
        <p:spPr bwMode="auto">
          <a:xfrm flipH="1">
            <a:off x="85039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0" name="Straight Connector 199"/>
          <p:cNvCxnSpPr/>
          <p:nvPr/>
        </p:nvCxnSpPr>
        <p:spPr bwMode="auto">
          <a:xfrm flipH="1">
            <a:off x="84319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1" name="Straight Connector 200"/>
          <p:cNvCxnSpPr/>
          <p:nvPr/>
        </p:nvCxnSpPr>
        <p:spPr bwMode="auto">
          <a:xfrm flipH="1">
            <a:off x="85759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2" name="Straight Connector 201"/>
          <p:cNvCxnSpPr/>
          <p:nvPr/>
        </p:nvCxnSpPr>
        <p:spPr bwMode="auto">
          <a:xfrm flipH="1">
            <a:off x="788897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3" name="Straight Connector 202"/>
          <p:cNvCxnSpPr/>
          <p:nvPr/>
        </p:nvCxnSpPr>
        <p:spPr bwMode="auto">
          <a:xfrm flipH="1">
            <a:off x="803298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4" name="Straight Connector 203"/>
          <p:cNvCxnSpPr/>
          <p:nvPr/>
        </p:nvCxnSpPr>
        <p:spPr bwMode="auto">
          <a:xfrm flipH="1">
            <a:off x="796097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5" name="Straight Connector 204"/>
          <p:cNvCxnSpPr/>
          <p:nvPr/>
        </p:nvCxnSpPr>
        <p:spPr bwMode="auto">
          <a:xfrm flipH="1">
            <a:off x="73129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6" name="Straight Connector 205"/>
          <p:cNvCxnSpPr/>
          <p:nvPr/>
        </p:nvCxnSpPr>
        <p:spPr bwMode="auto">
          <a:xfrm flipH="1">
            <a:off x="724089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7" name="Straight Connector 206"/>
          <p:cNvCxnSpPr/>
          <p:nvPr/>
        </p:nvCxnSpPr>
        <p:spPr bwMode="auto">
          <a:xfrm flipH="1">
            <a:off x="716889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4" name="Straight Connector 213"/>
          <p:cNvCxnSpPr/>
          <p:nvPr/>
        </p:nvCxnSpPr>
        <p:spPr bwMode="auto">
          <a:xfrm flipH="1">
            <a:off x="66317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5" name="Straight Connector 214"/>
          <p:cNvCxnSpPr/>
          <p:nvPr/>
        </p:nvCxnSpPr>
        <p:spPr bwMode="auto">
          <a:xfrm flipH="1">
            <a:off x="67757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6" name="Straight Connector 215"/>
          <p:cNvCxnSpPr/>
          <p:nvPr/>
        </p:nvCxnSpPr>
        <p:spPr bwMode="auto">
          <a:xfrm flipH="1">
            <a:off x="67037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7" name="Straight Connector 216"/>
          <p:cNvCxnSpPr/>
          <p:nvPr/>
        </p:nvCxnSpPr>
        <p:spPr bwMode="auto">
          <a:xfrm flipH="1">
            <a:off x="850393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8" name="Straight Connector 217"/>
          <p:cNvCxnSpPr/>
          <p:nvPr/>
        </p:nvCxnSpPr>
        <p:spPr bwMode="auto">
          <a:xfrm flipH="1">
            <a:off x="843193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9" name="Straight Connector 218"/>
          <p:cNvCxnSpPr/>
          <p:nvPr/>
        </p:nvCxnSpPr>
        <p:spPr bwMode="auto">
          <a:xfrm flipH="1">
            <a:off x="85759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0" name="Straight Connector 219"/>
          <p:cNvCxnSpPr/>
          <p:nvPr/>
        </p:nvCxnSpPr>
        <p:spPr bwMode="auto">
          <a:xfrm flipH="1">
            <a:off x="807189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1" name="Straight Connector 220"/>
          <p:cNvCxnSpPr/>
          <p:nvPr/>
        </p:nvCxnSpPr>
        <p:spPr bwMode="auto">
          <a:xfrm flipH="1">
            <a:off x="821590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2" name="Straight Connector 221"/>
          <p:cNvCxnSpPr/>
          <p:nvPr/>
        </p:nvCxnSpPr>
        <p:spPr bwMode="auto">
          <a:xfrm flipH="1">
            <a:off x="814389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3" name="Straight Connector 222"/>
          <p:cNvCxnSpPr/>
          <p:nvPr/>
        </p:nvCxnSpPr>
        <p:spPr bwMode="auto">
          <a:xfrm flipH="1">
            <a:off x="706377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4" name="Straight Connector 223"/>
          <p:cNvCxnSpPr/>
          <p:nvPr/>
        </p:nvCxnSpPr>
        <p:spPr bwMode="auto">
          <a:xfrm flipH="1">
            <a:off x="699177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5" name="Straight Connector 224"/>
          <p:cNvCxnSpPr/>
          <p:nvPr/>
        </p:nvCxnSpPr>
        <p:spPr bwMode="auto">
          <a:xfrm flipH="1">
            <a:off x="71357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30" name="Freeform 229"/>
          <p:cNvSpPr/>
          <p:nvPr/>
        </p:nvSpPr>
        <p:spPr bwMode="auto">
          <a:xfrm flipH="1">
            <a:off x="6056634"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31" name="Straight Connector 230"/>
          <p:cNvCxnSpPr>
            <a:stCxn id="251" idx="0"/>
          </p:cNvCxnSpPr>
          <p:nvPr/>
        </p:nvCxnSpPr>
        <p:spPr bwMode="auto">
          <a:xfrm flipH="1" flipV="1">
            <a:off x="8143899"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2" name="Straight Connector 231"/>
          <p:cNvCxnSpPr>
            <a:stCxn id="249" idx="0"/>
          </p:cNvCxnSpPr>
          <p:nvPr/>
        </p:nvCxnSpPr>
        <p:spPr bwMode="auto">
          <a:xfrm flipH="1" flipV="1">
            <a:off x="76398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3" name="Straight Connector 232"/>
          <p:cNvCxnSpPr>
            <a:stCxn id="247" idx="0"/>
          </p:cNvCxnSpPr>
          <p:nvPr/>
        </p:nvCxnSpPr>
        <p:spPr bwMode="auto">
          <a:xfrm flipH="1" flipV="1">
            <a:off x="71357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4" name="Straight Connector 233"/>
          <p:cNvCxnSpPr>
            <a:stCxn id="245" idx="0"/>
          </p:cNvCxnSpPr>
          <p:nvPr/>
        </p:nvCxnSpPr>
        <p:spPr bwMode="auto">
          <a:xfrm flipH="1" flipV="1">
            <a:off x="66317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5" name="Straight Connector 234"/>
          <p:cNvCxnSpPr>
            <a:endCxn id="237" idx="0"/>
          </p:cNvCxnSpPr>
          <p:nvPr/>
        </p:nvCxnSpPr>
        <p:spPr bwMode="auto">
          <a:xfrm flipH="1" flipV="1">
            <a:off x="850393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6" name="Straight Connector 235"/>
          <p:cNvCxnSpPr>
            <a:endCxn id="239" idx="0"/>
          </p:cNvCxnSpPr>
          <p:nvPr/>
        </p:nvCxnSpPr>
        <p:spPr bwMode="auto">
          <a:xfrm flipH="1" flipV="1">
            <a:off x="814389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0" name="Rectangle 269"/>
          <p:cNvSpPr/>
          <p:nvPr/>
        </p:nvSpPr>
        <p:spPr bwMode="auto">
          <a:xfrm>
            <a:off x="3607395" y="3136404"/>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0" name="Group 12"/>
          <p:cNvGrpSpPr>
            <a:grpSpLocks noChangeAspect="1"/>
          </p:cNvGrpSpPr>
          <p:nvPr/>
        </p:nvGrpSpPr>
        <p:grpSpPr>
          <a:xfrm rot="10800000">
            <a:off x="4255467" y="2776364"/>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74" name="Isosceles Triangle 14"/>
          <p:cNvSpPr/>
          <p:nvPr/>
        </p:nvSpPr>
        <p:spPr bwMode="auto">
          <a:xfrm rot="10800000">
            <a:off x="4615507" y="277636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2" name="Isosceles Triangle 17"/>
          <p:cNvSpPr/>
          <p:nvPr/>
        </p:nvSpPr>
        <p:spPr bwMode="auto">
          <a:xfrm rot="10800000">
            <a:off x="4975547" y="277636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0" name="Isosceles Triangle 369"/>
          <p:cNvSpPr/>
          <p:nvPr/>
        </p:nvSpPr>
        <p:spPr bwMode="auto">
          <a:xfrm rot="10800000">
            <a:off x="5335587" y="277636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8" name="Isosceles Triangle 367"/>
          <p:cNvSpPr/>
          <p:nvPr/>
        </p:nvSpPr>
        <p:spPr bwMode="auto">
          <a:xfrm rot="10800000">
            <a:off x="5695627" y="277636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5" name="Group 25"/>
          <p:cNvGrpSpPr>
            <a:grpSpLocks noChangeAspect="1"/>
          </p:cNvGrpSpPr>
          <p:nvPr/>
        </p:nvGrpSpPr>
        <p:grpSpPr>
          <a:xfrm rot="10800000">
            <a:off x="6055667" y="2776364"/>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 name="Group 43"/>
          <p:cNvGrpSpPr>
            <a:grpSpLocks noChangeAspect="1"/>
          </p:cNvGrpSpPr>
          <p:nvPr/>
        </p:nvGrpSpPr>
        <p:grpSpPr>
          <a:xfrm rot="10800000">
            <a:off x="5623619" y="3640460"/>
            <a:ext cx="432048" cy="432048"/>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0" name="Group 46"/>
          <p:cNvGrpSpPr>
            <a:grpSpLocks noChangeAspect="1"/>
          </p:cNvGrpSpPr>
          <p:nvPr/>
        </p:nvGrpSpPr>
        <p:grpSpPr>
          <a:xfrm rot="10800000">
            <a:off x="5119563" y="3640460"/>
            <a:ext cx="432048" cy="432048"/>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49"/>
          <p:cNvGrpSpPr>
            <a:grpSpLocks noChangeAspect="1"/>
          </p:cNvGrpSpPr>
          <p:nvPr/>
        </p:nvGrpSpPr>
        <p:grpSpPr>
          <a:xfrm rot="10800000">
            <a:off x="4615507" y="3640460"/>
            <a:ext cx="432048" cy="432048"/>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4" name="Group 52"/>
          <p:cNvGrpSpPr>
            <a:grpSpLocks noChangeAspect="1"/>
          </p:cNvGrpSpPr>
          <p:nvPr/>
        </p:nvGrpSpPr>
        <p:grpSpPr>
          <a:xfrm rot="10800000">
            <a:off x="4111451" y="3640460"/>
            <a:ext cx="432048" cy="432048"/>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75952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511956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547960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83964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583964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76763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69562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9836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91165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533558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526357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519157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547960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540759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83153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475952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468751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97554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490353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432747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425546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41834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447149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439948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8662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5010219"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9382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5862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730299"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6582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5839643"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5335587"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4831531"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4327475"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a:off x="4615507" y="5656684"/>
            <a:ext cx="0" cy="50405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0" name="Straight Connector 429"/>
          <p:cNvCxnSpPr/>
          <p:nvPr/>
        </p:nvCxnSpPr>
        <p:spPr bwMode="auto">
          <a:xfrm>
            <a:off x="6055667" y="5656684"/>
            <a:ext cx="0" cy="50405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2" name="Straight Connector 431"/>
          <p:cNvCxnSpPr/>
          <p:nvPr/>
        </p:nvCxnSpPr>
        <p:spPr bwMode="auto">
          <a:xfrm>
            <a:off x="4615507" y="5656684"/>
            <a:ext cx="144016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445" name="TextBox 444"/>
          <p:cNvSpPr txBox="1"/>
          <p:nvPr/>
        </p:nvSpPr>
        <p:spPr>
          <a:xfrm>
            <a:off x="4839870" y="5729272"/>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grpSp>
        <p:nvGrpSpPr>
          <p:cNvPr id="105" name="Group 61"/>
          <p:cNvGrpSpPr>
            <a:grpSpLocks noChangeAspect="1"/>
          </p:cNvGrpSpPr>
          <p:nvPr/>
        </p:nvGrpSpPr>
        <p:grpSpPr>
          <a:xfrm flipV="1">
            <a:off x="3103339" y="7096844"/>
            <a:ext cx="288032" cy="288032"/>
            <a:chOff x="655067" y="5296644"/>
            <a:chExt cx="504056" cy="504056"/>
          </a:xfrm>
          <a:solidFill>
            <a:schemeClr val="bg1"/>
          </a:solidFill>
        </p:grpSpPr>
        <p:sp>
          <p:nvSpPr>
            <p:cNvPr id="379" name="Isosceles Triangle 37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5" name="Trapezoid 38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6" name="Straight Connector 385"/>
          <p:cNvCxnSpPr/>
          <p:nvPr/>
        </p:nvCxnSpPr>
        <p:spPr bwMode="auto">
          <a:xfrm>
            <a:off x="331936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1753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a:off x="324735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a:endCxn id="379" idx="0"/>
          </p:cNvCxnSpPr>
          <p:nvPr/>
        </p:nvCxnSpPr>
        <p:spPr bwMode="auto">
          <a:xfrm flipV="1">
            <a:off x="324735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08" name="Group 61"/>
          <p:cNvGrpSpPr>
            <a:grpSpLocks noChangeAspect="1"/>
          </p:cNvGrpSpPr>
          <p:nvPr/>
        </p:nvGrpSpPr>
        <p:grpSpPr>
          <a:xfrm flipV="1">
            <a:off x="7279803" y="7096844"/>
            <a:ext cx="288032" cy="288032"/>
            <a:chOff x="655067" y="5296644"/>
            <a:chExt cx="504056" cy="504056"/>
          </a:xfrm>
          <a:solidFill>
            <a:schemeClr val="bg1"/>
          </a:solidFill>
        </p:grpSpPr>
        <p:sp>
          <p:nvSpPr>
            <p:cNvPr id="410" name="Isosceles Triangle 40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1" name="Trapezoid 41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7" name="Straight Connector 416"/>
          <p:cNvCxnSpPr/>
          <p:nvPr/>
        </p:nvCxnSpPr>
        <p:spPr bwMode="auto">
          <a:xfrm>
            <a:off x="74958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735181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742381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a:endCxn id="410" idx="0"/>
          </p:cNvCxnSpPr>
          <p:nvPr/>
        </p:nvCxnSpPr>
        <p:spPr bwMode="auto">
          <a:xfrm flipV="1">
            <a:off x="742381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a:stCxn id="379" idx="0"/>
          </p:cNvCxnSpPr>
          <p:nvPr/>
        </p:nvCxnSpPr>
        <p:spPr bwMode="auto">
          <a:xfrm flipH="1">
            <a:off x="3243907" y="7384876"/>
            <a:ext cx="3448" cy="379544"/>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8" name="Straight Connector 427"/>
          <p:cNvCxnSpPr>
            <a:stCxn id="410" idx="0"/>
          </p:cNvCxnSpPr>
          <p:nvPr/>
        </p:nvCxnSpPr>
        <p:spPr bwMode="auto">
          <a:xfrm>
            <a:off x="7423819" y="7384876"/>
            <a:ext cx="0" cy="360040"/>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9" name="Straight Connector 428"/>
          <p:cNvCxnSpPr/>
          <p:nvPr/>
        </p:nvCxnSpPr>
        <p:spPr bwMode="auto">
          <a:xfrm>
            <a:off x="3247355" y="7744916"/>
            <a:ext cx="417646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435" name="TextBox 434"/>
          <p:cNvSpPr txBox="1"/>
          <p:nvPr/>
        </p:nvSpPr>
        <p:spPr>
          <a:xfrm>
            <a:off x="4797743" y="7528892"/>
            <a:ext cx="998670" cy="184666"/>
          </a:xfrm>
          <a:prstGeom prst="rect">
            <a:avLst/>
          </a:prstGeom>
          <a:noFill/>
        </p:spPr>
        <p:txBody>
          <a:bodyPr wrap="none" lIns="0" tIns="0" rIns="0" bIns="0" rtlCol="0">
            <a:spAutoFit/>
          </a:bodyPr>
          <a:lstStyle/>
          <a:p>
            <a:pPr algn="ctr"/>
            <a:r>
              <a:rPr lang="en-GB" sz="1200" b="0" dirty="0" smtClean="0">
                <a:solidFill>
                  <a:srgbClr val="808000"/>
                </a:solidFill>
              </a:rPr>
              <a:t>Intra-DAS Link</a:t>
            </a:r>
            <a:endParaRPr lang="en-US" sz="1200" b="0" dirty="0" smtClean="0">
              <a:solidFill>
                <a:srgbClr val="808000"/>
              </a:solidFill>
            </a:endParaRPr>
          </a:p>
        </p:txBody>
      </p:sp>
      <p:grpSp>
        <p:nvGrpSpPr>
          <p:cNvPr id="109" name="Group 61"/>
          <p:cNvGrpSpPr>
            <a:grpSpLocks noChangeAspect="1"/>
          </p:cNvGrpSpPr>
          <p:nvPr/>
        </p:nvGrpSpPr>
        <p:grpSpPr>
          <a:xfrm>
            <a:off x="4543499" y="1912268"/>
            <a:ext cx="288032" cy="288032"/>
            <a:chOff x="655067" y="5296644"/>
            <a:chExt cx="504056" cy="504056"/>
          </a:xfrm>
          <a:solidFill>
            <a:schemeClr val="bg1"/>
          </a:solidFill>
        </p:grpSpPr>
        <p:sp>
          <p:nvSpPr>
            <p:cNvPr id="449" name="Isosceles Triangle 4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0" name="Trapezoid 4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5" name="Group 64"/>
          <p:cNvGrpSpPr>
            <a:grpSpLocks noChangeAspect="1"/>
          </p:cNvGrpSpPr>
          <p:nvPr/>
        </p:nvGrpSpPr>
        <p:grpSpPr>
          <a:xfrm>
            <a:off x="4183459" y="1912268"/>
            <a:ext cx="288032" cy="288032"/>
            <a:chOff x="655067" y="5296644"/>
            <a:chExt cx="504056" cy="504056"/>
          </a:xfrm>
          <a:solidFill>
            <a:schemeClr val="bg1"/>
          </a:solidFill>
        </p:grpSpPr>
        <p:sp>
          <p:nvSpPr>
            <p:cNvPr id="452" name="Isosceles Triangle 45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3" name="Trapezoid 4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54" name="Straight Connector 453"/>
          <p:cNvCxnSpPr/>
          <p:nvPr/>
        </p:nvCxnSpPr>
        <p:spPr bwMode="auto">
          <a:xfrm flipV="1">
            <a:off x="432747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439948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425546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475952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V="1">
            <a:off x="461550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V="1">
            <a:off x="468751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a:endCxn id="452" idx="0"/>
          </p:cNvCxnSpPr>
          <p:nvPr/>
        </p:nvCxnSpPr>
        <p:spPr bwMode="auto">
          <a:xfrm>
            <a:off x="432747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1" name="Straight Connector 460"/>
          <p:cNvCxnSpPr>
            <a:endCxn id="449" idx="0"/>
          </p:cNvCxnSpPr>
          <p:nvPr/>
        </p:nvCxnSpPr>
        <p:spPr bwMode="auto">
          <a:xfrm>
            <a:off x="468751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62" name="TextBox 461"/>
          <p:cNvSpPr txBox="1"/>
          <p:nvPr/>
        </p:nvSpPr>
        <p:spPr>
          <a:xfrm>
            <a:off x="4111451" y="1408212"/>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sp>
        <p:nvSpPr>
          <p:cNvPr id="271" name="Rectangle 270"/>
          <p:cNvSpPr/>
          <p:nvPr/>
        </p:nvSpPr>
        <p:spPr bwMode="auto">
          <a:xfrm>
            <a:off x="4111451" y="227230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cxnSp>
        <p:nvCxnSpPr>
          <p:cNvPr id="518" name="Straight Connector 517"/>
          <p:cNvCxnSpPr/>
          <p:nvPr/>
        </p:nvCxnSpPr>
        <p:spPr bwMode="auto">
          <a:xfrm flipV="1">
            <a:off x="2527275" y="6016724"/>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9" name="Straight Connector 518"/>
          <p:cNvCxnSpPr/>
          <p:nvPr/>
        </p:nvCxnSpPr>
        <p:spPr bwMode="auto">
          <a:xfrm flipV="1">
            <a:off x="2887315"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0" name="Straight Connector 529"/>
          <p:cNvCxnSpPr/>
          <p:nvPr/>
        </p:nvCxnSpPr>
        <p:spPr bwMode="auto">
          <a:xfrm flipV="1">
            <a:off x="3247355" y="6016724"/>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1" name="Straight Connector 530"/>
          <p:cNvCxnSpPr/>
          <p:nvPr/>
        </p:nvCxnSpPr>
        <p:spPr bwMode="auto">
          <a:xfrm flipV="1">
            <a:off x="3607395"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p:nvPr/>
        </p:nvCxnSpPr>
        <p:spPr bwMode="auto">
          <a:xfrm flipH="1" flipV="1">
            <a:off x="7999883" y="6016724"/>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flipH="1" flipV="1">
            <a:off x="7783859"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8" name="Straight Connector 537"/>
          <p:cNvCxnSpPr/>
          <p:nvPr/>
        </p:nvCxnSpPr>
        <p:spPr bwMode="auto">
          <a:xfrm flipH="1" flipV="1">
            <a:off x="7279803" y="6016724"/>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9" name="Straight Connector 538"/>
          <p:cNvCxnSpPr/>
          <p:nvPr/>
        </p:nvCxnSpPr>
        <p:spPr bwMode="auto">
          <a:xfrm flipH="1" flipV="1">
            <a:off x="7063779"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20" name="Group 519"/>
          <p:cNvGrpSpPr/>
          <p:nvPr/>
        </p:nvGrpSpPr>
        <p:grpSpPr>
          <a:xfrm>
            <a:off x="6995" y="976164"/>
            <a:ext cx="10376147" cy="6912768"/>
            <a:chOff x="6995" y="976164"/>
            <a:chExt cx="10376147" cy="6912768"/>
          </a:xfrm>
        </p:grpSpPr>
        <p:sp>
          <p:nvSpPr>
            <p:cNvPr id="493" name="TextBox 492"/>
            <p:cNvSpPr txBox="1"/>
            <p:nvPr/>
          </p:nvSpPr>
          <p:spPr>
            <a:xfrm>
              <a:off x="5911651" y="2992388"/>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494" name="TextBox 493"/>
            <p:cNvSpPr txBox="1"/>
            <p:nvPr/>
          </p:nvSpPr>
          <p:spPr>
            <a:xfrm>
              <a:off x="5575401" y="2992388"/>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497" name="TextBox 496"/>
            <p:cNvSpPr txBox="1"/>
            <p:nvPr/>
          </p:nvSpPr>
          <p:spPr>
            <a:xfrm>
              <a:off x="3705305" y="6017304"/>
              <a:ext cx="240450"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498" name="TextBox 497"/>
            <p:cNvSpPr txBox="1"/>
            <p:nvPr/>
          </p:nvSpPr>
          <p:spPr>
            <a:xfrm>
              <a:off x="3369055" y="6017304"/>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501" name="TextBox 500"/>
            <p:cNvSpPr txBox="1"/>
            <p:nvPr/>
          </p:nvSpPr>
          <p:spPr>
            <a:xfrm>
              <a:off x="8190005" y="6016724"/>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502" name="TextBox 501"/>
            <p:cNvSpPr txBox="1"/>
            <p:nvPr/>
          </p:nvSpPr>
          <p:spPr>
            <a:xfrm>
              <a:off x="7783859" y="6016724"/>
              <a:ext cx="190758"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529" name="Rectangle 528"/>
            <p:cNvSpPr/>
            <p:nvPr/>
          </p:nvSpPr>
          <p:spPr bwMode="auto">
            <a:xfrm>
              <a:off x="331936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4" name="Rectangle 533"/>
            <p:cNvSpPr/>
            <p:nvPr/>
          </p:nvSpPr>
          <p:spPr bwMode="auto">
            <a:xfrm flipH="1">
              <a:off x="763984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47" name="Straight Arrow Connector 546"/>
            <p:cNvCxnSpPr>
              <a:stCxn id="548" idx="3"/>
              <a:endCxn id="18" idx="0"/>
            </p:cNvCxnSpPr>
            <p:nvPr/>
          </p:nvCxnSpPr>
          <p:spPr bwMode="auto">
            <a:xfrm>
              <a:off x="1670174" y="5945297"/>
              <a:ext cx="1577181" cy="28745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552" name="Straight Arrow Connector 551"/>
            <p:cNvCxnSpPr>
              <a:stCxn id="548" idx="3"/>
            </p:cNvCxnSpPr>
            <p:nvPr/>
          </p:nvCxnSpPr>
          <p:spPr bwMode="auto">
            <a:xfrm>
              <a:off x="1670174" y="5945297"/>
              <a:ext cx="1944216" cy="215443"/>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574" name="Straight Arrow Connector 573"/>
            <p:cNvCxnSpPr>
              <a:stCxn id="573" idx="3"/>
            </p:cNvCxnSpPr>
            <p:nvPr/>
          </p:nvCxnSpPr>
          <p:spPr bwMode="auto">
            <a:xfrm>
              <a:off x="1670174" y="5332358"/>
              <a:ext cx="1872208" cy="611777"/>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343" name="Straight Connector 342"/>
            <p:cNvCxnSpPr/>
            <p:nvPr/>
          </p:nvCxnSpPr>
          <p:spPr bwMode="auto">
            <a:xfrm>
              <a:off x="5839643" y="3136404"/>
              <a:ext cx="2088232" cy="273630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563" name="Straight Connector 562"/>
            <p:cNvCxnSpPr/>
            <p:nvPr/>
          </p:nvCxnSpPr>
          <p:spPr bwMode="auto">
            <a:xfrm>
              <a:off x="7927875" y="587270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564" name="Straight Connector 563"/>
            <p:cNvCxnSpPr/>
            <p:nvPr/>
          </p:nvCxnSpPr>
          <p:spPr bwMode="auto">
            <a:xfrm>
              <a:off x="7711851" y="587270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12" name="Straight Connector 411"/>
            <p:cNvCxnSpPr/>
            <p:nvPr/>
          </p:nvCxnSpPr>
          <p:spPr bwMode="auto">
            <a:xfrm flipH="1">
              <a:off x="3470374" y="3136404"/>
              <a:ext cx="2016224" cy="2736304"/>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421" name="TextBox 420"/>
            <p:cNvSpPr txBox="1"/>
            <p:nvPr/>
          </p:nvSpPr>
          <p:spPr>
            <a:xfrm>
              <a:off x="7695774" y="4577144"/>
              <a:ext cx="2687368" cy="215444"/>
            </a:xfrm>
            <a:prstGeom prst="rect">
              <a:avLst/>
            </a:prstGeom>
            <a:solidFill>
              <a:schemeClr val="bg1"/>
            </a:solidFill>
          </p:spPr>
          <p:txBody>
            <a:bodyPr wrap="square" lIns="0" tIns="0" rIns="0" bIns="0" rtlCol="0">
              <a:spAutoFit/>
            </a:bodyPr>
            <a:lstStyle/>
            <a:p>
              <a:r>
                <a:rPr lang="en-GB" sz="1400" b="0" dirty="0" smtClean="0">
                  <a:solidFill>
                    <a:srgbClr val="C00000"/>
                  </a:solidFill>
                </a:rPr>
                <a:t>TESI A1,A2,A3</a:t>
              </a:r>
              <a:endParaRPr lang="en-US" sz="1400" b="0" dirty="0" smtClean="0">
                <a:solidFill>
                  <a:srgbClr val="C00000"/>
                </a:solidFill>
              </a:endParaRPr>
            </a:p>
          </p:txBody>
        </p:sp>
        <p:sp>
          <p:nvSpPr>
            <p:cNvPr id="479" name="Freeform 478"/>
            <p:cNvSpPr/>
            <p:nvPr/>
          </p:nvSpPr>
          <p:spPr bwMode="auto">
            <a:xfrm>
              <a:off x="3614389" y="5152628"/>
              <a:ext cx="4097461" cy="792088"/>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3382826" h="1571625">
                  <a:moveTo>
                    <a:pt x="3382826" y="1428750"/>
                  </a:moveTo>
                  <a:lnTo>
                    <a:pt x="2794109" y="0"/>
                  </a:lnTo>
                  <a:lnTo>
                    <a:pt x="594491"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8" name="TextBox 507"/>
            <p:cNvSpPr txBox="1"/>
            <p:nvPr/>
          </p:nvSpPr>
          <p:spPr>
            <a:xfrm>
              <a:off x="6710734" y="4577144"/>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509" name="TextBox 508"/>
            <p:cNvSpPr txBox="1"/>
            <p:nvPr/>
          </p:nvSpPr>
          <p:spPr>
            <a:xfrm>
              <a:off x="4046438" y="4577144"/>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510" name="TextBox 509"/>
            <p:cNvSpPr txBox="1"/>
            <p:nvPr/>
          </p:nvSpPr>
          <p:spPr>
            <a:xfrm>
              <a:off x="5414590" y="493718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sp>
          <p:nvSpPr>
            <p:cNvPr id="546" name="TextBox 545"/>
            <p:cNvSpPr txBox="1"/>
            <p:nvPr/>
          </p:nvSpPr>
          <p:spPr>
            <a:xfrm>
              <a:off x="85998" y="976164"/>
              <a:ext cx="3960440" cy="1477328"/>
            </a:xfrm>
            <a:prstGeom prst="rect">
              <a:avLst/>
            </a:prstGeom>
            <a:noFill/>
          </p:spPr>
          <p:txBody>
            <a:bodyPr wrap="square" lIns="0" tIns="0" rIns="0" bIns="0" rtlCol="0">
              <a:spAutoFit/>
            </a:bodyPr>
            <a:lstStyle/>
            <a:p>
              <a:r>
                <a:rPr lang="en-GB" sz="1600" b="0" dirty="0" smtClean="0">
                  <a:solidFill>
                    <a:srgbClr val="C00000"/>
                  </a:solidFill>
                </a:rPr>
                <a:t>TESI </a:t>
              </a:r>
              <a:r>
                <a:rPr lang="en-GB" sz="1600" dirty="0" smtClean="0">
                  <a:solidFill>
                    <a:srgbClr val="C00000"/>
                  </a:solidFill>
                </a:rPr>
                <a:t>A1,A2,A3</a:t>
              </a:r>
              <a:r>
                <a:rPr lang="en-GB" sz="1600" b="0" dirty="0" smtClean="0">
                  <a:solidFill>
                    <a:srgbClr val="C00000"/>
                  </a:solidFill>
                </a:rPr>
                <a:t> for protected SVLAN </a:t>
              </a:r>
              <a:r>
                <a:rPr lang="en-GB" sz="1600" b="0" dirty="0" err="1" smtClean="0">
                  <a:solidFill>
                    <a:srgbClr val="C00000"/>
                  </a:solidFill>
                </a:rPr>
                <a:t>ECs</a:t>
              </a:r>
              <a:r>
                <a:rPr lang="en-GB" sz="1600" b="0" dirty="0" smtClean="0">
                  <a:solidFill>
                    <a:srgbClr val="C00000"/>
                  </a:solidFill>
                </a:rPr>
                <a:t> has active protected endpoint at either the right, or the left portal node. The other protected TESI endpoint is blocked. The two protected TESI endpoints form one virtual protected endpoint.</a:t>
              </a:r>
              <a:endParaRPr lang="en-US" sz="1600" b="0" dirty="0" smtClean="0">
                <a:solidFill>
                  <a:srgbClr val="C00000"/>
                </a:solidFill>
              </a:endParaRPr>
            </a:p>
          </p:txBody>
        </p:sp>
        <p:sp>
          <p:nvSpPr>
            <p:cNvPr id="548" name="TextBox 547"/>
            <p:cNvSpPr txBox="1"/>
            <p:nvPr/>
          </p:nvSpPr>
          <p:spPr>
            <a:xfrm>
              <a:off x="6995" y="5729853"/>
              <a:ext cx="1663179" cy="430887"/>
            </a:xfrm>
            <a:prstGeom prst="rect">
              <a:avLst/>
            </a:prstGeom>
            <a:solidFill>
              <a:schemeClr val="bg1"/>
            </a:solidFill>
          </p:spPr>
          <p:txBody>
            <a:bodyPr wrap="square" lIns="0" tIns="0" rIns="0" bIns="0" rtlCol="0">
              <a:spAutoFit/>
            </a:bodyPr>
            <a:lstStyle/>
            <a:p>
              <a:pPr algn="r"/>
              <a:r>
                <a:rPr lang="en-GB" sz="1400" b="0" dirty="0" smtClean="0">
                  <a:solidFill>
                    <a:srgbClr val="C00000"/>
                  </a:solidFill>
                </a:rPr>
                <a:t>Blocked TESI A protected  endpoints</a:t>
              </a:r>
              <a:endParaRPr lang="en-US" sz="1400" b="0" dirty="0" smtClean="0">
                <a:solidFill>
                  <a:srgbClr val="C00000"/>
                </a:solidFill>
              </a:endParaRPr>
            </a:p>
          </p:txBody>
        </p:sp>
        <p:sp>
          <p:nvSpPr>
            <p:cNvPr id="561" name="Freeform 560"/>
            <p:cNvSpPr/>
            <p:nvPr/>
          </p:nvSpPr>
          <p:spPr bwMode="auto">
            <a:xfrm>
              <a:off x="3470374" y="5873477"/>
              <a:ext cx="218783"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73" name="TextBox 572"/>
            <p:cNvSpPr txBox="1"/>
            <p:nvPr/>
          </p:nvSpPr>
          <p:spPr>
            <a:xfrm>
              <a:off x="6995" y="5224636"/>
              <a:ext cx="1663179" cy="215444"/>
            </a:xfrm>
            <a:prstGeom prst="rect">
              <a:avLst/>
            </a:prstGeom>
            <a:solidFill>
              <a:schemeClr val="bg1"/>
            </a:solidFill>
          </p:spPr>
          <p:txBody>
            <a:bodyPr wrap="square" lIns="0" tIns="0" rIns="0" bIns="0" rtlCol="0">
              <a:spAutoFit/>
            </a:bodyPr>
            <a:lstStyle/>
            <a:p>
              <a:pPr algn="r"/>
              <a:r>
                <a:rPr lang="en-GB" sz="1400" b="0" dirty="0" smtClean="0">
                  <a:solidFill>
                    <a:srgbClr val="C00000"/>
                  </a:solidFill>
                </a:rPr>
                <a:t>TESI A relay</a:t>
              </a:r>
              <a:endParaRPr lang="en-US" sz="1400" b="0" dirty="0" smtClean="0">
                <a:solidFill>
                  <a:srgbClr val="C00000"/>
                </a:solidFill>
              </a:endParaRPr>
            </a:p>
          </p:txBody>
        </p:sp>
        <p:grpSp>
          <p:nvGrpSpPr>
            <p:cNvPr id="584" name="Group 583"/>
            <p:cNvGrpSpPr/>
            <p:nvPr/>
          </p:nvGrpSpPr>
          <p:grpSpPr>
            <a:xfrm>
              <a:off x="85998" y="6438486"/>
              <a:ext cx="7877881" cy="1450446"/>
              <a:chOff x="79003" y="6438486"/>
              <a:chExt cx="7877881" cy="1450446"/>
            </a:xfrm>
          </p:grpSpPr>
          <p:sp>
            <p:nvSpPr>
              <p:cNvPr id="585" name="TextBox 584"/>
              <p:cNvSpPr txBox="1"/>
              <p:nvPr/>
            </p:nvSpPr>
            <p:spPr>
              <a:xfrm>
                <a:off x="79003" y="7242601"/>
                <a:ext cx="1872208" cy="646331"/>
              </a:xfrm>
              <a:prstGeom prst="rect">
                <a:avLst/>
              </a:prstGeom>
              <a:solidFill>
                <a:schemeClr val="bg1"/>
              </a:solidFill>
            </p:spPr>
            <p:txBody>
              <a:bodyPr wrap="square" lIns="0" tIns="0" rIns="0" bIns="0" rtlCol="0">
                <a:spAutoFit/>
              </a:bodyPr>
              <a:lstStyle/>
              <a:p>
                <a:pPr algn="ctr"/>
                <a:r>
                  <a:rPr lang="en-GB" sz="1400" dirty="0" smtClean="0">
                    <a:solidFill>
                      <a:srgbClr val="C00000"/>
                    </a:solidFill>
                  </a:rPr>
                  <a:t>ESP-MAC address of left &amp; right TESI A endpoints is the same</a:t>
                </a:r>
                <a:endParaRPr lang="en-US" sz="1400" dirty="0" smtClean="0">
                  <a:solidFill>
                    <a:srgbClr val="C00000"/>
                  </a:solidFill>
                </a:endParaRPr>
              </a:p>
            </p:txBody>
          </p:sp>
          <p:cxnSp>
            <p:nvCxnSpPr>
              <p:cNvPr id="586" name="Straight Arrow Connector 585"/>
              <p:cNvCxnSpPr>
                <a:stCxn id="585" idx="3"/>
              </p:cNvCxnSpPr>
              <p:nvPr/>
            </p:nvCxnSpPr>
            <p:spPr bwMode="auto">
              <a:xfrm flipV="1">
                <a:off x="1951211" y="6438486"/>
                <a:ext cx="1296144" cy="112728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587" name="Straight Arrow Connector 586"/>
              <p:cNvCxnSpPr>
                <a:stCxn id="585" idx="3"/>
                <a:endCxn id="258" idx="0"/>
              </p:cNvCxnSpPr>
              <p:nvPr/>
            </p:nvCxnSpPr>
            <p:spPr bwMode="auto">
              <a:xfrm flipV="1">
                <a:off x="1951211" y="6448772"/>
                <a:ext cx="6005673" cy="1116995"/>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grpSp>
        <p:cxnSp>
          <p:nvCxnSpPr>
            <p:cNvPr id="470" name="Straight Arrow Connector 469"/>
            <p:cNvCxnSpPr>
              <a:stCxn id="585" idx="3"/>
            </p:cNvCxnSpPr>
            <p:nvPr/>
          </p:nvCxnSpPr>
          <p:spPr bwMode="auto">
            <a:xfrm flipV="1">
              <a:off x="1958206" y="6438485"/>
              <a:ext cx="1649189" cy="1127282"/>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grpSp>
      <p:grpSp>
        <p:nvGrpSpPr>
          <p:cNvPr id="517" name="Group 516"/>
          <p:cNvGrpSpPr/>
          <p:nvPr/>
        </p:nvGrpSpPr>
        <p:grpSpPr>
          <a:xfrm>
            <a:off x="79003" y="2560340"/>
            <a:ext cx="10592172" cy="5328592"/>
            <a:chOff x="79003" y="2560340"/>
            <a:chExt cx="10592172" cy="5328592"/>
          </a:xfrm>
        </p:grpSpPr>
        <p:sp>
          <p:nvSpPr>
            <p:cNvPr id="491" name="TextBox 490"/>
            <p:cNvSpPr txBox="1"/>
            <p:nvPr/>
          </p:nvSpPr>
          <p:spPr>
            <a:xfrm>
              <a:off x="4517597" y="2992388"/>
              <a:ext cx="169918" cy="215444"/>
            </a:xfrm>
            <a:prstGeom prst="rect">
              <a:avLst/>
            </a:prstGeom>
            <a:noFill/>
          </p:spPr>
          <p:txBody>
            <a:bodyPr wrap="none" lIns="0" tIns="0" rIns="0" bIns="0" rtlCol="0">
              <a:spAutoFit/>
            </a:bodyPr>
            <a:lstStyle/>
            <a:p>
              <a:r>
                <a:rPr lang="en-GB" sz="1400" dirty="0" smtClean="0">
                  <a:solidFill>
                    <a:srgbClr val="0066FF"/>
                  </a:solidFill>
                </a:rPr>
                <a:t>W</a:t>
              </a:r>
              <a:endParaRPr lang="en-US" sz="1400" dirty="0" smtClean="0">
                <a:solidFill>
                  <a:srgbClr val="0066FF"/>
                </a:solidFill>
              </a:endParaRPr>
            </a:p>
          </p:txBody>
        </p:sp>
        <p:sp>
          <p:nvSpPr>
            <p:cNvPr id="492" name="TextBox 491"/>
            <p:cNvSpPr txBox="1"/>
            <p:nvPr/>
          </p:nvSpPr>
          <p:spPr>
            <a:xfrm>
              <a:off x="4975547" y="2992388"/>
              <a:ext cx="120226" cy="215444"/>
            </a:xfrm>
            <a:prstGeom prst="rect">
              <a:avLst/>
            </a:prstGeom>
            <a:noFill/>
          </p:spPr>
          <p:txBody>
            <a:bodyPr wrap="none" lIns="0" tIns="0" rIns="0" bIns="0" rtlCol="0">
              <a:spAutoFit/>
            </a:bodyPr>
            <a:lstStyle/>
            <a:p>
              <a:r>
                <a:rPr lang="en-GB" sz="1400" dirty="0" smtClean="0">
                  <a:solidFill>
                    <a:srgbClr val="0066FF"/>
                  </a:solidFill>
                </a:rPr>
                <a:t>P</a:t>
              </a:r>
              <a:endParaRPr lang="en-US" sz="1400" dirty="0" smtClean="0">
                <a:solidFill>
                  <a:srgbClr val="0066FF"/>
                </a:solidFill>
              </a:endParaRPr>
            </a:p>
          </p:txBody>
        </p:sp>
        <p:sp>
          <p:nvSpPr>
            <p:cNvPr id="516" name="Rectangle 515"/>
            <p:cNvSpPr/>
            <p:nvPr/>
          </p:nvSpPr>
          <p:spPr bwMode="auto">
            <a:xfrm>
              <a:off x="259928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7" name="Rectangle 536"/>
            <p:cNvSpPr/>
            <p:nvPr/>
          </p:nvSpPr>
          <p:spPr bwMode="auto">
            <a:xfrm flipH="1">
              <a:off x="691976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5" name="TextBox 494"/>
            <p:cNvSpPr txBox="1"/>
            <p:nvPr/>
          </p:nvSpPr>
          <p:spPr>
            <a:xfrm>
              <a:off x="2357357" y="6017304"/>
              <a:ext cx="169918" cy="215444"/>
            </a:xfrm>
            <a:prstGeom prst="rect">
              <a:avLst/>
            </a:prstGeom>
            <a:noFill/>
          </p:spPr>
          <p:txBody>
            <a:bodyPr wrap="none" lIns="0" tIns="0" rIns="0" bIns="0" rtlCol="0">
              <a:spAutoFit/>
            </a:bodyPr>
            <a:lstStyle/>
            <a:p>
              <a:r>
                <a:rPr lang="en-GB" sz="1400" dirty="0" smtClean="0">
                  <a:solidFill>
                    <a:srgbClr val="0066FF"/>
                  </a:solidFill>
                </a:rPr>
                <a:t>W</a:t>
              </a:r>
              <a:endParaRPr lang="en-US" sz="1400" dirty="0" smtClean="0">
                <a:solidFill>
                  <a:srgbClr val="0066FF"/>
                </a:solidFill>
              </a:endParaRPr>
            </a:p>
          </p:txBody>
        </p:sp>
        <p:sp>
          <p:nvSpPr>
            <p:cNvPr id="496" name="TextBox 495"/>
            <p:cNvSpPr txBox="1"/>
            <p:nvPr/>
          </p:nvSpPr>
          <p:spPr>
            <a:xfrm>
              <a:off x="2769201" y="6017304"/>
              <a:ext cx="190758" cy="215444"/>
            </a:xfrm>
            <a:prstGeom prst="rect">
              <a:avLst/>
            </a:prstGeom>
            <a:noFill/>
          </p:spPr>
          <p:txBody>
            <a:bodyPr wrap="none" lIns="0" tIns="0" rIns="0" bIns="0" rtlCol="0">
              <a:spAutoFit/>
            </a:bodyPr>
            <a:lstStyle/>
            <a:p>
              <a:r>
                <a:rPr lang="en-GB" sz="1400" dirty="0" smtClean="0">
                  <a:solidFill>
                    <a:srgbClr val="0066FF"/>
                  </a:solidFill>
                </a:rPr>
                <a:t>P*</a:t>
              </a:r>
              <a:endParaRPr lang="en-US" sz="1400" dirty="0" smtClean="0">
                <a:solidFill>
                  <a:srgbClr val="0066FF"/>
                </a:solidFill>
              </a:endParaRPr>
            </a:p>
          </p:txBody>
        </p:sp>
        <p:sp>
          <p:nvSpPr>
            <p:cNvPr id="499" name="TextBox 498"/>
            <p:cNvSpPr txBox="1"/>
            <p:nvPr/>
          </p:nvSpPr>
          <p:spPr>
            <a:xfrm>
              <a:off x="6795951" y="6016724"/>
              <a:ext cx="240450" cy="215444"/>
            </a:xfrm>
            <a:prstGeom prst="rect">
              <a:avLst/>
            </a:prstGeom>
            <a:noFill/>
          </p:spPr>
          <p:txBody>
            <a:bodyPr wrap="none" lIns="0" tIns="0" rIns="0" bIns="0" rtlCol="0">
              <a:spAutoFit/>
            </a:bodyPr>
            <a:lstStyle/>
            <a:p>
              <a:r>
                <a:rPr lang="en-GB" sz="1400" dirty="0" smtClean="0">
                  <a:solidFill>
                    <a:srgbClr val="0066FF"/>
                  </a:solidFill>
                </a:rPr>
                <a:t>W*</a:t>
              </a:r>
              <a:endParaRPr lang="en-US" sz="1400" dirty="0" smtClean="0">
                <a:solidFill>
                  <a:srgbClr val="0066FF"/>
                </a:solidFill>
              </a:endParaRPr>
            </a:p>
          </p:txBody>
        </p:sp>
        <p:sp>
          <p:nvSpPr>
            <p:cNvPr id="500" name="TextBox 499"/>
            <p:cNvSpPr txBox="1"/>
            <p:nvPr/>
          </p:nvSpPr>
          <p:spPr>
            <a:xfrm>
              <a:off x="7159577" y="6016724"/>
              <a:ext cx="120226" cy="215444"/>
            </a:xfrm>
            <a:prstGeom prst="rect">
              <a:avLst/>
            </a:prstGeom>
            <a:noFill/>
          </p:spPr>
          <p:txBody>
            <a:bodyPr wrap="none" lIns="0" tIns="0" rIns="0" bIns="0" rtlCol="0">
              <a:spAutoFit/>
            </a:bodyPr>
            <a:lstStyle/>
            <a:p>
              <a:r>
                <a:rPr lang="en-GB" sz="1400" dirty="0" smtClean="0">
                  <a:solidFill>
                    <a:srgbClr val="0066FF"/>
                  </a:solidFill>
                </a:rPr>
                <a:t>P</a:t>
              </a:r>
              <a:endParaRPr lang="en-US" sz="1400" dirty="0" smtClean="0">
                <a:solidFill>
                  <a:srgbClr val="0066FF"/>
                </a:solidFill>
              </a:endParaRPr>
            </a:p>
          </p:txBody>
        </p:sp>
        <p:sp>
          <p:nvSpPr>
            <p:cNvPr id="422" name="TextBox 421"/>
            <p:cNvSpPr txBox="1"/>
            <p:nvPr/>
          </p:nvSpPr>
          <p:spPr>
            <a:xfrm>
              <a:off x="7688779" y="4793168"/>
              <a:ext cx="2687368" cy="215444"/>
            </a:xfrm>
            <a:prstGeom prst="rect">
              <a:avLst/>
            </a:prstGeom>
            <a:solidFill>
              <a:schemeClr val="bg1"/>
            </a:solidFill>
          </p:spPr>
          <p:txBody>
            <a:bodyPr wrap="square" lIns="0" tIns="0" rIns="0" bIns="0" rtlCol="0">
              <a:spAutoFit/>
            </a:bodyPr>
            <a:lstStyle/>
            <a:p>
              <a:r>
                <a:rPr lang="en-GB" sz="1400" b="0" dirty="0" smtClean="0">
                  <a:solidFill>
                    <a:srgbClr val="0066FF"/>
                  </a:solidFill>
                </a:rPr>
                <a:t>TESI B1,B2,B3</a:t>
              </a:r>
              <a:endParaRPr lang="en-US" sz="1400" b="0" dirty="0" smtClean="0">
                <a:solidFill>
                  <a:srgbClr val="0066FF"/>
                </a:solidFill>
              </a:endParaRPr>
            </a:p>
          </p:txBody>
        </p:sp>
        <p:sp>
          <p:nvSpPr>
            <p:cNvPr id="507" name="TextBox 506"/>
            <p:cNvSpPr txBox="1"/>
            <p:nvPr/>
          </p:nvSpPr>
          <p:spPr>
            <a:xfrm>
              <a:off x="4831531" y="4721160"/>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569" name="TextBox 568"/>
            <p:cNvSpPr txBox="1"/>
            <p:nvPr/>
          </p:nvSpPr>
          <p:spPr>
            <a:xfrm>
              <a:off x="9007995" y="5728692"/>
              <a:ext cx="1663180" cy="430887"/>
            </a:xfrm>
            <a:prstGeom prst="rect">
              <a:avLst/>
            </a:prstGeom>
            <a:solidFill>
              <a:schemeClr val="bg1"/>
            </a:solidFill>
          </p:spPr>
          <p:txBody>
            <a:bodyPr wrap="square" lIns="0" tIns="0" rIns="0" bIns="0" rtlCol="0">
              <a:spAutoFit/>
            </a:bodyPr>
            <a:lstStyle/>
            <a:p>
              <a:r>
                <a:rPr lang="en-GB" sz="1400" b="0" dirty="0" smtClean="0">
                  <a:solidFill>
                    <a:srgbClr val="0066FF"/>
                  </a:solidFill>
                </a:rPr>
                <a:t>Blocked TESI B protected  endpoints</a:t>
              </a:r>
              <a:endParaRPr lang="en-US" sz="1400" b="0" dirty="0" smtClean="0">
                <a:solidFill>
                  <a:srgbClr val="0066FF"/>
                </a:solidFill>
              </a:endParaRPr>
            </a:p>
          </p:txBody>
        </p:sp>
        <p:sp>
          <p:nvSpPr>
            <p:cNvPr id="572" name="TextBox 571"/>
            <p:cNvSpPr txBox="1"/>
            <p:nvPr/>
          </p:nvSpPr>
          <p:spPr>
            <a:xfrm>
              <a:off x="9007995" y="5224636"/>
              <a:ext cx="1663180" cy="215444"/>
            </a:xfrm>
            <a:prstGeom prst="rect">
              <a:avLst/>
            </a:prstGeom>
            <a:solidFill>
              <a:schemeClr val="bg1"/>
            </a:solidFill>
          </p:spPr>
          <p:txBody>
            <a:bodyPr wrap="square" lIns="0" tIns="0" rIns="0" bIns="0" rtlCol="0">
              <a:spAutoFit/>
            </a:bodyPr>
            <a:lstStyle/>
            <a:p>
              <a:r>
                <a:rPr lang="en-GB" sz="1400" b="0" dirty="0" smtClean="0">
                  <a:solidFill>
                    <a:srgbClr val="0066FF"/>
                  </a:solidFill>
                </a:rPr>
                <a:t>TESI B relay</a:t>
              </a:r>
              <a:endParaRPr lang="en-US" sz="1400" b="0" dirty="0" smtClean="0">
                <a:solidFill>
                  <a:srgbClr val="0066FF"/>
                </a:solidFill>
              </a:endParaRPr>
            </a:p>
          </p:txBody>
        </p:sp>
        <p:sp>
          <p:nvSpPr>
            <p:cNvPr id="578" name="TextBox 577"/>
            <p:cNvSpPr txBox="1"/>
            <p:nvPr/>
          </p:nvSpPr>
          <p:spPr>
            <a:xfrm>
              <a:off x="79003" y="2560340"/>
              <a:ext cx="3816424" cy="1477328"/>
            </a:xfrm>
            <a:prstGeom prst="rect">
              <a:avLst/>
            </a:prstGeom>
            <a:noFill/>
          </p:spPr>
          <p:txBody>
            <a:bodyPr wrap="square" lIns="0" tIns="0" rIns="0" bIns="0" rtlCol="0">
              <a:spAutoFit/>
            </a:bodyPr>
            <a:lstStyle/>
            <a:p>
              <a:r>
                <a:rPr lang="en-GB" sz="1600" b="0" dirty="0" smtClean="0">
                  <a:solidFill>
                    <a:srgbClr val="0066FF"/>
                  </a:solidFill>
                </a:rPr>
                <a:t>TESI </a:t>
              </a:r>
              <a:r>
                <a:rPr lang="en-GB" sz="1600" dirty="0" smtClean="0">
                  <a:solidFill>
                    <a:srgbClr val="0066FF"/>
                  </a:solidFill>
                </a:rPr>
                <a:t>B1,B2,B3</a:t>
              </a:r>
              <a:r>
                <a:rPr lang="en-GB" sz="1600" b="0" dirty="0" smtClean="0">
                  <a:solidFill>
                    <a:srgbClr val="0066FF"/>
                  </a:solidFill>
                </a:rPr>
                <a:t> for protected SVLAN </a:t>
              </a:r>
              <a:r>
                <a:rPr lang="en-GB" sz="1600" b="0" dirty="0" err="1" smtClean="0">
                  <a:solidFill>
                    <a:srgbClr val="0066FF"/>
                  </a:solidFill>
                </a:rPr>
                <a:t>ECs</a:t>
              </a:r>
              <a:r>
                <a:rPr lang="en-GB" sz="1600" b="0" dirty="0" smtClean="0">
                  <a:solidFill>
                    <a:srgbClr val="0066FF"/>
                  </a:solidFill>
                </a:rPr>
                <a:t> has active protected endpoint at either the left, or the right portal node. The other protected TESI endpoint is blocked. The two protected TESI endpoints form one virtual protected endpoint.</a:t>
              </a:r>
              <a:endParaRPr lang="en-US" sz="1600" b="0" dirty="0" smtClean="0">
                <a:solidFill>
                  <a:srgbClr val="0066FF"/>
                </a:solidFill>
              </a:endParaRPr>
            </a:p>
          </p:txBody>
        </p:sp>
        <p:grpSp>
          <p:nvGrpSpPr>
            <p:cNvPr id="580" name="Group 579"/>
            <p:cNvGrpSpPr/>
            <p:nvPr/>
          </p:nvGrpSpPr>
          <p:grpSpPr>
            <a:xfrm>
              <a:off x="2887315" y="6438488"/>
              <a:ext cx="7776864" cy="1450444"/>
              <a:chOff x="2887315" y="6438488"/>
              <a:chExt cx="7776864" cy="1450444"/>
            </a:xfrm>
          </p:grpSpPr>
          <p:cxnSp>
            <p:nvCxnSpPr>
              <p:cNvPr id="581" name="Straight Arrow Connector 580"/>
              <p:cNvCxnSpPr>
                <a:stCxn id="582" idx="1"/>
              </p:cNvCxnSpPr>
              <p:nvPr/>
            </p:nvCxnSpPr>
            <p:spPr bwMode="auto">
              <a:xfrm flipH="1" flipV="1">
                <a:off x="2887315" y="6438488"/>
                <a:ext cx="5904656" cy="1127279"/>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sp>
            <p:nvSpPr>
              <p:cNvPr id="582" name="TextBox 581"/>
              <p:cNvSpPr txBox="1"/>
              <p:nvPr/>
            </p:nvSpPr>
            <p:spPr>
              <a:xfrm>
                <a:off x="8791971" y="7242601"/>
                <a:ext cx="1872208" cy="646331"/>
              </a:xfrm>
              <a:prstGeom prst="rect">
                <a:avLst/>
              </a:prstGeom>
              <a:solidFill>
                <a:schemeClr val="bg1"/>
              </a:solidFill>
            </p:spPr>
            <p:txBody>
              <a:bodyPr wrap="square" lIns="0" tIns="0" rIns="0" bIns="0" rtlCol="0">
                <a:spAutoFit/>
              </a:bodyPr>
              <a:lstStyle/>
              <a:p>
                <a:pPr algn="ctr"/>
                <a:r>
                  <a:rPr lang="en-GB" sz="1400" dirty="0" smtClean="0">
                    <a:solidFill>
                      <a:srgbClr val="0066FF"/>
                    </a:solidFill>
                  </a:rPr>
                  <a:t>ESP-MAC address of left &amp; right TESI B endpoints is the same</a:t>
                </a:r>
                <a:endParaRPr lang="en-US" sz="1400" dirty="0" smtClean="0">
                  <a:solidFill>
                    <a:srgbClr val="0066FF"/>
                  </a:solidFill>
                </a:endParaRPr>
              </a:p>
            </p:txBody>
          </p:sp>
        </p:grpSp>
        <p:sp>
          <p:nvSpPr>
            <p:cNvPr id="478" name="Freeform 477"/>
            <p:cNvSpPr/>
            <p:nvPr/>
          </p:nvSpPr>
          <p:spPr bwMode="auto">
            <a:xfrm>
              <a:off x="2959324" y="4936605"/>
              <a:ext cx="4104456" cy="1008112"/>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45936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5" name="TextBox 504"/>
            <p:cNvSpPr txBox="1"/>
            <p:nvPr/>
          </p:nvSpPr>
          <p:spPr>
            <a:xfrm>
              <a:off x="3882221" y="4288532"/>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506" name="TextBox 505"/>
            <p:cNvSpPr txBox="1"/>
            <p:nvPr/>
          </p:nvSpPr>
          <p:spPr>
            <a:xfrm>
              <a:off x="6258485" y="4360540"/>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558" name="Straight Connector 557"/>
            <p:cNvCxnSpPr/>
            <p:nvPr/>
          </p:nvCxnSpPr>
          <p:spPr bwMode="auto">
            <a:xfrm flipH="1">
              <a:off x="2671291" y="5872708"/>
              <a:ext cx="72008" cy="14401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560" name="Straight Connector 559"/>
            <p:cNvCxnSpPr/>
            <p:nvPr/>
          </p:nvCxnSpPr>
          <p:spPr bwMode="auto">
            <a:xfrm flipH="1">
              <a:off x="2887315" y="5872708"/>
              <a:ext cx="72008" cy="144016"/>
            </a:xfrm>
            <a:prstGeom prst="line">
              <a:avLst/>
            </a:prstGeom>
            <a:solidFill>
              <a:schemeClr val="accent1"/>
            </a:solidFill>
            <a:ln w="38100" cap="flat" cmpd="sng" algn="ctr">
              <a:solidFill>
                <a:srgbClr val="0066FF"/>
              </a:solidFill>
              <a:prstDash val="solid"/>
              <a:round/>
              <a:headEnd type="none" w="med" len="med"/>
              <a:tailEnd type="none" w="med" len="med"/>
            </a:ln>
            <a:effectLst/>
          </p:spPr>
        </p:cxnSp>
        <p:grpSp>
          <p:nvGrpSpPr>
            <p:cNvPr id="571" name="Group 570"/>
            <p:cNvGrpSpPr/>
            <p:nvPr/>
          </p:nvGrpSpPr>
          <p:grpSpPr>
            <a:xfrm flipH="1">
              <a:off x="7063779" y="5944136"/>
              <a:ext cx="1944216" cy="287451"/>
              <a:chOff x="10592171" y="5944136"/>
              <a:chExt cx="1944216" cy="287451"/>
            </a:xfrm>
          </p:grpSpPr>
          <p:cxnSp>
            <p:nvCxnSpPr>
              <p:cNvPr id="568" name="Straight Arrow Connector 567"/>
              <p:cNvCxnSpPr>
                <a:stCxn id="569" idx="1"/>
              </p:cNvCxnSpPr>
              <p:nvPr/>
            </p:nvCxnSpPr>
            <p:spPr bwMode="auto">
              <a:xfrm>
                <a:off x="10592171" y="5944136"/>
                <a:ext cx="1584176" cy="287451"/>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cxnSp>
            <p:nvCxnSpPr>
              <p:cNvPr id="570" name="Straight Arrow Connector 569"/>
              <p:cNvCxnSpPr>
                <a:stCxn id="569" idx="1"/>
              </p:cNvCxnSpPr>
              <p:nvPr/>
            </p:nvCxnSpPr>
            <p:spPr bwMode="auto">
              <a:xfrm>
                <a:off x="10592171" y="5944136"/>
                <a:ext cx="1944216" cy="215443"/>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grpSp>
        <p:cxnSp>
          <p:nvCxnSpPr>
            <p:cNvPr id="576" name="Straight Arrow Connector 575"/>
            <p:cNvCxnSpPr>
              <a:stCxn id="572" idx="1"/>
            </p:cNvCxnSpPr>
            <p:nvPr/>
          </p:nvCxnSpPr>
          <p:spPr bwMode="auto">
            <a:xfrm flipH="1">
              <a:off x="7135787" y="5332358"/>
              <a:ext cx="1872208" cy="612357"/>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cxnSp>
          <p:nvCxnSpPr>
            <p:cNvPr id="415" name="Straight Connector 414"/>
            <p:cNvCxnSpPr/>
            <p:nvPr/>
          </p:nvCxnSpPr>
          <p:spPr bwMode="auto">
            <a:xfrm flipH="1">
              <a:off x="2743299" y="3136404"/>
              <a:ext cx="2016224" cy="2736304"/>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16" name="Straight Connector 415"/>
            <p:cNvCxnSpPr/>
            <p:nvPr/>
          </p:nvCxnSpPr>
          <p:spPr bwMode="auto">
            <a:xfrm>
              <a:off x="5119563" y="3136404"/>
              <a:ext cx="2088232" cy="2808312"/>
            </a:xfrm>
            <a:prstGeom prst="line">
              <a:avLst/>
            </a:prstGeom>
            <a:solidFill>
              <a:schemeClr val="accent1"/>
            </a:solidFill>
            <a:ln w="38100" cap="flat" cmpd="sng" algn="ctr">
              <a:solidFill>
                <a:srgbClr val="0066FF"/>
              </a:solidFill>
              <a:prstDash val="sysDot"/>
              <a:round/>
              <a:headEnd type="none" w="med" len="med"/>
              <a:tailEnd type="none" w="med" len="med"/>
            </a:ln>
            <a:effectLst/>
          </p:spPr>
        </p:cxnSp>
        <p:sp>
          <p:nvSpPr>
            <p:cNvPr id="464" name="Freeform 463"/>
            <p:cNvSpPr/>
            <p:nvPr/>
          </p:nvSpPr>
          <p:spPr bwMode="auto">
            <a:xfrm flipH="1">
              <a:off x="6989012" y="5872708"/>
              <a:ext cx="218783"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77" name="Straight Arrow Connector 476"/>
            <p:cNvCxnSpPr>
              <a:stCxn id="582" idx="1"/>
              <a:endCxn id="262" idx="0"/>
            </p:cNvCxnSpPr>
            <p:nvPr/>
          </p:nvCxnSpPr>
          <p:spPr bwMode="auto">
            <a:xfrm flipH="1" flipV="1">
              <a:off x="7243799" y="6448772"/>
              <a:ext cx="1548172" cy="1116995"/>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cxnSp>
          <p:nvCxnSpPr>
            <p:cNvPr id="482" name="Straight Arrow Connector 481"/>
            <p:cNvCxnSpPr>
              <a:stCxn id="582" idx="1"/>
              <a:endCxn id="25" idx="2"/>
            </p:cNvCxnSpPr>
            <p:nvPr/>
          </p:nvCxnSpPr>
          <p:spPr bwMode="auto">
            <a:xfrm flipH="1" flipV="1">
              <a:off x="2707295" y="6520780"/>
              <a:ext cx="6084676" cy="1044987"/>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grpSp>
      <p:grpSp>
        <p:nvGrpSpPr>
          <p:cNvPr id="515" name="Group 514"/>
          <p:cNvGrpSpPr/>
          <p:nvPr/>
        </p:nvGrpSpPr>
        <p:grpSpPr>
          <a:xfrm>
            <a:off x="6995" y="976164"/>
            <a:ext cx="10585176" cy="6046931"/>
            <a:chOff x="6995" y="976164"/>
            <a:chExt cx="10585176" cy="6046931"/>
          </a:xfrm>
        </p:grpSpPr>
        <p:sp>
          <p:nvSpPr>
            <p:cNvPr id="503" name="TextBox 502"/>
            <p:cNvSpPr txBox="1"/>
            <p:nvPr/>
          </p:nvSpPr>
          <p:spPr>
            <a:xfrm>
              <a:off x="3175347" y="4288532"/>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504" name="TextBox 503"/>
            <p:cNvSpPr txBox="1"/>
            <p:nvPr/>
          </p:nvSpPr>
          <p:spPr>
            <a:xfrm>
              <a:off x="7266597" y="4288532"/>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81" name="Straight Connector 380"/>
            <p:cNvCxnSpPr/>
            <p:nvPr/>
          </p:nvCxnSpPr>
          <p:spPr bwMode="auto">
            <a:xfrm flipH="1">
              <a:off x="2167235" y="3136404"/>
              <a:ext cx="2232248" cy="3024336"/>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6199683" y="3136404"/>
              <a:ext cx="2304256" cy="3024336"/>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420" name="TextBox 419"/>
            <p:cNvSpPr txBox="1"/>
            <p:nvPr/>
          </p:nvSpPr>
          <p:spPr>
            <a:xfrm>
              <a:off x="7687911" y="4361120"/>
              <a:ext cx="956993" cy="215444"/>
            </a:xfrm>
            <a:prstGeom prst="rect">
              <a:avLst/>
            </a:prstGeom>
            <a:noFill/>
          </p:spPr>
          <p:txBody>
            <a:bodyPr wrap="none" lIns="0" tIns="0" rIns="0" bIns="0" rtlCol="0">
              <a:spAutoFit/>
            </a:bodyPr>
            <a:lstStyle/>
            <a:p>
              <a:r>
                <a:rPr lang="en-GB" sz="1400" b="0" dirty="0" smtClean="0"/>
                <a:t>TESI U1,U2</a:t>
              </a:r>
              <a:endParaRPr lang="en-US" sz="1400" b="0" dirty="0" smtClean="0"/>
            </a:p>
          </p:txBody>
        </p:sp>
        <p:sp>
          <p:nvSpPr>
            <p:cNvPr id="579" name="TextBox 578"/>
            <p:cNvSpPr txBox="1"/>
            <p:nvPr/>
          </p:nvSpPr>
          <p:spPr>
            <a:xfrm>
              <a:off x="6775746" y="976164"/>
              <a:ext cx="3816425" cy="738664"/>
            </a:xfrm>
            <a:prstGeom prst="rect">
              <a:avLst/>
            </a:prstGeom>
            <a:noFill/>
          </p:spPr>
          <p:txBody>
            <a:bodyPr wrap="square" lIns="0" tIns="0" rIns="0" bIns="0" rtlCol="0">
              <a:spAutoFit/>
            </a:bodyPr>
            <a:lstStyle/>
            <a:p>
              <a:r>
                <a:rPr lang="en-GB" sz="1600" b="0" dirty="0" smtClean="0"/>
                <a:t>TESI </a:t>
              </a:r>
              <a:r>
                <a:rPr lang="en-GB" sz="1600" dirty="0" smtClean="0"/>
                <a:t>U1,U2</a:t>
              </a:r>
              <a:r>
                <a:rPr lang="en-GB" sz="1600" b="0" dirty="0" smtClean="0"/>
                <a:t> for unprotected SVLAN </a:t>
              </a:r>
              <a:r>
                <a:rPr lang="en-GB" sz="1600" b="0" dirty="0" err="1" smtClean="0"/>
                <a:t>ECs</a:t>
              </a:r>
              <a:r>
                <a:rPr lang="en-GB" sz="1600" b="0" dirty="0" smtClean="0"/>
                <a:t> has active endpoints at left and right portal nodes.</a:t>
              </a:r>
              <a:endParaRPr lang="en-US" sz="1600" b="0" dirty="0" smtClean="0"/>
            </a:p>
          </p:txBody>
        </p:sp>
        <p:sp>
          <p:nvSpPr>
            <p:cNvPr id="486" name="TextBox 485"/>
            <p:cNvSpPr txBox="1"/>
            <p:nvPr/>
          </p:nvSpPr>
          <p:spPr>
            <a:xfrm>
              <a:off x="6995" y="6376764"/>
              <a:ext cx="1872208" cy="646331"/>
            </a:xfrm>
            <a:prstGeom prst="rect">
              <a:avLst/>
            </a:prstGeom>
            <a:solidFill>
              <a:schemeClr val="bg1"/>
            </a:solidFill>
          </p:spPr>
          <p:txBody>
            <a:bodyPr wrap="square" lIns="0" tIns="0" rIns="0" bIns="0" rtlCol="0">
              <a:spAutoFit/>
            </a:bodyPr>
            <a:lstStyle/>
            <a:p>
              <a:pPr algn="ctr"/>
              <a:r>
                <a:rPr lang="en-GB" sz="1400" dirty="0" smtClean="0"/>
                <a:t>ESP-MAC address of left &amp; right TESI U endpoints is different</a:t>
              </a:r>
              <a:endParaRPr lang="en-US" sz="1400" dirty="0" smtClean="0"/>
            </a:p>
          </p:txBody>
        </p:sp>
        <p:cxnSp>
          <p:nvCxnSpPr>
            <p:cNvPr id="487" name="Straight Arrow Connector 486"/>
            <p:cNvCxnSpPr>
              <a:stCxn id="486" idx="3"/>
              <a:endCxn id="28" idx="0"/>
            </p:cNvCxnSpPr>
            <p:nvPr/>
          </p:nvCxnSpPr>
          <p:spPr bwMode="auto">
            <a:xfrm flipV="1">
              <a:off x="1879203" y="6438485"/>
              <a:ext cx="288032" cy="26144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88" name="Straight Arrow Connector 487"/>
            <p:cNvCxnSpPr>
              <a:stCxn id="486" idx="3"/>
              <a:endCxn id="254" idx="0"/>
            </p:cNvCxnSpPr>
            <p:nvPr/>
          </p:nvCxnSpPr>
          <p:spPr bwMode="auto">
            <a:xfrm flipV="1">
              <a:off x="1879203" y="6438485"/>
              <a:ext cx="6624736" cy="26144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grpSp>
      <p:sp>
        <p:nvSpPr>
          <p:cNvPr id="521" name="TextBox 520"/>
          <p:cNvSpPr txBox="1"/>
          <p:nvPr/>
        </p:nvSpPr>
        <p:spPr>
          <a:xfrm>
            <a:off x="10034198" y="-590"/>
            <a:ext cx="629981" cy="184666"/>
          </a:xfrm>
          <a:prstGeom prst="rect">
            <a:avLst/>
          </a:prstGeom>
          <a:noFill/>
        </p:spPr>
        <p:txBody>
          <a:bodyPr wrap="none" lIns="0" tIns="0" rIns="0" bIns="0" rtlCol="0">
            <a:spAutoFit/>
          </a:bodyPr>
          <a:lstStyle/>
          <a:p>
            <a:r>
              <a:rPr lang="en-GB" sz="1200" b="0" dirty="0" smtClean="0">
                <a:solidFill>
                  <a:srgbClr val="C00000"/>
                </a:solidFill>
              </a:rPr>
              <a:t>animated</a:t>
            </a:r>
            <a:endParaRPr lang="en-US" sz="1200" b="0" dirty="0" smtClean="0">
              <a:solidFill>
                <a:srgbClr val="C00000"/>
              </a:solidFill>
            </a:endParaRPr>
          </a:p>
        </p:txBody>
      </p:sp>
      <p:sp>
        <p:nvSpPr>
          <p:cNvPr id="375" name="Trapezoid 15"/>
          <p:cNvSpPr/>
          <p:nvPr/>
        </p:nvSpPr>
        <p:spPr bwMode="auto">
          <a:xfrm rot="10800000">
            <a:off x="4615507" y="2776363"/>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rot="10800000">
            <a:off x="5335587" y="2776363"/>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5"/>
                                        </p:tgtEl>
                                        <p:attrNameLst>
                                          <p:attrName>style.visibility</p:attrName>
                                        </p:attrNameLst>
                                      </p:cBhvr>
                                      <p:to>
                                        <p:strVal val="visible"/>
                                      </p:to>
                                    </p:set>
                                  </p:childTnLst>
                                  <p:subTnLst>
                                    <p:set>
                                      <p:cBhvr override="childStyle">
                                        <p:cTn dur="1" fill="hold" display="0" masterRel="nextClick" afterEffect="1"/>
                                        <p:tgtEl>
                                          <p:spTgt spid="515"/>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20"/>
                                        </p:tgtEl>
                                        <p:attrNameLst>
                                          <p:attrName>style.visibility</p:attrName>
                                        </p:attrNameLst>
                                      </p:cBhvr>
                                      <p:to>
                                        <p:strVal val="visible"/>
                                      </p:to>
                                    </p:set>
                                  </p:childTnLst>
                                  <p:subTnLst>
                                    <p:set>
                                      <p:cBhvr override="childStyle">
                                        <p:cTn dur="1" fill="hold" display="0" masterRel="nextClick" afterEffect="1"/>
                                        <p:tgtEl>
                                          <p:spTgt spid="520"/>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2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2" name="Freeform 561"/>
          <p:cNvSpPr/>
          <p:nvPr/>
        </p:nvSpPr>
        <p:spPr bwMode="auto">
          <a:xfrm>
            <a:off x="6989012" y="3353589"/>
            <a:ext cx="146775"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 name="Title 4"/>
          <p:cNvSpPr>
            <a:spLocks noGrp="1"/>
          </p:cNvSpPr>
          <p:nvPr>
            <p:ph type="title"/>
          </p:nvPr>
        </p:nvSpPr>
        <p:spPr>
          <a:xfrm>
            <a:off x="533400" y="184076"/>
            <a:ext cx="9604375" cy="1015529"/>
          </a:xfrm>
        </p:spPr>
        <p:txBody>
          <a:bodyPr/>
          <a:lstStyle/>
          <a:p>
            <a:r>
              <a:rPr lang="en-GB" dirty="0" smtClean="0"/>
              <a:t>TESI W &amp; P connection configurations</a:t>
            </a:r>
            <a:endParaRPr lang="en-US" dirty="0"/>
          </a:p>
        </p:txBody>
      </p:sp>
      <p:sp>
        <p:nvSpPr>
          <p:cNvPr id="7" name="Rectangle 6"/>
          <p:cNvSpPr/>
          <p:nvPr/>
        </p:nvSpPr>
        <p:spPr bwMode="auto">
          <a:xfrm>
            <a:off x="1879203" y="3209573"/>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 name="Group 12"/>
          <p:cNvGrpSpPr>
            <a:grpSpLocks noChangeAspect="1"/>
          </p:cNvGrpSpPr>
          <p:nvPr/>
        </p:nvGrpSpPr>
        <p:grpSpPr>
          <a:xfrm>
            <a:off x="3823419" y="3713629"/>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5" name="Isosceles Triangle 14"/>
          <p:cNvSpPr/>
          <p:nvPr/>
        </p:nvSpPr>
        <p:spPr bwMode="auto">
          <a:xfrm>
            <a:off x="3463379" y="3713629"/>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 name="Isosceles Triangle 17"/>
          <p:cNvSpPr/>
          <p:nvPr/>
        </p:nvSpPr>
        <p:spPr bwMode="auto">
          <a:xfrm>
            <a:off x="3103339" y="3713629"/>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Trapezoid 18"/>
          <p:cNvSpPr/>
          <p:nvPr/>
        </p:nvSpPr>
        <p:spPr bwMode="auto">
          <a:xfrm>
            <a:off x="3103339" y="3919366"/>
            <a:ext cx="648072"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 name="Isosceles Triangle 20"/>
          <p:cNvSpPr/>
          <p:nvPr/>
        </p:nvSpPr>
        <p:spPr bwMode="auto">
          <a:xfrm>
            <a:off x="2743299" y="3713629"/>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 name="Isosceles Triangle 23"/>
          <p:cNvSpPr/>
          <p:nvPr/>
        </p:nvSpPr>
        <p:spPr bwMode="auto">
          <a:xfrm>
            <a:off x="2383259" y="3713629"/>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 name="Trapezoid 24"/>
          <p:cNvSpPr/>
          <p:nvPr/>
        </p:nvSpPr>
        <p:spPr bwMode="auto">
          <a:xfrm>
            <a:off x="2383259" y="3919366"/>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3" name="Group 25"/>
          <p:cNvGrpSpPr>
            <a:grpSpLocks noChangeAspect="1"/>
          </p:cNvGrpSpPr>
          <p:nvPr/>
        </p:nvGrpSpPr>
        <p:grpSpPr>
          <a:xfrm>
            <a:off x="2023219" y="3713629"/>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43"/>
          <p:cNvGrpSpPr>
            <a:grpSpLocks noChangeAspect="1"/>
          </p:cNvGrpSpPr>
          <p:nvPr/>
        </p:nvGrpSpPr>
        <p:grpSpPr>
          <a:xfrm>
            <a:off x="2311251" y="2705517"/>
            <a:ext cx="432048" cy="432048"/>
            <a:chOff x="655067" y="5296644"/>
            <a:chExt cx="504056" cy="504056"/>
          </a:xfrm>
          <a:solidFill>
            <a:schemeClr val="bg1"/>
          </a:solidFill>
        </p:grpSpPr>
        <p:sp>
          <p:nvSpPr>
            <p:cNvPr id="45" name="Isosceles Triangle 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Trapezoid 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46"/>
          <p:cNvGrpSpPr>
            <a:grpSpLocks noChangeAspect="1"/>
          </p:cNvGrpSpPr>
          <p:nvPr/>
        </p:nvGrpSpPr>
        <p:grpSpPr>
          <a:xfrm>
            <a:off x="2815307" y="2705517"/>
            <a:ext cx="432048" cy="432048"/>
            <a:chOff x="655067" y="5296644"/>
            <a:chExt cx="504056" cy="504056"/>
          </a:xfrm>
          <a:solidFill>
            <a:schemeClr val="bg1"/>
          </a:solidFill>
        </p:grpSpPr>
        <p:sp>
          <p:nvSpPr>
            <p:cNvPr id="48" name="Isosceles Triangle 4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Trapezoid 4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0" name="Group 49"/>
          <p:cNvGrpSpPr>
            <a:grpSpLocks noChangeAspect="1"/>
          </p:cNvGrpSpPr>
          <p:nvPr/>
        </p:nvGrpSpPr>
        <p:grpSpPr>
          <a:xfrm>
            <a:off x="3319363" y="2705517"/>
            <a:ext cx="432048" cy="432048"/>
            <a:chOff x="655067" y="5296644"/>
            <a:chExt cx="504056" cy="504056"/>
          </a:xfrm>
          <a:solidFill>
            <a:schemeClr val="bg1"/>
          </a:solidFill>
        </p:grpSpPr>
        <p:sp>
          <p:nvSpPr>
            <p:cNvPr id="51" name="Isosceles Triangle 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Trapezoid 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52"/>
          <p:cNvGrpSpPr>
            <a:grpSpLocks noChangeAspect="1"/>
          </p:cNvGrpSpPr>
          <p:nvPr/>
        </p:nvGrpSpPr>
        <p:grpSpPr>
          <a:xfrm>
            <a:off x="3823419" y="2705517"/>
            <a:ext cx="432048" cy="432048"/>
            <a:chOff x="655067" y="5296644"/>
            <a:chExt cx="504056" cy="504056"/>
          </a:xfrm>
          <a:solidFill>
            <a:schemeClr val="bg1"/>
          </a:solidFill>
        </p:grpSpPr>
        <p:sp>
          <p:nvSpPr>
            <p:cNvPr id="54" name="Isosceles Triangle 5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rapezoid 5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a:stCxn id="15" idx="0"/>
          </p:cNvCxnSpPr>
          <p:nvPr/>
        </p:nvCxnSpPr>
        <p:spPr bwMode="auto">
          <a:xfrm flipV="1">
            <a:off x="3607395" y="3641621"/>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3" name="Straight Connector 72"/>
          <p:cNvCxnSpPr>
            <a:stCxn id="18" idx="0"/>
          </p:cNvCxnSpPr>
          <p:nvPr/>
        </p:nvCxnSpPr>
        <p:spPr bwMode="auto">
          <a:xfrm flipV="1">
            <a:off x="3247355" y="3641621"/>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6" name="Straight Connector 75"/>
          <p:cNvCxnSpPr>
            <a:stCxn id="21" idx="0"/>
          </p:cNvCxnSpPr>
          <p:nvPr/>
        </p:nvCxnSpPr>
        <p:spPr bwMode="auto">
          <a:xfrm flipV="1">
            <a:off x="2887315"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24" idx="0"/>
          </p:cNvCxnSpPr>
          <p:nvPr/>
        </p:nvCxnSpPr>
        <p:spPr bwMode="auto">
          <a:xfrm flipV="1">
            <a:off x="2527275"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p:cNvCxnSpPr>
            <a:stCxn id="46" idx="2"/>
          </p:cNvCxnSpPr>
          <p:nvPr/>
        </p:nvCxnSpPr>
        <p:spPr bwMode="auto">
          <a:xfrm>
            <a:off x="252727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 name="Straight Connector 82"/>
          <p:cNvCxnSpPr/>
          <p:nvPr/>
        </p:nvCxnSpPr>
        <p:spPr bwMode="auto">
          <a:xfrm>
            <a:off x="259928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267129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Straight Connector 84"/>
          <p:cNvCxnSpPr/>
          <p:nvPr/>
        </p:nvCxnSpPr>
        <p:spPr bwMode="auto">
          <a:xfrm>
            <a:off x="238325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Straight Connector 85"/>
          <p:cNvCxnSpPr/>
          <p:nvPr/>
        </p:nvCxnSpPr>
        <p:spPr bwMode="auto">
          <a:xfrm>
            <a:off x="245526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 name="Straight Connector 86"/>
          <p:cNvCxnSpPr/>
          <p:nvPr/>
        </p:nvCxnSpPr>
        <p:spPr bwMode="auto">
          <a:xfrm>
            <a:off x="303133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p:cNvCxnSpPr/>
          <p:nvPr/>
        </p:nvCxnSpPr>
        <p:spPr bwMode="auto">
          <a:xfrm>
            <a:off x="310333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 name="Straight Connector 88"/>
          <p:cNvCxnSpPr/>
          <p:nvPr/>
        </p:nvCxnSpPr>
        <p:spPr bwMode="auto">
          <a:xfrm>
            <a:off x="317534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a:off x="288731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 name="Straight Connector 90"/>
          <p:cNvCxnSpPr/>
          <p:nvPr/>
        </p:nvCxnSpPr>
        <p:spPr bwMode="auto">
          <a:xfrm>
            <a:off x="295932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 name="Straight Connector 91"/>
          <p:cNvCxnSpPr/>
          <p:nvPr/>
        </p:nvCxnSpPr>
        <p:spPr bwMode="auto">
          <a:xfrm>
            <a:off x="353538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a:off x="360739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a:off x="367940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 name="Straight Connector 94"/>
          <p:cNvCxnSpPr/>
          <p:nvPr/>
        </p:nvCxnSpPr>
        <p:spPr bwMode="auto">
          <a:xfrm>
            <a:off x="339137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6" name="Straight Connector 95"/>
          <p:cNvCxnSpPr/>
          <p:nvPr/>
        </p:nvCxnSpPr>
        <p:spPr bwMode="auto">
          <a:xfrm>
            <a:off x="346337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7" name="Straight Connector 96"/>
          <p:cNvCxnSpPr/>
          <p:nvPr/>
        </p:nvCxnSpPr>
        <p:spPr bwMode="auto">
          <a:xfrm>
            <a:off x="403944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 name="Straight Connector 97"/>
          <p:cNvCxnSpPr/>
          <p:nvPr/>
        </p:nvCxnSpPr>
        <p:spPr bwMode="auto">
          <a:xfrm>
            <a:off x="411145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9" name="Straight Connector 98"/>
          <p:cNvCxnSpPr/>
          <p:nvPr/>
        </p:nvCxnSpPr>
        <p:spPr bwMode="auto">
          <a:xfrm>
            <a:off x="418345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0" name="Straight Connector 99"/>
          <p:cNvCxnSpPr/>
          <p:nvPr/>
        </p:nvCxnSpPr>
        <p:spPr bwMode="auto">
          <a:xfrm>
            <a:off x="389542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1" name="Straight Connector 100"/>
          <p:cNvCxnSpPr/>
          <p:nvPr/>
        </p:nvCxnSpPr>
        <p:spPr bwMode="auto">
          <a:xfrm>
            <a:off x="396743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2" name="Straight Connector 101"/>
          <p:cNvCxnSpPr/>
          <p:nvPr/>
        </p:nvCxnSpPr>
        <p:spPr bwMode="auto">
          <a:xfrm>
            <a:off x="2167235"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3" name="Straight Connector 102"/>
          <p:cNvCxnSpPr/>
          <p:nvPr/>
        </p:nvCxnSpPr>
        <p:spPr bwMode="auto">
          <a:xfrm>
            <a:off x="2239243"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6" name="Straight Connector 105"/>
          <p:cNvCxnSpPr/>
          <p:nvPr/>
        </p:nvCxnSpPr>
        <p:spPr bwMode="auto">
          <a:xfrm>
            <a:off x="2095227"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7" name="Straight Connector 116"/>
          <p:cNvCxnSpPr/>
          <p:nvPr/>
        </p:nvCxnSpPr>
        <p:spPr bwMode="auto">
          <a:xfrm>
            <a:off x="3499844" y="4001661"/>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20" name="Straight Connector 119"/>
          <p:cNvCxnSpPr/>
          <p:nvPr/>
        </p:nvCxnSpPr>
        <p:spPr bwMode="auto">
          <a:xfrm>
            <a:off x="3355828" y="4001661"/>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21" name="Straight Connector 120"/>
          <p:cNvCxnSpPr/>
          <p:nvPr/>
        </p:nvCxnSpPr>
        <p:spPr bwMode="auto">
          <a:xfrm>
            <a:off x="3427836" y="4001661"/>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22" name="Straight Connector 121"/>
          <p:cNvCxnSpPr/>
          <p:nvPr/>
        </p:nvCxnSpPr>
        <p:spPr bwMode="auto">
          <a:xfrm>
            <a:off x="2779764"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3" name="Straight Connector 122"/>
          <p:cNvCxnSpPr/>
          <p:nvPr/>
        </p:nvCxnSpPr>
        <p:spPr bwMode="auto">
          <a:xfrm>
            <a:off x="2635748"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 name="Straight Connector 123"/>
          <p:cNvCxnSpPr/>
          <p:nvPr/>
        </p:nvCxnSpPr>
        <p:spPr bwMode="auto">
          <a:xfrm>
            <a:off x="2707756"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 name="Straight Connector 124"/>
          <p:cNvCxnSpPr/>
          <p:nvPr/>
        </p:nvCxnSpPr>
        <p:spPr bwMode="auto">
          <a:xfrm>
            <a:off x="4039443"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6" name="Straight Connector 125"/>
          <p:cNvCxnSpPr/>
          <p:nvPr/>
        </p:nvCxnSpPr>
        <p:spPr bwMode="auto">
          <a:xfrm>
            <a:off x="3895427"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7" name="Straight Connector 126"/>
          <p:cNvCxnSpPr/>
          <p:nvPr/>
        </p:nvCxnSpPr>
        <p:spPr bwMode="auto">
          <a:xfrm>
            <a:off x="3967435"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a:stCxn id="45" idx="0"/>
          </p:cNvCxnSpPr>
          <p:nvPr/>
        </p:nvCxnSpPr>
        <p:spPr bwMode="auto">
          <a:xfrm flipV="1">
            <a:off x="2527275"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5" name="Straight Connector 144"/>
          <p:cNvCxnSpPr>
            <a:stCxn id="48" idx="0"/>
          </p:cNvCxnSpPr>
          <p:nvPr/>
        </p:nvCxnSpPr>
        <p:spPr bwMode="auto">
          <a:xfrm flipV="1">
            <a:off x="3031331"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6" name="Straight Connector 145"/>
          <p:cNvCxnSpPr>
            <a:stCxn id="51" idx="0"/>
          </p:cNvCxnSpPr>
          <p:nvPr/>
        </p:nvCxnSpPr>
        <p:spPr bwMode="auto">
          <a:xfrm flipV="1">
            <a:off x="3535387"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7" name="Straight Connector 146"/>
          <p:cNvCxnSpPr>
            <a:stCxn id="54" idx="0"/>
          </p:cNvCxnSpPr>
          <p:nvPr/>
        </p:nvCxnSpPr>
        <p:spPr bwMode="auto">
          <a:xfrm flipV="1">
            <a:off x="4039443"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7" name="Rectangle 156"/>
          <p:cNvSpPr/>
          <p:nvPr/>
        </p:nvSpPr>
        <p:spPr bwMode="auto">
          <a:xfrm flipH="1">
            <a:off x="5911651" y="3209573"/>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2" name="Group 12"/>
          <p:cNvGrpSpPr>
            <a:grpSpLocks noChangeAspect="1"/>
          </p:cNvGrpSpPr>
          <p:nvPr/>
        </p:nvGrpSpPr>
        <p:grpSpPr>
          <a:xfrm flipH="1">
            <a:off x="6559723" y="3713629"/>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61" name="Isosceles Triangle 14"/>
          <p:cNvSpPr/>
          <p:nvPr/>
        </p:nvSpPr>
        <p:spPr bwMode="auto">
          <a:xfrm flipH="1">
            <a:off x="6919763" y="3713629"/>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9" name="Isosceles Triangle 17"/>
          <p:cNvSpPr/>
          <p:nvPr/>
        </p:nvSpPr>
        <p:spPr bwMode="auto">
          <a:xfrm flipH="1">
            <a:off x="7279803" y="3713629"/>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7" name="Isosceles Triangle 256"/>
          <p:cNvSpPr/>
          <p:nvPr/>
        </p:nvSpPr>
        <p:spPr bwMode="auto">
          <a:xfrm flipH="1">
            <a:off x="7639843" y="3713629"/>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5" name="Isosceles Triangle 254"/>
          <p:cNvSpPr/>
          <p:nvPr/>
        </p:nvSpPr>
        <p:spPr bwMode="auto">
          <a:xfrm flipH="1">
            <a:off x="7999883" y="3713629"/>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7" name="Group 25"/>
          <p:cNvGrpSpPr>
            <a:grpSpLocks noChangeAspect="1"/>
          </p:cNvGrpSpPr>
          <p:nvPr/>
        </p:nvGrpSpPr>
        <p:grpSpPr>
          <a:xfrm flipH="1">
            <a:off x="8359923" y="3713629"/>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8" name="Group 43"/>
          <p:cNvGrpSpPr>
            <a:grpSpLocks noChangeAspect="1"/>
          </p:cNvGrpSpPr>
          <p:nvPr/>
        </p:nvGrpSpPr>
        <p:grpSpPr>
          <a:xfrm flipH="1">
            <a:off x="7927875" y="2705517"/>
            <a:ext cx="432048" cy="432048"/>
            <a:chOff x="655067" y="5296644"/>
            <a:chExt cx="504056" cy="504056"/>
          </a:xfrm>
          <a:solidFill>
            <a:schemeClr val="bg1"/>
          </a:solidFill>
        </p:grpSpPr>
        <p:sp>
          <p:nvSpPr>
            <p:cNvPr id="251" name="Isosceles Triangle 2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Trapezoid 2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 name="Group 46"/>
          <p:cNvGrpSpPr>
            <a:grpSpLocks noChangeAspect="1"/>
          </p:cNvGrpSpPr>
          <p:nvPr/>
        </p:nvGrpSpPr>
        <p:grpSpPr>
          <a:xfrm flipH="1">
            <a:off x="7423819" y="2705517"/>
            <a:ext cx="432048" cy="432048"/>
            <a:chOff x="655067" y="5296644"/>
            <a:chExt cx="504056" cy="504056"/>
          </a:xfrm>
          <a:solidFill>
            <a:schemeClr val="bg1"/>
          </a:solidFill>
        </p:grpSpPr>
        <p:sp>
          <p:nvSpPr>
            <p:cNvPr id="249" name="Isosceles Triangle 2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Trapezoid 24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0" name="Group 49"/>
          <p:cNvGrpSpPr>
            <a:grpSpLocks noChangeAspect="1"/>
          </p:cNvGrpSpPr>
          <p:nvPr/>
        </p:nvGrpSpPr>
        <p:grpSpPr>
          <a:xfrm flipH="1">
            <a:off x="6919763" y="2705517"/>
            <a:ext cx="432048" cy="432048"/>
            <a:chOff x="655067" y="5296644"/>
            <a:chExt cx="504056" cy="504056"/>
          </a:xfrm>
          <a:solidFill>
            <a:schemeClr val="bg1"/>
          </a:solidFill>
        </p:grpSpPr>
        <p:sp>
          <p:nvSpPr>
            <p:cNvPr id="247" name="Isosceles Triangle 2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Trapezoid 24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1" name="Group 52"/>
          <p:cNvGrpSpPr>
            <a:grpSpLocks noChangeAspect="1"/>
          </p:cNvGrpSpPr>
          <p:nvPr/>
        </p:nvGrpSpPr>
        <p:grpSpPr>
          <a:xfrm flipH="1">
            <a:off x="6415707" y="2705517"/>
            <a:ext cx="432048" cy="432048"/>
            <a:chOff x="655067" y="5296644"/>
            <a:chExt cx="504056" cy="504056"/>
          </a:xfrm>
          <a:solidFill>
            <a:schemeClr val="bg1"/>
          </a:solidFill>
        </p:grpSpPr>
        <p:sp>
          <p:nvSpPr>
            <p:cNvPr id="245" name="Isosceles Triangle 2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Trapezoid 2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063779"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flipH="1" flipV="1">
            <a:off x="7423819"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a:stCxn id="257" idx="0"/>
          </p:cNvCxnSpPr>
          <p:nvPr/>
        </p:nvCxnSpPr>
        <p:spPr bwMode="auto">
          <a:xfrm flipH="1" flipV="1">
            <a:off x="7783859"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7" name="Straight Connector 176"/>
          <p:cNvCxnSpPr>
            <a:stCxn id="255" idx="0"/>
          </p:cNvCxnSpPr>
          <p:nvPr/>
        </p:nvCxnSpPr>
        <p:spPr bwMode="auto">
          <a:xfrm flipH="1" flipV="1">
            <a:off x="8143899"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364162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9" name="Straight Connector 178"/>
          <p:cNvCxnSpPr>
            <a:stCxn id="252" idx="2"/>
          </p:cNvCxnSpPr>
          <p:nvPr/>
        </p:nvCxnSpPr>
        <p:spPr bwMode="auto">
          <a:xfrm flipH="1">
            <a:off x="814389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0" name="Straight Connector 179"/>
          <p:cNvCxnSpPr/>
          <p:nvPr/>
        </p:nvCxnSpPr>
        <p:spPr bwMode="auto">
          <a:xfrm flipH="1">
            <a:off x="807189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flipH="1">
            <a:off x="799988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flipH="1">
            <a:off x="828791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3" name="Straight Connector 182"/>
          <p:cNvCxnSpPr/>
          <p:nvPr/>
        </p:nvCxnSpPr>
        <p:spPr bwMode="auto">
          <a:xfrm flipH="1">
            <a:off x="821590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flipH="1">
            <a:off x="763984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756783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p:nvPr/>
        </p:nvCxnSpPr>
        <p:spPr bwMode="auto">
          <a:xfrm flipH="1">
            <a:off x="749582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7" name="Straight Connector 186"/>
          <p:cNvCxnSpPr/>
          <p:nvPr/>
        </p:nvCxnSpPr>
        <p:spPr bwMode="auto">
          <a:xfrm flipH="1">
            <a:off x="778385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8" name="Straight Connector 187"/>
          <p:cNvCxnSpPr/>
          <p:nvPr/>
        </p:nvCxnSpPr>
        <p:spPr bwMode="auto">
          <a:xfrm flipH="1">
            <a:off x="771185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9" name="Straight Connector 188"/>
          <p:cNvCxnSpPr/>
          <p:nvPr/>
        </p:nvCxnSpPr>
        <p:spPr bwMode="auto">
          <a:xfrm flipH="1">
            <a:off x="713578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0" name="Straight Connector 189"/>
          <p:cNvCxnSpPr/>
          <p:nvPr/>
        </p:nvCxnSpPr>
        <p:spPr bwMode="auto">
          <a:xfrm flipH="1">
            <a:off x="706377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1" name="Straight Connector 190"/>
          <p:cNvCxnSpPr/>
          <p:nvPr/>
        </p:nvCxnSpPr>
        <p:spPr bwMode="auto">
          <a:xfrm flipH="1">
            <a:off x="699177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2" name="Straight Connector 191"/>
          <p:cNvCxnSpPr/>
          <p:nvPr/>
        </p:nvCxnSpPr>
        <p:spPr bwMode="auto">
          <a:xfrm flipH="1">
            <a:off x="727980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3" name="Straight Connector 192"/>
          <p:cNvCxnSpPr/>
          <p:nvPr/>
        </p:nvCxnSpPr>
        <p:spPr bwMode="auto">
          <a:xfrm flipH="1">
            <a:off x="720779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4" name="Straight Connector 193"/>
          <p:cNvCxnSpPr/>
          <p:nvPr/>
        </p:nvCxnSpPr>
        <p:spPr bwMode="auto">
          <a:xfrm flipH="1">
            <a:off x="6631731"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5" name="Straight Connector 194"/>
          <p:cNvCxnSpPr/>
          <p:nvPr/>
        </p:nvCxnSpPr>
        <p:spPr bwMode="auto">
          <a:xfrm flipH="1">
            <a:off x="6559723"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6" name="Straight Connector 195"/>
          <p:cNvCxnSpPr/>
          <p:nvPr/>
        </p:nvCxnSpPr>
        <p:spPr bwMode="auto">
          <a:xfrm flipH="1">
            <a:off x="6487715"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flipH="1">
            <a:off x="6775747"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flipH="1">
            <a:off x="6703739" y="313756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9" name="Straight Connector 198"/>
          <p:cNvCxnSpPr/>
          <p:nvPr/>
        </p:nvCxnSpPr>
        <p:spPr bwMode="auto">
          <a:xfrm flipH="1">
            <a:off x="8503939"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0" name="Straight Connector 199"/>
          <p:cNvCxnSpPr/>
          <p:nvPr/>
        </p:nvCxnSpPr>
        <p:spPr bwMode="auto">
          <a:xfrm flipH="1">
            <a:off x="8431931"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1" name="Straight Connector 200"/>
          <p:cNvCxnSpPr/>
          <p:nvPr/>
        </p:nvCxnSpPr>
        <p:spPr bwMode="auto">
          <a:xfrm flipH="1">
            <a:off x="8575947"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2" name="Straight Connector 201"/>
          <p:cNvCxnSpPr/>
          <p:nvPr/>
        </p:nvCxnSpPr>
        <p:spPr bwMode="auto">
          <a:xfrm flipH="1">
            <a:off x="7883917"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3" name="Straight Connector 202"/>
          <p:cNvCxnSpPr/>
          <p:nvPr/>
        </p:nvCxnSpPr>
        <p:spPr bwMode="auto">
          <a:xfrm flipH="1">
            <a:off x="8027933"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4" name="Straight Connector 203"/>
          <p:cNvCxnSpPr/>
          <p:nvPr/>
        </p:nvCxnSpPr>
        <p:spPr bwMode="auto">
          <a:xfrm flipH="1">
            <a:off x="7955925"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5" name="Straight Connector 204"/>
          <p:cNvCxnSpPr/>
          <p:nvPr/>
        </p:nvCxnSpPr>
        <p:spPr bwMode="auto">
          <a:xfrm flipH="1">
            <a:off x="7307853"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6" name="Straight Connector 205"/>
          <p:cNvCxnSpPr/>
          <p:nvPr/>
        </p:nvCxnSpPr>
        <p:spPr bwMode="auto">
          <a:xfrm flipH="1">
            <a:off x="7235845"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7" name="Straight Connector 206"/>
          <p:cNvCxnSpPr/>
          <p:nvPr/>
        </p:nvCxnSpPr>
        <p:spPr bwMode="auto">
          <a:xfrm flipH="1">
            <a:off x="7163837"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4" name="Straight Connector 213"/>
          <p:cNvCxnSpPr/>
          <p:nvPr/>
        </p:nvCxnSpPr>
        <p:spPr bwMode="auto">
          <a:xfrm flipH="1">
            <a:off x="6631731"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5" name="Straight Connector 214"/>
          <p:cNvCxnSpPr/>
          <p:nvPr/>
        </p:nvCxnSpPr>
        <p:spPr bwMode="auto">
          <a:xfrm flipH="1">
            <a:off x="6775747"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6" name="Straight Connector 215"/>
          <p:cNvCxnSpPr/>
          <p:nvPr/>
        </p:nvCxnSpPr>
        <p:spPr bwMode="auto">
          <a:xfrm flipH="1">
            <a:off x="6703739" y="40016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1" name="Straight Connector 230"/>
          <p:cNvCxnSpPr>
            <a:stCxn id="251" idx="0"/>
          </p:cNvCxnSpPr>
          <p:nvPr/>
        </p:nvCxnSpPr>
        <p:spPr bwMode="auto">
          <a:xfrm flipH="1" flipV="1">
            <a:off x="8143899"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2" name="Straight Connector 231"/>
          <p:cNvCxnSpPr>
            <a:stCxn id="249" idx="0"/>
          </p:cNvCxnSpPr>
          <p:nvPr/>
        </p:nvCxnSpPr>
        <p:spPr bwMode="auto">
          <a:xfrm flipH="1" flipV="1">
            <a:off x="7639843"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3" name="Straight Connector 232"/>
          <p:cNvCxnSpPr>
            <a:stCxn id="247" idx="0"/>
          </p:cNvCxnSpPr>
          <p:nvPr/>
        </p:nvCxnSpPr>
        <p:spPr bwMode="auto">
          <a:xfrm flipH="1" flipV="1">
            <a:off x="7135787"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4" name="Straight Connector 233"/>
          <p:cNvCxnSpPr>
            <a:stCxn id="245" idx="0"/>
          </p:cNvCxnSpPr>
          <p:nvPr/>
        </p:nvCxnSpPr>
        <p:spPr bwMode="auto">
          <a:xfrm flipH="1" flipV="1">
            <a:off x="6631731" y="248949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0" name="Rectangle 269"/>
          <p:cNvSpPr/>
          <p:nvPr/>
        </p:nvSpPr>
        <p:spPr bwMode="auto">
          <a:xfrm>
            <a:off x="3607395" y="1265354"/>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0" name="Group 12"/>
          <p:cNvGrpSpPr>
            <a:grpSpLocks noChangeAspect="1"/>
          </p:cNvGrpSpPr>
          <p:nvPr/>
        </p:nvGrpSpPr>
        <p:grpSpPr>
          <a:xfrm rot="10800000">
            <a:off x="4255467" y="905314"/>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3" name="Group 13"/>
          <p:cNvGrpSpPr>
            <a:grpSpLocks noChangeAspect="1"/>
          </p:cNvGrpSpPr>
          <p:nvPr/>
        </p:nvGrpSpPr>
        <p:grpSpPr>
          <a:xfrm rot="10800000">
            <a:off x="4615507" y="905314"/>
            <a:ext cx="288032" cy="288032"/>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6" name="Group 16"/>
          <p:cNvGrpSpPr>
            <a:grpSpLocks noChangeAspect="1"/>
          </p:cNvGrpSpPr>
          <p:nvPr/>
        </p:nvGrpSpPr>
        <p:grpSpPr>
          <a:xfrm rot="10800000">
            <a:off x="4975547" y="905314"/>
            <a:ext cx="288032" cy="288032"/>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70" name="Isosceles Triangle 369"/>
          <p:cNvSpPr/>
          <p:nvPr/>
        </p:nvSpPr>
        <p:spPr bwMode="auto">
          <a:xfrm rot="10800000">
            <a:off x="5335587" y="90531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8" name="Isosceles Triangle 367"/>
          <p:cNvSpPr/>
          <p:nvPr/>
        </p:nvSpPr>
        <p:spPr bwMode="auto">
          <a:xfrm rot="10800000">
            <a:off x="5695627" y="90531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5" name="Group 25"/>
          <p:cNvGrpSpPr>
            <a:grpSpLocks noChangeAspect="1"/>
          </p:cNvGrpSpPr>
          <p:nvPr/>
        </p:nvGrpSpPr>
        <p:grpSpPr>
          <a:xfrm rot="10800000">
            <a:off x="6055667" y="905314"/>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 name="Group 43"/>
          <p:cNvGrpSpPr>
            <a:grpSpLocks noChangeAspect="1"/>
          </p:cNvGrpSpPr>
          <p:nvPr/>
        </p:nvGrpSpPr>
        <p:grpSpPr>
          <a:xfrm rot="10800000">
            <a:off x="5623619" y="1769410"/>
            <a:ext cx="432048" cy="432048"/>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0" name="Group 46"/>
          <p:cNvGrpSpPr>
            <a:grpSpLocks noChangeAspect="1"/>
          </p:cNvGrpSpPr>
          <p:nvPr/>
        </p:nvGrpSpPr>
        <p:grpSpPr>
          <a:xfrm rot="10800000">
            <a:off x="5119563" y="1769410"/>
            <a:ext cx="432048" cy="432048"/>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49"/>
          <p:cNvGrpSpPr>
            <a:grpSpLocks noChangeAspect="1"/>
          </p:cNvGrpSpPr>
          <p:nvPr/>
        </p:nvGrpSpPr>
        <p:grpSpPr>
          <a:xfrm rot="10800000">
            <a:off x="4615507" y="1769410"/>
            <a:ext cx="432048" cy="432048"/>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119334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759523" y="119334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5119563" y="119334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5479603" y="119334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839643" y="119334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119334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5839643"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767635"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695627"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983659"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911651"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5335587"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5263579"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5191571"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5479603"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5407595"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831531"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4759523"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4687515"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975547"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4903539" y="169740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6199683"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5191571"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5119563"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5047555"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687515"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4831531"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759523"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579661"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723677"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651669"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83330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5839643" y="220145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5335587" y="220145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4831531" y="220145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8" name="Straight Connector 517"/>
          <p:cNvCxnSpPr/>
          <p:nvPr/>
        </p:nvCxnSpPr>
        <p:spPr bwMode="auto">
          <a:xfrm flipV="1">
            <a:off x="2527275" y="3497605"/>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9" name="Straight Connector 518"/>
          <p:cNvCxnSpPr/>
          <p:nvPr/>
        </p:nvCxnSpPr>
        <p:spPr bwMode="auto">
          <a:xfrm flipV="1">
            <a:off x="2887315" y="349760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0" name="Straight Connector 529"/>
          <p:cNvCxnSpPr/>
          <p:nvPr/>
        </p:nvCxnSpPr>
        <p:spPr bwMode="auto">
          <a:xfrm flipV="1">
            <a:off x="3247355" y="3497605"/>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1" name="Straight Connector 530"/>
          <p:cNvCxnSpPr/>
          <p:nvPr/>
        </p:nvCxnSpPr>
        <p:spPr bwMode="auto">
          <a:xfrm flipV="1">
            <a:off x="3607395" y="349760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p:nvPr/>
        </p:nvCxnSpPr>
        <p:spPr bwMode="auto">
          <a:xfrm flipH="1" flipV="1">
            <a:off x="7999883" y="3497605"/>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flipH="1" flipV="1">
            <a:off x="7783859" y="349760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8" name="Straight Connector 537"/>
          <p:cNvCxnSpPr/>
          <p:nvPr/>
        </p:nvCxnSpPr>
        <p:spPr bwMode="auto">
          <a:xfrm flipH="1" flipV="1">
            <a:off x="7279803" y="3497605"/>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9" name="Straight Connector 538"/>
          <p:cNvCxnSpPr/>
          <p:nvPr/>
        </p:nvCxnSpPr>
        <p:spPr bwMode="auto">
          <a:xfrm flipH="1" flipV="1">
            <a:off x="7063779" y="349760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3" name="TextBox 492"/>
          <p:cNvSpPr txBox="1"/>
          <p:nvPr/>
        </p:nvSpPr>
        <p:spPr>
          <a:xfrm>
            <a:off x="5911651" y="112133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494" name="TextBox 493"/>
          <p:cNvSpPr txBox="1"/>
          <p:nvPr/>
        </p:nvSpPr>
        <p:spPr>
          <a:xfrm>
            <a:off x="5575401" y="112133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497" name="TextBox 496"/>
          <p:cNvSpPr txBox="1"/>
          <p:nvPr/>
        </p:nvSpPr>
        <p:spPr>
          <a:xfrm>
            <a:off x="3705305" y="3498185"/>
            <a:ext cx="240450" cy="215444"/>
          </a:xfrm>
          <a:prstGeom prst="rect">
            <a:avLst/>
          </a:prstGeom>
          <a:noFill/>
        </p:spPr>
        <p:txBody>
          <a:bodyPr wrap="none" lIns="0" tIns="0" rIns="0" bIns="0" rtlCol="0">
            <a:spAutoFit/>
          </a:bodyPr>
          <a:lstStyle/>
          <a:p>
            <a:r>
              <a:rPr lang="en-GB" sz="1400" dirty="0" smtClean="0">
                <a:solidFill>
                  <a:schemeClr val="bg1">
                    <a:lumMod val="65000"/>
                  </a:schemeClr>
                </a:solidFill>
              </a:rPr>
              <a:t>W*</a:t>
            </a:r>
            <a:endParaRPr lang="en-US" sz="1400" dirty="0" smtClean="0">
              <a:solidFill>
                <a:schemeClr val="bg1">
                  <a:lumMod val="65000"/>
                </a:schemeClr>
              </a:solidFill>
            </a:endParaRPr>
          </a:p>
        </p:txBody>
      </p:sp>
      <p:sp>
        <p:nvSpPr>
          <p:cNvPr id="498" name="TextBox 497"/>
          <p:cNvSpPr txBox="1"/>
          <p:nvPr/>
        </p:nvSpPr>
        <p:spPr>
          <a:xfrm>
            <a:off x="3369055" y="3498185"/>
            <a:ext cx="120226" cy="215444"/>
          </a:xfrm>
          <a:prstGeom prst="rect">
            <a:avLst/>
          </a:prstGeom>
          <a:noFill/>
        </p:spPr>
        <p:txBody>
          <a:bodyPr wrap="none" lIns="0" tIns="0" rIns="0" bIns="0" rtlCol="0">
            <a:spAutoFit/>
          </a:bodyPr>
          <a:lstStyle/>
          <a:p>
            <a:r>
              <a:rPr lang="en-GB" sz="1400" dirty="0" smtClean="0">
                <a:solidFill>
                  <a:schemeClr val="bg1">
                    <a:lumMod val="65000"/>
                  </a:schemeClr>
                </a:solidFill>
              </a:rPr>
              <a:t>P</a:t>
            </a:r>
            <a:endParaRPr lang="en-US" sz="1400" dirty="0" smtClean="0">
              <a:solidFill>
                <a:schemeClr val="bg1">
                  <a:lumMod val="65000"/>
                </a:schemeClr>
              </a:solidFill>
            </a:endParaRPr>
          </a:p>
        </p:txBody>
      </p:sp>
      <p:sp>
        <p:nvSpPr>
          <p:cNvPr id="501" name="TextBox 500"/>
          <p:cNvSpPr txBox="1"/>
          <p:nvPr/>
        </p:nvSpPr>
        <p:spPr>
          <a:xfrm>
            <a:off x="8190005" y="3497605"/>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502" name="TextBox 501"/>
          <p:cNvSpPr txBox="1"/>
          <p:nvPr/>
        </p:nvSpPr>
        <p:spPr>
          <a:xfrm>
            <a:off x="7783859" y="3497605"/>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529" name="Rectangle 528"/>
          <p:cNvSpPr/>
          <p:nvPr/>
        </p:nvSpPr>
        <p:spPr bwMode="auto">
          <a:xfrm>
            <a:off x="3319363" y="3353589"/>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4" name="Rectangle 533"/>
          <p:cNvSpPr/>
          <p:nvPr/>
        </p:nvSpPr>
        <p:spPr bwMode="auto">
          <a:xfrm flipH="1">
            <a:off x="7639843" y="3353589"/>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74" name="Straight Arrow Connector 573"/>
          <p:cNvCxnSpPr>
            <a:stCxn id="573" idx="2"/>
            <a:endCxn id="561" idx="1"/>
          </p:cNvCxnSpPr>
          <p:nvPr/>
        </p:nvCxnSpPr>
        <p:spPr bwMode="auto">
          <a:xfrm>
            <a:off x="975606" y="3136984"/>
            <a:ext cx="2601355" cy="29030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508" name="TextBox 507"/>
          <p:cNvSpPr txBox="1"/>
          <p:nvPr/>
        </p:nvSpPr>
        <p:spPr>
          <a:xfrm>
            <a:off x="6906557" y="2129453"/>
            <a:ext cx="229230" cy="215444"/>
          </a:xfrm>
          <a:prstGeom prst="rect">
            <a:avLst/>
          </a:prstGeom>
          <a:noFill/>
        </p:spPr>
        <p:txBody>
          <a:bodyPr wrap="none" lIns="0" tIns="0" rIns="0" bIns="0" rtlCol="0">
            <a:spAutoFit/>
          </a:bodyPr>
          <a:lstStyle/>
          <a:p>
            <a:r>
              <a:rPr lang="en-GB" sz="1400" dirty="0" smtClean="0"/>
              <a:t>A1</a:t>
            </a:r>
            <a:endParaRPr lang="en-US" sz="1400" dirty="0" smtClean="0"/>
          </a:p>
        </p:txBody>
      </p:sp>
      <p:sp>
        <p:nvSpPr>
          <p:cNvPr id="509" name="TextBox 508"/>
          <p:cNvSpPr txBox="1"/>
          <p:nvPr/>
        </p:nvSpPr>
        <p:spPr>
          <a:xfrm>
            <a:off x="4242261" y="2128292"/>
            <a:ext cx="229230" cy="215444"/>
          </a:xfrm>
          <a:prstGeom prst="rect">
            <a:avLst/>
          </a:prstGeom>
          <a:noFill/>
        </p:spPr>
        <p:txBody>
          <a:bodyPr wrap="none" lIns="0" tIns="0" rIns="0" bIns="0" rtlCol="0">
            <a:spAutoFit/>
          </a:bodyPr>
          <a:lstStyle/>
          <a:p>
            <a:r>
              <a:rPr lang="en-GB" sz="1400" dirty="0" smtClean="0"/>
              <a:t>A2</a:t>
            </a:r>
            <a:endParaRPr lang="en-US" sz="1400" dirty="0" smtClean="0"/>
          </a:p>
        </p:txBody>
      </p:sp>
      <p:sp>
        <p:nvSpPr>
          <p:cNvPr id="510" name="TextBox 509"/>
          <p:cNvSpPr txBox="1"/>
          <p:nvPr/>
        </p:nvSpPr>
        <p:spPr>
          <a:xfrm>
            <a:off x="5414590" y="2418065"/>
            <a:ext cx="229230" cy="215444"/>
          </a:xfrm>
          <a:prstGeom prst="rect">
            <a:avLst/>
          </a:prstGeom>
          <a:noFill/>
        </p:spPr>
        <p:txBody>
          <a:bodyPr wrap="none" lIns="0" tIns="0" rIns="0" bIns="0" rtlCol="0">
            <a:spAutoFit/>
          </a:bodyPr>
          <a:lstStyle/>
          <a:p>
            <a:r>
              <a:rPr lang="en-GB" sz="1400" dirty="0" smtClean="0"/>
              <a:t>A3</a:t>
            </a:r>
            <a:endParaRPr lang="en-US" sz="1400" dirty="0" smtClean="0"/>
          </a:p>
        </p:txBody>
      </p:sp>
      <p:cxnSp>
        <p:nvCxnSpPr>
          <p:cNvPr id="343" name="Straight Connector 342"/>
          <p:cNvCxnSpPr/>
          <p:nvPr/>
        </p:nvCxnSpPr>
        <p:spPr bwMode="auto">
          <a:xfrm>
            <a:off x="5839643" y="1265355"/>
            <a:ext cx="2088232" cy="2088234"/>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12" name="Straight Connector 411"/>
          <p:cNvCxnSpPr/>
          <p:nvPr/>
        </p:nvCxnSpPr>
        <p:spPr bwMode="auto">
          <a:xfrm flipH="1">
            <a:off x="3470375" y="1265355"/>
            <a:ext cx="2009228" cy="2088234"/>
          </a:xfrm>
          <a:prstGeom prst="line">
            <a:avLst/>
          </a:prstGeom>
          <a:solidFill>
            <a:schemeClr val="accent1"/>
          </a:solidFill>
          <a:ln w="38100" cap="flat" cmpd="sng" algn="ctr">
            <a:solidFill>
              <a:schemeClr val="tx1"/>
            </a:solidFill>
            <a:prstDash val="sysDot"/>
            <a:round/>
            <a:headEnd type="none" w="med" len="med"/>
            <a:tailEnd type="none" w="med" len="med"/>
          </a:ln>
          <a:effectLst/>
        </p:spPr>
      </p:cxnSp>
      <p:sp>
        <p:nvSpPr>
          <p:cNvPr id="479" name="Freeform 478"/>
          <p:cNvSpPr/>
          <p:nvPr/>
        </p:nvSpPr>
        <p:spPr bwMode="auto">
          <a:xfrm>
            <a:off x="3614389" y="2633509"/>
            <a:ext cx="4097461" cy="792088"/>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3382826" h="1571625">
                <a:moveTo>
                  <a:pt x="3382826" y="1428750"/>
                </a:moveTo>
                <a:lnTo>
                  <a:pt x="2794109" y="0"/>
                </a:lnTo>
                <a:lnTo>
                  <a:pt x="594491" y="0"/>
                </a:lnTo>
                <a:lnTo>
                  <a:pt x="0" y="1571625"/>
                </a:lnTo>
              </a:path>
            </a:pathLst>
          </a:custGeom>
          <a:noFill/>
          <a:ln w="38100" cap="flat" cmpd="sng" algn="ctr">
            <a:solidFill>
              <a:schemeClr val="tx1"/>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67" name="Group 566"/>
          <p:cNvGrpSpPr/>
          <p:nvPr/>
        </p:nvGrpSpPr>
        <p:grpSpPr>
          <a:xfrm>
            <a:off x="3470374" y="3353589"/>
            <a:ext cx="4529509" cy="144016"/>
            <a:chOff x="3470374" y="5872708"/>
            <a:chExt cx="4529509" cy="144016"/>
          </a:xfrm>
        </p:grpSpPr>
        <p:cxnSp>
          <p:nvCxnSpPr>
            <p:cNvPr id="563" name="Straight Connector 562"/>
            <p:cNvCxnSpPr/>
            <p:nvPr/>
          </p:nvCxnSpPr>
          <p:spPr bwMode="auto">
            <a:xfrm>
              <a:off x="7927875" y="587270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564" name="Straight Connector 563"/>
            <p:cNvCxnSpPr/>
            <p:nvPr/>
          </p:nvCxnSpPr>
          <p:spPr bwMode="auto">
            <a:xfrm>
              <a:off x="7711851" y="587270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561" name="Freeform 560"/>
            <p:cNvSpPr/>
            <p:nvPr/>
          </p:nvSpPr>
          <p:spPr bwMode="auto">
            <a:xfrm>
              <a:off x="3470374" y="5873477"/>
              <a:ext cx="218783"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73" name="TextBox 572"/>
          <p:cNvSpPr txBox="1"/>
          <p:nvPr/>
        </p:nvSpPr>
        <p:spPr>
          <a:xfrm>
            <a:off x="0" y="2706097"/>
            <a:ext cx="1951211" cy="430887"/>
          </a:xfrm>
          <a:prstGeom prst="rect">
            <a:avLst/>
          </a:prstGeom>
          <a:solidFill>
            <a:schemeClr val="bg1"/>
          </a:solidFill>
        </p:spPr>
        <p:txBody>
          <a:bodyPr wrap="square" lIns="0" tIns="0" rIns="0" bIns="0" rtlCol="0">
            <a:spAutoFit/>
          </a:bodyPr>
          <a:lstStyle/>
          <a:p>
            <a:pPr algn="r"/>
            <a:r>
              <a:rPr lang="en-GB" sz="1400" dirty="0" smtClean="0"/>
              <a:t>TESI A relay</a:t>
            </a:r>
          </a:p>
          <a:p>
            <a:pPr algn="r"/>
            <a:r>
              <a:rPr lang="en-GB" sz="1400" b="0" i="1" dirty="0" smtClean="0"/>
              <a:t>ESP-VID Translation?</a:t>
            </a:r>
            <a:endParaRPr lang="en-US" sz="1400" b="0" i="1" dirty="0" smtClean="0"/>
          </a:p>
        </p:txBody>
      </p:sp>
      <p:cxnSp>
        <p:nvCxnSpPr>
          <p:cNvPr id="532" name="Straight Arrow Connector 531"/>
          <p:cNvCxnSpPr>
            <a:stCxn id="533" idx="2"/>
          </p:cNvCxnSpPr>
          <p:nvPr/>
        </p:nvCxnSpPr>
        <p:spPr bwMode="auto">
          <a:xfrm flipH="1">
            <a:off x="7999884" y="2920961"/>
            <a:ext cx="1275356" cy="50463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533" name="TextBox 532"/>
          <p:cNvSpPr txBox="1"/>
          <p:nvPr/>
        </p:nvSpPr>
        <p:spPr>
          <a:xfrm>
            <a:off x="8647955" y="2705517"/>
            <a:ext cx="1254570" cy="215444"/>
          </a:xfrm>
          <a:prstGeom prst="rect">
            <a:avLst/>
          </a:prstGeom>
          <a:solidFill>
            <a:schemeClr val="bg1"/>
          </a:solidFill>
        </p:spPr>
        <p:txBody>
          <a:bodyPr wrap="square" lIns="0" tIns="0" rIns="0" bIns="0" rtlCol="0">
            <a:spAutoFit/>
          </a:bodyPr>
          <a:lstStyle/>
          <a:p>
            <a:pPr algn="ctr"/>
            <a:r>
              <a:rPr lang="en-GB" sz="1400" dirty="0" smtClean="0"/>
              <a:t>TESI A drop</a:t>
            </a:r>
            <a:endParaRPr lang="en-US" sz="1400" dirty="0" smtClean="0"/>
          </a:p>
        </p:txBody>
      </p:sp>
      <p:sp>
        <p:nvSpPr>
          <p:cNvPr id="584" name="Freeform 583"/>
          <p:cNvSpPr/>
          <p:nvPr/>
        </p:nvSpPr>
        <p:spPr bwMode="auto">
          <a:xfrm>
            <a:off x="7133028" y="7096844"/>
            <a:ext cx="146775"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88" name="Rectangle 587"/>
          <p:cNvSpPr/>
          <p:nvPr/>
        </p:nvSpPr>
        <p:spPr bwMode="auto">
          <a:xfrm>
            <a:off x="2023219" y="6952828"/>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89" name="Group 12"/>
          <p:cNvGrpSpPr>
            <a:grpSpLocks noChangeAspect="1"/>
          </p:cNvGrpSpPr>
          <p:nvPr/>
        </p:nvGrpSpPr>
        <p:grpSpPr>
          <a:xfrm>
            <a:off x="3967435" y="7456884"/>
            <a:ext cx="288032" cy="288032"/>
            <a:chOff x="655067" y="5296644"/>
            <a:chExt cx="504056" cy="504056"/>
          </a:xfrm>
          <a:solidFill>
            <a:schemeClr val="bg1"/>
          </a:solidFill>
        </p:grpSpPr>
        <p:sp>
          <p:nvSpPr>
            <p:cNvPr id="590" name="Isosceles Triangle 58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1" name="Trapezoid 59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93" name="Isosceles Triangle 592"/>
          <p:cNvSpPr/>
          <p:nvPr/>
        </p:nvSpPr>
        <p:spPr bwMode="auto">
          <a:xfrm>
            <a:off x="3607395" y="74568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6" name="Isosceles Triangle 595"/>
          <p:cNvSpPr/>
          <p:nvPr/>
        </p:nvSpPr>
        <p:spPr bwMode="auto">
          <a:xfrm>
            <a:off x="3247355" y="74568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7" name="Trapezoid 596"/>
          <p:cNvSpPr/>
          <p:nvPr/>
        </p:nvSpPr>
        <p:spPr bwMode="auto">
          <a:xfrm>
            <a:off x="3247355" y="7662621"/>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99" name="Isosceles Triangle 598"/>
          <p:cNvSpPr/>
          <p:nvPr/>
        </p:nvSpPr>
        <p:spPr bwMode="auto">
          <a:xfrm>
            <a:off x="2887315" y="74568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2" name="Isosceles Triangle 601"/>
          <p:cNvSpPr/>
          <p:nvPr/>
        </p:nvSpPr>
        <p:spPr bwMode="auto">
          <a:xfrm>
            <a:off x="2527275" y="74568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3" name="Trapezoid 602"/>
          <p:cNvSpPr/>
          <p:nvPr/>
        </p:nvSpPr>
        <p:spPr bwMode="auto">
          <a:xfrm>
            <a:off x="2527275" y="7662621"/>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04" name="Group 25"/>
          <p:cNvGrpSpPr>
            <a:grpSpLocks noChangeAspect="1"/>
          </p:cNvGrpSpPr>
          <p:nvPr/>
        </p:nvGrpSpPr>
        <p:grpSpPr>
          <a:xfrm>
            <a:off x="2167235" y="7456884"/>
            <a:ext cx="288032" cy="288032"/>
            <a:chOff x="655067" y="5296644"/>
            <a:chExt cx="504056" cy="504056"/>
          </a:xfrm>
          <a:solidFill>
            <a:schemeClr val="bg1"/>
          </a:solidFill>
        </p:grpSpPr>
        <p:sp>
          <p:nvSpPr>
            <p:cNvPr id="605" name="Isosceles Triangle 60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6" name="Trapezoid 60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07" name="Group 43"/>
          <p:cNvGrpSpPr>
            <a:grpSpLocks noChangeAspect="1"/>
          </p:cNvGrpSpPr>
          <p:nvPr/>
        </p:nvGrpSpPr>
        <p:grpSpPr>
          <a:xfrm>
            <a:off x="2455267" y="6448772"/>
            <a:ext cx="432048" cy="432048"/>
            <a:chOff x="655067" y="5296644"/>
            <a:chExt cx="504056" cy="504056"/>
          </a:xfrm>
          <a:solidFill>
            <a:schemeClr val="bg1"/>
          </a:solidFill>
        </p:grpSpPr>
        <p:sp>
          <p:nvSpPr>
            <p:cNvPr id="608" name="Isosceles Triangle 60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9" name="Trapezoid 60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10" name="Group 46"/>
          <p:cNvGrpSpPr>
            <a:grpSpLocks noChangeAspect="1"/>
          </p:cNvGrpSpPr>
          <p:nvPr/>
        </p:nvGrpSpPr>
        <p:grpSpPr>
          <a:xfrm>
            <a:off x="2959323" y="6448772"/>
            <a:ext cx="432048" cy="432048"/>
            <a:chOff x="655067" y="5296644"/>
            <a:chExt cx="504056" cy="504056"/>
          </a:xfrm>
          <a:solidFill>
            <a:schemeClr val="bg1"/>
          </a:solidFill>
        </p:grpSpPr>
        <p:sp>
          <p:nvSpPr>
            <p:cNvPr id="611" name="Isosceles Triangle 61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2" name="Trapezoid 61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13" name="Group 49"/>
          <p:cNvGrpSpPr>
            <a:grpSpLocks noChangeAspect="1"/>
          </p:cNvGrpSpPr>
          <p:nvPr/>
        </p:nvGrpSpPr>
        <p:grpSpPr>
          <a:xfrm>
            <a:off x="3463379" y="6448772"/>
            <a:ext cx="432048" cy="432048"/>
            <a:chOff x="655067" y="5296644"/>
            <a:chExt cx="504056" cy="504056"/>
          </a:xfrm>
          <a:solidFill>
            <a:schemeClr val="bg1"/>
          </a:solidFill>
        </p:grpSpPr>
        <p:sp>
          <p:nvSpPr>
            <p:cNvPr id="614" name="Isosceles Triangle 61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5" name="Trapezoid 61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16" name="Group 52"/>
          <p:cNvGrpSpPr>
            <a:grpSpLocks noChangeAspect="1"/>
          </p:cNvGrpSpPr>
          <p:nvPr/>
        </p:nvGrpSpPr>
        <p:grpSpPr>
          <a:xfrm>
            <a:off x="3967435" y="6448772"/>
            <a:ext cx="432048" cy="432048"/>
            <a:chOff x="655067" y="5296644"/>
            <a:chExt cx="504056" cy="504056"/>
          </a:xfrm>
          <a:solidFill>
            <a:schemeClr val="bg1"/>
          </a:solidFill>
        </p:grpSpPr>
        <p:sp>
          <p:nvSpPr>
            <p:cNvPr id="617" name="Isosceles Triangle 61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8" name="Trapezoid 61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19" name="Straight Connector 618"/>
          <p:cNvCxnSpPr>
            <a:stCxn id="590" idx="0"/>
          </p:cNvCxnSpPr>
          <p:nvPr/>
        </p:nvCxnSpPr>
        <p:spPr bwMode="auto">
          <a:xfrm flipV="1">
            <a:off x="4111451"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0" name="Straight Connector 619"/>
          <p:cNvCxnSpPr>
            <a:stCxn id="593" idx="0"/>
          </p:cNvCxnSpPr>
          <p:nvPr/>
        </p:nvCxnSpPr>
        <p:spPr bwMode="auto">
          <a:xfrm flipV="1">
            <a:off x="3751411"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1" name="Straight Connector 620"/>
          <p:cNvCxnSpPr>
            <a:stCxn id="596" idx="0"/>
          </p:cNvCxnSpPr>
          <p:nvPr/>
        </p:nvCxnSpPr>
        <p:spPr bwMode="auto">
          <a:xfrm flipV="1">
            <a:off x="3391371"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2" name="Straight Connector 621"/>
          <p:cNvCxnSpPr>
            <a:stCxn id="599" idx="0"/>
          </p:cNvCxnSpPr>
          <p:nvPr/>
        </p:nvCxnSpPr>
        <p:spPr bwMode="auto">
          <a:xfrm flipV="1">
            <a:off x="3031331"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3" name="Straight Connector 622"/>
          <p:cNvCxnSpPr>
            <a:stCxn id="602" idx="0"/>
          </p:cNvCxnSpPr>
          <p:nvPr/>
        </p:nvCxnSpPr>
        <p:spPr bwMode="auto">
          <a:xfrm flipV="1">
            <a:off x="2671291"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4" name="Straight Connector 623"/>
          <p:cNvCxnSpPr>
            <a:stCxn id="605" idx="0"/>
          </p:cNvCxnSpPr>
          <p:nvPr/>
        </p:nvCxnSpPr>
        <p:spPr bwMode="auto">
          <a:xfrm flipV="1">
            <a:off x="2311251"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5" name="Straight Connector 624"/>
          <p:cNvCxnSpPr>
            <a:stCxn id="609" idx="2"/>
          </p:cNvCxnSpPr>
          <p:nvPr/>
        </p:nvCxnSpPr>
        <p:spPr bwMode="auto">
          <a:xfrm>
            <a:off x="267129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6" name="Straight Connector 625"/>
          <p:cNvCxnSpPr/>
          <p:nvPr/>
        </p:nvCxnSpPr>
        <p:spPr bwMode="auto">
          <a:xfrm>
            <a:off x="274329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7" name="Straight Connector 626"/>
          <p:cNvCxnSpPr/>
          <p:nvPr/>
        </p:nvCxnSpPr>
        <p:spPr bwMode="auto">
          <a:xfrm>
            <a:off x="281530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a:off x="252727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9" name="Straight Connector 628"/>
          <p:cNvCxnSpPr/>
          <p:nvPr/>
        </p:nvCxnSpPr>
        <p:spPr bwMode="auto">
          <a:xfrm>
            <a:off x="259928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0" name="Straight Connector 629"/>
          <p:cNvCxnSpPr/>
          <p:nvPr/>
        </p:nvCxnSpPr>
        <p:spPr bwMode="auto">
          <a:xfrm>
            <a:off x="317534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1" name="Straight Connector 630"/>
          <p:cNvCxnSpPr/>
          <p:nvPr/>
        </p:nvCxnSpPr>
        <p:spPr bwMode="auto">
          <a:xfrm>
            <a:off x="324735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2" name="Straight Connector 631"/>
          <p:cNvCxnSpPr/>
          <p:nvPr/>
        </p:nvCxnSpPr>
        <p:spPr bwMode="auto">
          <a:xfrm>
            <a:off x="331936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3" name="Straight Connector 632"/>
          <p:cNvCxnSpPr/>
          <p:nvPr/>
        </p:nvCxnSpPr>
        <p:spPr bwMode="auto">
          <a:xfrm>
            <a:off x="303133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4" name="Straight Connector 633"/>
          <p:cNvCxnSpPr/>
          <p:nvPr/>
        </p:nvCxnSpPr>
        <p:spPr bwMode="auto">
          <a:xfrm>
            <a:off x="310333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5" name="Straight Connector 634"/>
          <p:cNvCxnSpPr/>
          <p:nvPr/>
        </p:nvCxnSpPr>
        <p:spPr bwMode="auto">
          <a:xfrm>
            <a:off x="367940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6" name="Straight Connector 635"/>
          <p:cNvCxnSpPr/>
          <p:nvPr/>
        </p:nvCxnSpPr>
        <p:spPr bwMode="auto">
          <a:xfrm>
            <a:off x="375141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7" name="Straight Connector 636"/>
          <p:cNvCxnSpPr/>
          <p:nvPr/>
        </p:nvCxnSpPr>
        <p:spPr bwMode="auto">
          <a:xfrm>
            <a:off x="382341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8" name="Straight Connector 637"/>
          <p:cNvCxnSpPr/>
          <p:nvPr/>
        </p:nvCxnSpPr>
        <p:spPr bwMode="auto">
          <a:xfrm>
            <a:off x="353538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9" name="Straight Connector 638"/>
          <p:cNvCxnSpPr/>
          <p:nvPr/>
        </p:nvCxnSpPr>
        <p:spPr bwMode="auto">
          <a:xfrm>
            <a:off x="360739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0" name="Straight Connector 639"/>
          <p:cNvCxnSpPr/>
          <p:nvPr/>
        </p:nvCxnSpPr>
        <p:spPr bwMode="auto">
          <a:xfrm>
            <a:off x="418345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1" name="Straight Connector 640"/>
          <p:cNvCxnSpPr/>
          <p:nvPr/>
        </p:nvCxnSpPr>
        <p:spPr bwMode="auto">
          <a:xfrm>
            <a:off x="425546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2" name="Straight Connector 641"/>
          <p:cNvCxnSpPr/>
          <p:nvPr/>
        </p:nvCxnSpPr>
        <p:spPr bwMode="auto">
          <a:xfrm>
            <a:off x="432747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3" name="Straight Connector 642"/>
          <p:cNvCxnSpPr/>
          <p:nvPr/>
        </p:nvCxnSpPr>
        <p:spPr bwMode="auto">
          <a:xfrm>
            <a:off x="403944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4" name="Straight Connector 643"/>
          <p:cNvCxnSpPr/>
          <p:nvPr/>
        </p:nvCxnSpPr>
        <p:spPr bwMode="auto">
          <a:xfrm>
            <a:off x="411145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5" name="Straight Connector 644"/>
          <p:cNvCxnSpPr/>
          <p:nvPr/>
        </p:nvCxnSpPr>
        <p:spPr bwMode="auto">
          <a:xfrm>
            <a:off x="2311251"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6" name="Straight Connector 645"/>
          <p:cNvCxnSpPr/>
          <p:nvPr/>
        </p:nvCxnSpPr>
        <p:spPr bwMode="auto">
          <a:xfrm>
            <a:off x="2383259"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7" name="Straight Connector 646"/>
          <p:cNvCxnSpPr/>
          <p:nvPr/>
        </p:nvCxnSpPr>
        <p:spPr bwMode="auto">
          <a:xfrm>
            <a:off x="223924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8" name="Straight Connector 647"/>
          <p:cNvCxnSpPr/>
          <p:nvPr/>
        </p:nvCxnSpPr>
        <p:spPr bwMode="auto">
          <a:xfrm>
            <a:off x="293688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9" name="Straight Connector 648"/>
          <p:cNvCxnSpPr/>
          <p:nvPr/>
        </p:nvCxnSpPr>
        <p:spPr bwMode="auto">
          <a:xfrm>
            <a:off x="2792867"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0" name="Straight Connector 649"/>
          <p:cNvCxnSpPr/>
          <p:nvPr/>
        </p:nvCxnSpPr>
        <p:spPr bwMode="auto">
          <a:xfrm>
            <a:off x="2864875"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1" name="Straight Connector 650"/>
          <p:cNvCxnSpPr/>
          <p:nvPr/>
        </p:nvCxnSpPr>
        <p:spPr bwMode="auto">
          <a:xfrm>
            <a:off x="3512947"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2" name="Straight Connector 651"/>
          <p:cNvCxnSpPr/>
          <p:nvPr/>
        </p:nvCxnSpPr>
        <p:spPr bwMode="auto">
          <a:xfrm>
            <a:off x="3584955"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3" name="Straight Connector 652"/>
          <p:cNvCxnSpPr/>
          <p:nvPr/>
        </p:nvCxnSpPr>
        <p:spPr bwMode="auto">
          <a:xfrm>
            <a:off x="365696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0" name="Straight Connector 659"/>
          <p:cNvCxnSpPr/>
          <p:nvPr/>
        </p:nvCxnSpPr>
        <p:spPr bwMode="auto">
          <a:xfrm>
            <a:off x="4183459"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1" name="Straight Connector 660"/>
          <p:cNvCxnSpPr/>
          <p:nvPr/>
        </p:nvCxnSpPr>
        <p:spPr bwMode="auto">
          <a:xfrm>
            <a:off x="403944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2" name="Straight Connector 661"/>
          <p:cNvCxnSpPr/>
          <p:nvPr/>
        </p:nvCxnSpPr>
        <p:spPr bwMode="auto">
          <a:xfrm>
            <a:off x="4111451"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3" name="Straight Connector 662"/>
          <p:cNvCxnSpPr>
            <a:stCxn id="608" idx="0"/>
          </p:cNvCxnSpPr>
          <p:nvPr/>
        </p:nvCxnSpPr>
        <p:spPr bwMode="auto">
          <a:xfrm flipV="1">
            <a:off x="2671291"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4" name="Straight Connector 663"/>
          <p:cNvCxnSpPr>
            <a:stCxn id="611" idx="0"/>
          </p:cNvCxnSpPr>
          <p:nvPr/>
        </p:nvCxnSpPr>
        <p:spPr bwMode="auto">
          <a:xfrm flipV="1">
            <a:off x="3175347"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5" name="Straight Connector 664"/>
          <p:cNvCxnSpPr>
            <a:stCxn id="614" idx="0"/>
          </p:cNvCxnSpPr>
          <p:nvPr/>
        </p:nvCxnSpPr>
        <p:spPr bwMode="auto">
          <a:xfrm flipV="1">
            <a:off x="3679403"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6" name="Straight Connector 665"/>
          <p:cNvCxnSpPr>
            <a:stCxn id="617" idx="0"/>
          </p:cNvCxnSpPr>
          <p:nvPr/>
        </p:nvCxnSpPr>
        <p:spPr bwMode="auto">
          <a:xfrm flipV="1">
            <a:off x="4183459"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67" name="Rectangle 666"/>
          <p:cNvSpPr/>
          <p:nvPr/>
        </p:nvSpPr>
        <p:spPr bwMode="auto">
          <a:xfrm flipH="1">
            <a:off x="6055667" y="6952828"/>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668" name="Group 12"/>
          <p:cNvGrpSpPr>
            <a:grpSpLocks noChangeAspect="1"/>
          </p:cNvGrpSpPr>
          <p:nvPr/>
        </p:nvGrpSpPr>
        <p:grpSpPr>
          <a:xfrm flipH="1">
            <a:off x="6703739" y="7456884"/>
            <a:ext cx="288032" cy="288032"/>
            <a:chOff x="655067" y="5296644"/>
            <a:chExt cx="504056" cy="504056"/>
          </a:xfrm>
          <a:solidFill>
            <a:schemeClr val="bg1"/>
          </a:solidFill>
        </p:grpSpPr>
        <p:sp>
          <p:nvSpPr>
            <p:cNvPr id="669"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0"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672" name="Isosceles Triangle 14"/>
          <p:cNvSpPr/>
          <p:nvPr/>
        </p:nvSpPr>
        <p:spPr bwMode="auto">
          <a:xfrm flipH="1">
            <a:off x="7063779" y="74568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5" name="Isosceles Triangle 17"/>
          <p:cNvSpPr/>
          <p:nvPr/>
        </p:nvSpPr>
        <p:spPr bwMode="auto">
          <a:xfrm flipH="1">
            <a:off x="7423819" y="74568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8" name="Isosceles Triangle 677"/>
          <p:cNvSpPr/>
          <p:nvPr/>
        </p:nvSpPr>
        <p:spPr bwMode="auto">
          <a:xfrm flipH="1">
            <a:off x="7783859" y="7456884"/>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81" name="Isosceles Triangle 680"/>
          <p:cNvSpPr/>
          <p:nvPr/>
        </p:nvSpPr>
        <p:spPr bwMode="auto">
          <a:xfrm flipH="1">
            <a:off x="8143899" y="7456884"/>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83" name="Group 25"/>
          <p:cNvGrpSpPr>
            <a:grpSpLocks noChangeAspect="1"/>
          </p:cNvGrpSpPr>
          <p:nvPr/>
        </p:nvGrpSpPr>
        <p:grpSpPr>
          <a:xfrm flipH="1">
            <a:off x="8503939" y="7456884"/>
            <a:ext cx="288032" cy="288032"/>
            <a:chOff x="655067" y="5296644"/>
            <a:chExt cx="504056" cy="504056"/>
          </a:xfrm>
          <a:solidFill>
            <a:schemeClr val="bg1"/>
          </a:solidFill>
        </p:grpSpPr>
        <p:sp>
          <p:nvSpPr>
            <p:cNvPr id="684" name="Isosceles Triangle 68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85" name="Trapezoid 68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6" name="Group 43"/>
          <p:cNvGrpSpPr>
            <a:grpSpLocks noChangeAspect="1"/>
          </p:cNvGrpSpPr>
          <p:nvPr/>
        </p:nvGrpSpPr>
        <p:grpSpPr>
          <a:xfrm flipH="1">
            <a:off x="8071891" y="6448772"/>
            <a:ext cx="432048" cy="432048"/>
            <a:chOff x="655067" y="5296644"/>
            <a:chExt cx="504056" cy="504056"/>
          </a:xfrm>
          <a:solidFill>
            <a:schemeClr val="bg1"/>
          </a:solidFill>
        </p:grpSpPr>
        <p:sp>
          <p:nvSpPr>
            <p:cNvPr id="687" name="Isosceles Triangle 68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88" name="Trapezoid 68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9" name="Group 46"/>
          <p:cNvGrpSpPr>
            <a:grpSpLocks noChangeAspect="1"/>
          </p:cNvGrpSpPr>
          <p:nvPr/>
        </p:nvGrpSpPr>
        <p:grpSpPr>
          <a:xfrm flipH="1">
            <a:off x="7567835" y="6448772"/>
            <a:ext cx="432048" cy="432048"/>
            <a:chOff x="655067" y="5296644"/>
            <a:chExt cx="504056" cy="504056"/>
          </a:xfrm>
          <a:solidFill>
            <a:schemeClr val="bg1"/>
          </a:solidFill>
        </p:grpSpPr>
        <p:sp>
          <p:nvSpPr>
            <p:cNvPr id="690" name="Isosceles Triangle 68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91" name="Trapezoid 69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92" name="Group 49"/>
          <p:cNvGrpSpPr>
            <a:grpSpLocks noChangeAspect="1"/>
          </p:cNvGrpSpPr>
          <p:nvPr/>
        </p:nvGrpSpPr>
        <p:grpSpPr>
          <a:xfrm flipH="1">
            <a:off x="7063779" y="6448772"/>
            <a:ext cx="432048" cy="432048"/>
            <a:chOff x="655067" y="5296644"/>
            <a:chExt cx="504056" cy="504056"/>
          </a:xfrm>
          <a:solidFill>
            <a:schemeClr val="bg1"/>
          </a:solidFill>
        </p:grpSpPr>
        <p:sp>
          <p:nvSpPr>
            <p:cNvPr id="693" name="Isosceles Triangle 69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94" name="Trapezoid 693"/>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95" name="Group 52"/>
          <p:cNvGrpSpPr>
            <a:grpSpLocks noChangeAspect="1"/>
          </p:cNvGrpSpPr>
          <p:nvPr/>
        </p:nvGrpSpPr>
        <p:grpSpPr>
          <a:xfrm flipH="1">
            <a:off x="6559723" y="6448772"/>
            <a:ext cx="432048" cy="432048"/>
            <a:chOff x="655067" y="5296644"/>
            <a:chExt cx="504056" cy="504056"/>
          </a:xfrm>
          <a:solidFill>
            <a:schemeClr val="bg1"/>
          </a:solidFill>
        </p:grpSpPr>
        <p:sp>
          <p:nvSpPr>
            <p:cNvPr id="696" name="Isosceles Triangle 69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97" name="Trapezoid 696"/>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8" name="Straight Connector 697"/>
          <p:cNvCxnSpPr/>
          <p:nvPr/>
        </p:nvCxnSpPr>
        <p:spPr bwMode="auto">
          <a:xfrm flipH="1" flipV="1">
            <a:off x="6847755"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9" name="Straight Connector 698"/>
          <p:cNvCxnSpPr/>
          <p:nvPr/>
        </p:nvCxnSpPr>
        <p:spPr bwMode="auto">
          <a:xfrm flipH="1" flipV="1">
            <a:off x="7207795"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0" name="Straight Connector 699"/>
          <p:cNvCxnSpPr/>
          <p:nvPr/>
        </p:nvCxnSpPr>
        <p:spPr bwMode="auto">
          <a:xfrm flipH="1" flipV="1">
            <a:off x="7567835"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1" name="Straight Connector 700"/>
          <p:cNvCxnSpPr>
            <a:stCxn id="678" idx="0"/>
          </p:cNvCxnSpPr>
          <p:nvPr/>
        </p:nvCxnSpPr>
        <p:spPr bwMode="auto">
          <a:xfrm flipH="1" flipV="1">
            <a:off x="7927875" y="738487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02" name="Straight Connector 701"/>
          <p:cNvCxnSpPr>
            <a:stCxn id="681" idx="0"/>
          </p:cNvCxnSpPr>
          <p:nvPr/>
        </p:nvCxnSpPr>
        <p:spPr bwMode="auto">
          <a:xfrm flipH="1" flipV="1">
            <a:off x="8287915" y="738487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03" name="Straight Connector 702"/>
          <p:cNvCxnSpPr>
            <a:stCxn id="684" idx="0"/>
          </p:cNvCxnSpPr>
          <p:nvPr/>
        </p:nvCxnSpPr>
        <p:spPr bwMode="auto">
          <a:xfrm flipH="1" flipV="1">
            <a:off x="8647955" y="738487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4" name="Straight Connector 703"/>
          <p:cNvCxnSpPr>
            <a:stCxn id="688" idx="2"/>
          </p:cNvCxnSpPr>
          <p:nvPr/>
        </p:nvCxnSpPr>
        <p:spPr bwMode="auto">
          <a:xfrm flipH="1">
            <a:off x="828791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5" name="Straight Connector 704"/>
          <p:cNvCxnSpPr/>
          <p:nvPr/>
        </p:nvCxnSpPr>
        <p:spPr bwMode="auto">
          <a:xfrm flipH="1">
            <a:off x="821590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6" name="Straight Connector 705"/>
          <p:cNvCxnSpPr/>
          <p:nvPr/>
        </p:nvCxnSpPr>
        <p:spPr bwMode="auto">
          <a:xfrm flipH="1">
            <a:off x="814389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7" name="Straight Connector 706"/>
          <p:cNvCxnSpPr/>
          <p:nvPr/>
        </p:nvCxnSpPr>
        <p:spPr bwMode="auto">
          <a:xfrm flipH="1">
            <a:off x="843193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8" name="Straight Connector 707"/>
          <p:cNvCxnSpPr/>
          <p:nvPr/>
        </p:nvCxnSpPr>
        <p:spPr bwMode="auto">
          <a:xfrm flipH="1">
            <a:off x="835992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09" name="Straight Connector 708"/>
          <p:cNvCxnSpPr/>
          <p:nvPr/>
        </p:nvCxnSpPr>
        <p:spPr bwMode="auto">
          <a:xfrm flipH="1">
            <a:off x="778385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0" name="Straight Connector 709"/>
          <p:cNvCxnSpPr/>
          <p:nvPr/>
        </p:nvCxnSpPr>
        <p:spPr bwMode="auto">
          <a:xfrm flipH="1">
            <a:off x="771185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1" name="Straight Connector 710"/>
          <p:cNvCxnSpPr/>
          <p:nvPr/>
        </p:nvCxnSpPr>
        <p:spPr bwMode="auto">
          <a:xfrm flipH="1">
            <a:off x="763984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2" name="Straight Connector 711"/>
          <p:cNvCxnSpPr/>
          <p:nvPr/>
        </p:nvCxnSpPr>
        <p:spPr bwMode="auto">
          <a:xfrm flipH="1">
            <a:off x="792787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3" name="Straight Connector 712"/>
          <p:cNvCxnSpPr/>
          <p:nvPr/>
        </p:nvCxnSpPr>
        <p:spPr bwMode="auto">
          <a:xfrm flipH="1">
            <a:off x="785586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4" name="Straight Connector 713"/>
          <p:cNvCxnSpPr/>
          <p:nvPr/>
        </p:nvCxnSpPr>
        <p:spPr bwMode="auto">
          <a:xfrm flipH="1">
            <a:off x="727980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5" name="Straight Connector 714"/>
          <p:cNvCxnSpPr/>
          <p:nvPr/>
        </p:nvCxnSpPr>
        <p:spPr bwMode="auto">
          <a:xfrm flipH="1">
            <a:off x="720779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6" name="Straight Connector 715"/>
          <p:cNvCxnSpPr/>
          <p:nvPr/>
        </p:nvCxnSpPr>
        <p:spPr bwMode="auto">
          <a:xfrm flipH="1">
            <a:off x="713578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7" name="Straight Connector 716"/>
          <p:cNvCxnSpPr/>
          <p:nvPr/>
        </p:nvCxnSpPr>
        <p:spPr bwMode="auto">
          <a:xfrm flipH="1">
            <a:off x="742381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8" name="Straight Connector 717"/>
          <p:cNvCxnSpPr/>
          <p:nvPr/>
        </p:nvCxnSpPr>
        <p:spPr bwMode="auto">
          <a:xfrm flipH="1">
            <a:off x="735181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9" name="Straight Connector 718"/>
          <p:cNvCxnSpPr/>
          <p:nvPr/>
        </p:nvCxnSpPr>
        <p:spPr bwMode="auto">
          <a:xfrm flipH="1">
            <a:off x="6775747"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0" name="Straight Connector 719"/>
          <p:cNvCxnSpPr/>
          <p:nvPr/>
        </p:nvCxnSpPr>
        <p:spPr bwMode="auto">
          <a:xfrm flipH="1">
            <a:off x="6703739"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1" name="Straight Connector 720"/>
          <p:cNvCxnSpPr/>
          <p:nvPr/>
        </p:nvCxnSpPr>
        <p:spPr bwMode="auto">
          <a:xfrm flipH="1">
            <a:off x="6631731"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2" name="Straight Connector 721"/>
          <p:cNvCxnSpPr/>
          <p:nvPr/>
        </p:nvCxnSpPr>
        <p:spPr bwMode="auto">
          <a:xfrm flipH="1">
            <a:off x="6919763"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3" name="Straight Connector 722"/>
          <p:cNvCxnSpPr/>
          <p:nvPr/>
        </p:nvCxnSpPr>
        <p:spPr bwMode="auto">
          <a:xfrm flipH="1">
            <a:off x="6847755" y="688082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4" name="Straight Connector 723"/>
          <p:cNvCxnSpPr/>
          <p:nvPr/>
        </p:nvCxnSpPr>
        <p:spPr bwMode="auto">
          <a:xfrm flipH="1">
            <a:off x="8647955"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5" name="Straight Connector 724"/>
          <p:cNvCxnSpPr/>
          <p:nvPr/>
        </p:nvCxnSpPr>
        <p:spPr bwMode="auto">
          <a:xfrm flipH="1">
            <a:off x="8575947"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6" name="Straight Connector 725"/>
          <p:cNvCxnSpPr/>
          <p:nvPr/>
        </p:nvCxnSpPr>
        <p:spPr bwMode="auto">
          <a:xfrm flipH="1">
            <a:off x="871996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7" name="Straight Connector 726"/>
          <p:cNvCxnSpPr/>
          <p:nvPr/>
        </p:nvCxnSpPr>
        <p:spPr bwMode="auto">
          <a:xfrm flipH="1">
            <a:off x="8027933" y="774491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28" name="Straight Connector 727"/>
          <p:cNvCxnSpPr/>
          <p:nvPr/>
        </p:nvCxnSpPr>
        <p:spPr bwMode="auto">
          <a:xfrm flipH="1">
            <a:off x="8171949" y="774491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29" name="Straight Connector 728"/>
          <p:cNvCxnSpPr/>
          <p:nvPr/>
        </p:nvCxnSpPr>
        <p:spPr bwMode="auto">
          <a:xfrm flipH="1">
            <a:off x="8099941" y="774491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30" name="Straight Connector 729"/>
          <p:cNvCxnSpPr/>
          <p:nvPr/>
        </p:nvCxnSpPr>
        <p:spPr bwMode="auto">
          <a:xfrm flipH="1">
            <a:off x="7451869"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1" name="Straight Connector 730"/>
          <p:cNvCxnSpPr/>
          <p:nvPr/>
        </p:nvCxnSpPr>
        <p:spPr bwMode="auto">
          <a:xfrm flipH="1">
            <a:off x="7379861"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2" name="Straight Connector 731"/>
          <p:cNvCxnSpPr/>
          <p:nvPr/>
        </p:nvCxnSpPr>
        <p:spPr bwMode="auto">
          <a:xfrm flipH="1">
            <a:off x="730785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9" name="Straight Connector 738"/>
          <p:cNvCxnSpPr/>
          <p:nvPr/>
        </p:nvCxnSpPr>
        <p:spPr bwMode="auto">
          <a:xfrm flipH="1">
            <a:off x="6775747"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0" name="Straight Connector 739"/>
          <p:cNvCxnSpPr/>
          <p:nvPr/>
        </p:nvCxnSpPr>
        <p:spPr bwMode="auto">
          <a:xfrm flipH="1">
            <a:off x="6919763"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1" name="Straight Connector 740"/>
          <p:cNvCxnSpPr/>
          <p:nvPr/>
        </p:nvCxnSpPr>
        <p:spPr bwMode="auto">
          <a:xfrm flipH="1">
            <a:off x="6847755" y="77449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2" name="Straight Connector 741"/>
          <p:cNvCxnSpPr>
            <a:stCxn id="687" idx="0"/>
          </p:cNvCxnSpPr>
          <p:nvPr/>
        </p:nvCxnSpPr>
        <p:spPr bwMode="auto">
          <a:xfrm flipH="1" flipV="1">
            <a:off x="8287915"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3" name="Straight Connector 742"/>
          <p:cNvCxnSpPr>
            <a:stCxn id="690" idx="0"/>
          </p:cNvCxnSpPr>
          <p:nvPr/>
        </p:nvCxnSpPr>
        <p:spPr bwMode="auto">
          <a:xfrm flipH="1" flipV="1">
            <a:off x="7783859"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4" name="Straight Connector 743"/>
          <p:cNvCxnSpPr>
            <a:stCxn id="693" idx="0"/>
          </p:cNvCxnSpPr>
          <p:nvPr/>
        </p:nvCxnSpPr>
        <p:spPr bwMode="auto">
          <a:xfrm flipH="1" flipV="1">
            <a:off x="7279803"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5" name="Straight Connector 744"/>
          <p:cNvCxnSpPr>
            <a:stCxn id="696" idx="0"/>
          </p:cNvCxnSpPr>
          <p:nvPr/>
        </p:nvCxnSpPr>
        <p:spPr bwMode="auto">
          <a:xfrm flipH="1" flipV="1">
            <a:off x="6775747" y="623274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46" name="Rectangle 745"/>
          <p:cNvSpPr/>
          <p:nvPr/>
        </p:nvSpPr>
        <p:spPr bwMode="auto">
          <a:xfrm>
            <a:off x="3751411" y="5008609"/>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747" name="Group 12"/>
          <p:cNvGrpSpPr>
            <a:grpSpLocks noChangeAspect="1"/>
          </p:cNvGrpSpPr>
          <p:nvPr/>
        </p:nvGrpSpPr>
        <p:grpSpPr>
          <a:xfrm rot="10800000">
            <a:off x="4399483" y="4648569"/>
            <a:ext cx="288032" cy="288032"/>
            <a:chOff x="655067" y="5296644"/>
            <a:chExt cx="504056" cy="504056"/>
          </a:xfrm>
          <a:solidFill>
            <a:schemeClr val="bg1"/>
          </a:solidFill>
        </p:grpSpPr>
        <p:sp>
          <p:nvSpPr>
            <p:cNvPr id="748"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49"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0" name="Group 13"/>
          <p:cNvGrpSpPr>
            <a:grpSpLocks noChangeAspect="1"/>
          </p:cNvGrpSpPr>
          <p:nvPr/>
        </p:nvGrpSpPr>
        <p:grpSpPr>
          <a:xfrm rot="10800000">
            <a:off x="4759523" y="4648569"/>
            <a:ext cx="288032" cy="288032"/>
            <a:chOff x="655067" y="5296644"/>
            <a:chExt cx="504056" cy="504056"/>
          </a:xfrm>
          <a:solidFill>
            <a:schemeClr val="bg1"/>
          </a:solidFill>
        </p:grpSpPr>
        <p:sp>
          <p:nvSpPr>
            <p:cNvPr id="751"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2"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3" name="Group 16"/>
          <p:cNvGrpSpPr>
            <a:grpSpLocks noChangeAspect="1"/>
          </p:cNvGrpSpPr>
          <p:nvPr/>
        </p:nvGrpSpPr>
        <p:grpSpPr>
          <a:xfrm rot="10800000">
            <a:off x="5119563" y="4648569"/>
            <a:ext cx="288032" cy="288032"/>
            <a:chOff x="655067" y="5296644"/>
            <a:chExt cx="504056" cy="504056"/>
          </a:xfrm>
          <a:solidFill>
            <a:schemeClr val="bg1"/>
          </a:solidFill>
        </p:grpSpPr>
        <p:sp>
          <p:nvSpPr>
            <p:cNvPr id="754"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5"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6" name="Group 19"/>
          <p:cNvGrpSpPr>
            <a:grpSpLocks noChangeAspect="1"/>
          </p:cNvGrpSpPr>
          <p:nvPr/>
        </p:nvGrpSpPr>
        <p:grpSpPr>
          <a:xfrm rot="10800000">
            <a:off x="5479603" y="4648569"/>
            <a:ext cx="288032" cy="288032"/>
            <a:chOff x="655067" y="5296644"/>
            <a:chExt cx="504056" cy="504056"/>
          </a:xfrm>
          <a:solidFill>
            <a:schemeClr val="bg1"/>
          </a:solidFill>
        </p:grpSpPr>
        <p:sp>
          <p:nvSpPr>
            <p:cNvPr id="757" name="Isosceles Triangle 75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8" name="Trapezoid 75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59" name="Group 22"/>
          <p:cNvGrpSpPr>
            <a:grpSpLocks noChangeAspect="1"/>
          </p:cNvGrpSpPr>
          <p:nvPr/>
        </p:nvGrpSpPr>
        <p:grpSpPr>
          <a:xfrm rot="10800000">
            <a:off x="5839643" y="4648569"/>
            <a:ext cx="288032" cy="288032"/>
            <a:chOff x="655067" y="5296644"/>
            <a:chExt cx="504056" cy="504056"/>
          </a:xfrm>
          <a:solidFill>
            <a:schemeClr val="bg1"/>
          </a:solidFill>
        </p:grpSpPr>
        <p:sp>
          <p:nvSpPr>
            <p:cNvPr id="760" name="Isosceles Triangle 7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61" name="Trapezoid 7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62" name="Group 25"/>
          <p:cNvGrpSpPr>
            <a:grpSpLocks noChangeAspect="1"/>
          </p:cNvGrpSpPr>
          <p:nvPr/>
        </p:nvGrpSpPr>
        <p:grpSpPr>
          <a:xfrm rot="10800000">
            <a:off x="6199683" y="4648569"/>
            <a:ext cx="288032" cy="288032"/>
            <a:chOff x="655067" y="5296644"/>
            <a:chExt cx="504056" cy="504056"/>
          </a:xfrm>
          <a:solidFill>
            <a:schemeClr val="bg1"/>
          </a:solidFill>
        </p:grpSpPr>
        <p:sp>
          <p:nvSpPr>
            <p:cNvPr id="763" name="Isosceles Triangle 76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64" name="Trapezoid 7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65" name="Group 43"/>
          <p:cNvGrpSpPr>
            <a:grpSpLocks noChangeAspect="1"/>
          </p:cNvGrpSpPr>
          <p:nvPr/>
        </p:nvGrpSpPr>
        <p:grpSpPr>
          <a:xfrm rot="10800000">
            <a:off x="5767635" y="5512665"/>
            <a:ext cx="432048" cy="432048"/>
            <a:chOff x="655067" y="5296644"/>
            <a:chExt cx="504056" cy="504056"/>
          </a:xfrm>
          <a:solidFill>
            <a:schemeClr val="bg1"/>
          </a:solidFill>
        </p:grpSpPr>
        <p:sp>
          <p:nvSpPr>
            <p:cNvPr id="766" name="Isosceles Triangle 7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67" name="Trapezoid 766"/>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68" name="Group 46"/>
          <p:cNvGrpSpPr>
            <a:grpSpLocks noChangeAspect="1"/>
          </p:cNvGrpSpPr>
          <p:nvPr/>
        </p:nvGrpSpPr>
        <p:grpSpPr>
          <a:xfrm rot="10800000">
            <a:off x="5263579" y="5512665"/>
            <a:ext cx="432048" cy="432048"/>
            <a:chOff x="655067" y="5296644"/>
            <a:chExt cx="504056" cy="504056"/>
          </a:xfrm>
          <a:solidFill>
            <a:schemeClr val="bg1"/>
          </a:solidFill>
        </p:grpSpPr>
        <p:sp>
          <p:nvSpPr>
            <p:cNvPr id="769" name="Isosceles Triangle 76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70" name="Trapezoid 76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71" name="Group 49"/>
          <p:cNvGrpSpPr>
            <a:grpSpLocks noChangeAspect="1"/>
          </p:cNvGrpSpPr>
          <p:nvPr/>
        </p:nvGrpSpPr>
        <p:grpSpPr>
          <a:xfrm rot="10800000">
            <a:off x="4759523" y="5512665"/>
            <a:ext cx="432048" cy="432048"/>
            <a:chOff x="655067" y="5296644"/>
            <a:chExt cx="504056" cy="504056"/>
          </a:xfrm>
          <a:solidFill>
            <a:schemeClr val="bg1"/>
          </a:solidFill>
        </p:grpSpPr>
        <p:sp>
          <p:nvSpPr>
            <p:cNvPr id="772" name="Isosceles Triangle 77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73" name="Trapezoid 77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74" name="Straight Connector 773"/>
          <p:cNvCxnSpPr/>
          <p:nvPr/>
        </p:nvCxnSpPr>
        <p:spPr bwMode="auto">
          <a:xfrm rot="10800000" flipV="1">
            <a:off x="4543499" y="493660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5" name="Straight Connector 774"/>
          <p:cNvCxnSpPr/>
          <p:nvPr/>
        </p:nvCxnSpPr>
        <p:spPr bwMode="auto">
          <a:xfrm rot="10800000" flipV="1">
            <a:off x="4903539" y="493660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6" name="Straight Connector 775"/>
          <p:cNvCxnSpPr/>
          <p:nvPr/>
        </p:nvCxnSpPr>
        <p:spPr bwMode="auto">
          <a:xfrm rot="10800000" flipV="1">
            <a:off x="5263579" y="493660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7" name="Straight Connector 776"/>
          <p:cNvCxnSpPr>
            <a:stCxn id="757" idx="0"/>
          </p:cNvCxnSpPr>
          <p:nvPr/>
        </p:nvCxnSpPr>
        <p:spPr bwMode="auto">
          <a:xfrm rot="10800000" flipV="1">
            <a:off x="5623619" y="493660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8" name="Straight Connector 777"/>
          <p:cNvCxnSpPr>
            <a:stCxn id="760" idx="0"/>
          </p:cNvCxnSpPr>
          <p:nvPr/>
        </p:nvCxnSpPr>
        <p:spPr bwMode="auto">
          <a:xfrm rot="10800000" flipV="1">
            <a:off x="5983659" y="493660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9" name="Straight Connector 778"/>
          <p:cNvCxnSpPr>
            <a:stCxn id="763" idx="0"/>
          </p:cNvCxnSpPr>
          <p:nvPr/>
        </p:nvCxnSpPr>
        <p:spPr bwMode="auto">
          <a:xfrm rot="10800000" flipV="1">
            <a:off x="6343699" y="493660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0" name="Straight Connector 779"/>
          <p:cNvCxnSpPr>
            <a:stCxn id="767" idx="2"/>
          </p:cNvCxnSpPr>
          <p:nvPr/>
        </p:nvCxnSpPr>
        <p:spPr bwMode="auto">
          <a:xfrm rot="10800000">
            <a:off x="5983659"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1" name="Straight Connector 780"/>
          <p:cNvCxnSpPr/>
          <p:nvPr/>
        </p:nvCxnSpPr>
        <p:spPr bwMode="auto">
          <a:xfrm rot="10800000">
            <a:off x="5911651"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2" name="Straight Connector 781"/>
          <p:cNvCxnSpPr/>
          <p:nvPr/>
        </p:nvCxnSpPr>
        <p:spPr bwMode="auto">
          <a:xfrm rot="10800000">
            <a:off x="5839643"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3" name="Straight Connector 782"/>
          <p:cNvCxnSpPr/>
          <p:nvPr/>
        </p:nvCxnSpPr>
        <p:spPr bwMode="auto">
          <a:xfrm rot="10800000">
            <a:off x="6127675"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4" name="Straight Connector 783"/>
          <p:cNvCxnSpPr/>
          <p:nvPr/>
        </p:nvCxnSpPr>
        <p:spPr bwMode="auto">
          <a:xfrm rot="10800000">
            <a:off x="6055667"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5" name="Straight Connector 784"/>
          <p:cNvCxnSpPr/>
          <p:nvPr/>
        </p:nvCxnSpPr>
        <p:spPr bwMode="auto">
          <a:xfrm rot="10800000">
            <a:off x="5479603"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6" name="Straight Connector 785"/>
          <p:cNvCxnSpPr/>
          <p:nvPr/>
        </p:nvCxnSpPr>
        <p:spPr bwMode="auto">
          <a:xfrm rot="10800000">
            <a:off x="5407595"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7" name="Straight Connector 786"/>
          <p:cNvCxnSpPr/>
          <p:nvPr/>
        </p:nvCxnSpPr>
        <p:spPr bwMode="auto">
          <a:xfrm rot="10800000">
            <a:off x="5335587"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8" name="Straight Connector 787"/>
          <p:cNvCxnSpPr/>
          <p:nvPr/>
        </p:nvCxnSpPr>
        <p:spPr bwMode="auto">
          <a:xfrm rot="10800000">
            <a:off x="5623619"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9" name="Straight Connector 788"/>
          <p:cNvCxnSpPr/>
          <p:nvPr/>
        </p:nvCxnSpPr>
        <p:spPr bwMode="auto">
          <a:xfrm rot="10800000">
            <a:off x="5551611"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0" name="Straight Connector 789"/>
          <p:cNvCxnSpPr/>
          <p:nvPr/>
        </p:nvCxnSpPr>
        <p:spPr bwMode="auto">
          <a:xfrm rot="10800000">
            <a:off x="4975547"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1" name="Straight Connector 790"/>
          <p:cNvCxnSpPr/>
          <p:nvPr/>
        </p:nvCxnSpPr>
        <p:spPr bwMode="auto">
          <a:xfrm rot="10800000">
            <a:off x="4903539"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2" name="Straight Connector 791"/>
          <p:cNvCxnSpPr/>
          <p:nvPr/>
        </p:nvCxnSpPr>
        <p:spPr bwMode="auto">
          <a:xfrm rot="10800000">
            <a:off x="4831531"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3" name="Straight Connector 792"/>
          <p:cNvCxnSpPr/>
          <p:nvPr/>
        </p:nvCxnSpPr>
        <p:spPr bwMode="auto">
          <a:xfrm rot="10800000">
            <a:off x="5119563"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4" name="Straight Connector 793"/>
          <p:cNvCxnSpPr/>
          <p:nvPr/>
        </p:nvCxnSpPr>
        <p:spPr bwMode="auto">
          <a:xfrm rot="10800000">
            <a:off x="5047555" y="5440657"/>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5" name="Straight Connector 794"/>
          <p:cNvCxnSpPr/>
          <p:nvPr/>
        </p:nvCxnSpPr>
        <p:spPr bwMode="auto">
          <a:xfrm rot="10800000">
            <a:off x="6343699"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6" name="Straight Connector 795"/>
          <p:cNvCxnSpPr/>
          <p:nvPr/>
        </p:nvCxnSpPr>
        <p:spPr bwMode="auto">
          <a:xfrm rot="10800000">
            <a:off x="6271691"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7" name="Straight Connector 796"/>
          <p:cNvCxnSpPr/>
          <p:nvPr/>
        </p:nvCxnSpPr>
        <p:spPr bwMode="auto">
          <a:xfrm rot="10800000">
            <a:off x="6415707"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8" name="Straight Connector 797"/>
          <p:cNvCxnSpPr/>
          <p:nvPr/>
        </p:nvCxnSpPr>
        <p:spPr bwMode="auto">
          <a:xfrm rot="10800000">
            <a:off x="5911651"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9" name="Straight Connector 798"/>
          <p:cNvCxnSpPr/>
          <p:nvPr/>
        </p:nvCxnSpPr>
        <p:spPr bwMode="auto">
          <a:xfrm rot="10800000">
            <a:off x="6055667"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0" name="Straight Connector 799"/>
          <p:cNvCxnSpPr/>
          <p:nvPr/>
        </p:nvCxnSpPr>
        <p:spPr bwMode="auto">
          <a:xfrm rot="10800000">
            <a:off x="5983659"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1" name="Straight Connector 800"/>
          <p:cNvCxnSpPr/>
          <p:nvPr/>
        </p:nvCxnSpPr>
        <p:spPr bwMode="auto">
          <a:xfrm rot="10800000">
            <a:off x="5335587"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2" name="Straight Connector 801"/>
          <p:cNvCxnSpPr/>
          <p:nvPr/>
        </p:nvCxnSpPr>
        <p:spPr bwMode="auto">
          <a:xfrm rot="10800000">
            <a:off x="5263579"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3" name="Straight Connector 802"/>
          <p:cNvCxnSpPr/>
          <p:nvPr/>
        </p:nvCxnSpPr>
        <p:spPr bwMode="auto">
          <a:xfrm rot="10800000">
            <a:off x="5191571"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4" name="Straight Connector 803"/>
          <p:cNvCxnSpPr/>
          <p:nvPr/>
        </p:nvCxnSpPr>
        <p:spPr bwMode="auto">
          <a:xfrm rot="10800000">
            <a:off x="4831531"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5" name="Straight Connector 804"/>
          <p:cNvCxnSpPr/>
          <p:nvPr/>
        </p:nvCxnSpPr>
        <p:spPr bwMode="auto">
          <a:xfrm rot="10800000">
            <a:off x="4975547"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6" name="Straight Connector 805"/>
          <p:cNvCxnSpPr/>
          <p:nvPr/>
        </p:nvCxnSpPr>
        <p:spPr bwMode="auto">
          <a:xfrm rot="10800000">
            <a:off x="4903539"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7" name="Straight Connector 806"/>
          <p:cNvCxnSpPr/>
          <p:nvPr/>
        </p:nvCxnSpPr>
        <p:spPr bwMode="auto">
          <a:xfrm rot="10800000">
            <a:off x="5551611"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8" name="Straight Connector 807"/>
          <p:cNvCxnSpPr/>
          <p:nvPr/>
        </p:nvCxnSpPr>
        <p:spPr bwMode="auto">
          <a:xfrm rot="10800000">
            <a:off x="5695627"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9" name="Straight Connector 808"/>
          <p:cNvCxnSpPr/>
          <p:nvPr/>
        </p:nvCxnSpPr>
        <p:spPr bwMode="auto">
          <a:xfrm rot="10800000">
            <a:off x="5623619"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0" name="Straight Connector 809"/>
          <p:cNvCxnSpPr/>
          <p:nvPr/>
        </p:nvCxnSpPr>
        <p:spPr bwMode="auto">
          <a:xfrm rot="10800000">
            <a:off x="4471491"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1" name="Straight Connector 810"/>
          <p:cNvCxnSpPr/>
          <p:nvPr/>
        </p:nvCxnSpPr>
        <p:spPr bwMode="auto">
          <a:xfrm rot="10800000">
            <a:off x="4615507"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2" name="Straight Connector 811"/>
          <p:cNvCxnSpPr/>
          <p:nvPr/>
        </p:nvCxnSpPr>
        <p:spPr bwMode="auto">
          <a:xfrm rot="10800000">
            <a:off x="4543499" y="4576561"/>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3" name="Straight Connector 812"/>
          <p:cNvCxnSpPr>
            <a:stCxn id="766" idx="0"/>
          </p:cNvCxnSpPr>
          <p:nvPr/>
        </p:nvCxnSpPr>
        <p:spPr bwMode="auto">
          <a:xfrm rot="10800000" flipV="1">
            <a:off x="5983659" y="594471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4" name="Straight Connector 813"/>
          <p:cNvCxnSpPr>
            <a:stCxn id="769" idx="0"/>
          </p:cNvCxnSpPr>
          <p:nvPr/>
        </p:nvCxnSpPr>
        <p:spPr bwMode="auto">
          <a:xfrm rot="10800000" flipV="1">
            <a:off x="5479603" y="594471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5" name="Straight Connector 814"/>
          <p:cNvCxnSpPr>
            <a:stCxn id="772" idx="0"/>
          </p:cNvCxnSpPr>
          <p:nvPr/>
        </p:nvCxnSpPr>
        <p:spPr bwMode="auto">
          <a:xfrm rot="10800000" flipV="1">
            <a:off x="4975547" y="5944713"/>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6" name="Straight Connector 815"/>
          <p:cNvCxnSpPr/>
          <p:nvPr/>
        </p:nvCxnSpPr>
        <p:spPr bwMode="auto">
          <a:xfrm flipV="1">
            <a:off x="2671291" y="7240860"/>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7" name="Straight Connector 816"/>
          <p:cNvCxnSpPr/>
          <p:nvPr/>
        </p:nvCxnSpPr>
        <p:spPr bwMode="auto">
          <a:xfrm flipV="1">
            <a:off x="3031331" y="7240860"/>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8" name="Straight Connector 817"/>
          <p:cNvCxnSpPr/>
          <p:nvPr/>
        </p:nvCxnSpPr>
        <p:spPr bwMode="auto">
          <a:xfrm flipV="1">
            <a:off x="3391371" y="7240860"/>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9" name="Straight Connector 818"/>
          <p:cNvCxnSpPr/>
          <p:nvPr/>
        </p:nvCxnSpPr>
        <p:spPr bwMode="auto">
          <a:xfrm flipV="1">
            <a:off x="3751411" y="7240860"/>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0" name="Straight Connector 819"/>
          <p:cNvCxnSpPr/>
          <p:nvPr/>
        </p:nvCxnSpPr>
        <p:spPr bwMode="auto">
          <a:xfrm flipH="1" flipV="1">
            <a:off x="8143899" y="7240860"/>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1" name="Straight Connector 820"/>
          <p:cNvCxnSpPr/>
          <p:nvPr/>
        </p:nvCxnSpPr>
        <p:spPr bwMode="auto">
          <a:xfrm flipH="1" flipV="1">
            <a:off x="7927875" y="7240860"/>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2" name="Straight Connector 821"/>
          <p:cNvCxnSpPr/>
          <p:nvPr/>
        </p:nvCxnSpPr>
        <p:spPr bwMode="auto">
          <a:xfrm flipH="1" flipV="1">
            <a:off x="7423819" y="7240860"/>
            <a:ext cx="144016"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3" name="Straight Connector 822"/>
          <p:cNvCxnSpPr/>
          <p:nvPr/>
        </p:nvCxnSpPr>
        <p:spPr bwMode="auto">
          <a:xfrm flipH="1" flipV="1">
            <a:off x="7207795" y="7240860"/>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24" name="TextBox 823"/>
          <p:cNvSpPr txBox="1"/>
          <p:nvPr/>
        </p:nvSpPr>
        <p:spPr>
          <a:xfrm>
            <a:off x="6055667" y="4864593"/>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825" name="TextBox 824"/>
          <p:cNvSpPr txBox="1"/>
          <p:nvPr/>
        </p:nvSpPr>
        <p:spPr>
          <a:xfrm>
            <a:off x="5719417" y="4864593"/>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826" name="TextBox 825"/>
          <p:cNvSpPr txBox="1"/>
          <p:nvPr/>
        </p:nvSpPr>
        <p:spPr>
          <a:xfrm>
            <a:off x="3849321" y="7241440"/>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827" name="TextBox 826"/>
          <p:cNvSpPr txBox="1"/>
          <p:nvPr/>
        </p:nvSpPr>
        <p:spPr>
          <a:xfrm>
            <a:off x="3513071" y="7241440"/>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828" name="TextBox 827"/>
          <p:cNvSpPr txBox="1"/>
          <p:nvPr/>
        </p:nvSpPr>
        <p:spPr>
          <a:xfrm>
            <a:off x="8334021" y="7240860"/>
            <a:ext cx="169918" cy="215444"/>
          </a:xfrm>
          <a:prstGeom prst="rect">
            <a:avLst/>
          </a:prstGeom>
          <a:noFill/>
        </p:spPr>
        <p:txBody>
          <a:bodyPr wrap="none" lIns="0" tIns="0" rIns="0" bIns="0" rtlCol="0">
            <a:spAutoFit/>
          </a:bodyPr>
          <a:lstStyle/>
          <a:p>
            <a:r>
              <a:rPr lang="en-GB" sz="1400" dirty="0" smtClean="0">
                <a:solidFill>
                  <a:schemeClr val="bg1">
                    <a:lumMod val="65000"/>
                  </a:schemeClr>
                </a:solidFill>
              </a:rPr>
              <a:t>W</a:t>
            </a:r>
            <a:endParaRPr lang="en-US" sz="1400" dirty="0" smtClean="0">
              <a:solidFill>
                <a:schemeClr val="bg1">
                  <a:lumMod val="65000"/>
                </a:schemeClr>
              </a:solidFill>
            </a:endParaRPr>
          </a:p>
        </p:txBody>
      </p:sp>
      <p:sp>
        <p:nvSpPr>
          <p:cNvPr id="829" name="TextBox 828"/>
          <p:cNvSpPr txBox="1"/>
          <p:nvPr/>
        </p:nvSpPr>
        <p:spPr>
          <a:xfrm>
            <a:off x="7927875" y="7240860"/>
            <a:ext cx="190758" cy="215444"/>
          </a:xfrm>
          <a:prstGeom prst="rect">
            <a:avLst/>
          </a:prstGeom>
          <a:noFill/>
        </p:spPr>
        <p:txBody>
          <a:bodyPr wrap="none" lIns="0" tIns="0" rIns="0" bIns="0" rtlCol="0">
            <a:spAutoFit/>
          </a:bodyPr>
          <a:lstStyle/>
          <a:p>
            <a:r>
              <a:rPr lang="en-GB" sz="1400" dirty="0" smtClean="0">
                <a:solidFill>
                  <a:schemeClr val="bg1">
                    <a:lumMod val="65000"/>
                  </a:schemeClr>
                </a:solidFill>
              </a:rPr>
              <a:t>P*</a:t>
            </a:r>
            <a:endParaRPr lang="en-US" sz="1400" dirty="0" smtClean="0">
              <a:solidFill>
                <a:schemeClr val="bg1">
                  <a:lumMod val="65000"/>
                </a:schemeClr>
              </a:solidFill>
            </a:endParaRPr>
          </a:p>
        </p:txBody>
      </p:sp>
      <p:sp>
        <p:nvSpPr>
          <p:cNvPr id="830" name="Rectangle 829"/>
          <p:cNvSpPr/>
          <p:nvPr/>
        </p:nvSpPr>
        <p:spPr bwMode="auto">
          <a:xfrm>
            <a:off x="3463379" y="7096844"/>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31" name="Rectangle 830"/>
          <p:cNvSpPr/>
          <p:nvPr/>
        </p:nvSpPr>
        <p:spPr bwMode="auto">
          <a:xfrm flipH="1">
            <a:off x="7783859" y="7096844"/>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834" name="Straight Arrow Connector 833"/>
          <p:cNvCxnSpPr>
            <a:stCxn id="846" idx="2"/>
          </p:cNvCxnSpPr>
          <p:nvPr/>
        </p:nvCxnSpPr>
        <p:spPr bwMode="auto">
          <a:xfrm flipH="1">
            <a:off x="8143899" y="6879659"/>
            <a:ext cx="1587674" cy="289193"/>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835" name="TextBox 834"/>
          <p:cNvSpPr txBox="1"/>
          <p:nvPr/>
        </p:nvSpPr>
        <p:spPr>
          <a:xfrm>
            <a:off x="7063779" y="5872708"/>
            <a:ext cx="229230" cy="215444"/>
          </a:xfrm>
          <a:prstGeom prst="rect">
            <a:avLst/>
          </a:prstGeom>
          <a:noFill/>
        </p:spPr>
        <p:txBody>
          <a:bodyPr wrap="none" lIns="0" tIns="0" rIns="0" bIns="0" rtlCol="0">
            <a:spAutoFit/>
          </a:bodyPr>
          <a:lstStyle/>
          <a:p>
            <a:r>
              <a:rPr lang="en-GB" sz="1400" dirty="0" smtClean="0"/>
              <a:t>A1</a:t>
            </a:r>
            <a:endParaRPr lang="en-US" sz="1400" dirty="0" smtClean="0"/>
          </a:p>
        </p:txBody>
      </p:sp>
      <p:sp>
        <p:nvSpPr>
          <p:cNvPr id="836" name="TextBox 835"/>
          <p:cNvSpPr txBox="1"/>
          <p:nvPr/>
        </p:nvSpPr>
        <p:spPr>
          <a:xfrm>
            <a:off x="4314269" y="5872708"/>
            <a:ext cx="229230" cy="215444"/>
          </a:xfrm>
          <a:prstGeom prst="rect">
            <a:avLst/>
          </a:prstGeom>
          <a:noFill/>
        </p:spPr>
        <p:txBody>
          <a:bodyPr wrap="none" lIns="0" tIns="0" rIns="0" bIns="0" rtlCol="0">
            <a:spAutoFit/>
          </a:bodyPr>
          <a:lstStyle/>
          <a:p>
            <a:r>
              <a:rPr lang="en-GB" sz="1400" dirty="0" smtClean="0"/>
              <a:t>A2</a:t>
            </a:r>
            <a:endParaRPr lang="en-US" sz="1400" dirty="0" smtClean="0"/>
          </a:p>
        </p:txBody>
      </p:sp>
      <p:sp>
        <p:nvSpPr>
          <p:cNvPr id="837" name="TextBox 836"/>
          <p:cNvSpPr txBox="1"/>
          <p:nvPr/>
        </p:nvSpPr>
        <p:spPr>
          <a:xfrm>
            <a:off x="5558606" y="6161320"/>
            <a:ext cx="229230" cy="215444"/>
          </a:xfrm>
          <a:prstGeom prst="rect">
            <a:avLst/>
          </a:prstGeom>
          <a:noFill/>
        </p:spPr>
        <p:txBody>
          <a:bodyPr wrap="none" lIns="0" tIns="0" rIns="0" bIns="0" rtlCol="0">
            <a:spAutoFit/>
          </a:bodyPr>
          <a:lstStyle/>
          <a:p>
            <a:r>
              <a:rPr lang="en-GB" sz="1400" dirty="0" smtClean="0"/>
              <a:t>A3</a:t>
            </a:r>
            <a:endParaRPr lang="en-US" sz="1400" dirty="0" smtClean="0"/>
          </a:p>
        </p:txBody>
      </p:sp>
      <p:cxnSp>
        <p:nvCxnSpPr>
          <p:cNvPr id="839" name="Straight Connector 838"/>
          <p:cNvCxnSpPr/>
          <p:nvPr/>
        </p:nvCxnSpPr>
        <p:spPr bwMode="auto">
          <a:xfrm>
            <a:off x="5983659" y="5008610"/>
            <a:ext cx="2088232" cy="2088234"/>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40" name="Straight Connector 839"/>
          <p:cNvCxnSpPr/>
          <p:nvPr/>
        </p:nvCxnSpPr>
        <p:spPr bwMode="auto">
          <a:xfrm flipH="1">
            <a:off x="3614391" y="5008610"/>
            <a:ext cx="2009228" cy="2088234"/>
          </a:xfrm>
          <a:prstGeom prst="line">
            <a:avLst/>
          </a:prstGeom>
          <a:solidFill>
            <a:schemeClr val="accent1"/>
          </a:solidFill>
          <a:ln w="38100" cap="flat" cmpd="sng" algn="ctr">
            <a:solidFill>
              <a:schemeClr val="tx1"/>
            </a:solidFill>
            <a:prstDash val="sysDot"/>
            <a:round/>
            <a:headEnd type="none" w="med" len="med"/>
            <a:tailEnd type="none" w="med" len="med"/>
          </a:ln>
          <a:effectLst/>
        </p:spPr>
      </p:cxnSp>
      <p:sp>
        <p:nvSpPr>
          <p:cNvPr id="841" name="Freeform 840"/>
          <p:cNvSpPr/>
          <p:nvPr/>
        </p:nvSpPr>
        <p:spPr bwMode="auto">
          <a:xfrm>
            <a:off x="3823419" y="6376764"/>
            <a:ext cx="4032447" cy="72008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29151 w 3329151"/>
              <a:gd name="connsiteY0" fmla="*/ 1428750 h 1428750"/>
              <a:gd name="connsiteX1" fmla="*/ 2740434 w 3329151"/>
              <a:gd name="connsiteY1" fmla="*/ 0 h 1428750"/>
              <a:gd name="connsiteX2" fmla="*/ 540816 w 3329151"/>
              <a:gd name="connsiteY2" fmla="*/ 0 h 1428750"/>
              <a:gd name="connsiteX3" fmla="*/ 0 w 3329151"/>
              <a:gd name="connsiteY3" fmla="*/ 1428750 h 1428750"/>
            </a:gdLst>
            <a:ahLst/>
            <a:cxnLst>
              <a:cxn ang="0">
                <a:pos x="connsiteX0" y="connsiteY0"/>
              </a:cxn>
              <a:cxn ang="0">
                <a:pos x="connsiteX1" y="connsiteY1"/>
              </a:cxn>
              <a:cxn ang="0">
                <a:pos x="connsiteX2" y="connsiteY2"/>
              </a:cxn>
              <a:cxn ang="0">
                <a:pos x="connsiteX3" y="connsiteY3"/>
              </a:cxn>
            </a:cxnLst>
            <a:rect l="l" t="t" r="r" b="b"/>
            <a:pathLst>
              <a:path w="3329151" h="1428750">
                <a:moveTo>
                  <a:pt x="3329151" y="1428750"/>
                </a:moveTo>
                <a:lnTo>
                  <a:pt x="2740434" y="0"/>
                </a:lnTo>
                <a:lnTo>
                  <a:pt x="540816" y="0"/>
                </a:lnTo>
                <a:lnTo>
                  <a:pt x="0" y="1428750"/>
                </a:lnTo>
              </a:path>
            </a:pathLst>
          </a:custGeom>
          <a:noFill/>
          <a:ln w="38100" cap="flat" cmpd="sng" algn="ctr">
            <a:solidFill>
              <a:schemeClr val="tx1"/>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6" name="TextBox 845"/>
          <p:cNvSpPr txBox="1"/>
          <p:nvPr/>
        </p:nvSpPr>
        <p:spPr>
          <a:xfrm>
            <a:off x="8791971" y="6448772"/>
            <a:ext cx="1879204" cy="430887"/>
          </a:xfrm>
          <a:prstGeom prst="rect">
            <a:avLst/>
          </a:prstGeom>
          <a:solidFill>
            <a:schemeClr val="bg1"/>
          </a:solidFill>
        </p:spPr>
        <p:txBody>
          <a:bodyPr wrap="square" lIns="0" tIns="0" rIns="0" bIns="0" rtlCol="0">
            <a:spAutoFit/>
          </a:bodyPr>
          <a:lstStyle/>
          <a:p>
            <a:r>
              <a:rPr lang="en-GB" sz="1400" dirty="0" smtClean="0"/>
              <a:t>TESI A relay</a:t>
            </a:r>
            <a:br>
              <a:rPr lang="en-GB" sz="1400" dirty="0" smtClean="0"/>
            </a:br>
            <a:r>
              <a:rPr lang="en-GB" sz="1400" b="0" i="1" dirty="0" smtClean="0"/>
              <a:t>ESP-VID Translation?</a:t>
            </a:r>
            <a:endParaRPr lang="en-US" sz="1400" b="0" i="1" dirty="0" smtClean="0"/>
          </a:p>
        </p:txBody>
      </p:sp>
      <p:sp>
        <p:nvSpPr>
          <p:cNvPr id="852" name="Rectangle 851"/>
          <p:cNvSpPr/>
          <p:nvPr/>
        </p:nvSpPr>
        <p:spPr bwMode="auto">
          <a:xfrm>
            <a:off x="1296144" y="5080620"/>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3" name="Freeform 852"/>
          <p:cNvSpPr/>
          <p:nvPr/>
        </p:nvSpPr>
        <p:spPr bwMode="auto">
          <a:xfrm>
            <a:off x="1440160" y="5080620"/>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854" name="Straight Connector 853"/>
          <p:cNvCxnSpPr/>
          <p:nvPr/>
        </p:nvCxnSpPr>
        <p:spPr bwMode="auto">
          <a:xfrm>
            <a:off x="1447155" y="493660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5" name="Straight Connector 854"/>
          <p:cNvCxnSpPr/>
          <p:nvPr/>
        </p:nvCxnSpPr>
        <p:spPr bwMode="auto">
          <a:xfrm>
            <a:off x="1591171" y="4648572"/>
            <a:ext cx="281037"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6" name="Straight Connector 855"/>
          <p:cNvCxnSpPr/>
          <p:nvPr/>
        </p:nvCxnSpPr>
        <p:spPr bwMode="auto">
          <a:xfrm>
            <a:off x="1800200" y="5368652"/>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857" name="Straight Connector 856"/>
          <p:cNvCxnSpPr/>
          <p:nvPr/>
        </p:nvCxnSpPr>
        <p:spPr bwMode="auto">
          <a:xfrm>
            <a:off x="1512168" y="5368652"/>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858" name="Rectangle 857"/>
          <p:cNvSpPr/>
          <p:nvPr/>
        </p:nvSpPr>
        <p:spPr bwMode="auto">
          <a:xfrm>
            <a:off x="223019" y="5080620"/>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859" name="Straight Connector 858"/>
          <p:cNvCxnSpPr/>
          <p:nvPr/>
        </p:nvCxnSpPr>
        <p:spPr bwMode="auto">
          <a:xfrm flipH="1">
            <a:off x="374030" y="4648572"/>
            <a:ext cx="281037"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0" name="Straight Connector 859"/>
          <p:cNvCxnSpPr/>
          <p:nvPr/>
        </p:nvCxnSpPr>
        <p:spPr bwMode="auto">
          <a:xfrm>
            <a:off x="799083" y="493660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1" name="Straight Connector 860"/>
          <p:cNvCxnSpPr/>
          <p:nvPr/>
        </p:nvCxnSpPr>
        <p:spPr bwMode="auto">
          <a:xfrm>
            <a:off x="734070" y="536865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2" name="Straight Connector 861"/>
          <p:cNvCxnSpPr/>
          <p:nvPr/>
        </p:nvCxnSpPr>
        <p:spPr bwMode="auto">
          <a:xfrm>
            <a:off x="446038" y="536865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3" name="Straight Connector 862"/>
          <p:cNvCxnSpPr/>
          <p:nvPr/>
        </p:nvCxnSpPr>
        <p:spPr bwMode="auto">
          <a:xfrm flipH="1">
            <a:off x="734070" y="5080620"/>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864" name="Straight Connector 863"/>
          <p:cNvCxnSpPr/>
          <p:nvPr/>
        </p:nvCxnSpPr>
        <p:spPr bwMode="auto">
          <a:xfrm>
            <a:off x="374030" y="5080620"/>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865" name="Straight Arrow Connector 864"/>
          <p:cNvCxnSpPr>
            <a:stCxn id="866" idx="2"/>
            <a:endCxn id="830" idx="1"/>
          </p:cNvCxnSpPr>
          <p:nvPr/>
        </p:nvCxnSpPr>
        <p:spPr bwMode="auto">
          <a:xfrm>
            <a:off x="1275356" y="6664796"/>
            <a:ext cx="2188023" cy="50405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866" name="TextBox 865"/>
          <p:cNvSpPr txBox="1"/>
          <p:nvPr/>
        </p:nvSpPr>
        <p:spPr>
          <a:xfrm>
            <a:off x="648071" y="6449352"/>
            <a:ext cx="1254570" cy="215444"/>
          </a:xfrm>
          <a:prstGeom prst="rect">
            <a:avLst/>
          </a:prstGeom>
          <a:solidFill>
            <a:schemeClr val="bg1"/>
          </a:solidFill>
        </p:spPr>
        <p:txBody>
          <a:bodyPr wrap="square" lIns="0" tIns="0" rIns="0" bIns="0" rtlCol="0">
            <a:spAutoFit/>
          </a:bodyPr>
          <a:lstStyle/>
          <a:p>
            <a:pPr algn="ctr"/>
            <a:r>
              <a:rPr lang="en-GB" sz="1400" dirty="0" smtClean="0"/>
              <a:t>TESI A drop</a:t>
            </a:r>
            <a:endParaRPr lang="en-US" sz="1400" dirty="0" smtClean="0"/>
          </a:p>
        </p:txBody>
      </p:sp>
      <p:grpSp>
        <p:nvGrpSpPr>
          <p:cNvPr id="867" name="Group 866"/>
          <p:cNvGrpSpPr/>
          <p:nvPr/>
        </p:nvGrpSpPr>
        <p:grpSpPr>
          <a:xfrm flipH="1">
            <a:off x="3535387" y="7096844"/>
            <a:ext cx="4529509" cy="144016"/>
            <a:chOff x="3463379" y="4432548"/>
            <a:chExt cx="4529509" cy="144016"/>
          </a:xfrm>
        </p:grpSpPr>
        <p:cxnSp>
          <p:nvCxnSpPr>
            <p:cNvPr id="868" name="Straight Connector 867"/>
            <p:cNvCxnSpPr/>
            <p:nvPr/>
          </p:nvCxnSpPr>
          <p:spPr bwMode="auto">
            <a:xfrm>
              <a:off x="7920880" y="443254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869" name="Straight Connector 868"/>
            <p:cNvCxnSpPr/>
            <p:nvPr/>
          </p:nvCxnSpPr>
          <p:spPr bwMode="auto">
            <a:xfrm>
              <a:off x="7704856" y="443254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870" name="Freeform 869"/>
            <p:cNvSpPr/>
            <p:nvPr/>
          </p:nvSpPr>
          <p:spPr bwMode="auto">
            <a:xfrm>
              <a:off x="3463379" y="4433317"/>
              <a:ext cx="218783"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875" name="Rectangle 874"/>
          <p:cNvSpPr/>
          <p:nvPr/>
        </p:nvSpPr>
        <p:spPr bwMode="auto">
          <a:xfrm>
            <a:off x="0" y="760140"/>
            <a:ext cx="10671175"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6" name="Rectangle 875"/>
          <p:cNvSpPr/>
          <p:nvPr/>
        </p:nvSpPr>
        <p:spPr bwMode="auto">
          <a:xfrm>
            <a:off x="6995" y="4504556"/>
            <a:ext cx="10671175"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881" name="Straight Connector 880"/>
          <p:cNvCxnSpPr/>
          <p:nvPr/>
        </p:nvCxnSpPr>
        <p:spPr bwMode="auto">
          <a:xfrm>
            <a:off x="799083" y="4936604"/>
            <a:ext cx="648072"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95" name="Isosceles Triangle 894"/>
          <p:cNvSpPr/>
          <p:nvPr/>
        </p:nvSpPr>
        <p:spPr bwMode="auto">
          <a:xfrm>
            <a:off x="1649470" y="5656684"/>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8" name="Isosceles Triangle 897"/>
          <p:cNvSpPr/>
          <p:nvPr/>
        </p:nvSpPr>
        <p:spPr bwMode="auto">
          <a:xfrm>
            <a:off x="1367808" y="5656684"/>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9" name="Trapezoid 898"/>
          <p:cNvSpPr/>
          <p:nvPr/>
        </p:nvSpPr>
        <p:spPr bwMode="auto">
          <a:xfrm>
            <a:off x="1367807" y="5862421"/>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1" name="Isosceles Triangle 900"/>
          <p:cNvSpPr/>
          <p:nvPr/>
        </p:nvSpPr>
        <p:spPr bwMode="auto">
          <a:xfrm>
            <a:off x="596122" y="56566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4" name="Isosceles Triangle 903"/>
          <p:cNvSpPr/>
          <p:nvPr/>
        </p:nvSpPr>
        <p:spPr bwMode="auto">
          <a:xfrm>
            <a:off x="308090" y="5656684"/>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5" name="Trapezoid 904"/>
          <p:cNvSpPr/>
          <p:nvPr/>
        </p:nvSpPr>
        <p:spPr bwMode="auto">
          <a:xfrm>
            <a:off x="308089" y="5862421"/>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13" name="Straight Connector 912"/>
          <p:cNvCxnSpPr/>
          <p:nvPr/>
        </p:nvCxnSpPr>
        <p:spPr bwMode="auto">
          <a:xfrm>
            <a:off x="1726772" y="594471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14" name="Straight Connector 913"/>
          <p:cNvCxnSpPr/>
          <p:nvPr/>
        </p:nvCxnSpPr>
        <p:spPr bwMode="auto">
          <a:xfrm>
            <a:off x="1582756" y="594471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15" name="Straight Connector 914"/>
          <p:cNvCxnSpPr/>
          <p:nvPr/>
        </p:nvCxnSpPr>
        <p:spPr bwMode="auto">
          <a:xfrm>
            <a:off x="1654764" y="5944716"/>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16" name="Straight Connector 915"/>
          <p:cNvCxnSpPr/>
          <p:nvPr/>
        </p:nvCxnSpPr>
        <p:spPr bwMode="auto">
          <a:xfrm>
            <a:off x="667054" y="59447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7" name="Straight Connector 916"/>
          <p:cNvCxnSpPr/>
          <p:nvPr/>
        </p:nvCxnSpPr>
        <p:spPr bwMode="auto">
          <a:xfrm>
            <a:off x="523038" y="59447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8" name="Straight Connector 917"/>
          <p:cNvCxnSpPr/>
          <p:nvPr/>
        </p:nvCxnSpPr>
        <p:spPr bwMode="auto">
          <a:xfrm>
            <a:off x="595046" y="594471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46" name="Rectangle 945"/>
          <p:cNvSpPr/>
          <p:nvPr/>
        </p:nvSpPr>
        <p:spPr bwMode="auto">
          <a:xfrm>
            <a:off x="1296144" y="1408212"/>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8" name="Straight Connector 947"/>
          <p:cNvCxnSpPr/>
          <p:nvPr/>
        </p:nvCxnSpPr>
        <p:spPr bwMode="auto">
          <a:xfrm>
            <a:off x="1447155" y="126419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9" name="Straight Connector 948"/>
          <p:cNvCxnSpPr/>
          <p:nvPr/>
        </p:nvCxnSpPr>
        <p:spPr bwMode="auto">
          <a:xfrm>
            <a:off x="1591171" y="976164"/>
            <a:ext cx="281037"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0" name="Straight Connector 949"/>
          <p:cNvCxnSpPr/>
          <p:nvPr/>
        </p:nvCxnSpPr>
        <p:spPr bwMode="auto">
          <a:xfrm>
            <a:off x="1800200" y="1696244"/>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1" name="Straight Connector 950"/>
          <p:cNvCxnSpPr/>
          <p:nvPr/>
        </p:nvCxnSpPr>
        <p:spPr bwMode="auto">
          <a:xfrm>
            <a:off x="1512168" y="1696244"/>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52" name="Rectangle 951"/>
          <p:cNvSpPr/>
          <p:nvPr/>
        </p:nvSpPr>
        <p:spPr bwMode="auto">
          <a:xfrm>
            <a:off x="223019" y="1408212"/>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53" name="Straight Connector 952"/>
          <p:cNvCxnSpPr/>
          <p:nvPr/>
        </p:nvCxnSpPr>
        <p:spPr bwMode="auto">
          <a:xfrm flipH="1">
            <a:off x="374030" y="976164"/>
            <a:ext cx="281037"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4" name="Straight Connector 953"/>
          <p:cNvCxnSpPr/>
          <p:nvPr/>
        </p:nvCxnSpPr>
        <p:spPr bwMode="auto">
          <a:xfrm>
            <a:off x="799083" y="126419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5" name="Straight Connector 954"/>
          <p:cNvCxnSpPr/>
          <p:nvPr/>
        </p:nvCxnSpPr>
        <p:spPr bwMode="auto">
          <a:xfrm>
            <a:off x="734070" y="1696244"/>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56" name="Straight Connector 955"/>
          <p:cNvCxnSpPr/>
          <p:nvPr/>
        </p:nvCxnSpPr>
        <p:spPr bwMode="auto">
          <a:xfrm>
            <a:off x="446038" y="1696244"/>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57" name="Straight Connector 956"/>
          <p:cNvCxnSpPr/>
          <p:nvPr/>
        </p:nvCxnSpPr>
        <p:spPr bwMode="auto">
          <a:xfrm flipH="1">
            <a:off x="1807195" y="1408212"/>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958" name="Straight Connector 957"/>
          <p:cNvCxnSpPr/>
          <p:nvPr/>
        </p:nvCxnSpPr>
        <p:spPr bwMode="auto">
          <a:xfrm>
            <a:off x="1447155" y="1408212"/>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959" name="Straight Connector 958"/>
          <p:cNvCxnSpPr/>
          <p:nvPr/>
        </p:nvCxnSpPr>
        <p:spPr bwMode="auto">
          <a:xfrm>
            <a:off x="799083" y="1264196"/>
            <a:ext cx="648072" cy="0"/>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61" name="Isosceles Triangle 960"/>
          <p:cNvSpPr/>
          <p:nvPr/>
        </p:nvSpPr>
        <p:spPr bwMode="auto">
          <a:xfrm>
            <a:off x="1649470" y="1984276"/>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4" name="Isosceles Triangle 963"/>
          <p:cNvSpPr/>
          <p:nvPr/>
        </p:nvSpPr>
        <p:spPr bwMode="auto">
          <a:xfrm>
            <a:off x="1367808" y="1984276"/>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5" name="Trapezoid 964"/>
          <p:cNvSpPr/>
          <p:nvPr/>
        </p:nvSpPr>
        <p:spPr bwMode="auto">
          <a:xfrm>
            <a:off x="1367807" y="2190013"/>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7" name="Isosceles Triangle 966"/>
          <p:cNvSpPr/>
          <p:nvPr/>
        </p:nvSpPr>
        <p:spPr bwMode="auto">
          <a:xfrm>
            <a:off x="596122" y="1984276"/>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0" name="Isosceles Triangle 969"/>
          <p:cNvSpPr/>
          <p:nvPr/>
        </p:nvSpPr>
        <p:spPr bwMode="auto">
          <a:xfrm>
            <a:off x="308090" y="1984276"/>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1" name="Trapezoid 970"/>
          <p:cNvSpPr/>
          <p:nvPr/>
        </p:nvSpPr>
        <p:spPr bwMode="auto">
          <a:xfrm>
            <a:off x="308089" y="2190013"/>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72" name="Straight Connector 971"/>
          <p:cNvCxnSpPr/>
          <p:nvPr/>
        </p:nvCxnSpPr>
        <p:spPr bwMode="auto">
          <a:xfrm>
            <a:off x="525076" y="2272308"/>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73" name="Straight Connector 972"/>
          <p:cNvCxnSpPr/>
          <p:nvPr/>
        </p:nvCxnSpPr>
        <p:spPr bwMode="auto">
          <a:xfrm>
            <a:off x="597084" y="2272308"/>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74" name="Straight Connector 973"/>
          <p:cNvCxnSpPr/>
          <p:nvPr/>
        </p:nvCxnSpPr>
        <p:spPr bwMode="auto">
          <a:xfrm>
            <a:off x="669092" y="2272308"/>
            <a:ext cx="0" cy="72008"/>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981" name="Straight Connector 980"/>
          <p:cNvCxnSpPr/>
          <p:nvPr/>
        </p:nvCxnSpPr>
        <p:spPr bwMode="auto">
          <a:xfrm>
            <a:off x="1722440" y="227230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2" name="Straight Connector 981"/>
          <p:cNvCxnSpPr/>
          <p:nvPr/>
        </p:nvCxnSpPr>
        <p:spPr bwMode="auto">
          <a:xfrm>
            <a:off x="1578424" y="227230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3" name="Straight Connector 982"/>
          <p:cNvCxnSpPr/>
          <p:nvPr/>
        </p:nvCxnSpPr>
        <p:spPr bwMode="auto">
          <a:xfrm>
            <a:off x="1650432" y="227230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47" name="Freeform 946"/>
          <p:cNvSpPr/>
          <p:nvPr/>
        </p:nvSpPr>
        <p:spPr bwMode="auto">
          <a:xfrm>
            <a:off x="367035" y="1408212"/>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4" name="TextBox 983"/>
          <p:cNvSpPr txBox="1"/>
          <p:nvPr/>
        </p:nvSpPr>
        <p:spPr>
          <a:xfrm>
            <a:off x="774657" y="1768832"/>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985" name="TextBox 984"/>
          <p:cNvSpPr txBox="1"/>
          <p:nvPr/>
        </p:nvSpPr>
        <p:spPr>
          <a:xfrm>
            <a:off x="294391" y="1768832"/>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86" name="TextBox 985"/>
          <p:cNvSpPr txBox="1"/>
          <p:nvPr/>
        </p:nvSpPr>
        <p:spPr>
          <a:xfrm>
            <a:off x="1853301" y="1768252"/>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87" name="TextBox 986"/>
          <p:cNvSpPr txBox="1"/>
          <p:nvPr/>
        </p:nvSpPr>
        <p:spPr>
          <a:xfrm>
            <a:off x="1303139" y="1768252"/>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988" name="TextBox 987"/>
          <p:cNvSpPr txBox="1"/>
          <p:nvPr/>
        </p:nvSpPr>
        <p:spPr>
          <a:xfrm>
            <a:off x="775293" y="5441240"/>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89" name="TextBox 988"/>
          <p:cNvSpPr txBox="1"/>
          <p:nvPr/>
        </p:nvSpPr>
        <p:spPr>
          <a:xfrm>
            <a:off x="295027" y="5441240"/>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990" name="TextBox 989"/>
          <p:cNvSpPr txBox="1"/>
          <p:nvPr/>
        </p:nvSpPr>
        <p:spPr>
          <a:xfrm>
            <a:off x="1853937" y="5440660"/>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991" name="TextBox 990"/>
          <p:cNvSpPr txBox="1"/>
          <p:nvPr/>
        </p:nvSpPr>
        <p:spPr>
          <a:xfrm>
            <a:off x="1303775" y="5440660"/>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92" name="Rectangle 991"/>
          <p:cNvSpPr/>
          <p:nvPr/>
        </p:nvSpPr>
        <p:spPr bwMode="auto">
          <a:xfrm>
            <a:off x="6996" y="760140"/>
            <a:ext cx="2160239" cy="180020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3" name="Rectangle 992"/>
          <p:cNvSpPr/>
          <p:nvPr/>
        </p:nvSpPr>
        <p:spPr bwMode="auto">
          <a:xfrm>
            <a:off x="6995" y="4504556"/>
            <a:ext cx="2160239" cy="180020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4" name="TextBox 993"/>
          <p:cNvSpPr txBox="1"/>
          <p:nvPr/>
        </p:nvSpPr>
        <p:spPr>
          <a:xfrm>
            <a:off x="7855867" y="1264196"/>
            <a:ext cx="1989006" cy="430887"/>
          </a:xfrm>
          <a:prstGeom prst="rect">
            <a:avLst/>
          </a:prstGeom>
          <a:noFill/>
        </p:spPr>
        <p:txBody>
          <a:bodyPr wrap="none" lIns="0" tIns="0" rIns="0" bIns="0" rtlCol="0">
            <a:spAutoFit/>
          </a:bodyPr>
          <a:lstStyle/>
          <a:p>
            <a:r>
              <a:rPr lang="en-GB" sz="1400" b="0" dirty="0" smtClean="0"/>
              <a:t>Working TESI = A1</a:t>
            </a:r>
          </a:p>
          <a:p>
            <a:r>
              <a:rPr lang="en-GB" sz="1400" b="0" dirty="0" smtClean="0"/>
              <a:t>Protection TESI = A2+A3</a:t>
            </a:r>
            <a:endParaRPr lang="en-US" sz="1400" b="0" dirty="0" smtClean="0"/>
          </a:p>
        </p:txBody>
      </p:sp>
      <p:sp>
        <p:nvSpPr>
          <p:cNvPr id="995" name="TextBox 994"/>
          <p:cNvSpPr txBox="1"/>
          <p:nvPr/>
        </p:nvSpPr>
        <p:spPr>
          <a:xfrm>
            <a:off x="7855867" y="5081781"/>
            <a:ext cx="1836657" cy="430887"/>
          </a:xfrm>
          <a:prstGeom prst="rect">
            <a:avLst/>
          </a:prstGeom>
          <a:noFill/>
        </p:spPr>
        <p:txBody>
          <a:bodyPr wrap="none" lIns="0" tIns="0" rIns="0" bIns="0" rtlCol="0">
            <a:spAutoFit/>
          </a:bodyPr>
          <a:lstStyle/>
          <a:p>
            <a:r>
              <a:rPr lang="en-GB" sz="1400" b="0" dirty="0" smtClean="0"/>
              <a:t>Working TESI = A1+A3</a:t>
            </a:r>
          </a:p>
          <a:p>
            <a:r>
              <a:rPr lang="en-GB" sz="1400" b="0" dirty="0" smtClean="0"/>
              <a:t>Protection TESI = A2</a:t>
            </a:r>
            <a:endParaRPr lang="en-US" sz="1400" b="0" dirty="0" smtClean="0"/>
          </a:p>
        </p:txBody>
      </p:sp>
      <p:cxnSp>
        <p:nvCxnSpPr>
          <p:cNvPr id="997" name="Straight Arrow Connector 996"/>
          <p:cNvCxnSpPr/>
          <p:nvPr/>
        </p:nvCxnSpPr>
        <p:spPr bwMode="auto">
          <a:xfrm>
            <a:off x="3895427" y="3424436"/>
            <a:ext cx="3600400" cy="0"/>
          </a:xfrm>
          <a:prstGeom prst="straightConnector1">
            <a:avLst/>
          </a:prstGeom>
          <a:solidFill>
            <a:schemeClr val="accent1"/>
          </a:solidFill>
          <a:ln w="76200" cap="flat" cmpd="sng" algn="ctr">
            <a:solidFill>
              <a:srgbClr val="C00000"/>
            </a:solidFill>
            <a:prstDash val="solid"/>
            <a:round/>
            <a:headEnd type="stealth" w="med" len="med"/>
            <a:tailEnd type="stealth" w="med" len="med"/>
          </a:ln>
          <a:effectLst/>
        </p:spPr>
      </p:cxnSp>
      <p:cxnSp>
        <p:nvCxnSpPr>
          <p:cNvPr id="999" name="Straight Arrow Connector 998"/>
          <p:cNvCxnSpPr/>
          <p:nvPr/>
        </p:nvCxnSpPr>
        <p:spPr bwMode="auto">
          <a:xfrm>
            <a:off x="4039443" y="7168852"/>
            <a:ext cx="3600400" cy="0"/>
          </a:xfrm>
          <a:prstGeom prst="straightConnector1">
            <a:avLst/>
          </a:prstGeom>
          <a:solidFill>
            <a:schemeClr val="accent1"/>
          </a:solidFill>
          <a:ln w="76200" cap="flat" cmpd="sng" algn="ctr">
            <a:solidFill>
              <a:srgbClr val="C00000"/>
            </a:solidFill>
            <a:prstDash val="solid"/>
            <a:round/>
            <a:headEnd type="stealth" w="med" len="med"/>
            <a:tailEnd type="stealth" w="med" len="med"/>
          </a:ln>
          <a:effectLst/>
        </p:spPr>
      </p:cxnSp>
      <p:sp>
        <p:nvSpPr>
          <p:cNvPr id="1000" name="TextBox 999"/>
          <p:cNvSpPr txBox="1"/>
          <p:nvPr/>
        </p:nvSpPr>
        <p:spPr>
          <a:xfrm>
            <a:off x="4917576" y="6953989"/>
            <a:ext cx="1138091" cy="430887"/>
          </a:xfrm>
          <a:prstGeom prst="rect">
            <a:avLst/>
          </a:prstGeom>
          <a:noFill/>
        </p:spPr>
        <p:txBody>
          <a:bodyPr wrap="square" lIns="0" tIns="0" rIns="0" bIns="0" rtlCol="0">
            <a:spAutoFit/>
          </a:bodyPr>
          <a:lstStyle/>
          <a:p>
            <a:pPr algn="ctr"/>
            <a:r>
              <a:rPr lang="en-GB" sz="1400" dirty="0" smtClean="0">
                <a:solidFill>
                  <a:srgbClr val="C00000"/>
                </a:solidFill>
              </a:rPr>
              <a:t>DNP Control Protocol</a:t>
            </a:r>
            <a:endParaRPr lang="en-US" sz="1400" dirty="0" smtClean="0">
              <a:solidFill>
                <a:srgbClr val="C00000"/>
              </a:solidFill>
            </a:endParaRPr>
          </a:p>
        </p:txBody>
      </p:sp>
      <p:sp>
        <p:nvSpPr>
          <p:cNvPr id="1001" name="TextBox 1000"/>
          <p:cNvSpPr txBox="1"/>
          <p:nvPr/>
        </p:nvSpPr>
        <p:spPr>
          <a:xfrm>
            <a:off x="4759523" y="3209573"/>
            <a:ext cx="1138091" cy="430887"/>
          </a:xfrm>
          <a:prstGeom prst="rect">
            <a:avLst/>
          </a:prstGeom>
          <a:noFill/>
        </p:spPr>
        <p:txBody>
          <a:bodyPr wrap="square" lIns="0" tIns="0" rIns="0" bIns="0" rtlCol="0">
            <a:spAutoFit/>
          </a:bodyPr>
          <a:lstStyle/>
          <a:p>
            <a:pPr algn="ctr"/>
            <a:r>
              <a:rPr lang="en-GB" sz="1400" dirty="0" smtClean="0">
                <a:solidFill>
                  <a:srgbClr val="C00000"/>
                </a:solidFill>
              </a:rPr>
              <a:t>DNP Control Protocol</a:t>
            </a:r>
            <a:endParaRPr lang="en-US" sz="1400" dirty="0" smtClean="0">
              <a:solidFill>
                <a:srgbClr val="C00000"/>
              </a:solidFill>
            </a:endParaRPr>
          </a:p>
        </p:txBody>
      </p:sp>
      <p:sp>
        <p:nvSpPr>
          <p:cNvPr id="1008" name="TextBox 1007"/>
          <p:cNvSpPr txBox="1"/>
          <p:nvPr/>
        </p:nvSpPr>
        <p:spPr>
          <a:xfrm>
            <a:off x="3175347" y="7376165"/>
            <a:ext cx="881973" cy="584775"/>
          </a:xfrm>
          <a:prstGeom prst="rect">
            <a:avLst/>
          </a:prstGeom>
          <a:noFill/>
        </p:spPr>
        <p:txBody>
          <a:bodyPr wrap="none" rtlCol="0">
            <a:spAutoFit/>
          </a:bodyPr>
          <a:lstStyle/>
          <a:p>
            <a:r>
              <a:rPr lang="en-GB" sz="3200" dirty="0" smtClean="0"/>
              <a:t>@A</a:t>
            </a:r>
            <a:endParaRPr lang="en-US" sz="3200" dirty="0"/>
          </a:p>
        </p:txBody>
      </p:sp>
      <p:sp>
        <p:nvSpPr>
          <p:cNvPr id="1012" name="TextBox 1011"/>
          <p:cNvSpPr txBox="1"/>
          <p:nvPr/>
        </p:nvSpPr>
        <p:spPr>
          <a:xfrm>
            <a:off x="3175347" y="1933754"/>
            <a:ext cx="1008111" cy="338554"/>
          </a:xfrm>
          <a:prstGeom prst="rect">
            <a:avLst/>
          </a:prstGeom>
          <a:noFill/>
        </p:spPr>
        <p:txBody>
          <a:bodyPr wrap="square" lIns="0" tIns="0" rIns="0" bIns="0" rtlCol="0">
            <a:spAutoFit/>
          </a:bodyPr>
          <a:lstStyle/>
          <a:p>
            <a:pPr algn="r"/>
            <a:r>
              <a:rPr lang="en-GB" sz="1100" b="0" dirty="0" smtClean="0"/>
              <a:t>ESP-DA = @A, ESP-VID = a2</a:t>
            </a:r>
            <a:endParaRPr lang="en-US" sz="1100" b="0" dirty="0" smtClean="0"/>
          </a:p>
        </p:txBody>
      </p:sp>
      <p:sp>
        <p:nvSpPr>
          <p:cNvPr id="1013" name="TextBox 1012"/>
          <p:cNvSpPr txBox="1"/>
          <p:nvPr/>
        </p:nvSpPr>
        <p:spPr>
          <a:xfrm>
            <a:off x="7207795" y="1933754"/>
            <a:ext cx="1008111" cy="338554"/>
          </a:xfrm>
          <a:prstGeom prst="rect">
            <a:avLst/>
          </a:prstGeom>
          <a:noFill/>
        </p:spPr>
        <p:txBody>
          <a:bodyPr wrap="square" lIns="0" tIns="0" rIns="0" bIns="0" rtlCol="0">
            <a:spAutoFit/>
          </a:bodyPr>
          <a:lstStyle/>
          <a:p>
            <a:r>
              <a:rPr lang="en-GB" sz="1100" b="0" dirty="0" smtClean="0"/>
              <a:t>ESP-DA = @A, ESP-VID = a1</a:t>
            </a:r>
            <a:endParaRPr lang="en-US" sz="1100" b="0" dirty="0" smtClean="0"/>
          </a:p>
        </p:txBody>
      </p:sp>
      <p:sp>
        <p:nvSpPr>
          <p:cNvPr id="1015" name="TextBox 1014"/>
          <p:cNvSpPr txBox="1"/>
          <p:nvPr/>
        </p:nvSpPr>
        <p:spPr>
          <a:xfrm>
            <a:off x="3247355" y="5656684"/>
            <a:ext cx="1008111" cy="338554"/>
          </a:xfrm>
          <a:prstGeom prst="rect">
            <a:avLst/>
          </a:prstGeom>
          <a:noFill/>
        </p:spPr>
        <p:txBody>
          <a:bodyPr wrap="square" lIns="0" tIns="0" rIns="0" bIns="0" rtlCol="0">
            <a:spAutoFit/>
          </a:bodyPr>
          <a:lstStyle/>
          <a:p>
            <a:pPr algn="r"/>
            <a:r>
              <a:rPr lang="en-GB" sz="1100" b="0" dirty="0" smtClean="0"/>
              <a:t>ESP-DA = @A, ESP-VID = a2</a:t>
            </a:r>
            <a:endParaRPr lang="en-US" sz="1100" b="0" dirty="0" smtClean="0"/>
          </a:p>
        </p:txBody>
      </p:sp>
      <p:sp>
        <p:nvSpPr>
          <p:cNvPr id="1016" name="TextBox 1015"/>
          <p:cNvSpPr txBox="1"/>
          <p:nvPr/>
        </p:nvSpPr>
        <p:spPr>
          <a:xfrm>
            <a:off x="7351812" y="5656684"/>
            <a:ext cx="1008111" cy="338554"/>
          </a:xfrm>
          <a:prstGeom prst="rect">
            <a:avLst/>
          </a:prstGeom>
          <a:noFill/>
        </p:spPr>
        <p:txBody>
          <a:bodyPr wrap="square" lIns="0" tIns="0" rIns="0" bIns="0" rtlCol="0">
            <a:spAutoFit/>
          </a:bodyPr>
          <a:lstStyle/>
          <a:p>
            <a:r>
              <a:rPr lang="en-GB" sz="1100" b="0" dirty="0" smtClean="0"/>
              <a:t>ESP-DA = @A, ESP-VID = a1</a:t>
            </a:r>
            <a:endParaRPr lang="en-US" sz="1100" b="0" dirty="0" smtClean="0"/>
          </a:p>
        </p:txBody>
      </p:sp>
      <p:sp>
        <p:nvSpPr>
          <p:cNvPr id="1017" name="TextBox 1016"/>
          <p:cNvSpPr txBox="1"/>
          <p:nvPr/>
        </p:nvSpPr>
        <p:spPr>
          <a:xfrm>
            <a:off x="5119564" y="6376764"/>
            <a:ext cx="1224135" cy="507831"/>
          </a:xfrm>
          <a:prstGeom prst="rect">
            <a:avLst/>
          </a:prstGeom>
          <a:noFill/>
        </p:spPr>
        <p:txBody>
          <a:bodyPr wrap="square" lIns="0" tIns="0" rIns="0" bIns="0" rtlCol="0">
            <a:spAutoFit/>
          </a:bodyPr>
          <a:lstStyle/>
          <a:p>
            <a:pPr algn="ctr"/>
            <a:r>
              <a:rPr lang="en-GB" sz="1100" b="0" dirty="0" smtClean="0"/>
              <a:t>ESP-DA = @A, ESP-VID = a3 </a:t>
            </a:r>
            <a:r>
              <a:rPr lang="en-GB" sz="1100" b="0" dirty="0" smtClean="0">
                <a:sym typeface="Symbol"/>
              </a:rPr>
              <a:t></a:t>
            </a:r>
            <a:endParaRPr lang="en-GB" sz="1100" b="0" dirty="0" smtClean="0"/>
          </a:p>
          <a:p>
            <a:pPr algn="ctr"/>
            <a:r>
              <a:rPr lang="en-GB" sz="1100" b="0" dirty="0" smtClean="0"/>
              <a:t>ESP-VID = a4 </a:t>
            </a:r>
            <a:r>
              <a:rPr lang="en-GB" sz="1100" b="0" dirty="0" smtClean="0">
                <a:sym typeface="Symbol"/>
              </a:rPr>
              <a:t></a:t>
            </a:r>
            <a:endParaRPr lang="en-US" sz="1100" b="0" dirty="0" smtClean="0"/>
          </a:p>
        </p:txBody>
      </p:sp>
      <p:sp>
        <p:nvSpPr>
          <p:cNvPr id="1018" name="TextBox 1017"/>
          <p:cNvSpPr txBox="1"/>
          <p:nvPr/>
        </p:nvSpPr>
        <p:spPr>
          <a:xfrm>
            <a:off x="4903539" y="2632348"/>
            <a:ext cx="1224135" cy="507831"/>
          </a:xfrm>
          <a:prstGeom prst="rect">
            <a:avLst/>
          </a:prstGeom>
          <a:noFill/>
        </p:spPr>
        <p:txBody>
          <a:bodyPr wrap="square" lIns="0" tIns="0" rIns="0" bIns="0" rtlCol="0">
            <a:spAutoFit/>
          </a:bodyPr>
          <a:lstStyle/>
          <a:p>
            <a:pPr algn="ctr"/>
            <a:r>
              <a:rPr lang="en-GB" sz="1100" b="0" dirty="0" smtClean="0"/>
              <a:t>ESP-DA = @A, ESP-VID = a3 </a:t>
            </a:r>
            <a:r>
              <a:rPr lang="en-GB" sz="1100" b="0" dirty="0" smtClean="0">
                <a:sym typeface="Symbol"/>
              </a:rPr>
              <a:t></a:t>
            </a:r>
            <a:endParaRPr lang="en-GB" sz="1100" b="0" dirty="0" smtClean="0"/>
          </a:p>
          <a:p>
            <a:pPr algn="ctr"/>
            <a:r>
              <a:rPr lang="en-GB" sz="1100" b="0" dirty="0" smtClean="0"/>
              <a:t>ESP-VID = a4 </a:t>
            </a:r>
            <a:r>
              <a:rPr lang="en-GB" sz="1100" b="0" dirty="0" smtClean="0">
                <a:sym typeface="Symbol"/>
              </a:rPr>
              <a:t></a:t>
            </a:r>
            <a:endParaRPr lang="en-US" sz="1100" b="0" dirty="0" smtClean="0"/>
          </a:p>
        </p:txBody>
      </p:sp>
      <p:sp>
        <p:nvSpPr>
          <p:cNvPr id="371" name="Trapezoid 370"/>
          <p:cNvSpPr/>
          <p:nvPr/>
        </p:nvSpPr>
        <p:spPr bwMode="auto">
          <a:xfrm rot="10800000">
            <a:off x="5335587" y="905313"/>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9" name="Trapezoid 678"/>
          <p:cNvSpPr/>
          <p:nvPr/>
        </p:nvSpPr>
        <p:spPr bwMode="auto">
          <a:xfrm flipH="1">
            <a:off x="7783859" y="7662621"/>
            <a:ext cx="648072"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3" name="Trapezoid 15"/>
          <p:cNvSpPr/>
          <p:nvPr/>
        </p:nvSpPr>
        <p:spPr bwMode="auto">
          <a:xfrm flipH="1">
            <a:off x="7063779" y="7662621"/>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09" name="TextBox 1008"/>
          <p:cNvSpPr txBox="1"/>
          <p:nvPr/>
        </p:nvSpPr>
        <p:spPr>
          <a:xfrm>
            <a:off x="7693974" y="7384876"/>
            <a:ext cx="881973" cy="584775"/>
          </a:xfrm>
          <a:prstGeom prst="rect">
            <a:avLst/>
          </a:prstGeom>
          <a:noFill/>
        </p:spPr>
        <p:txBody>
          <a:bodyPr wrap="none" rtlCol="0">
            <a:spAutoFit/>
          </a:bodyPr>
          <a:lstStyle/>
          <a:p>
            <a:r>
              <a:rPr lang="en-GB" sz="3200" dirty="0" smtClean="0">
                <a:solidFill>
                  <a:schemeClr val="bg1">
                    <a:lumMod val="65000"/>
                  </a:schemeClr>
                </a:solidFill>
              </a:rPr>
              <a:t>@A</a:t>
            </a:r>
            <a:endParaRPr lang="en-US" sz="3200" dirty="0">
              <a:solidFill>
                <a:schemeClr val="bg1">
                  <a:lumMod val="65000"/>
                </a:schemeClr>
              </a:solidFill>
            </a:endParaRPr>
          </a:p>
        </p:txBody>
      </p:sp>
      <p:sp>
        <p:nvSpPr>
          <p:cNvPr id="258" name="Trapezoid 257"/>
          <p:cNvSpPr/>
          <p:nvPr/>
        </p:nvSpPr>
        <p:spPr bwMode="auto">
          <a:xfrm flipH="1">
            <a:off x="7639843" y="3919366"/>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Trapezoid 15"/>
          <p:cNvSpPr/>
          <p:nvPr/>
        </p:nvSpPr>
        <p:spPr bwMode="auto">
          <a:xfrm flipH="1">
            <a:off x="6919763" y="3919366"/>
            <a:ext cx="64807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0" name="TextBox 1009"/>
          <p:cNvSpPr txBox="1"/>
          <p:nvPr/>
        </p:nvSpPr>
        <p:spPr>
          <a:xfrm>
            <a:off x="3031331" y="3623038"/>
            <a:ext cx="881973" cy="584775"/>
          </a:xfrm>
          <a:prstGeom prst="rect">
            <a:avLst/>
          </a:prstGeom>
          <a:noFill/>
        </p:spPr>
        <p:txBody>
          <a:bodyPr wrap="none" rtlCol="0">
            <a:spAutoFit/>
          </a:bodyPr>
          <a:lstStyle/>
          <a:p>
            <a:r>
              <a:rPr lang="en-GB" sz="3200" dirty="0" smtClean="0">
                <a:solidFill>
                  <a:schemeClr val="bg1">
                    <a:lumMod val="65000"/>
                  </a:schemeClr>
                </a:solidFill>
              </a:rPr>
              <a:t>@A</a:t>
            </a:r>
            <a:endParaRPr lang="en-US" sz="3200" dirty="0">
              <a:solidFill>
                <a:schemeClr val="bg1">
                  <a:lumMod val="65000"/>
                </a:schemeClr>
              </a:solidFill>
            </a:endParaRPr>
          </a:p>
        </p:txBody>
      </p:sp>
      <p:sp>
        <p:nvSpPr>
          <p:cNvPr id="1011" name="TextBox 1010"/>
          <p:cNvSpPr txBox="1"/>
          <p:nvPr/>
        </p:nvSpPr>
        <p:spPr>
          <a:xfrm>
            <a:off x="7567835" y="3631749"/>
            <a:ext cx="881973" cy="584775"/>
          </a:xfrm>
          <a:prstGeom prst="rect">
            <a:avLst/>
          </a:prstGeom>
          <a:noFill/>
        </p:spPr>
        <p:txBody>
          <a:bodyPr wrap="none" rtlCol="0">
            <a:spAutoFit/>
          </a:bodyPr>
          <a:lstStyle/>
          <a:p>
            <a:r>
              <a:rPr lang="en-GB" sz="3200" dirty="0" smtClean="0"/>
              <a:t>@A</a:t>
            </a:r>
            <a:endParaRPr lang="en-US" sz="32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Load sharing at portal nodes</a:t>
            </a:r>
            <a:endParaRPr lang="en-US" dirty="0"/>
          </a:p>
        </p:txBody>
      </p:sp>
      <p:sp>
        <p:nvSpPr>
          <p:cNvPr id="3" name="Content Placeholder 2"/>
          <p:cNvSpPr>
            <a:spLocks noGrp="1"/>
          </p:cNvSpPr>
          <p:nvPr>
            <p:ph idx="1"/>
          </p:nvPr>
        </p:nvSpPr>
        <p:spPr/>
        <p:txBody>
          <a:bodyPr/>
          <a:lstStyle/>
          <a:p>
            <a:pPr marL="0" indent="0"/>
            <a:r>
              <a:rPr lang="en-GB" sz="2000" b="0" dirty="0" smtClean="0"/>
              <a:t>TESI </a:t>
            </a:r>
            <a:r>
              <a:rPr lang="en-GB" sz="2000" dirty="0" smtClean="0">
                <a:solidFill>
                  <a:srgbClr val="C00000"/>
                </a:solidFill>
              </a:rPr>
              <a:t>A</a:t>
            </a:r>
            <a:r>
              <a:rPr lang="en-GB" sz="2000" dirty="0" smtClean="0"/>
              <a:t> </a:t>
            </a:r>
            <a:r>
              <a:rPr lang="en-GB" sz="2000" b="0" dirty="0" smtClean="0"/>
              <a:t>and</a:t>
            </a:r>
            <a:r>
              <a:rPr lang="en-GB" sz="2000" dirty="0" smtClean="0"/>
              <a:t> </a:t>
            </a:r>
            <a:r>
              <a:rPr lang="en-GB" sz="2000" dirty="0" smtClean="0">
                <a:solidFill>
                  <a:srgbClr val="0066FF"/>
                </a:solidFill>
              </a:rPr>
              <a:t>B</a:t>
            </a:r>
            <a:r>
              <a:rPr lang="en-GB" sz="2000" b="0" dirty="0" smtClean="0"/>
              <a:t> are used to support </a:t>
            </a:r>
            <a:r>
              <a:rPr lang="en-GB" sz="2000" dirty="0" smtClean="0"/>
              <a:t>load sharing </a:t>
            </a:r>
            <a:r>
              <a:rPr lang="en-GB" sz="2000" b="0" dirty="0" smtClean="0"/>
              <a:t>of protected SVLAN </a:t>
            </a:r>
            <a:r>
              <a:rPr lang="en-GB" sz="2000" b="0" dirty="0" err="1" smtClean="0"/>
              <a:t>ECs</a:t>
            </a:r>
            <a:r>
              <a:rPr lang="en-GB" sz="2000" b="0" dirty="0" smtClean="0"/>
              <a:t> by the two portal nodes</a:t>
            </a:r>
          </a:p>
          <a:p>
            <a:pPr marL="0" indent="0"/>
            <a:r>
              <a:rPr lang="en-GB" sz="2000" b="0" dirty="0" smtClean="0"/>
              <a:t>Under fault free conditions, 50% of the SVLAN EC traffic will pass through the left portal node to the ENNI and the other 50% will pass through the right portal node</a:t>
            </a:r>
          </a:p>
          <a:p>
            <a:pPr marL="898525" lvl="1" indent="-366713"/>
            <a:r>
              <a:rPr lang="en-GB" sz="1800" dirty="0" smtClean="0"/>
              <a:t>The figure in slide 17 illustrates that TESI A and B are both having an end point on the domain top edge node to illustrate load sharing.</a:t>
            </a:r>
            <a:br>
              <a:rPr lang="en-GB" sz="1800" dirty="0" smtClean="0"/>
            </a:br>
            <a:r>
              <a:rPr lang="en-GB" sz="1800" dirty="0" smtClean="0"/>
              <a:t>Note: For load balancing at the portal nodes, it is not necessary to that each edge node has a TESI A and B. For load balancing at portal nodes, some edge nodes may only have a TESI A and other edge nodes may only have a TESI B.</a:t>
            </a:r>
            <a:endParaRPr lang="en-GB" sz="1800" b="0" dirty="0" smtClean="0"/>
          </a:p>
          <a:p>
            <a:pPr marL="0" indent="0"/>
            <a:r>
              <a:rPr lang="en-GB" sz="2000" b="0" dirty="0" smtClean="0"/>
              <a:t>Unprotected SVLAN </a:t>
            </a:r>
            <a:r>
              <a:rPr lang="en-GB" sz="2000" b="0" dirty="0" err="1" smtClean="0"/>
              <a:t>ECs</a:t>
            </a:r>
            <a:r>
              <a:rPr lang="en-GB" sz="2000" b="0" dirty="0" smtClean="0"/>
              <a:t> can not be supported by TESI </a:t>
            </a:r>
            <a:r>
              <a:rPr lang="en-GB" sz="2000" dirty="0" smtClean="0">
                <a:solidFill>
                  <a:srgbClr val="C00000"/>
                </a:solidFill>
              </a:rPr>
              <a:t>A</a:t>
            </a:r>
            <a:r>
              <a:rPr lang="en-GB" sz="2000" dirty="0" smtClean="0"/>
              <a:t> </a:t>
            </a:r>
            <a:r>
              <a:rPr lang="en-GB" sz="2000" b="0" dirty="0" smtClean="0"/>
              <a:t>or </a:t>
            </a:r>
            <a:r>
              <a:rPr lang="en-GB" sz="2000" dirty="0" smtClean="0">
                <a:solidFill>
                  <a:srgbClr val="0066FF"/>
                </a:solidFill>
              </a:rPr>
              <a:t>B</a:t>
            </a:r>
            <a:r>
              <a:rPr lang="en-GB" sz="2000" b="0" dirty="0" smtClean="0"/>
              <a:t> due to blocking of TESI end point at one of the two portal nodes</a:t>
            </a:r>
          </a:p>
          <a:p>
            <a:pPr marL="0" indent="0"/>
            <a:r>
              <a:rPr lang="en-GB" sz="2000" i="1" dirty="0" smtClean="0"/>
              <a:t>QUESTION:</a:t>
            </a:r>
            <a:r>
              <a:rPr lang="en-GB" sz="2000" b="0" dirty="0" smtClean="0"/>
              <a:t> How to block a TESI end point; i.e. prevent that TESI OAM generated on the CBP will enter the TESI Relay function?</a:t>
            </a:r>
          </a:p>
          <a:p>
            <a:pPr marL="0" indent="0"/>
            <a:r>
              <a:rPr lang="en-GB" sz="2000" b="0" dirty="0" smtClean="0"/>
              <a:t>TESI connections are set up under network management control. A1/B1 and A2/B2 are static connections. Adding A3/B3 allows portal nodes to control relay or drop of incoming TESI frames. A3/B3 should have third/forth ESP-VID value.</a:t>
            </a:r>
            <a:endParaRPr lang="en-US" sz="2000" b="0" dirty="0" smtClean="0"/>
          </a:p>
          <a:p>
            <a:pPr marL="0" indent="0"/>
            <a:endParaRPr lang="en-GB" sz="2000" b="0" dirty="0" smtClean="0"/>
          </a:p>
          <a:p>
            <a:pPr marL="0" indent="0"/>
            <a:endParaRPr lang="en-US" sz="2000" b="0" dirty="0" smtClean="0"/>
          </a:p>
          <a:p>
            <a:endParaRPr lang="en-US"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Contents</a:t>
            </a:r>
            <a:endParaRPr lang="en-US" dirty="0"/>
          </a:p>
        </p:txBody>
      </p:sp>
      <p:sp>
        <p:nvSpPr>
          <p:cNvPr id="3" name="Content Placeholder 2"/>
          <p:cNvSpPr>
            <a:spLocks noGrp="1"/>
          </p:cNvSpPr>
          <p:nvPr>
            <p:ph idx="1"/>
          </p:nvPr>
        </p:nvSpPr>
        <p:spPr>
          <a:xfrm>
            <a:off x="533400" y="1624236"/>
            <a:ext cx="9604375" cy="5522689"/>
          </a:xfrm>
        </p:spPr>
        <p:txBody>
          <a:bodyPr/>
          <a:lstStyle/>
          <a:p>
            <a:pPr>
              <a:tabLst>
                <a:tab pos="8343900" algn="l"/>
              </a:tabLst>
            </a:pPr>
            <a:r>
              <a:rPr lang="en-GB" sz="1800" dirty="0" smtClean="0"/>
              <a:t>Introduction	3</a:t>
            </a:r>
          </a:p>
          <a:p>
            <a:pPr>
              <a:tabLst>
                <a:tab pos="8343900" algn="l"/>
              </a:tabLst>
            </a:pPr>
            <a:r>
              <a:rPr lang="en-GB" sz="1800" dirty="0" smtClean="0"/>
              <a:t>Legend	4</a:t>
            </a:r>
          </a:p>
          <a:p>
            <a:pPr lvl="1">
              <a:tabLst>
                <a:tab pos="8245475" algn="l"/>
              </a:tabLst>
            </a:pPr>
            <a:r>
              <a:rPr lang="en-GB" sz="1600" dirty="0" smtClean="0"/>
              <a:t>High level models of PIP+CBP, PNP, PEP+CNP, CNP, CEP	  5</a:t>
            </a:r>
          </a:p>
          <a:p>
            <a:pPr lvl="1">
              <a:tabLst>
                <a:tab pos="8245475" algn="l"/>
              </a:tabLst>
            </a:pPr>
            <a:r>
              <a:rPr lang="en-GB" sz="1600" dirty="0" smtClean="0"/>
              <a:t>High level &amp; basic models of IBBEB nodes	  8</a:t>
            </a:r>
          </a:p>
          <a:p>
            <a:pPr lvl="1">
              <a:tabLst>
                <a:tab pos="8245475" algn="l"/>
              </a:tabLst>
            </a:pPr>
            <a:r>
              <a:rPr lang="en-GB" sz="1600" dirty="0" smtClean="0"/>
              <a:t>High level &amp; basic models of PEB/PB nodes	10 </a:t>
            </a:r>
          </a:p>
          <a:p>
            <a:pPr>
              <a:tabLst>
                <a:tab pos="8245475" algn="l"/>
              </a:tabLst>
            </a:pPr>
            <a:r>
              <a:rPr lang="en-GB" sz="1800" dirty="0" smtClean="0"/>
              <a:t>PBB/PBB-TE network with IBBEB nodes	12</a:t>
            </a:r>
          </a:p>
          <a:p>
            <a:pPr lvl="1">
              <a:tabLst>
                <a:tab pos="8245475" algn="l"/>
              </a:tabLst>
            </a:pPr>
            <a:r>
              <a:rPr lang="en-US" sz="1600" dirty="0" smtClean="0"/>
              <a:t>PBB Domain with restorable BVLAN Ethernet Connections (EC)	13</a:t>
            </a:r>
          </a:p>
          <a:p>
            <a:pPr lvl="2">
              <a:tabLst>
                <a:tab pos="8245475" algn="l"/>
              </a:tabLst>
            </a:pPr>
            <a:r>
              <a:rPr lang="en-GB" sz="1400" dirty="0" smtClean="0"/>
              <a:t>BVLAN U for unprotected SVLAN </a:t>
            </a:r>
            <a:r>
              <a:rPr lang="en-GB" sz="1400" dirty="0" err="1" smtClean="0"/>
              <a:t>ECs</a:t>
            </a:r>
            <a:r>
              <a:rPr lang="en-GB" sz="1400" dirty="0" smtClean="0"/>
              <a:t> </a:t>
            </a:r>
          </a:p>
          <a:p>
            <a:pPr lvl="2">
              <a:tabLst>
                <a:tab pos="8245475" algn="l"/>
              </a:tabLst>
            </a:pPr>
            <a:r>
              <a:rPr lang="en-GB" sz="1400" dirty="0" smtClean="0"/>
              <a:t>BVLAN A &amp; B for protected SVLAN </a:t>
            </a:r>
            <a:r>
              <a:rPr lang="en-GB" sz="1400" dirty="0" err="1" smtClean="0"/>
              <a:t>ECs</a:t>
            </a:r>
            <a:endParaRPr lang="en-GB" sz="1400" dirty="0" smtClean="0"/>
          </a:p>
          <a:p>
            <a:pPr lvl="2">
              <a:tabLst>
                <a:tab pos="8245475" algn="l"/>
              </a:tabLst>
            </a:pPr>
            <a:r>
              <a:rPr lang="en-GB" sz="1400" dirty="0" smtClean="0"/>
              <a:t>Load sharing between portal nodes, BVLAN end point blocking</a:t>
            </a:r>
          </a:p>
          <a:p>
            <a:pPr lvl="2">
              <a:tabLst>
                <a:tab pos="8245475" algn="l"/>
              </a:tabLst>
            </a:pPr>
            <a:r>
              <a:rPr lang="en-US" sz="1400" i="1" dirty="0" smtClean="0"/>
              <a:t>Distributed Restorable BVLAN connected to DRNI</a:t>
            </a:r>
          </a:p>
          <a:p>
            <a:pPr lvl="1">
              <a:tabLst>
                <a:tab pos="8245475" algn="l"/>
              </a:tabLst>
            </a:pPr>
            <a:r>
              <a:rPr lang="en-US" sz="1600" dirty="0" smtClean="0"/>
              <a:t>PBB-TE Domain with protected TESI connections	17</a:t>
            </a:r>
          </a:p>
          <a:p>
            <a:pPr lvl="2">
              <a:tabLst>
                <a:tab pos="8245475" algn="l"/>
              </a:tabLst>
            </a:pPr>
            <a:r>
              <a:rPr lang="en-GB" sz="1400" dirty="0" smtClean="0"/>
              <a:t>TESI U1,U2 for unprotected SVLAN </a:t>
            </a:r>
            <a:r>
              <a:rPr lang="en-GB" sz="1400" dirty="0" err="1" smtClean="0"/>
              <a:t>ECs</a:t>
            </a:r>
            <a:endParaRPr lang="en-GB" sz="1400" dirty="0" smtClean="0"/>
          </a:p>
          <a:p>
            <a:pPr lvl="2">
              <a:tabLst>
                <a:tab pos="8245475" algn="l"/>
              </a:tabLst>
            </a:pPr>
            <a:r>
              <a:rPr lang="en-GB" sz="1400" dirty="0" smtClean="0"/>
              <a:t>TESI A1,A2,A3 &amp; B1,B2,B3 for protected SVLAN </a:t>
            </a:r>
            <a:r>
              <a:rPr lang="en-GB" sz="1400" dirty="0" err="1" smtClean="0"/>
              <a:t>ECs</a:t>
            </a:r>
            <a:endParaRPr lang="en-GB" sz="1400" dirty="0" smtClean="0"/>
          </a:p>
          <a:p>
            <a:pPr lvl="2">
              <a:tabLst>
                <a:tab pos="8245475" algn="l"/>
              </a:tabLst>
            </a:pPr>
            <a:r>
              <a:rPr lang="en-GB" sz="1400" dirty="0" smtClean="0"/>
              <a:t>Load sharing between portal nodes, TESI end point blocking</a:t>
            </a:r>
          </a:p>
          <a:p>
            <a:pPr lvl="2">
              <a:tabLst>
                <a:tab pos="8245475" algn="l"/>
              </a:tabLst>
            </a:pPr>
            <a:r>
              <a:rPr lang="en-GB" sz="1400" i="1" dirty="0" smtClean="0"/>
              <a:t>Distributed TESI Protection connected to DRNI</a:t>
            </a:r>
          </a:p>
          <a:p>
            <a:pPr lvl="1">
              <a:tabLst>
                <a:tab pos="8245475" algn="l"/>
              </a:tabLst>
            </a:pPr>
            <a:r>
              <a:rPr lang="en-GB" sz="1400" dirty="0" smtClean="0"/>
              <a:t>Port filtering entities location in CBP	22</a:t>
            </a:r>
          </a:p>
          <a:p>
            <a:pPr lvl="1">
              <a:tabLst>
                <a:tab pos="8245475" algn="l"/>
              </a:tabLst>
            </a:pPr>
            <a:r>
              <a:rPr lang="en-US" sz="1400" dirty="0" smtClean="0"/>
              <a:t>PBB Domain with G.8031 SNC protected SVLAN EC	24</a:t>
            </a:r>
          </a:p>
          <a:p>
            <a:pPr lvl="1">
              <a:tabLst>
                <a:tab pos="8245475" algn="l"/>
              </a:tabLst>
            </a:pPr>
            <a:r>
              <a:rPr lang="en-GB" sz="1400" dirty="0" smtClean="0"/>
              <a:t>Compound view – BVLAN, TESI, SVLAN restoration/protection connected to DRNI	26</a:t>
            </a:r>
          </a:p>
          <a:p>
            <a:pPr lvl="1">
              <a:tabLst>
                <a:tab pos="8245475" algn="l"/>
              </a:tabLst>
            </a:pPr>
            <a:r>
              <a:rPr lang="en-GB" sz="1400" dirty="0" smtClean="0"/>
              <a:t>Impact of single switch fabric?	31</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7" name="Rectangle 346"/>
          <p:cNvSpPr/>
          <p:nvPr/>
        </p:nvSpPr>
        <p:spPr bwMode="auto">
          <a:xfrm>
            <a:off x="5551611" y="2560340"/>
            <a:ext cx="46805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346" name="Rectangle 345"/>
          <p:cNvSpPr/>
          <p:nvPr/>
        </p:nvSpPr>
        <p:spPr bwMode="auto">
          <a:xfrm>
            <a:off x="295027" y="2560340"/>
            <a:ext cx="46805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Distributed TESI Protection connected to DRNI</a:t>
            </a:r>
            <a:endParaRPr lang="en-US" dirty="0"/>
          </a:p>
        </p:txBody>
      </p:sp>
      <p:sp>
        <p:nvSpPr>
          <p:cNvPr id="29" name="Rectangle 28"/>
          <p:cNvSpPr/>
          <p:nvPr/>
        </p:nvSpPr>
        <p:spPr bwMode="auto">
          <a:xfrm>
            <a:off x="2808313"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 name="Straight Connector 31"/>
          <p:cNvCxnSpPr/>
          <p:nvPr/>
        </p:nvCxnSpPr>
        <p:spPr bwMode="auto">
          <a:xfrm>
            <a:off x="3312369"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 name="Straight Connector 32"/>
          <p:cNvCxnSpPr/>
          <p:nvPr/>
        </p:nvCxnSpPr>
        <p:spPr bwMode="auto">
          <a:xfrm>
            <a:off x="3024337"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4" name="Rectangle 33"/>
          <p:cNvSpPr/>
          <p:nvPr/>
        </p:nvSpPr>
        <p:spPr bwMode="auto">
          <a:xfrm>
            <a:off x="1735188"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7" name="Straight Connector 36"/>
          <p:cNvCxnSpPr/>
          <p:nvPr/>
        </p:nvCxnSpPr>
        <p:spPr bwMode="auto">
          <a:xfrm>
            <a:off x="2246239"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 name="Straight Connector 37"/>
          <p:cNvCxnSpPr/>
          <p:nvPr/>
        </p:nvCxnSpPr>
        <p:spPr bwMode="auto">
          <a:xfrm>
            <a:off x="195820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 name="Straight Connector 38"/>
          <p:cNvCxnSpPr/>
          <p:nvPr/>
        </p:nvCxnSpPr>
        <p:spPr bwMode="auto">
          <a:xfrm flipH="1">
            <a:off x="3319364" y="263234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0" name="Straight Connector 39"/>
          <p:cNvCxnSpPr/>
          <p:nvPr/>
        </p:nvCxnSpPr>
        <p:spPr bwMode="auto">
          <a:xfrm>
            <a:off x="2959324" y="263234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42" name="Isosceles Triangle 41"/>
          <p:cNvSpPr/>
          <p:nvPr/>
        </p:nvSpPr>
        <p:spPr bwMode="auto">
          <a:xfrm>
            <a:off x="3161639"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 name="Isosceles Triangle 42"/>
          <p:cNvSpPr/>
          <p:nvPr/>
        </p:nvSpPr>
        <p:spPr bwMode="auto">
          <a:xfrm>
            <a:off x="2879977"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2879976" y="341414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 name="Isosceles Triangle 44"/>
          <p:cNvSpPr/>
          <p:nvPr/>
        </p:nvSpPr>
        <p:spPr bwMode="auto">
          <a:xfrm>
            <a:off x="210829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1820259"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1820258" y="341414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8" name="Straight Connector 47"/>
          <p:cNvCxnSpPr/>
          <p:nvPr/>
        </p:nvCxnSpPr>
        <p:spPr bwMode="auto">
          <a:xfrm>
            <a:off x="203724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210925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218126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323460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309059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316260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4" name="Freeform 53"/>
          <p:cNvSpPr/>
          <p:nvPr/>
        </p:nvSpPr>
        <p:spPr bwMode="auto">
          <a:xfrm>
            <a:off x="1879204"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extBox 54"/>
          <p:cNvSpPr txBox="1"/>
          <p:nvPr/>
        </p:nvSpPr>
        <p:spPr>
          <a:xfrm>
            <a:off x="2286826" y="299296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56" name="TextBox 55"/>
          <p:cNvSpPr txBox="1"/>
          <p:nvPr/>
        </p:nvSpPr>
        <p:spPr>
          <a:xfrm>
            <a:off x="1806560" y="29929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3365470" y="299238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58" name="TextBox 57"/>
          <p:cNvSpPr txBox="1"/>
          <p:nvPr/>
        </p:nvSpPr>
        <p:spPr>
          <a:xfrm>
            <a:off x="2815308" y="299238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69" name="Rectangle 68"/>
          <p:cNvSpPr/>
          <p:nvPr/>
        </p:nvSpPr>
        <p:spPr bwMode="auto">
          <a:xfrm>
            <a:off x="3736786"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 name="Freeform 69"/>
          <p:cNvSpPr/>
          <p:nvPr/>
        </p:nvSpPr>
        <p:spPr bwMode="auto">
          <a:xfrm>
            <a:off x="3880802"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3" name="Straight Connector 72"/>
          <p:cNvCxnSpPr/>
          <p:nvPr/>
        </p:nvCxnSpPr>
        <p:spPr bwMode="auto">
          <a:xfrm>
            <a:off x="4240842"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4" name="Straight Connector 73"/>
          <p:cNvCxnSpPr/>
          <p:nvPr/>
        </p:nvCxnSpPr>
        <p:spPr bwMode="auto">
          <a:xfrm>
            <a:off x="3952810"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75" name="Rectangle 74"/>
          <p:cNvSpPr/>
          <p:nvPr/>
        </p:nvSpPr>
        <p:spPr bwMode="auto">
          <a:xfrm>
            <a:off x="798447"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8" name="Straight Connector 77"/>
          <p:cNvCxnSpPr/>
          <p:nvPr/>
        </p:nvCxnSpPr>
        <p:spPr bwMode="auto">
          <a:xfrm>
            <a:off x="1309498"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 name="Straight Connector 78"/>
          <p:cNvCxnSpPr/>
          <p:nvPr/>
        </p:nvCxnSpPr>
        <p:spPr bwMode="auto">
          <a:xfrm>
            <a:off x="1021466"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p:nvPr/>
        </p:nvCxnSpPr>
        <p:spPr bwMode="auto">
          <a:xfrm flipH="1">
            <a:off x="1309498" y="263234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81" name="Straight Connector 80"/>
          <p:cNvCxnSpPr/>
          <p:nvPr/>
        </p:nvCxnSpPr>
        <p:spPr bwMode="auto">
          <a:xfrm>
            <a:off x="949458" y="263234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83" name="Isosceles Triangle 82"/>
          <p:cNvSpPr/>
          <p:nvPr/>
        </p:nvSpPr>
        <p:spPr bwMode="auto">
          <a:xfrm>
            <a:off x="4090112"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 name="Isosceles Triangle 83"/>
          <p:cNvSpPr/>
          <p:nvPr/>
        </p:nvSpPr>
        <p:spPr bwMode="auto">
          <a:xfrm>
            <a:off x="3808450"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3808449" y="341414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6" name="Isosceles Triangle 85"/>
          <p:cNvSpPr/>
          <p:nvPr/>
        </p:nvSpPr>
        <p:spPr bwMode="auto">
          <a:xfrm>
            <a:off x="1171550"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883518"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883517" y="341414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845189" y="29929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0" name="TextBox 89"/>
          <p:cNvSpPr txBox="1"/>
          <p:nvPr/>
        </p:nvSpPr>
        <p:spPr>
          <a:xfrm>
            <a:off x="1328405" y="299296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91" name="TextBox 90"/>
          <p:cNvSpPr txBox="1"/>
          <p:nvPr/>
        </p:nvSpPr>
        <p:spPr>
          <a:xfrm>
            <a:off x="3679403" y="299238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92" name="TextBox 91"/>
          <p:cNvSpPr txBox="1"/>
          <p:nvPr/>
        </p:nvSpPr>
        <p:spPr>
          <a:xfrm>
            <a:off x="4327475" y="299238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4" name="Rectangle 93"/>
          <p:cNvSpPr/>
          <p:nvPr/>
        </p:nvSpPr>
        <p:spPr bwMode="auto">
          <a:xfrm>
            <a:off x="1303139"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216024" y="1768252"/>
            <a:ext cx="4903539"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1" name="TextBox 120"/>
          <p:cNvSpPr txBox="1"/>
          <p:nvPr/>
        </p:nvSpPr>
        <p:spPr>
          <a:xfrm>
            <a:off x="2514069" y="205628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122" name="Freeform 121"/>
          <p:cNvSpPr/>
          <p:nvPr/>
        </p:nvSpPr>
        <p:spPr bwMode="auto">
          <a:xfrm>
            <a:off x="1375147" y="227230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1231131" y="191226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124" name="TextBox 123"/>
          <p:cNvSpPr txBox="1"/>
          <p:nvPr/>
        </p:nvSpPr>
        <p:spPr>
          <a:xfrm>
            <a:off x="3823419" y="191226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125" name="Straight Connector 124"/>
          <p:cNvCxnSpPr/>
          <p:nvPr/>
        </p:nvCxnSpPr>
        <p:spPr bwMode="auto">
          <a:xfrm flipH="1">
            <a:off x="942463" y="212829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a:off x="3959805" y="212829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2959323" y="205628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flipH="1">
            <a:off x="1879203" y="212829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1" name="Freeform 130"/>
          <p:cNvSpPr/>
          <p:nvPr/>
        </p:nvSpPr>
        <p:spPr bwMode="auto">
          <a:xfrm>
            <a:off x="2311251" y="241632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2" name="TextBox 131"/>
          <p:cNvSpPr txBox="1"/>
          <p:nvPr/>
        </p:nvSpPr>
        <p:spPr>
          <a:xfrm>
            <a:off x="2815307" y="191226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133" name="TextBox 132"/>
          <p:cNvSpPr txBox="1"/>
          <p:nvPr/>
        </p:nvSpPr>
        <p:spPr>
          <a:xfrm>
            <a:off x="2095227" y="191226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134" name="TextBox 133"/>
          <p:cNvSpPr txBox="1"/>
          <p:nvPr/>
        </p:nvSpPr>
        <p:spPr>
          <a:xfrm>
            <a:off x="2527275" y="241632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cxnSp>
        <p:nvCxnSpPr>
          <p:cNvPr id="139" name="Straight Connector 138"/>
          <p:cNvCxnSpPr/>
          <p:nvPr/>
        </p:nvCxnSpPr>
        <p:spPr bwMode="auto">
          <a:xfrm>
            <a:off x="415863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401461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408662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124768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110366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117567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45" name="Group 58"/>
          <p:cNvGrpSpPr>
            <a:grpSpLocks noChangeAspect="1"/>
          </p:cNvGrpSpPr>
          <p:nvPr/>
        </p:nvGrpSpPr>
        <p:grpSpPr>
          <a:xfrm flipV="1">
            <a:off x="1735187" y="4288532"/>
            <a:ext cx="288032"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51" name="Group 58"/>
          <p:cNvGrpSpPr>
            <a:grpSpLocks noChangeAspect="1"/>
          </p:cNvGrpSpPr>
          <p:nvPr/>
        </p:nvGrpSpPr>
        <p:grpSpPr>
          <a:xfrm flipH="1" flipV="1">
            <a:off x="3247355" y="4288532"/>
            <a:ext cx="288032" cy="288032"/>
            <a:chOff x="655067" y="5296644"/>
            <a:chExt cx="504056" cy="504056"/>
          </a:xfrm>
          <a:solidFill>
            <a:schemeClr val="bg1"/>
          </a:solidFill>
        </p:grpSpPr>
        <p:sp>
          <p:nvSpPr>
            <p:cNvPr id="152" name="Isosceles Triangle 15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Trapezoid 1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57" name="Group 61"/>
          <p:cNvGrpSpPr>
            <a:grpSpLocks noChangeAspect="1"/>
          </p:cNvGrpSpPr>
          <p:nvPr/>
        </p:nvGrpSpPr>
        <p:grpSpPr>
          <a:xfrm flipV="1">
            <a:off x="1015107" y="4288532"/>
            <a:ext cx="576064"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130313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65" name="Group 364"/>
          <p:cNvGrpSpPr/>
          <p:nvPr/>
        </p:nvGrpSpPr>
        <p:grpSpPr>
          <a:xfrm>
            <a:off x="1807195" y="4144516"/>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33913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33193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34633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0" name="Straight Connector 159"/>
          <p:cNvCxnSpPr/>
          <p:nvPr/>
        </p:nvCxnSpPr>
        <p:spPr bwMode="auto">
          <a:xfrm>
            <a:off x="15191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1" name="Straight Connector 160"/>
          <p:cNvCxnSpPr/>
          <p:nvPr/>
        </p:nvCxnSpPr>
        <p:spPr bwMode="auto">
          <a:xfrm>
            <a:off x="137514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2" name="Straight Connector 161"/>
          <p:cNvCxnSpPr/>
          <p:nvPr/>
        </p:nvCxnSpPr>
        <p:spPr bwMode="auto">
          <a:xfrm>
            <a:off x="1447155"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1879203" y="4720580"/>
            <a:ext cx="1512168"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2095227" y="4504556"/>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174" name="Straight Connector 173"/>
          <p:cNvCxnSpPr/>
          <p:nvPr/>
        </p:nvCxnSpPr>
        <p:spPr bwMode="auto">
          <a:xfrm>
            <a:off x="1879203"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a:off x="3391371"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871091"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3546304"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280" name="Group 279"/>
          <p:cNvGrpSpPr/>
          <p:nvPr/>
        </p:nvGrpSpPr>
        <p:grpSpPr>
          <a:xfrm>
            <a:off x="9007995" y="2632348"/>
            <a:ext cx="727075" cy="1080120"/>
            <a:chOff x="6703740" y="2632348"/>
            <a:chExt cx="727075" cy="1080120"/>
          </a:xfrm>
        </p:grpSpPr>
        <p:sp>
          <p:nvSpPr>
            <p:cNvPr id="182" name="Rectangle 181"/>
            <p:cNvSpPr/>
            <p:nvPr/>
          </p:nvSpPr>
          <p:spPr bwMode="auto">
            <a:xfrm>
              <a:off x="6703740"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9" name="Freeform 198"/>
            <p:cNvSpPr/>
            <p:nvPr/>
          </p:nvSpPr>
          <p:spPr bwMode="auto">
            <a:xfrm>
              <a:off x="6847756"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83" name="Straight Connector 182"/>
            <p:cNvCxnSpPr/>
            <p:nvPr/>
          </p:nvCxnSpPr>
          <p:spPr bwMode="auto">
            <a:xfrm>
              <a:off x="7214791"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84" name="Straight Connector 183"/>
            <p:cNvCxnSpPr/>
            <p:nvPr/>
          </p:nvCxnSpPr>
          <p:spPr bwMode="auto">
            <a:xfrm>
              <a:off x="6926759"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190" name="Isosceles Triangle 189"/>
            <p:cNvSpPr/>
            <p:nvPr/>
          </p:nvSpPr>
          <p:spPr bwMode="auto">
            <a:xfrm>
              <a:off x="7076843"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1" name="Isosceles Triangle 190"/>
            <p:cNvSpPr/>
            <p:nvPr/>
          </p:nvSpPr>
          <p:spPr bwMode="auto">
            <a:xfrm>
              <a:off x="678881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2" name="Trapezoid 191"/>
            <p:cNvSpPr/>
            <p:nvPr/>
          </p:nvSpPr>
          <p:spPr bwMode="auto">
            <a:xfrm>
              <a:off x="6788810" y="341414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93" name="Straight Connector 192"/>
            <p:cNvCxnSpPr/>
            <p:nvPr/>
          </p:nvCxnSpPr>
          <p:spPr bwMode="auto">
            <a:xfrm>
              <a:off x="700579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94" name="Straight Connector 193"/>
            <p:cNvCxnSpPr/>
            <p:nvPr/>
          </p:nvCxnSpPr>
          <p:spPr bwMode="auto">
            <a:xfrm>
              <a:off x="707780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95" name="Straight Connector 194"/>
            <p:cNvCxnSpPr/>
            <p:nvPr/>
          </p:nvCxnSpPr>
          <p:spPr bwMode="auto">
            <a:xfrm>
              <a:off x="714981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00" name="TextBox 199"/>
            <p:cNvSpPr txBox="1"/>
            <p:nvPr/>
          </p:nvSpPr>
          <p:spPr>
            <a:xfrm>
              <a:off x="7231586" y="29929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201" name="TextBox 200"/>
            <p:cNvSpPr txBox="1"/>
            <p:nvPr/>
          </p:nvSpPr>
          <p:spPr>
            <a:xfrm>
              <a:off x="6703740" y="299296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grpSp>
      <p:grpSp>
        <p:nvGrpSpPr>
          <p:cNvPr id="277" name="Group 276"/>
          <p:cNvGrpSpPr/>
          <p:nvPr/>
        </p:nvGrpSpPr>
        <p:grpSpPr>
          <a:xfrm>
            <a:off x="6055667" y="2632348"/>
            <a:ext cx="747915" cy="1080120"/>
            <a:chOff x="7776865" y="2632348"/>
            <a:chExt cx="747915" cy="1080120"/>
          </a:xfrm>
        </p:grpSpPr>
        <p:sp>
          <p:nvSpPr>
            <p:cNvPr id="179" name="Rectangle 178"/>
            <p:cNvSpPr/>
            <p:nvPr/>
          </p:nvSpPr>
          <p:spPr bwMode="auto">
            <a:xfrm>
              <a:off x="7776865"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80" name="Straight Connector 179"/>
            <p:cNvCxnSpPr/>
            <p:nvPr/>
          </p:nvCxnSpPr>
          <p:spPr bwMode="auto">
            <a:xfrm>
              <a:off x="8280921"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a:off x="7992889"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8287916" y="263234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86" name="Straight Connector 185"/>
            <p:cNvCxnSpPr/>
            <p:nvPr/>
          </p:nvCxnSpPr>
          <p:spPr bwMode="auto">
            <a:xfrm>
              <a:off x="7927876" y="263234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187" name="Isosceles Triangle 186"/>
            <p:cNvSpPr/>
            <p:nvPr/>
          </p:nvSpPr>
          <p:spPr bwMode="auto">
            <a:xfrm>
              <a:off x="8130191"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8" name="Isosceles Triangle 187"/>
            <p:cNvSpPr/>
            <p:nvPr/>
          </p:nvSpPr>
          <p:spPr bwMode="auto">
            <a:xfrm>
              <a:off x="7848529"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9" name="Trapezoid 188"/>
            <p:cNvSpPr/>
            <p:nvPr/>
          </p:nvSpPr>
          <p:spPr bwMode="auto">
            <a:xfrm>
              <a:off x="7848528" y="341414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96" name="Straight Connector 195"/>
            <p:cNvCxnSpPr/>
            <p:nvPr/>
          </p:nvCxnSpPr>
          <p:spPr bwMode="auto">
            <a:xfrm>
              <a:off x="820316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a:off x="805914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a:off x="813115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02" name="TextBox 201"/>
            <p:cNvSpPr txBox="1"/>
            <p:nvPr/>
          </p:nvSpPr>
          <p:spPr>
            <a:xfrm>
              <a:off x="8334022" y="299238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203" name="TextBox 202"/>
            <p:cNvSpPr txBox="1"/>
            <p:nvPr/>
          </p:nvSpPr>
          <p:spPr>
            <a:xfrm>
              <a:off x="7783860" y="299238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grpSp>
      <p:sp>
        <p:nvSpPr>
          <p:cNvPr id="225" name="Rectangle 224"/>
          <p:cNvSpPr/>
          <p:nvPr/>
        </p:nvSpPr>
        <p:spPr bwMode="auto">
          <a:xfrm>
            <a:off x="5407595" y="1768252"/>
            <a:ext cx="4896544"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6" name="TextBox 225"/>
          <p:cNvSpPr txBox="1"/>
          <p:nvPr/>
        </p:nvSpPr>
        <p:spPr>
          <a:xfrm>
            <a:off x="7770653" y="205628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227" name="Freeform 226"/>
          <p:cNvSpPr/>
          <p:nvPr/>
        </p:nvSpPr>
        <p:spPr bwMode="auto">
          <a:xfrm>
            <a:off x="6631731" y="227230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8" name="TextBox 227"/>
          <p:cNvSpPr txBox="1"/>
          <p:nvPr/>
        </p:nvSpPr>
        <p:spPr>
          <a:xfrm>
            <a:off x="6487715" y="191226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229" name="TextBox 228"/>
          <p:cNvSpPr txBox="1"/>
          <p:nvPr/>
        </p:nvSpPr>
        <p:spPr>
          <a:xfrm>
            <a:off x="9080003" y="191226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230" name="Straight Connector 229"/>
          <p:cNvCxnSpPr/>
          <p:nvPr/>
        </p:nvCxnSpPr>
        <p:spPr bwMode="auto">
          <a:xfrm flipH="1">
            <a:off x="6199047" y="212829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231" name="Straight Connector 230"/>
          <p:cNvCxnSpPr/>
          <p:nvPr/>
        </p:nvCxnSpPr>
        <p:spPr bwMode="auto">
          <a:xfrm>
            <a:off x="9216389" y="212829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232" name="Straight Connector 231"/>
          <p:cNvCxnSpPr/>
          <p:nvPr/>
        </p:nvCxnSpPr>
        <p:spPr bwMode="auto">
          <a:xfrm>
            <a:off x="8215907" y="205628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33" name="Straight Connector 232"/>
          <p:cNvCxnSpPr/>
          <p:nvPr/>
        </p:nvCxnSpPr>
        <p:spPr bwMode="auto">
          <a:xfrm flipH="1">
            <a:off x="7135787" y="212829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234" name="Freeform 233"/>
          <p:cNvSpPr/>
          <p:nvPr/>
        </p:nvSpPr>
        <p:spPr bwMode="auto">
          <a:xfrm>
            <a:off x="7567835" y="241632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5" name="TextBox 234"/>
          <p:cNvSpPr txBox="1"/>
          <p:nvPr/>
        </p:nvSpPr>
        <p:spPr>
          <a:xfrm>
            <a:off x="8071891" y="191226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236" name="TextBox 235"/>
          <p:cNvSpPr txBox="1"/>
          <p:nvPr/>
        </p:nvSpPr>
        <p:spPr>
          <a:xfrm>
            <a:off x="7351811" y="191226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237" name="TextBox 236"/>
          <p:cNvSpPr txBox="1"/>
          <p:nvPr/>
        </p:nvSpPr>
        <p:spPr>
          <a:xfrm>
            <a:off x="7783859" y="241632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grpSp>
        <p:nvGrpSpPr>
          <p:cNvPr id="276" name="Group 275"/>
          <p:cNvGrpSpPr/>
          <p:nvPr/>
        </p:nvGrpSpPr>
        <p:grpSpPr>
          <a:xfrm>
            <a:off x="8071891" y="2632348"/>
            <a:ext cx="727711" cy="1080120"/>
            <a:chOff x="8705338" y="2632348"/>
            <a:chExt cx="727711" cy="1080120"/>
          </a:xfrm>
        </p:grpSpPr>
        <p:sp>
          <p:nvSpPr>
            <p:cNvPr id="205" name="Rectangle 204"/>
            <p:cNvSpPr/>
            <p:nvPr/>
          </p:nvSpPr>
          <p:spPr bwMode="auto">
            <a:xfrm>
              <a:off x="8705338"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6" name="Freeform 205"/>
            <p:cNvSpPr/>
            <p:nvPr/>
          </p:nvSpPr>
          <p:spPr bwMode="auto">
            <a:xfrm>
              <a:off x="8849354"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07" name="Straight Connector 206"/>
            <p:cNvCxnSpPr/>
            <p:nvPr/>
          </p:nvCxnSpPr>
          <p:spPr bwMode="auto">
            <a:xfrm>
              <a:off x="9209394"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08" name="Straight Connector 207"/>
            <p:cNvCxnSpPr/>
            <p:nvPr/>
          </p:nvCxnSpPr>
          <p:spPr bwMode="auto">
            <a:xfrm>
              <a:off x="8921362"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14" name="Isosceles Triangle 213"/>
            <p:cNvSpPr/>
            <p:nvPr/>
          </p:nvSpPr>
          <p:spPr bwMode="auto">
            <a:xfrm>
              <a:off x="9058664"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5" name="Isosceles Triangle 214"/>
            <p:cNvSpPr/>
            <p:nvPr/>
          </p:nvSpPr>
          <p:spPr bwMode="auto">
            <a:xfrm>
              <a:off x="8777002"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6" name="Trapezoid 215"/>
            <p:cNvSpPr/>
            <p:nvPr/>
          </p:nvSpPr>
          <p:spPr bwMode="auto">
            <a:xfrm>
              <a:off x="8777001" y="341414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2" name="TextBox 221"/>
            <p:cNvSpPr txBox="1"/>
            <p:nvPr/>
          </p:nvSpPr>
          <p:spPr>
            <a:xfrm>
              <a:off x="9263131" y="299238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223" name="TextBox 222"/>
            <p:cNvSpPr txBox="1"/>
            <p:nvPr/>
          </p:nvSpPr>
          <p:spPr>
            <a:xfrm>
              <a:off x="8712969" y="2992388"/>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cxnSp>
          <p:nvCxnSpPr>
            <p:cNvPr id="238" name="Straight Connector 237"/>
            <p:cNvCxnSpPr/>
            <p:nvPr/>
          </p:nvCxnSpPr>
          <p:spPr bwMode="auto">
            <a:xfrm>
              <a:off x="912718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39" name="Straight Connector 238"/>
            <p:cNvCxnSpPr/>
            <p:nvPr/>
          </p:nvCxnSpPr>
          <p:spPr bwMode="auto">
            <a:xfrm>
              <a:off x="898316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40" name="Straight Connector 239"/>
            <p:cNvCxnSpPr/>
            <p:nvPr/>
          </p:nvCxnSpPr>
          <p:spPr bwMode="auto">
            <a:xfrm>
              <a:off x="905517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grpSp>
      <p:grpSp>
        <p:nvGrpSpPr>
          <p:cNvPr id="279" name="Group 278"/>
          <p:cNvGrpSpPr/>
          <p:nvPr/>
        </p:nvGrpSpPr>
        <p:grpSpPr>
          <a:xfrm>
            <a:off x="6991135" y="2632348"/>
            <a:ext cx="792724" cy="1080120"/>
            <a:chOff x="5766999" y="2632348"/>
            <a:chExt cx="792724" cy="1080120"/>
          </a:xfrm>
        </p:grpSpPr>
        <p:sp>
          <p:nvSpPr>
            <p:cNvPr id="209" name="Rectangle 208"/>
            <p:cNvSpPr/>
            <p:nvPr/>
          </p:nvSpPr>
          <p:spPr bwMode="auto">
            <a:xfrm>
              <a:off x="5766999"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10" name="Straight Connector 209"/>
            <p:cNvCxnSpPr/>
            <p:nvPr/>
          </p:nvCxnSpPr>
          <p:spPr bwMode="auto">
            <a:xfrm>
              <a:off x="6278050"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1" name="Straight Connector 210"/>
            <p:cNvCxnSpPr/>
            <p:nvPr/>
          </p:nvCxnSpPr>
          <p:spPr bwMode="auto">
            <a:xfrm>
              <a:off x="5990018"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2" name="Straight Connector 211"/>
            <p:cNvCxnSpPr/>
            <p:nvPr/>
          </p:nvCxnSpPr>
          <p:spPr bwMode="auto">
            <a:xfrm flipH="1">
              <a:off x="6278050" y="263234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13" name="Straight Connector 212"/>
            <p:cNvCxnSpPr/>
            <p:nvPr/>
          </p:nvCxnSpPr>
          <p:spPr bwMode="auto">
            <a:xfrm>
              <a:off x="5918010" y="263234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17" name="Isosceles Triangle 216"/>
            <p:cNvSpPr/>
            <p:nvPr/>
          </p:nvSpPr>
          <p:spPr bwMode="auto">
            <a:xfrm>
              <a:off x="6140102"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8" name="Isosceles Triangle 217"/>
            <p:cNvSpPr/>
            <p:nvPr/>
          </p:nvSpPr>
          <p:spPr bwMode="auto">
            <a:xfrm>
              <a:off x="5852070"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9" name="Trapezoid 218"/>
            <p:cNvSpPr/>
            <p:nvPr/>
          </p:nvSpPr>
          <p:spPr bwMode="auto">
            <a:xfrm>
              <a:off x="5852069" y="341414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0" name="TextBox 219"/>
            <p:cNvSpPr txBox="1"/>
            <p:nvPr/>
          </p:nvSpPr>
          <p:spPr>
            <a:xfrm>
              <a:off x="6319273" y="299296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221" name="TextBox 220"/>
            <p:cNvSpPr txBox="1"/>
            <p:nvPr/>
          </p:nvSpPr>
          <p:spPr>
            <a:xfrm>
              <a:off x="5839007" y="299296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cxnSp>
          <p:nvCxnSpPr>
            <p:cNvPr id="241" name="Straight Connector 240"/>
            <p:cNvCxnSpPr/>
            <p:nvPr/>
          </p:nvCxnSpPr>
          <p:spPr bwMode="auto">
            <a:xfrm>
              <a:off x="621623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2" name="Straight Connector 241"/>
            <p:cNvCxnSpPr/>
            <p:nvPr/>
          </p:nvCxnSpPr>
          <p:spPr bwMode="auto">
            <a:xfrm>
              <a:off x="607221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3" name="Straight Connector 242"/>
            <p:cNvCxnSpPr/>
            <p:nvPr/>
          </p:nvCxnSpPr>
          <p:spPr bwMode="auto">
            <a:xfrm>
              <a:off x="614422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274" name="TextBox 273"/>
          <p:cNvSpPr txBox="1"/>
          <p:nvPr/>
        </p:nvSpPr>
        <p:spPr>
          <a:xfrm>
            <a:off x="6127675"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75" name="TextBox 274"/>
          <p:cNvSpPr txBox="1"/>
          <p:nvPr/>
        </p:nvSpPr>
        <p:spPr>
          <a:xfrm>
            <a:off x="8802888" y="4803620"/>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81" name="TextBox 280"/>
          <p:cNvSpPr txBox="1"/>
          <p:nvPr/>
        </p:nvSpPr>
        <p:spPr>
          <a:xfrm>
            <a:off x="2743299"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3" name="TextBox 282"/>
          <p:cNvSpPr txBox="1"/>
          <p:nvPr/>
        </p:nvSpPr>
        <p:spPr>
          <a:xfrm>
            <a:off x="1735187"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4" name="TextBox 283"/>
          <p:cNvSpPr txBox="1"/>
          <p:nvPr/>
        </p:nvSpPr>
        <p:spPr>
          <a:xfrm>
            <a:off x="799083"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5" name="TextBox 284"/>
          <p:cNvSpPr txBox="1"/>
          <p:nvPr/>
        </p:nvSpPr>
        <p:spPr>
          <a:xfrm>
            <a:off x="3679403"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86" name="TextBox 285"/>
          <p:cNvSpPr txBox="1"/>
          <p:nvPr/>
        </p:nvSpPr>
        <p:spPr>
          <a:xfrm>
            <a:off x="6991771"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7" name="TextBox 286"/>
          <p:cNvSpPr txBox="1"/>
          <p:nvPr/>
        </p:nvSpPr>
        <p:spPr>
          <a:xfrm>
            <a:off x="7999883"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8" name="TextBox 287"/>
          <p:cNvSpPr txBox="1"/>
          <p:nvPr/>
        </p:nvSpPr>
        <p:spPr>
          <a:xfrm>
            <a:off x="6055667"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9" name="TextBox 288"/>
          <p:cNvSpPr txBox="1"/>
          <p:nvPr/>
        </p:nvSpPr>
        <p:spPr>
          <a:xfrm>
            <a:off x="8935987"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90" name="Rectangle 289"/>
          <p:cNvSpPr/>
          <p:nvPr/>
        </p:nvSpPr>
        <p:spPr bwMode="auto">
          <a:xfrm>
            <a:off x="2743299"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288032"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92" name="Group 25"/>
          <p:cNvGrpSpPr>
            <a:grpSpLocks noChangeAspect="1"/>
          </p:cNvGrpSpPr>
          <p:nvPr/>
        </p:nvGrpSpPr>
        <p:grpSpPr>
          <a:xfrm>
            <a:off x="367035" y="320841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51105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99" name="Group 25"/>
          <p:cNvGrpSpPr>
            <a:grpSpLocks noChangeAspect="1"/>
          </p:cNvGrpSpPr>
          <p:nvPr/>
        </p:nvGrpSpPr>
        <p:grpSpPr>
          <a:xfrm flipH="1">
            <a:off x="4687515" y="3208412"/>
            <a:ext cx="288032" cy="288032"/>
            <a:chOff x="655067" y="5296644"/>
            <a:chExt cx="504056" cy="504056"/>
          </a:xfrm>
          <a:solidFill>
            <a:schemeClr val="bg1"/>
          </a:solidFill>
        </p:grpSpPr>
        <p:sp>
          <p:nvSpPr>
            <p:cNvPr id="300" name="Isosceles Triangle 29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1" name="Trapezoid 30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02" name="Straight Connector 301"/>
          <p:cNvCxnSpPr>
            <a:stCxn id="300" idx="0"/>
          </p:cNvCxnSpPr>
          <p:nvPr/>
        </p:nvCxnSpPr>
        <p:spPr bwMode="auto">
          <a:xfrm flipH="1" flipV="1">
            <a:off x="483153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16" name="Group 315"/>
          <p:cNvGrpSpPr/>
          <p:nvPr/>
        </p:nvGrpSpPr>
        <p:grpSpPr>
          <a:xfrm>
            <a:off x="439043" y="3496444"/>
            <a:ext cx="4464496" cy="216024"/>
            <a:chOff x="295027" y="3496444"/>
            <a:chExt cx="4464496" cy="72008"/>
          </a:xfrm>
        </p:grpSpPr>
        <p:cxnSp>
          <p:nvCxnSpPr>
            <p:cNvPr id="296" name="Straight Connector 295"/>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07" name="TextBox 306"/>
          <p:cNvSpPr txBox="1"/>
          <p:nvPr/>
        </p:nvSpPr>
        <p:spPr>
          <a:xfrm>
            <a:off x="367035" y="191226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308" name="TextBox 307"/>
          <p:cNvSpPr txBox="1"/>
          <p:nvPr/>
        </p:nvSpPr>
        <p:spPr>
          <a:xfrm>
            <a:off x="4687515" y="191226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09" name="Straight Connector 308"/>
          <p:cNvCxnSpPr/>
          <p:nvPr/>
        </p:nvCxnSpPr>
        <p:spPr bwMode="auto">
          <a:xfrm>
            <a:off x="51105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a:off x="483153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321" name="Rectangle 320"/>
          <p:cNvSpPr/>
          <p:nvPr/>
        </p:nvSpPr>
        <p:spPr bwMode="auto">
          <a:xfrm>
            <a:off x="7927875"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322" name="Rectangle 321"/>
          <p:cNvSpPr/>
          <p:nvPr/>
        </p:nvSpPr>
        <p:spPr bwMode="auto">
          <a:xfrm>
            <a:off x="5472608"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23" name="Group 25"/>
          <p:cNvGrpSpPr>
            <a:grpSpLocks noChangeAspect="1"/>
          </p:cNvGrpSpPr>
          <p:nvPr/>
        </p:nvGrpSpPr>
        <p:grpSpPr>
          <a:xfrm>
            <a:off x="5623619" y="3208412"/>
            <a:ext cx="288032" cy="288032"/>
            <a:chOff x="655067" y="5296644"/>
            <a:chExt cx="504056" cy="504056"/>
          </a:xfrm>
          <a:solidFill>
            <a:schemeClr val="bg1"/>
          </a:solidFill>
        </p:grpSpPr>
        <p:sp>
          <p:nvSpPr>
            <p:cNvPr id="324" name="Isosceles Triangle 3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5" name="Trapezoid 3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26" name="Straight Connector 325"/>
          <p:cNvCxnSpPr>
            <a:stCxn id="324" idx="0"/>
          </p:cNvCxnSpPr>
          <p:nvPr/>
        </p:nvCxnSpPr>
        <p:spPr bwMode="auto">
          <a:xfrm flipV="1">
            <a:off x="5767635"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27" name="Group 25"/>
          <p:cNvGrpSpPr>
            <a:grpSpLocks noChangeAspect="1"/>
          </p:cNvGrpSpPr>
          <p:nvPr/>
        </p:nvGrpSpPr>
        <p:grpSpPr>
          <a:xfrm flipH="1">
            <a:off x="9944099" y="3208412"/>
            <a:ext cx="288032" cy="288032"/>
            <a:chOff x="655067" y="5296644"/>
            <a:chExt cx="504056" cy="504056"/>
          </a:xfrm>
          <a:solidFill>
            <a:schemeClr val="bg1"/>
          </a:solidFill>
        </p:grpSpPr>
        <p:sp>
          <p:nvSpPr>
            <p:cNvPr id="328" name="Isosceles Triangle 32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Trapezoid 32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30" name="Straight Connector 329"/>
          <p:cNvCxnSpPr>
            <a:stCxn id="328" idx="0"/>
          </p:cNvCxnSpPr>
          <p:nvPr/>
        </p:nvCxnSpPr>
        <p:spPr bwMode="auto">
          <a:xfrm flipH="1" flipV="1">
            <a:off x="10088115"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2" name="Straight Connector 331"/>
          <p:cNvCxnSpPr/>
          <p:nvPr/>
        </p:nvCxnSpPr>
        <p:spPr bwMode="auto">
          <a:xfrm>
            <a:off x="576763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3" name="Straight Connector 332"/>
          <p:cNvCxnSpPr/>
          <p:nvPr/>
        </p:nvCxnSpPr>
        <p:spPr bwMode="auto">
          <a:xfrm>
            <a:off x="583964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4" name="Straight Connector 333"/>
          <p:cNvCxnSpPr/>
          <p:nvPr/>
        </p:nvCxnSpPr>
        <p:spPr bwMode="auto">
          <a:xfrm>
            <a:off x="569562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5" name="Straight Connector 334"/>
          <p:cNvCxnSpPr/>
          <p:nvPr/>
        </p:nvCxnSpPr>
        <p:spPr bwMode="auto">
          <a:xfrm flipH="1">
            <a:off x="100881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6" name="Straight Connector 335"/>
          <p:cNvCxnSpPr/>
          <p:nvPr/>
        </p:nvCxnSpPr>
        <p:spPr bwMode="auto">
          <a:xfrm flipH="1">
            <a:off x="1001610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7" name="Straight Connector 336"/>
          <p:cNvCxnSpPr/>
          <p:nvPr/>
        </p:nvCxnSpPr>
        <p:spPr bwMode="auto">
          <a:xfrm flipH="1">
            <a:off x="1016012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38" name="TextBox 337"/>
          <p:cNvSpPr txBox="1"/>
          <p:nvPr/>
        </p:nvSpPr>
        <p:spPr>
          <a:xfrm>
            <a:off x="5623619" y="191226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339" name="TextBox 338"/>
          <p:cNvSpPr txBox="1"/>
          <p:nvPr/>
        </p:nvSpPr>
        <p:spPr>
          <a:xfrm>
            <a:off x="9944099" y="191226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40" name="Straight Connector 339"/>
          <p:cNvCxnSpPr/>
          <p:nvPr/>
        </p:nvCxnSpPr>
        <p:spPr bwMode="auto">
          <a:xfrm>
            <a:off x="5767635"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41" name="Straight Connector 340"/>
          <p:cNvCxnSpPr/>
          <p:nvPr/>
        </p:nvCxnSpPr>
        <p:spPr bwMode="auto">
          <a:xfrm>
            <a:off x="10088115"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345" name="Group 344"/>
          <p:cNvGrpSpPr/>
          <p:nvPr/>
        </p:nvGrpSpPr>
        <p:grpSpPr>
          <a:xfrm>
            <a:off x="1087115" y="3928492"/>
            <a:ext cx="144016" cy="360040"/>
            <a:chOff x="871091" y="4144516"/>
            <a:chExt cx="144016" cy="144016"/>
          </a:xfrm>
        </p:grpSpPr>
        <p:cxnSp>
          <p:nvCxnSpPr>
            <p:cNvPr id="342" name="Straight Connector 34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356" name="Group 61"/>
          <p:cNvGrpSpPr>
            <a:grpSpLocks noChangeAspect="1"/>
          </p:cNvGrpSpPr>
          <p:nvPr/>
        </p:nvGrpSpPr>
        <p:grpSpPr>
          <a:xfrm flipV="1">
            <a:off x="3679403" y="4288532"/>
            <a:ext cx="576064" cy="288032"/>
            <a:chOff x="655067" y="5296644"/>
            <a:chExt cx="504056" cy="504056"/>
          </a:xfrm>
          <a:solidFill>
            <a:schemeClr val="bg1"/>
          </a:solidFill>
        </p:grpSpPr>
        <p:sp>
          <p:nvSpPr>
            <p:cNvPr id="357" name="Isosceles Triangle 35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8" name="Trapezoid 357"/>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9" name="Straight Connector 358"/>
          <p:cNvCxnSpPr>
            <a:endCxn id="357" idx="0"/>
          </p:cNvCxnSpPr>
          <p:nvPr/>
        </p:nvCxnSpPr>
        <p:spPr bwMode="auto">
          <a:xfrm flipV="1">
            <a:off x="3967435"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60" name="Group 359"/>
          <p:cNvGrpSpPr/>
          <p:nvPr/>
        </p:nvGrpSpPr>
        <p:grpSpPr>
          <a:xfrm>
            <a:off x="4039443" y="3928492"/>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3247355"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366" name="Group 365"/>
          <p:cNvGrpSpPr/>
          <p:nvPr/>
        </p:nvGrpSpPr>
        <p:grpSpPr>
          <a:xfrm>
            <a:off x="3751411" y="4144516"/>
            <a:ext cx="144016" cy="144016"/>
            <a:chOff x="1591171" y="4144516"/>
            <a:chExt cx="144016" cy="144016"/>
          </a:xfrm>
        </p:grpSpPr>
        <p:cxnSp>
          <p:nvCxnSpPr>
            <p:cNvPr id="367" name="Straight Connector 3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8" name="Straight Connector 3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9" name="Straight Connector 3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70" name="Rectangle 369"/>
          <p:cNvSpPr/>
          <p:nvPr/>
        </p:nvSpPr>
        <p:spPr bwMode="auto">
          <a:xfrm>
            <a:off x="6559723"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371" name="Group 58"/>
          <p:cNvGrpSpPr>
            <a:grpSpLocks noChangeAspect="1"/>
          </p:cNvGrpSpPr>
          <p:nvPr/>
        </p:nvGrpSpPr>
        <p:grpSpPr>
          <a:xfrm flipV="1">
            <a:off x="7207795" y="4288532"/>
            <a:ext cx="288032" cy="288032"/>
            <a:chOff x="655067" y="5296644"/>
            <a:chExt cx="504056" cy="504056"/>
          </a:xfrm>
          <a:solidFill>
            <a:schemeClr val="bg1"/>
          </a:solidFill>
        </p:grpSpPr>
        <p:sp>
          <p:nvSpPr>
            <p:cNvPr id="372" name="Isosceles Triangle 37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37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74" name="Group 58"/>
          <p:cNvGrpSpPr>
            <a:grpSpLocks noChangeAspect="1"/>
          </p:cNvGrpSpPr>
          <p:nvPr/>
        </p:nvGrpSpPr>
        <p:grpSpPr>
          <a:xfrm flipH="1" flipV="1">
            <a:off x="8503939" y="4288532"/>
            <a:ext cx="288032" cy="288032"/>
            <a:chOff x="655067" y="5296644"/>
            <a:chExt cx="504056" cy="504056"/>
          </a:xfrm>
          <a:solidFill>
            <a:schemeClr val="bg1"/>
          </a:solidFill>
        </p:grpSpPr>
        <p:sp>
          <p:nvSpPr>
            <p:cNvPr id="375" name="Isosceles Triangle 37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6" name="Trapezoid 37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77" name="Group 61"/>
          <p:cNvGrpSpPr>
            <a:grpSpLocks noChangeAspect="1"/>
          </p:cNvGrpSpPr>
          <p:nvPr/>
        </p:nvGrpSpPr>
        <p:grpSpPr>
          <a:xfrm flipV="1">
            <a:off x="6271691" y="4288532"/>
            <a:ext cx="864096" cy="288032"/>
            <a:chOff x="655067" y="5296644"/>
            <a:chExt cx="504056" cy="504056"/>
          </a:xfrm>
          <a:solidFill>
            <a:schemeClr val="bg1"/>
          </a:solidFill>
        </p:grpSpPr>
        <p:sp>
          <p:nvSpPr>
            <p:cNvPr id="378" name="Isosceles Triangle 37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9" name="Trapezoid 378"/>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0" name="Straight Connector 379"/>
          <p:cNvCxnSpPr>
            <a:endCxn id="378" idx="0"/>
          </p:cNvCxnSpPr>
          <p:nvPr/>
        </p:nvCxnSpPr>
        <p:spPr bwMode="auto">
          <a:xfrm flipV="1">
            <a:off x="670373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81" name="Group 380"/>
          <p:cNvGrpSpPr/>
          <p:nvPr/>
        </p:nvGrpSpPr>
        <p:grpSpPr>
          <a:xfrm>
            <a:off x="7279803" y="4144516"/>
            <a:ext cx="144016" cy="144016"/>
            <a:chOff x="1591171" y="4144516"/>
            <a:chExt cx="144016" cy="144016"/>
          </a:xfrm>
        </p:grpSpPr>
        <p:cxnSp>
          <p:nvCxnSpPr>
            <p:cNvPr id="382" name="Straight Connector 381"/>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3" name="Straight Connector 382"/>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85" name="Straight Connector 384"/>
          <p:cNvCxnSpPr/>
          <p:nvPr/>
        </p:nvCxnSpPr>
        <p:spPr bwMode="auto">
          <a:xfrm flipH="1">
            <a:off x="8647955"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6" name="Straight Connector 385"/>
          <p:cNvCxnSpPr/>
          <p:nvPr/>
        </p:nvCxnSpPr>
        <p:spPr bwMode="auto">
          <a:xfrm flipH="1">
            <a:off x="857594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7" name="Straight Connector 386"/>
          <p:cNvCxnSpPr/>
          <p:nvPr/>
        </p:nvCxnSpPr>
        <p:spPr bwMode="auto">
          <a:xfrm flipH="1">
            <a:off x="87199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8" name="Straight Connector 387"/>
          <p:cNvCxnSpPr/>
          <p:nvPr/>
        </p:nvCxnSpPr>
        <p:spPr bwMode="auto">
          <a:xfrm>
            <a:off x="677574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663173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670373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1" name="Straight Connector 390"/>
          <p:cNvCxnSpPr/>
          <p:nvPr/>
        </p:nvCxnSpPr>
        <p:spPr bwMode="auto">
          <a:xfrm>
            <a:off x="7351811" y="4720580"/>
            <a:ext cx="129614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392" name="TextBox 391"/>
          <p:cNvSpPr txBox="1"/>
          <p:nvPr/>
        </p:nvSpPr>
        <p:spPr>
          <a:xfrm>
            <a:off x="7423819" y="4504556"/>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393" name="Straight Connector 392"/>
          <p:cNvCxnSpPr/>
          <p:nvPr/>
        </p:nvCxnSpPr>
        <p:spPr bwMode="auto">
          <a:xfrm>
            <a:off x="7351811"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4" name="Straight Connector 393"/>
          <p:cNvCxnSpPr/>
          <p:nvPr/>
        </p:nvCxnSpPr>
        <p:spPr bwMode="auto">
          <a:xfrm>
            <a:off x="8647955"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95" name="Group 394"/>
          <p:cNvGrpSpPr/>
          <p:nvPr/>
        </p:nvGrpSpPr>
        <p:grpSpPr>
          <a:xfrm>
            <a:off x="6343699" y="3928492"/>
            <a:ext cx="144016" cy="360040"/>
            <a:chOff x="871091" y="4144516"/>
            <a:chExt cx="144016" cy="144016"/>
          </a:xfrm>
        </p:grpSpPr>
        <p:cxnSp>
          <p:nvCxnSpPr>
            <p:cNvPr id="396" name="Straight Connector 3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399" name="Group 61"/>
          <p:cNvGrpSpPr>
            <a:grpSpLocks noChangeAspect="1"/>
          </p:cNvGrpSpPr>
          <p:nvPr/>
        </p:nvGrpSpPr>
        <p:grpSpPr>
          <a:xfrm flipV="1">
            <a:off x="8935987" y="4288532"/>
            <a:ext cx="576064" cy="288032"/>
            <a:chOff x="655067" y="5296644"/>
            <a:chExt cx="504056" cy="504056"/>
          </a:xfrm>
          <a:solidFill>
            <a:schemeClr val="bg1"/>
          </a:solidFill>
        </p:grpSpPr>
        <p:sp>
          <p:nvSpPr>
            <p:cNvPr id="400" name="Isosceles Triangle 39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1" name="Trapezoid 400"/>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02" name="Straight Connector 401"/>
          <p:cNvCxnSpPr>
            <a:endCxn id="400" idx="0"/>
          </p:cNvCxnSpPr>
          <p:nvPr/>
        </p:nvCxnSpPr>
        <p:spPr bwMode="auto">
          <a:xfrm flipV="1">
            <a:off x="922401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03" name="Group 402"/>
          <p:cNvGrpSpPr/>
          <p:nvPr/>
        </p:nvGrpSpPr>
        <p:grpSpPr>
          <a:xfrm>
            <a:off x="9296027" y="3928492"/>
            <a:ext cx="144016" cy="360040"/>
            <a:chOff x="871091" y="4144516"/>
            <a:chExt cx="144016" cy="144016"/>
          </a:xfrm>
        </p:grpSpPr>
        <p:cxnSp>
          <p:nvCxnSpPr>
            <p:cNvPr id="404" name="Straight Connector 403"/>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5" name="Straight Connector 404"/>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407" name="Rectangle 406"/>
          <p:cNvSpPr/>
          <p:nvPr/>
        </p:nvSpPr>
        <p:spPr bwMode="auto">
          <a:xfrm>
            <a:off x="8503939"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408" name="Group 407"/>
          <p:cNvGrpSpPr/>
          <p:nvPr/>
        </p:nvGrpSpPr>
        <p:grpSpPr>
          <a:xfrm>
            <a:off x="9007995" y="4144516"/>
            <a:ext cx="144016" cy="144016"/>
            <a:chOff x="1591171" y="4144516"/>
            <a:chExt cx="144016" cy="144016"/>
          </a:xfrm>
        </p:grpSpPr>
        <p:cxnSp>
          <p:nvCxnSpPr>
            <p:cNvPr id="409" name="Straight Connector 408"/>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0" name="Straight Connector 409"/>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1" name="Straight Connector 410"/>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28" name="Group 427"/>
          <p:cNvGrpSpPr/>
          <p:nvPr/>
        </p:nvGrpSpPr>
        <p:grpSpPr>
          <a:xfrm>
            <a:off x="439043" y="3712468"/>
            <a:ext cx="1296144" cy="432048"/>
            <a:chOff x="295027" y="3712468"/>
            <a:chExt cx="1296144" cy="432048"/>
          </a:xfrm>
        </p:grpSpPr>
        <p:cxnSp>
          <p:nvCxnSpPr>
            <p:cNvPr id="413" name="Straight Connector 412"/>
            <p:cNvCxnSpPr/>
            <p:nvPr/>
          </p:nvCxnSpPr>
          <p:spPr bwMode="auto">
            <a:xfrm>
              <a:off x="1087115"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1025155"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953147"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295027"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367035"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439043"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4" name="Straight Connector 423"/>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29" name="Group 428"/>
          <p:cNvGrpSpPr/>
          <p:nvPr/>
        </p:nvGrpSpPr>
        <p:grpSpPr>
          <a:xfrm flipH="1">
            <a:off x="3087772" y="3708589"/>
            <a:ext cx="1815767" cy="435927"/>
            <a:chOff x="223019" y="3708589"/>
            <a:chExt cx="1815767" cy="435927"/>
          </a:xfrm>
        </p:grpSpPr>
        <p:cxnSp>
          <p:nvCxnSpPr>
            <p:cNvPr id="430" name="Straight Connector 429"/>
            <p:cNvCxnSpPr/>
            <p:nvPr/>
          </p:nvCxnSpPr>
          <p:spPr bwMode="auto">
            <a:xfrm flipH="1">
              <a:off x="1591171" y="3708589"/>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1" name="Straight Connector 430"/>
            <p:cNvCxnSpPr/>
            <p:nvPr/>
          </p:nvCxnSpPr>
          <p:spPr bwMode="auto">
            <a:xfrm flipH="1">
              <a:off x="1519163" y="3711988"/>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flipH="1">
              <a:off x="1447155" y="3711988"/>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a:off x="223019"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4" name="Straight Connector 433"/>
            <p:cNvCxnSpPr/>
            <p:nvPr/>
          </p:nvCxnSpPr>
          <p:spPr bwMode="auto">
            <a:xfrm>
              <a:off x="295027"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a:off x="367035"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48" name="Group 447"/>
          <p:cNvGrpSpPr/>
          <p:nvPr/>
        </p:nvGrpSpPr>
        <p:grpSpPr>
          <a:xfrm>
            <a:off x="5695627" y="3716347"/>
            <a:ext cx="1296144" cy="432048"/>
            <a:chOff x="295027" y="3712468"/>
            <a:chExt cx="1296144" cy="432048"/>
          </a:xfrm>
        </p:grpSpPr>
        <p:cxnSp>
          <p:nvCxnSpPr>
            <p:cNvPr id="449" name="Straight Connector 448"/>
            <p:cNvCxnSpPr/>
            <p:nvPr/>
          </p:nvCxnSpPr>
          <p:spPr bwMode="auto">
            <a:xfrm>
              <a:off x="1087115"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0" name="Straight Connector 449"/>
            <p:cNvCxnSpPr/>
            <p:nvPr/>
          </p:nvCxnSpPr>
          <p:spPr bwMode="auto">
            <a:xfrm>
              <a:off x="1025155"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1" name="Straight Connector 450"/>
            <p:cNvCxnSpPr/>
            <p:nvPr/>
          </p:nvCxnSpPr>
          <p:spPr bwMode="auto">
            <a:xfrm>
              <a:off x="953147"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2" name="Straight Connector 451"/>
            <p:cNvCxnSpPr/>
            <p:nvPr/>
          </p:nvCxnSpPr>
          <p:spPr bwMode="auto">
            <a:xfrm>
              <a:off x="295027"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a:off x="367035"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a:off x="439043"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62" name="Straight Connector 461"/>
          <p:cNvCxnSpPr/>
          <p:nvPr/>
        </p:nvCxnSpPr>
        <p:spPr bwMode="auto">
          <a:xfrm flipH="1">
            <a:off x="9440043"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3" name="Straight Connector 462"/>
          <p:cNvCxnSpPr/>
          <p:nvPr/>
        </p:nvCxnSpPr>
        <p:spPr bwMode="auto">
          <a:xfrm flipH="1">
            <a:off x="9368035"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4" name="Straight Connector 463"/>
          <p:cNvCxnSpPr/>
          <p:nvPr/>
        </p:nvCxnSpPr>
        <p:spPr bwMode="auto">
          <a:xfrm flipH="1">
            <a:off x="9296027"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9" name="Straight Connector 468"/>
          <p:cNvCxnSpPr/>
          <p:nvPr/>
        </p:nvCxnSpPr>
        <p:spPr bwMode="auto">
          <a:xfrm flipH="1">
            <a:off x="7063779" y="3712468"/>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0" name="Straight Connector 469"/>
          <p:cNvCxnSpPr/>
          <p:nvPr/>
        </p:nvCxnSpPr>
        <p:spPr bwMode="auto">
          <a:xfrm flipH="1">
            <a:off x="7135787" y="3715867"/>
            <a:ext cx="218800" cy="21262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1" name="Straight Connector 470"/>
          <p:cNvCxnSpPr/>
          <p:nvPr/>
        </p:nvCxnSpPr>
        <p:spPr bwMode="auto">
          <a:xfrm flipH="1">
            <a:off x="7207795" y="3715867"/>
            <a:ext cx="214777" cy="21262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5" name="Straight Connector 474"/>
          <p:cNvCxnSpPr/>
          <p:nvPr/>
        </p:nvCxnSpPr>
        <p:spPr bwMode="auto">
          <a:xfrm flipV="1">
            <a:off x="6919763"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6" name="Straight Connector 475"/>
          <p:cNvCxnSpPr/>
          <p:nvPr/>
        </p:nvCxnSpPr>
        <p:spPr bwMode="auto">
          <a:xfrm flipV="1">
            <a:off x="6847755"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7" name="Straight Connector 476"/>
          <p:cNvCxnSpPr/>
          <p:nvPr/>
        </p:nvCxnSpPr>
        <p:spPr bwMode="auto">
          <a:xfrm flipV="1">
            <a:off x="699177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1" name="Straight Connector 480"/>
          <p:cNvCxnSpPr/>
          <p:nvPr/>
        </p:nvCxnSpPr>
        <p:spPr bwMode="auto">
          <a:xfrm>
            <a:off x="69917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2" name="Straight Connector 481"/>
          <p:cNvCxnSpPr/>
          <p:nvPr/>
        </p:nvCxnSpPr>
        <p:spPr bwMode="auto">
          <a:xfrm>
            <a:off x="6847755"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a:off x="69197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2" name="TextBox 491"/>
          <p:cNvSpPr txBox="1"/>
          <p:nvPr/>
        </p:nvSpPr>
        <p:spPr>
          <a:xfrm>
            <a:off x="8301657" y="1984276"/>
            <a:ext cx="1282402" cy="2308324"/>
          </a:xfrm>
          <a:prstGeom prst="rect">
            <a:avLst/>
          </a:prstGeom>
          <a:noFill/>
        </p:spPr>
        <p:txBody>
          <a:bodyPr wrap="none" lIns="0" tIns="0" rIns="0" bIns="0" rtlCol="0">
            <a:spAutoFit/>
          </a:bodyPr>
          <a:lstStyle/>
          <a:p>
            <a:r>
              <a:rPr lang="en-GB" sz="15000" b="0" dirty="0" smtClean="0">
                <a:solidFill>
                  <a:srgbClr val="FF0000"/>
                </a:solidFill>
              </a:rPr>
              <a:t>X</a:t>
            </a:r>
            <a:endParaRPr lang="en-US" sz="15000" b="0" dirty="0" smtClean="0">
              <a:solidFill>
                <a:srgbClr val="FF0000"/>
              </a:solidFill>
            </a:endParaRPr>
          </a:p>
        </p:txBody>
      </p:sp>
      <p:sp>
        <p:nvSpPr>
          <p:cNvPr id="493" name="TextBox 492"/>
          <p:cNvSpPr txBox="1"/>
          <p:nvPr/>
        </p:nvSpPr>
        <p:spPr>
          <a:xfrm>
            <a:off x="6415707" y="6016724"/>
            <a:ext cx="3168352" cy="553998"/>
          </a:xfrm>
          <a:prstGeom prst="rect">
            <a:avLst/>
          </a:prstGeom>
          <a:noFill/>
        </p:spPr>
        <p:txBody>
          <a:bodyPr wrap="square" lIns="0" tIns="0" rIns="0" bIns="0" rtlCol="0" anchor="ctr">
            <a:spAutoFit/>
          </a:bodyPr>
          <a:lstStyle/>
          <a:p>
            <a:pPr algn="ctr"/>
            <a:r>
              <a:rPr lang="en-GB" sz="1800" b="0" dirty="0" smtClean="0"/>
              <a:t>Right portal node failure or ENNI + Intra-DAS TESI failure</a:t>
            </a:r>
            <a:endParaRPr lang="en-US" sz="1800" b="0" dirty="0" smtClean="0"/>
          </a:p>
        </p:txBody>
      </p:sp>
      <p:sp>
        <p:nvSpPr>
          <p:cNvPr id="494" name="TextBox 493"/>
          <p:cNvSpPr txBox="1"/>
          <p:nvPr/>
        </p:nvSpPr>
        <p:spPr>
          <a:xfrm>
            <a:off x="1087115" y="6155223"/>
            <a:ext cx="3168352" cy="276999"/>
          </a:xfrm>
          <a:prstGeom prst="rect">
            <a:avLst/>
          </a:prstGeom>
          <a:noFill/>
        </p:spPr>
        <p:txBody>
          <a:bodyPr wrap="square" lIns="0" tIns="0" rIns="0" bIns="0" rtlCol="0" anchor="ctr">
            <a:spAutoFit/>
          </a:bodyPr>
          <a:lstStyle/>
          <a:p>
            <a:pPr algn="ctr"/>
            <a:r>
              <a:rPr lang="en-GB" sz="1800" b="0" dirty="0" smtClean="0"/>
              <a:t>Normal state, no failures</a:t>
            </a:r>
            <a:endParaRPr lang="en-US" sz="1800" b="0" dirty="0" smtClean="0"/>
          </a:p>
        </p:txBody>
      </p:sp>
      <p:sp>
        <p:nvSpPr>
          <p:cNvPr id="495" name="TextBox 494"/>
          <p:cNvSpPr txBox="1"/>
          <p:nvPr/>
        </p:nvSpPr>
        <p:spPr>
          <a:xfrm>
            <a:off x="7733530" y="4288532"/>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496" name="TextBox 495"/>
          <p:cNvSpPr txBox="1"/>
          <p:nvPr/>
        </p:nvSpPr>
        <p:spPr>
          <a:xfrm>
            <a:off x="9029674" y="4557980"/>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cxnSp>
        <p:nvCxnSpPr>
          <p:cNvPr id="319" name="Straight Connector 318"/>
          <p:cNvCxnSpPr/>
          <p:nvPr/>
        </p:nvCxnSpPr>
        <p:spPr bwMode="auto">
          <a:xfrm flipH="1">
            <a:off x="1807195" y="3712468"/>
            <a:ext cx="21602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20" name="Straight Connector 319"/>
          <p:cNvCxnSpPr/>
          <p:nvPr/>
        </p:nvCxnSpPr>
        <p:spPr bwMode="auto">
          <a:xfrm flipH="1">
            <a:off x="1879203" y="3712468"/>
            <a:ext cx="21602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31" name="Straight Connector 330"/>
          <p:cNvCxnSpPr/>
          <p:nvPr/>
        </p:nvCxnSpPr>
        <p:spPr bwMode="auto">
          <a:xfrm flipH="1">
            <a:off x="1951211" y="3712468"/>
            <a:ext cx="21602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 name="Rectangle 318"/>
          <p:cNvSpPr/>
          <p:nvPr/>
        </p:nvSpPr>
        <p:spPr bwMode="auto">
          <a:xfrm>
            <a:off x="5551611" y="2560340"/>
            <a:ext cx="46805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320" name="Rectangle 319"/>
          <p:cNvSpPr/>
          <p:nvPr/>
        </p:nvSpPr>
        <p:spPr bwMode="auto">
          <a:xfrm>
            <a:off x="295027" y="2560340"/>
            <a:ext cx="46805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smtClean="0"/>
              <a:t>Distributed TESI Protection connected </a:t>
            </a:r>
            <a:r>
              <a:rPr lang="en-GB" dirty="0" smtClean="0"/>
              <a:t>to DRNI</a:t>
            </a:r>
            <a:endParaRPr lang="en-US" dirty="0"/>
          </a:p>
        </p:txBody>
      </p:sp>
      <p:sp>
        <p:nvSpPr>
          <p:cNvPr id="29" name="Rectangle 28"/>
          <p:cNvSpPr/>
          <p:nvPr/>
        </p:nvSpPr>
        <p:spPr bwMode="auto">
          <a:xfrm>
            <a:off x="2801318"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 name="Straight Connector 31"/>
          <p:cNvCxnSpPr/>
          <p:nvPr/>
        </p:nvCxnSpPr>
        <p:spPr bwMode="auto">
          <a:xfrm>
            <a:off x="3305374"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 name="Straight Connector 32"/>
          <p:cNvCxnSpPr/>
          <p:nvPr/>
        </p:nvCxnSpPr>
        <p:spPr bwMode="auto">
          <a:xfrm>
            <a:off x="3017342"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4" name="Rectangle 33"/>
          <p:cNvSpPr/>
          <p:nvPr/>
        </p:nvSpPr>
        <p:spPr bwMode="auto">
          <a:xfrm>
            <a:off x="1728193"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7" name="Straight Connector 36"/>
          <p:cNvCxnSpPr/>
          <p:nvPr/>
        </p:nvCxnSpPr>
        <p:spPr bwMode="auto">
          <a:xfrm>
            <a:off x="2239244"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 name="Straight Connector 37"/>
          <p:cNvCxnSpPr/>
          <p:nvPr/>
        </p:nvCxnSpPr>
        <p:spPr bwMode="auto">
          <a:xfrm>
            <a:off x="1951212"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 name="Straight Connector 38"/>
          <p:cNvCxnSpPr/>
          <p:nvPr/>
        </p:nvCxnSpPr>
        <p:spPr bwMode="auto">
          <a:xfrm flipH="1">
            <a:off x="3312369" y="263234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0" name="Straight Connector 39"/>
          <p:cNvCxnSpPr/>
          <p:nvPr/>
        </p:nvCxnSpPr>
        <p:spPr bwMode="auto">
          <a:xfrm>
            <a:off x="2952329" y="263234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42" name="Isosceles Triangle 41"/>
          <p:cNvSpPr/>
          <p:nvPr/>
        </p:nvSpPr>
        <p:spPr bwMode="auto">
          <a:xfrm>
            <a:off x="3154644"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 name="Isosceles Triangle 42"/>
          <p:cNvSpPr/>
          <p:nvPr/>
        </p:nvSpPr>
        <p:spPr bwMode="auto">
          <a:xfrm>
            <a:off x="2872982"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2872981" y="341414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 name="Isosceles Triangle 44"/>
          <p:cNvSpPr/>
          <p:nvPr/>
        </p:nvSpPr>
        <p:spPr bwMode="auto">
          <a:xfrm>
            <a:off x="2101296"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1813264"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1813263" y="341414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8" name="Straight Connector 47"/>
          <p:cNvCxnSpPr/>
          <p:nvPr/>
        </p:nvCxnSpPr>
        <p:spPr bwMode="auto">
          <a:xfrm>
            <a:off x="2030250"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2102258"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2174266"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3227614"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3083598"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3155606"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4" name="Freeform 53"/>
          <p:cNvSpPr/>
          <p:nvPr/>
        </p:nvSpPr>
        <p:spPr bwMode="auto">
          <a:xfrm>
            <a:off x="1872209"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extBox 54"/>
          <p:cNvSpPr txBox="1"/>
          <p:nvPr/>
        </p:nvSpPr>
        <p:spPr>
          <a:xfrm>
            <a:off x="2279831" y="299296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56" name="TextBox 55"/>
          <p:cNvSpPr txBox="1"/>
          <p:nvPr/>
        </p:nvSpPr>
        <p:spPr>
          <a:xfrm>
            <a:off x="1799565" y="29929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3358475" y="299238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58" name="TextBox 57"/>
          <p:cNvSpPr txBox="1"/>
          <p:nvPr/>
        </p:nvSpPr>
        <p:spPr>
          <a:xfrm>
            <a:off x="2808313" y="299238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69" name="Rectangle 68"/>
          <p:cNvSpPr/>
          <p:nvPr/>
        </p:nvSpPr>
        <p:spPr bwMode="auto">
          <a:xfrm>
            <a:off x="3729791"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 name="Freeform 69"/>
          <p:cNvSpPr/>
          <p:nvPr/>
        </p:nvSpPr>
        <p:spPr bwMode="auto">
          <a:xfrm>
            <a:off x="3873807"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3" name="Straight Connector 72"/>
          <p:cNvCxnSpPr/>
          <p:nvPr/>
        </p:nvCxnSpPr>
        <p:spPr bwMode="auto">
          <a:xfrm>
            <a:off x="423384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4" name="Straight Connector 73"/>
          <p:cNvCxnSpPr/>
          <p:nvPr/>
        </p:nvCxnSpPr>
        <p:spPr bwMode="auto">
          <a:xfrm>
            <a:off x="3945815"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75" name="Rectangle 74"/>
          <p:cNvSpPr/>
          <p:nvPr/>
        </p:nvSpPr>
        <p:spPr bwMode="auto">
          <a:xfrm>
            <a:off x="791452"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8" name="Straight Connector 77"/>
          <p:cNvCxnSpPr/>
          <p:nvPr/>
        </p:nvCxnSpPr>
        <p:spPr bwMode="auto">
          <a:xfrm>
            <a:off x="1302503"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 name="Straight Connector 78"/>
          <p:cNvCxnSpPr/>
          <p:nvPr/>
        </p:nvCxnSpPr>
        <p:spPr bwMode="auto">
          <a:xfrm>
            <a:off x="1014471"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p:nvPr/>
        </p:nvCxnSpPr>
        <p:spPr bwMode="auto">
          <a:xfrm flipH="1">
            <a:off x="1302503" y="263234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81" name="Straight Connector 80"/>
          <p:cNvCxnSpPr/>
          <p:nvPr/>
        </p:nvCxnSpPr>
        <p:spPr bwMode="auto">
          <a:xfrm>
            <a:off x="942463" y="263234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83" name="Isosceles Triangle 82"/>
          <p:cNvSpPr/>
          <p:nvPr/>
        </p:nvSpPr>
        <p:spPr bwMode="auto">
          <a:xfrm>
            <a:off x="4083117"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 name="Isosceles Triangle 83"/>
          <p:cNvSpPr/>
          <p:nvPr/>
        </p:nvSpPr>
        <p:spPr bwMode="auto">
          <a:xfrm>
            <a:off x="3801455"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3801454" y="341414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6" name="Isosceles Triangle 85"/>
          <p:cNvSpPr/>
          <p:nvPr/>
        </p:nvSpPr>
        <p:spPr bwMode="auto">
          <a:xfrm>
            <a:off x="1164555"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876523"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876522" y="341414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1343726" y="299296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90" name="TextBox 89"/>
          <p:cNvSpPr txBox="1"/>
          <p:nvPr/>
        </p:nvSpPr>
        <p:spPr>
          <a:xfrm>
            <a:off x="799083" y="29929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1" name="TextBox 90"/>
          <p:cNvSpPr txBox="1"/>
          <p:nvPr/>
        </p:nvSpPr>
        <p:spPr>
          <a:xfrm>
            <a:off x="4287584" y="299238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2" name="TextBox 91"/>
          <p:cNvSpPr txBox="1"/>
          <p:nvPr/>
        </p:nvSpPr>
        <p:spPr>
          <a:xfrm>
            <a:off x="3679403" y="299238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119" name="Rectangle 118"/>
          <p:cNvSpPr/>
          <p:nvPr/>
        </p:nvSpPr>
        <p:spPr bwMode="auto">
          <a:xfrm>
            <a:off x="209029" y="1768252"/>
            <a:ext cx="4903539"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1" name="TextBox 120"/>
          <p:cNvSpPr txBox="1"/>
          <p:nvPr/>
        </p:nvSpPr>
        <p:spPr>
          <a:xfrm>
            <a:off x="2507074" y="205628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122" name="Freeform 121"/>
          <p:cNvSpPr/>
          <p:nvPr/>
        </p:nvSpPr>
        <p:spPr bwMode="auto">
          <a:xfrm>
            <a:off x="1368152" y="227230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1224136" y="191226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124" name="TextBox 123"/>
          <p:cNvSpPr txBox="1"/>
          <p:nvPr/>
        </p:nvSpPr>
        <p:spPr>
          <a:xfrm>
            <a:off x="3816424" y="191226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125" name="Straight Connector 124"/>
          <p:cNvCxnSpPr/>
          <p:nvPr/>
        </p:nvCxnSpPr>
        <p:spPr bwMode="auto">
          <a:xfrm flipH="1">
            <a:off x="935468" y="212829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a:off x="3952810" y="212829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2952328" y="205628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flipH="1">
            <a:off x="1872208" y="212829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1" name="Freeform 130"/>
          <p:cNvSpPr/>
          <p:nvPr/>
        </p:nvSpPr>
        <p:spPr bwMode="auto">
          <a:xfrm>
            <a:off x="2304256" y="241632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2" name="TextBox 131"/>
          <p:cNvSpPr txBox="1"/>
          <p:nvPr/>
        </p:nvSpPr>
        <p:spPr>
          <a:xfrm>
            <a:off x="2808312" y="191226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133" name="TextBox 132"/>
          <p:cNvSpPr txBox="1"/>
          <p:nvPr/>
        </p:nvSpPr>
        <p:spPr>
          <a:xfrm>
            <a:off x="2088232" y="191226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134" name="TextBox 133"/>
          <p:cNvSpPr txBox="1"/>
          <p:nvPr/>
        </p:nvSpPr>
        <p:spPr>
          <a:xfrm>
            <a:off x="2520280" y="241632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cxnSp>
        <p:nvCxnSpPr>
          <p:cNvPr id="139" name="Straight Connector 138"/>
          <p:cNvCxnSpPr/>
          <p:nvPr/>
        </p:nvCxnSpPr>
        <p:spPr bwMode="auto">
          <a:xfrm>
            <a:off x="4151636"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4007620"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4079628"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1240688"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1096672"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1168680"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81" name="TextBox 280"/>
          <p:cNvSpPr txBox="1"/>
          <p:nvPr/>
        </p:nvSpPr>
        <p:spPr>
          <a:xfrm>
            <a:off x="2736304"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3" name="TextBox 282"/>
          <p:cNvSpPr txBox="1"/>
          <p:nvPr/>
        </p:nvSpPr>
        <p:spPr>
          <a:xfrm>
            <a:off x="1728192"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4" name="TextBox 283"/>
          <p:cNvSpPr txBox="1"/>
          <p:nvPr/>
        </p:nvSpPr>
        <p:spPr>
          <a:xfrm>
            <a:off x="792088"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5" name="TextBox 284"/>
          <p:cNvSpPr txBox="1"/>
          <p:nvPr/>
        </p:nvSpPr>
        <p:spPr>
          <a:xfrm>
            <a:off x="3672408"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90" name="Rectangle 289"/>
          <p:cNvSpPr/>
          <p:nvPr/>
        </p:nvSpPr>
        <p:spPr bwMode="auto">
          <a:xfrm>
            <a:off x="2736304"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281037"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11" name="Group 25"/>
          <p:cNvGrpSpPr>
            <a:grpSpLocks noChangeAspect="1"/>
          </p:cNvGrpSpPr>
          <p:nvPr/>
        </p:nvGrpSpPr>
        <p:grpSpPr>
          <a:xfrm>
            <a:off x="360040" y="320841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504056"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25"/>
          <p:cNvGrpSpPr>
            <a:grpSpLocks noChangeAspect="1"/>
          </p:cNvGrpSpPr>
          <p:nvPr/>
        </p:nvGrpSpPr>
        <p:grpSpPr>
          <a:xfrm flipH="1">
            <a:off x="4680520" y="3208412"/>
            <a:ext cx="288032" cy="288032"/>
            <a:chOff x="655067" y="5296644"/>
            <a:chExt cx="504056" cy="504056"/>
          </a:xfrm>
          <a:solidFill>
            <a:schemeClr val="bg1"/>
          </a:solidFill>
        </p:grpSpPr>
        <p:sp>
          <p:nvSpPr>
            <p:cNvPr id="300" name="Isosceles Triangle 29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1" name="Trapezoid 30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02" name="Straight Connector 301"/>
          <p:cNvCxnSpPr>
            <a:stCxn id="300" idx="0"/>
          </p:cNvCxnSpPr>
          <p:nvPr/>
        </p:nvCxnSpPr>
        <p:spPr bwMode="auto">
          <a:xfrm flipH="1" flipV="1">
            <a:off x="4824536"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 name="Group 315"/>
          <p:cNvGrpSpPr/>
          <p:nvPr/>
        </p:nvGrpSpPr>
        <p:grpSpPr>
          <a:xfrm>
            <a:off x="432048" y="3496444"/>
            <a:ext cx="4464496" cy="216024"/>
            <a:chOff x="295027" y="3496444"/>
            <a:chExt cx="4464496" cy="72008"/>
          </a:xfrm>
        </p:grpSpPr>
        <p:cxnSp>
          <p:nvCxnSpPr>
            <p:cNvPr id="296" name="Straight Connector 295"/>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07" name="TextBox 306"/>
          <p:cNvSpPr txBox="1"/>
          <p:nvPr/>
        </p:nvSpPr>
        <p:spPr>
          <a:xfrm>
            <a:off x="360040" y="191226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308" name="TextBox 307"/>
          <p:cNvSpPr txBox="1"/>
          <p:nvPr/>
        </p:nvSpPr>
        <p:spPr>
          <a:xfrm>
            <a:off x="4680520" y="191226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09" name="Straight Connector 308"/>
          <p:cNvCxnSpPr/>
          <p:nvPr/>
        </p:nvCxnSpPr>
        <p:spPr bwMode="auto">
          <a:xfrm>
            <a:off x="504056"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a:off x="4824536"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13" name="Straight Connector 412"/>
          <p:cNvCxnSpPr/>
          <p:nvPr/>
        </p:nvCxnSpPr>
        <p:spPr bwMode="auto">
          <a:xfrm>
            <a:off x="1224136"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1162176"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1090168"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432048"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504056"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576064"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0" name="Straight Connector 429"/>
          <p:cNvCxnSpPr/>
          <p:nvPr/>
        </p:nvCxnSpPr>
        <p:spPr bwMode="auto">
          <a:xfrm>
            <a:off x="3080777" y="3708589"/>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1" name="Straight Connector 430"/>
          <p:cNvCxnSpPr/>
          <p:nvPr/>
        </p:nvCxnSpPr>
        <p:spPr bwMode="auto">
          <a:xfrm>
            <a:off x="3155561" y="3711988"/>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a:off x="3223546" y="3711988"/>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flipH="1">
            <a:off x="4176464"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4" name="Straight Connector 433"/>
          <p:cNvCxnSpPr/>
          <p:nvPr/>
        </p:nvCxnSpPr>
        <p:spPr bwMode="auto">
          <a:xfrm flipH="1">
            <a:off x="4104456"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flipH="1">
            <a:off x="4032448"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4" name="TextBox 493"/>
          <p:cNvSpPr txBox="1"/>
          <p:nvPr/>
        </p:nvSpPr>
        <p:spPr>
          <a:xfrm>
            <a:off x="1080120" y="6155223"/>
            <a:ext cx="3168352" cy="276999"/>
          </a:xfrm>
          <a:prstGeom prst="rect">
            <a:avLst/>
          </a:prstGeom>
          <a:noFill/>
        </p:spPr>
        <p:txBody>
          <a:bodyPr wrap="square" lIns="0" tIns="0" rIns="0" bIns="0" rtlCol="0" anchor="ctr">
            <a:spAutoFit/>
          </a:bodyPr>
          <a:lstStyle/>
          <a:p>
            <a:pPr algn="ctr"/>
            <a:r>
              <a:rPr lang="en-GB" sz="1800" b="0" dirty="0" smtClean="0"/>
              <a:t>Right ENNI failure</a:t>
            </a:r>
            <a:endParaRPr lang="en-US" sz="1800" b="0" dirty="0" smtClean="0"/>
          </a:p>
        </p:txBody>
      </p:sp>
      <p:grpSp>
        <p:nvGrpSpPr>
          <p:cNvPr id="4" name="Group 58"/>
          <p:cNvGrpSpPr>
            <a:grpSpLocks noChangeAspect="1"/>
          </p:cNvGrpSpPr>
          <p:nvPr/>
        </p:nvGrpSpPr>
        <p:grpSpPr>
          <a:xfrm flipH="1" flipV="1">
            <a:off x="3240360" y="4288532"/>
            <a:ext cx="288032" cy="288032"/>
            <a:chOff x="655067" y="5296644"/>
            <a:chExt cx="504056" cy="504056"/>
          </a:xfrm>
          <a:solidFill>
            <a:schemeClr val="bg1"/>
          </a:solidFill>
        </p:grpSpPr>
        <p:sp>
          <p:nvSpPr>
            <p:cNvPr id="152" name="Isosceles Triangle 15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Trapezoid 1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54" name="Straight Connector 153"/>
          <p:cNvCxnSpPr/>
          <p:nvPr/>
        </p:nvCxnSpPr>
        <p:spPr bwMode="auto">
          <a:xfrm flipH="1">
            <a:off x="338437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331236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345638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2088232" y="4720580"/>
            <a:ext cx="129614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2232248" y="4504556"/>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175" name="Straight Connector 174"/>
          <p:cNvCxnSpPr/>
          <p:nvPr/>
        </p:nvCxnSpPr>
        <p:spPr bwMode="auto">
          <a:xfrm>
            <a:off x="3384376"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864096"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3539309"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17" name="Group 61"/>
          <p:cNvGrpSpPr>
            <a:grpSpLocks noChangeAspect="1"/>
          </p:cNvGrpSpPr>
          <p:nvPr/>
        </p:nvGrpSpPr>
        <p:grpSpPr>
          <a:xfrm flipV="1">
            <a:off x="3672408" y="4288532"/>
            <a:ext cx="576064" cy="288032"/>
            <a:chOff x="655067" y="5296644"/>
            <a:chExt cx="504056" cy="504056"/>
          </a:xfrm>
          <a:solidFill>
            <a:schemeClr val="bg1"/>
          </a:solidFill>
        </p:grpSpPr>
        <p:sp>
          <p:nvSpPr>
            <p:cNvPr id="357" name="Isosceles Triangle 35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8" name="Trapezoid 357"/>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9" name="Straight Connector 358"/>
          <p:cNvCxnSpPr>
            <a:endCxn id="357" idx="0"/>
          </p:cNvCxnSpPr>
          <p:nvPr/>
        </p:nvCxnSpPr>
        <p:spPr bwMode="auto">
          <a:xfrm flipV="1">
            <a:off x="3960440"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8" name="Group 359"/>
          <p:cNvGrpSpPr/>
          <p:nvPr/>
        </p:nvGrpSpPr>
        <p:grpSpPr>
          <a:xfrm>
            <a:off x="4032448" y="3928492"/>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3240360"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19" name="Group 365"/>
          <p:cNvGrpSpPr/>
          <p:nvPr/>
        </p:nvGrpSpPr>
        <p:grpSpPr>
          <a:xfrm>
            <a:off x="3744416" y="4144516"/>
            <a:ext cx="144016" cy="144016"/>
            <a:chOff x="1591171" y="4144516"/>
            <a:chExt cx="144016" cy="144016"/>
          </a:xfrm>
        </p:grpSpPr>
        <p:cxnSp>
          <p:nvCxnSpPr>
            <p:cNvPr id="367" name="Straight Connector 3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8" name="Straight Connector 3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9" name="Straight Connector 3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70" name="Rectangle 369"/>
          <p:cNvSpPr/>
          <p:nvPr/>
        </p:nvSpPr>
        <p:spPr bwMode="auto">
          <a:xfrm>
            <a:off x="1296144"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20" name="Group 58"/>
          <p:cNvGrpSpPr>
            <a:grpSpLocks noChangeAspect="1"/>
          </p:cNvGrpSpPr>
          <p:nvPr/>
        </p:nvGrpSpPr>
        <p:grpSpPr>
          <a:xfrm flipV="1">
            <a:off x="1944216" y="4288532"/>
            <a:ext cx="288032" cy="288032"/>
            <a:chOff x="655067" y="5296644"/>
            <a:chExt cx="504056" cy="504056"/>
          </a:xfrm>
          <a:solidFill>
            <a:schemeClr val="bg1"/>
          </a:solidFill>
        </p:grpSpPr>
        <p:sp>
          <p:nvSpPr>
            <p:cNvPr id="372" name="Isosceles Triangle 37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37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2" name="Group 61"/>
          <p:cNvGrpSpPr>
            <a:grpSpLocks noChangeAspect="1"/>
          </p:cNvGrpSpPr>
          <p:nvPr/>
        </p:nvGrpSpPr>
        <p:grpSpPr>
          <a:xfrm flipV="1">
            <a:off x="1008112" y="4288532"/>
            <a:ext cx="864096" cy="288032"/>
            <a:chOff x="655067" y="5296644"/>
            <a:chExt cx="504056" cy="504056"/>
          </a:xfrm>
          <a:solidFill>
            <a:schemeClr val="bg1"/>
          </a:solidFill>
        </p:grpSpPr>
        <p:sp>
          <p:nvSpPr>
            <p:cNvPr id="378" name="Isosceles Triangle 37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9" name="Trapezoid 378"/>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0" name="Straight Connector 379"/>
          <p:cNvCxnSpPr>
            <a:endCxn id="378" idx="0"/>
          </p:cNvCxnSpPr>
          <p:nvPr/>
        </p:nvCxnSpPr>
        <p:spPr bwMode="auto">
          <a:xfrm flipV="1">
            <a:off x="1440160"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380"/>
          <p:cNvGrpSpPr/>
          <p:nvPr/>
        </p:nvGrpSpPr>
        <p:grpSpPr>
          <a:xfrm>
            <a:off x="2016224" y="4144516"/>
            <a:ext cx="144016" cy="144016"/>
            <a:chOff x="1591171" y="4144516"/>
            <a:chExt cx="144016" cy="144016"/>
          </a:xfrm>
        </p:grpSpPr>
        <p:cxnSp>
          <p:nvCxnSpPr>
            <p:cNvPr id="382" name="Straight Connector 381"/>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3" name="Straight Connector 382"/>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88" name="Straight Connector 387"/>
          <p:cNvCxnSpPr/>
          <p:nvPr/>
        </p:nvCxnSpPr>
        <p:spPr bwMode="auto">
          <a:xfrm>
            <a:off x="151216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136815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144016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3" name="Straight Connector 392"/>
          <p:cNvCxnSpPr/>
          <p:nvPr/>
        </p:nvCxnSpPr>
        <p:spPr bwMode="auto">
          <a:xfrm>
            <a:off x="2088232"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394"/>
          <p:cNvGrpSpPr/>
          <p:nvPr/>
        </p:nvGrpSpPr>
        <p:grpSpPr>
          <a:xfrm>
            <a:off x="1080120" y="3928492"/>
            <a:ext cx="144016" cy="360040"/>
            <a:chOff x="871091" y="4144516"/>
            <a:chExt cx="144016" cy="144016"/>
          </a:xfrm>
        </p:grpSpPr>
        <p:cxnSp>
          <p:nvCxnSpPr>
            <p:cNvPr id="396" name="Straight Connector 3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24" name="Straight Connector 423"/>
          <p:cNvCxnSpPr/>
          <p:nvPr/>
        </p:nvCxnSpPr>
        <p:spPr bwMode="auto">
          <a:xfrm flipV="1">
            <a:off x="1440160"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V="1">
            <a:off x="151216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V="1">
            <a:off x="1368152"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V="1">
            <a:off x="3384376"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V="1">
            <a:off x="331236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flipV="1">
            <a:off x="3456384"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1" name="Straight Connector 480"/>
          <p:cNvCxnSpPr/>
          <p:nvPr/>
        </p:nvCxnSpPr>
        <p:spPr bwMode="auto">
          <a:xfrm>
            <a:off x="172819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2" name="Straight Connector 481"/>
          <p:cNvCxnSpPr/>
          <p:nvPr/>
        </p:nvCxnSpPr>
        <p:spPr bwMode="auto">
          <a:xfrm>
            <a:off x="158417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a:off x="165618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6" name="TextBox 495"/>
          <p:cNvSpPr txBox="1"/>
          <p:nvPr/>
        </p:nvSpPr>
        <p:spPr>
          <a:xfrm>
            <a:off x="3744416" y="4557980"/>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353" name="Freeform 352"/>
          <p:cNvSpPr/>
          <p:nvPr/>
        </p:nvSpPr>
        <p:spPr bwMode="auto">
          <a:xfrm>
            <a:off x="1725315" y="4083844"/>
            <a:ext cx="290512" cy="57150"/>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4" name="Freeform 353"/>
          <p:cNvSpPr/>
          <p:nvPr/>
        </p:nvSpPr>
        <p:spPr bwMode="auto">
          <a:xfrm>
            <a:off x="1656184" y="4033838"/>
            <a:ext cx="434528" cy="110678"/>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Freeform 354"/>
          <p:cNvSpPr/>
          <p:nvPr/>
        </p:nvSpPr>
        <p:spPr bwMode="auto">
          <a:xfrm>
            <a:off x="1584176" y="3990975"/>
            <a:ext cx="584051" cy="153541"/>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6" name="Rectangle 355"/>
          <p:cNvSpPr/>
          <p:nvPr/>
        </p:nvSpPr>
        <p:spPr bwMode="auto">
          <a:xfrm>
            <a:off x="7992889" y="264889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60" name="Straight Connector 359"/>
          <p:cNvCxnSpPr/>
          <p:nvPr/>
        </p:nvCxnSpPr>
        <p:spPr bwMode="auto">
          <a:xfrm>
            <a:off x="8496945" y="293693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5" name="Straight Connector 364"/>
          <p:cNvCxnSpPr/>
          <p:nvPr/>
        </p:nvCxnSpPr>
        <p:spPr bwMode="auto">
          <a:xfrm>
            <a:off x="8208913" y="293693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66" name="Rectangle 365"/>
          <p:cNvSpPr/>
          <p:nvPr/>
        </p:nvSpPr>
        <p:spPr bwMode="auto">
          <a:xfrm>
            <a:off x="6919764" y="264889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71" name="Straight Connector 370"/>
          <p:cNvCxnSpPr/>
          <p:nvPr/>
        </p:nvCxnSpPr>
        <p:spPr bwMode="auto">
          <a:xfrm>
            <a:off x="7430815" y="293693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4" name="Straight Connector 373"/>
          <p:cNvCxnSpPr/>
          <p:nvPr/>
        </p:nvCxnSpPr>
        <p:spPr bwMode="auto">
          <a:xfrm>
            <a:off x="7142783" y="293693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7" name="Straight Connector 376"/>
          <p:cNvCxnSpPr/>
          <p:nvPr/>
        </p:nvCxnSpPr>
        <p:spPr bwMode="auto">
          <a:xfrm flipH="1">
            <a:off x="8503940" y="264889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381" name="Straight Connector 380"/>
          <p:cNvCxnSpPr/>
          <p:nvPr/>
        </p:nvCxnSpPr>
        <p:spPr bwMode="auto">
          <a:xfrm>
            <a:off x="8143900" y="264889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395" name="Isosceles Triangle 394"/>
          <p:cNvSpPr/>
          <p:nvPr/>
        </p:nvSpPr>
        <p:spPr bwMode="auto">
          <a:xfrm>
            <a:off x="8346215" y="322496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9" name="Isosceles Triangle 398"/>
          <p:cNvSpPr/>
          <p:nvPr/>
        </p:nvSpPr>
        <p:spPr bwMode="auto">
          <a:xfrm>
            <a:off x="8064553" y="322496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3" name="Trapezoid 402"/>
          <p:cNvSpPr/>
          <p:nvPr/>
        </p:nvSpPr>
        <p:spPr bwMode="auto">
          <a:xfrm>
            <a:off x="8064552" y="343069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8" name="Isosceles Triangle 407"/>
          <p:cNvSpPr/>
          <p:nvPr/>
        </p:nvSpPr>
        <p:spPr bwMode="auto">
          <a:xfrm>
            <a:off x="7292867" y="322496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2" name="Isosceles Triangle 411"/>
          <p:cNvSpPr/>
          <p:nvPr/>
        </p:nvSpPr>
        <p:spPr bwMode="auto">
          <a:xfrm>
            <a:off x="7004835" y="322496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7" name="Trapezoid 416"/>
          <p:cNvSpPr/>
          <p:nvPr/>
        </p:nvSpPr>
        <p:spPr bwMode="auto">
          <a:xfrm>
            <a:off x="7004834" y="343069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20" name="Straight Connector 419"/>
          <p:cNvCxnSpPr/>
          <p:nvPr/>
        </p:nvCxnSpPr>
        <p:spPr bwMode="auto">
          <a:xfrm>
            <a:off x="7221821" y="351299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21" name="Straight Connector 420"/>
          <p:cNvCxnSpPr/>
          <p:nvPr/>
        </p:nvCxnSpPr>
        <p:spPr bwMode="auto">
          <a:xfrm>
            <a:off x="7293829" y="351299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22" name="Straight Connector 421"/>
          <p:cNvCxnSpPr/>
          <p:nvPr/>
        </p:nvCxnSpPr>
        <p:spPr bwMode="auto">
          <a:xfrm>
            <a:off x="7365837" y="351299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23" name="Straight Connector 422"/>
          <p:cNvCxnSpPr/>
          <p:nvPr/>
        </p:nvCxnSpPr>
        <p:spPr bwMode="auto">
          <a:xfrm>
            <a:off x="8419185" y="351299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p:nvPr/>
        </p:nvCxnSpPr>
        <p:spPr bwMode="auto">
          <a:xfrm>
            <a:off x="8275169" y="351299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8" name="Straight Connector 427"/>
          <p:cNvCxnSpPr/>
          <p:nvPr/>
        </p:nvCxnSpPr>
        <p:spPr bwMode="auto">
          <a:xfrm>
            <a:off x="8347177" y="351299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29" name="Freeform 428"/>
          <p:cNvSpPr/>
          <p:nvPr/>
        </p:nvSpPr>
        <p:spPr bwMode="auto">
          <a:xfrm>
            <a:off x="7063780" y="264889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9" name="TextBox 438"/>
          <p:cNvSpPr txBox="1"/>
          <p:nvPr/>
        </p:nvSpPr>
        <p:spPr>
          <a:xfrm>
            <a:off x="7471402" y="300951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440" name="TextBox 439"/>
          <p:cNvSpPr txBox="1"/>
          <p:nvPr/>
        </p:nvSpPr>
        <p:spPr>
          <a:xfrm>
            <a:off x="6991136" y="300951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441" name="TextBox 440"/>
          <p:cNvSpPr txBox="1"/>
          <p:nvPr/>
        </p:nvSpPr>
        <p:spPr>
          <a:xfrm>
            <a:off x="8550046" y="300893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442" name="TextBox 441"/>
          <p:cNvSpPr txBox="1"/>
          <p:nvPr/>
        </p:nvSpPr>
        <p:spPr>
          <a:xfrm>
            <a:off x="7999884" y="300893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443" name="Rectangle 442"/>
          <p:cNvSpPr/>
          <p:nvPr/>
        </p:nvSpPr>
        <p:spPr bwMode="auto">
          <a:xfrm>
            <a:off x="8921362" y="264889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4" name="Freeform 443"/>
          <p:cNvSpPr/>
          <p:nvPr/>
        </p:nvSpPr>
        <p:spPr bwMode="auto">
          <a:xfrm>
            <a:off x="9065378" y="264889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45" name="Straight Connector 444"/>
          <p:cNvCxnSpPr/>
          <p:nvPr/>
        </p:nvCxnSpPr>
        <p:spPr bwMode="auto">
          <a:xfrm>
            <a:off x="9425418" y="293693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46" name="Straight Connector 445"/>
          <p:cNvCxnSpPr/>
          <p:nvPr/>
        </p:nvCxnSpPr>
        <p:spPr bwMode="auto">
          <a:xfrm>
            <a:off x="9137386" y="293693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447" name="Rectangle 446"/>
          <p:cNvSpPr/>
          <p:nvPr/>
        </p:nvSpPr>
        <p:spPr bwMode="auto">
          <a:xfrm>
            <a:off x="5983023" y="264889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48" name="Straight Connector 447"/>
          <p:cNvCxnSpPr/>
          <p:nvPr/>
        </p:nvCxnSpPr>
        <p:spPr bwMode="auto">
          <a:xfrm>
            <a:off x="6494074" y="293693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a:off x="6206042" y="293693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H="1">
            <a:off x="6494074" y="264889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60" name="Straight Connector 459"/>
          <p:cNvCxnSpPr/>
          <p:nvPr/>
        </p:nvCxnSpPr>
        <p:spPr bwMode="auto">
          <a:xfrm>
            <a:off x="6134034" y="264889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461" name="Isosceles Triangle 460"/>
          <p:cNvSpPr/>
          <p:nvPr/>
        </p:nvSpPr>
        <p:spPr bwMode="auto">
          <a:xfrm>
            <a:off x="9274688" y="322496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5" name="Isosceles Triangle 464"/>
          <p:cNvSpPr/>
          <p:nvPr/>
        </p:nvSpPr>
        <p:spPr bwMode="auto">
          <a:xfrm>
            <a:off x="8993026" y="322496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6" name="Trapezoid 465"/>
          <p:cNvSpPr/>
          <p:nvPr/>
        </p:nvSpPr>
        <p:spPr bwMode="auto">
          <a:xfrm>
            <a:off x="8993025" y="343069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7" name="Isosceles Triangle 466"/>
          <p:cNvSpPr/>
          <p:nvPr/>
        </p:nvSpPr>
        <p:spPr bwMode="auto">
          <a:xfrm>
            <a:off x="6356126" y="322496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8" name="Isosceles Triangle 467"/>
          <p:cNvSpPr/>
          <p:nvPr/>
        </p:nvSpPr>
        <p:spPr bwMode="auto">
          <a:xfrm>
            <a:off x="6068094" y="322496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2" name="Trapezoid 471"/>
          <p:cNvSpPr/>
          <p:nvPr/>
        </p:nvSpPr>
        <p:spPr bwMode="auto">
          <a:xfrm>
            <a:off x="6068093" y="343069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3" name="TextBox 472"/>
          <p:cNvSpPr txBox="1"/>
          <p:nvPr/>
        </p:nvSpPr>
        <p:spPr>
          <a:xfrm>
            <a:off x="6535297" y="300951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474" name="TextBox 473"/>
          <p:cNvSpPr txBox="1"/>
          <p:nvPr/>
        </p:nvSpPr>
        <p:spPr>
          <a:xfrm>
            <a:off x="5983659" y="300951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478" name="TextBox 477"/>
          <p:cNvSpPr txBox="1"/>
          <p:nvPr/>
        </p:nvSpPr>
        <p:spPr>
          <a:xfrm>
            <a:off x="9463833" y="300893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479" name="TextBox 478"/>
          <p:cNvSpPr txBox="1"/>
          <p:nvPr/>
        </p:nvSpPr>
        <p:spPr>
          <a:xfrm>
            <a:off x="8863979" y="3008938"/>
            <a:ext cx="299762"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480" name="Rectangle 479"/>
          <p:cNvSpPr/>
          <p:nvPr/>
        </p:nvSpPr>
        <p:spPr bwMode="auto">
          <a:xfrm>
            <a:off x="5400600" y="1784802"/>
            <a:ext cx="4903539"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84" name="TextBox 483"/>
          <p:cNvSpPr txBox="1"/>
          <p:nvPr/>
        </p:nvSpPr>
        <p:spPr>
          <a:xfrm>
            <a:off x="7698645" y="207283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485" name="Freeform 484"/>
          <p:cNvSpPr/>
          <p:nvPr/>
        </p:nvSpPr>
        <p:spPr bwMode="auto">
          <a:xfrm>
            <a:off x="6559723" y="228885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86" name="TextBox 485"/>
          <p:cNvSpPr txBox="1"/>
          <p:nvPr/>
        </p:nvSpPr>
        <p:spPr>
          <a:xfrm>
            <a:off x="6415707" y="192881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487" name="TextBox 486"/>
          <p:cNvSpPr txBox="1"/>
          <p:nvPr/>
        </p:nvSpPr>
        <p:spPr>
          <a:xfrm>
            <a:off x="9007995" y="192881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488" name="Straight Connector 487"/>
          <p:cNvCxnSpPr/>
          <p:nvPr/>
        </p:nvCxnSpPr>
        <p:spPr bwMode="auto">
          <a:xfrm flipH="1">
            <a:off x="6127039" y="214484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89" name="Straight Connector 488"/>
          <p:cNvCxnSpPr/>
          <p:nvPr/>
        </p:nvCxnSpPr>
        <p:spPr bwMode="auto">
          <a:xfrm>
            <a:off x="9144381" y="214484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490" name="Straight Connector 489"/>
          <p:cNvCxnSpPr/>
          <p:nvPr/>
        </p:nvCxnSpPr>
        <p:spPr bwMode="auto">
          <a:xfrm>
            <a:off x="8143899" y="207283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91" name="Straight Connector 490"/>
          <p:cNvCxnSpPr/>
          <p:nvPr/>
        </p:nvCxnSpPr>
        <p:spPr bwMode="auto">
          <a:xfrm flipH="1">
            <a:off x="7063779" y="214484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497" name="Freeform 496"/>
          <p:cNvSpPr/>
          <p:nvPr/>
        </p:nvSpPr>
        <p:spPr bwMode="auto">
          <a:xfrm>
            <a:off x="7495827" y="243287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8" name="TextBox 497"/>
          <p:cNvSpPr txBox="1"/>
          <p:nvPr/>
        </p:nvSpPr>
        <p:spPr>
          <a:xfrm>
            <a:off x="7999883" y="192881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499" name="TextBox 498"/>
          <p:cNvSpPr txBox="1"/>
          <p:nvPr/>
        </p:nvSpPr>
        <p:spPr>
          <a:xfrm>
            <a:off x="7279803" y="192881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500" name="TextBox 499"/>
          <p:cNvSpPr txBox="1"/>
          <p:nvPr/>
        </p:nvSpPr>
        <p:spPr>
          <a:xfrm>
            <a:off x="7711851" y="243287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cxnSp>
        <p:nvCxnSpPr>
          <p:cNvPr id="501" name="Straight Connector 500"/>
          <p:cNvCxnSpPr/>
          <p:nvPr/>
        </p:nvCxnSpPr>
        <p:spPr bwMode="auto">
          <a:xfrm>
            <a:off x="9343207" y="351299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2" name="Straight Connector 501"/>
          <p:cNvCxnSpPr/>
          <p:nvPr/>
        </p:nvCxnSpPr>
        <p:spPr bwMode="auto">
          <a:xfrm>
            <a:off x="9199191" y="351299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3" name="Straight Connector 502"/>
          <p:cNvCxnSpPr/>
          <p:nvPr/>
        </p:nvCxnSpPr>
        <p:spPr bwMode="auto">
          <a:xfrm>
            <a:off x="9271199" y="351299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4" name="Straight Connector 503"/>
          <p:cNvCxnSpPr/>
          <p:nvPr/>
        </p:nvCxnSpPr>
        <p:spPr bwMode="auto">
          <a:xfrm>
            <a:off x="6432259" y="351299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05" name="Straight Connector 504"/>
          <p:cNvCxnSpPr/>
          <p:nvPr/>
        </p:nvCxnSpPr>
        <p:spPr bwMode="auto">
          <a:xfrm>
            <a:off x="6288243" y="351299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06" name="Straight Connector 505"/>
          <p:cNvCxnSpPr/>
          <p:nvPr/>
        </p:nvCxnSpPr>
        <p:spPr bwMode="auto">
          <a:xfrm>
            <a:off x="6360251" y="351299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8" name="TextBox 517"/>
          <p:cNvSpPr txBox="1"/>
          <p:nvPr/>
        </p:nvSpPr>
        <p:spPr>
          <a:xfrm>
            <a:off x="7927875" y="525279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519" name="TextBox 518"/>
          <p:cNvSpPr txBox="1"/>
          <p:nvPr/>
        </p:nvSpPr>
        <p:spPr>
          <a:xfrm>
            <a:off x="6919763" y="525279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520" name="TextBox 519"/>
          <p:cNvSpPr txBox="1"/>
          <p:nvPr/>
        </p:nvSpPr>
        <p:spPr>
          <a:xfrm>
            <a:off x="5983659" y="524118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521" name="TextBox 520"/>
          <p:cNvSpPr txBox="1"/>
          <p:nvPr/>
        </p:nvSpPr>
        <p:spPr>
          <a:xfrm>
            <a:off x="8863979" y="524118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522" name="Rectangle 521"/>
          <p:cNvSpPr/>
          <p:nvPr/>
        </p:nvSpPr>
        <p:spPr bwMode="auto">
          <a:xfrm>
            <a:off x="7927875" y="372901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23" name="Rectangle 522"/>
          <p:cNvSpPr/>
          <p:nvPr/>
        </p:nvSpPr>
        <p:spPr bwMode="auto">
          <a:xfrm>
            <a:off x="5472608" y="372901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24" name="Group 25"/>
          <p:cNvGrpSpPr>
            <a:grpSpLocks noChangeAspect="1"/>
          </p:cNvGrpSpPr>
          <p:nvPr/>
        </p:nvGrpSpPr>
        <p:grpSpPr>
          <a:xfrm>
            <a:off x="5551611" y="3224962"/>
            <a:ext cx="288032" cy="288032"/>
            <a:chOff x="655067" y="5296644"/>
            <a:chExt cx="504056" cy="504056"/>
          </a:xfrm>
          <a:solidFill>
            <a:schemeClr val="bg1"/>
          </a:solidFill>
        </p:grpSpPr>
        <p:sp>
          <p:nvSpPr>
            <p:cNvPr id="525" name="Isosceles Triangle 52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6" name="Trapezoid 52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27" name="Straight Connector 526"/>
          <p:cNvCxnSpPr>
            <a:stCxn id="525" idx="0"/>
          </p:cNvCxnSpPr>
          <p:nvPr/>
        </p:nvCxnSpPr>
        <p:spPr bwMode="auto">
          <a:xfrm flipV="1">
            <a:off x="5695627" y="315295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28" name="Group 25"/>
          <p:cNvGrpSpPr>
            <a:grpSpLocks noChangeAspect="1"/>
          </p:cNvGrpSpPr>
          <p:nvPr/>
        </p:nvGrpSpPr>
        <p:grpSpPr>
          <a:xfrm flipH="1">
            <a:off x="9872091" y="3224962"/>
            <a:ext cx="288032" cy="288032"/>
            <a:chOff x="655067" y="5296644"/>
            <a:chExt cx="504056" cy="504056"/>
          </a:xfrm>
          <a:solidFill>
            <a:schemeClr val="bg1"/>
          </a:solidFill>
        </p:grpSpPr>
        <p:sp>
          <p:nvSpPr>
            <p:cNvPr id="529" name="Isosceles Triangle 52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0" name="Trapezoid 52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31" name="Straight Connector 530"/>
          <p:cNvCxnSpPr>
            <a:stCxn id="529" idx="0"/>
          </p:cNvCxnSpPr>
          <p:nvPr/>
        </p:nvCxnSpPr>
        <p:spPr bwMode="auto">
          <a:xfrm flipH="1" flipV="1">
            <a:off x="10016107" y="315295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32" name="Group 315"/>
          <p:cNvGrpSpPr/>
          <p:nvPr/>
        </p:nvGrpSpPr>
        <p:grpSpPr>
          <a:xfrm>
            <a:off x="5623619" y="3512994"/>
            <a:ext cx="4464496" cy="216024"/>
            <a:chOff x="295027" y="3496444"/>
            <a:chExt cx="4464496" cy="72008"/>
          </a:xfrm>
        </p:grpSpPr>
        <p:cxnSp>
          <p:nvCxnSpPr>
            <p:cNvPr id="533" name="Straight Connector 532"/>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4" name="Straight Connector 533"/>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7" name="Straight Connector 536"/>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8" name="Straight Connector 537"/>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539" name="TextBox 538"/>
          <p:cNvSpPr txBox="1"/>
          <p:nvPr/>
        </p:nvSpPr>
        <p:spPr>
          <a:xfrm>
            <a:off x="5551611" y="192881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540" name="TextBox 539"/>
          <p:cNvSpPr txBox="1"/>
          <p:nvPr/>
        </p:nvSpPr>
        <p:spPr>
          <a:xfrm>
            <a:off x="9872091" y="192881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541" name="Straight Connector 540"/>
          <p:cNvCxnSpPr/>
          <p:nvPr/>
        </p:nvCxnSpPr>
        <p:spPr bwMode="auto">
          <a:xfrm>
            <a:off x="5695627" y="214484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42" name="Straight Connector 541"/>
          <p:cNvCxnSpPr/>
          <p:nvPr/>
        </p:nvCxnSpPr>
        <p:spPr bwMode="auto">
          <a:xfrm>
            <a:off x="10016107" y="214484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a:off x="6415707" y="372901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p:nvPr/>
        </p:nvCxnSpPr>
        <p:spPr bwMode="auto">
          <a:xfrm>
            <a:off x="6353747" y="372901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9" name="Straight Connector 578"/>
          <p:cNvCxnSpPr/>
          <p:nvPr/>
        </p:nvCxnSpPr>
        <p:spPr bwMode="auto">
          <a:xfrm>
            <a:off x="6281739" y="372901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0" name="Straight Connector 579"/>
          <p:cNvCxnSpPr/>
          <p:nvPr/>
        </p:nvCxnSpPr>
        <p:spPr bwMode="auto">
          <a:xfrm>
            <a:off x="5623619" y="372901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1" name="Straight Connector 580"/>
          <p:cNvCxnSpPr/>
          <p:nvPr/>
        </p:nvCxnSpPr>
        <p:spPr bwMode="auto">
          <a:xfrm>
            <a:off x="5695627" y="372901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2" name="Straight Connector 581"/>
          <p:cNvCxnSpPr/>
          <p:nvPr/>
        </p:nvCxnSpPr>
        <p:spPr bwMode="auto">
          <a:xfrm>
            <a:off x="5767635" y="372901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6" name="Straight Connector 585"/>
          <p:cNvCxnSpPr/>
          <p:nvPr/>
        </p:nvCxnSpPr>
        <p:spPr bwMode="auto">
          <a:xfrm>
            <a:off x="8272348" y="3725139"/>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7" name="Straight Connector 586"/>
          <p:cNvCxnSpPr/>
          <p:nvPr/>
        </p:nvCxnSpPr>
        <p:spPr bwMode="auto">
          <a:xfrm>
            <a:off x="8347132" y="3728538"/>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8" name="Straight Connector 587"/>
          <p:cNvCxnSpPr/>
          <p:nvPr/>
        </p:nvCxnSpPr>
        <p:spPr bwMode="auto">
          <a:xfrm>
            <a:off x="8415117" y="3728538"/>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9" name="Straight Connector 588"/>
          <p:cNvCxnSpPr/>
          <p:nvPr/>
        </p:nvCxnSpPr>
        <p:spPr bwMode="auto">
          <a:xfrm flipH="1">
            <a:off x="9368035" y="372901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0" name="Straight Connector 589"/>
          <p:cNvCxnSpPr/>
          <p:nvPr/>
        </p:nvCxnSpPr>
        <p:spPr bwMode="auto">
          <a:xfrm flipH="1">
            <a:off x="9296027" y="372901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1" name="Straight Connector 590"/>
          <p:cNvCxnSpPr/>
          <p:nvPr/>
        </p:nvCxnSpPr>
        <p:spPr bwMode="auto">
          <a:xfrm flipH="1">
            <a:off x="9224019" y="372901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98" name="TextBox 597"/>
          <p:cNvSpPr txBox="1"/>
          <p:nvPr/>
        </p:nvSpPr>
        <p:spPr>
          <a:xfrm>
            <a:off x="6271691" y="6171773"/>
            <a:ext cx="3168352" cy="276999"/>
          </a:xfrm>
          <a:prstGeom prst="rect">
            <a:avLst/>
          </a:prstGeom>
          <a:noFill/>
        </p:spPr>
        <p:txBody>
          <a:bodyPr wrap="square" lIns="0" tIns="0" rIns="0" bIns="0" rtlCol="0" anchor="ctr">
            <a:spAutoFit/>
          </a:bodyPr>
          <a:lstStyle/>
          <a:p>
            <a:pPr algn="ctr"/>
            <a:r>
              <a:rPr lang="en-GB" sz="1800" b="0" dirty="0" smtClean="0"/>
              <a:t>Left ENNI failure</a:t>
            </a:r>
            <a:endParaRPr lang="en-US" sz="1800" b="0" dirty="0" smtClean="0"/>
          </a:p>
        </p:txBody>
      </p:sp>
      <p:grpSp>
        <p:nvGrpSpPr>
          <p:cNvPr id="606" name="Group 58"/>
          <p:cNvGrpSpPr>
            <a:grpSpLocks noChangeAspect="1"/>
          </p:cNvGrpSpPr>
          <p:nvPr/>
        </p:nvGrpSpPr>
        <p:grpSpPr>
          <a:xfrm flipV="1">
            <a:off x="6921822" y="4302113"/>
            <a:ext cx="288032"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07" name="Straight Connector 606"/>
          <p:cNvCxnSpPr/>
          <p:nvPr/>
        </p:nvCxnSpPr>
        <p:spPr bwMode="auto">
          <a:xfrm>
            <a:off x="7065838"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8" name="Straight Connector 607"/>
          <p:cNvCxnSpPr/>
          <p:nvPr/>
        </p:nvCxnSpPr>
        <p:spPr bwMode="auto">
          <a:xfrm>
            <a:off x="7137846"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9" name="Straight Connector 608"/>
          <p:cNvCxnSpPr/>
          <p:nvPr/>
        </p:nvCxnSpPr>
        <p:spPr bwMode="auto">
          <a:xfrm>
            <a:off x="6993830"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0" name="Straight Connector 609"/>
          <p:cNvCxnSpPr/>
          <p:nvPr/>
        </p:nvCxnSpPr>
        <p:spPr bwMode="auto">
          <a:xfrm flipH="1">
            <a:off x="7065838" y="4734161"/>
            <a:ext cx="128709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611" name="TextBox 610"/>
          <p:cNvSpPr txBox="1"/>
          <p:nvPr/>
        </p:nvSpPr>
        <p:spPr>
          <a:xfrm flipH="1">
            <a:off x="7200800" y="4518137"/>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612" name="Straight Connector 611"/>
          <p:cNvCxnSpPr/>
          <p:nvPr/>
        </p:nvCxnSpPr>
        <p:spPr bwMode="auto">
          <a:xfrm flipH="1">
            <a:off x="7065838" y="459014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13" name="TextBox 612"/>
          <p:cNvSpPr txBox="1"/>
          <p:nvPr/>
        </p:nvSpPr>
        <p:spPr>
          <a:xfrm flipH="1">
            <a:off x="8732939" y="4878177"/>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614" name="TextBox 613"/>
          <p:cNvSpPr txBox="1"/>
          <p:nvPr/>
        </p:nvSpPr>
        <p:spPr>
          <a:xfrm flipH="1">
            <a:off x="6057726" y="4878177"/>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615" name="Group 61"/>
          <p:cNvGrpSpPr>
            <a:grpSpLocks noChangeAspect="1"/>
          </p:cNvGrpSpPr>
          <p:nvPr/>
        </p:nvGrpSpPr>
        <p:grpSpPr>
          <a:xfrm flipH="1" flipV="1">
            <a:off x="6201742" y="4302113"/>
            <a:ext cx="576064" cy="288032"/>
            <a:chOff x="655067" y="5296644"/>
            <a:chExt cx="504056" cy="504056"/>
          </a:xfrm>
          <a:solidFill>
            <a:schemeClr val="bg1"/>
          </a:solidFill>
        </p:grpSpPr>
        <p:sp>
          <p:nvSpPr>
            <p:cNvPr id="659" name="Isosceles Triangle 65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0" name="Trapezoid 659"/>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16" name="Straight Connector 615"/>
          <p:cNvCxnSpPr>
            <a:endCxn id="659" idx="0"/>
          </p:cNvCxnSpPr>
          <p:nvPr/>
        </p:nvCxnSpPr>
        <p:spPr bwMode="auto">
          <a:xfrm flipH="1" flipV="1">
            <a:off x="6489774" y="459014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17" name="Group 359"/>
          <p:cNvGrpSpPr/>
          <p:nvPr/>
        </p:nvGrpSpPr>
        <p:grpSpPr>
          <a:xfrm flipH="1">
            <a:off x="6273750" y="3942073"/>
            <a:ext cx="144016" cy="360040"/>
            <a:chOff x="871091" y="4144516"/>
            <a:chExt cx="144016" cy="144016"/>
          </a:xfrm>
        </p:grpSpPr>
        <p:cxnSp>
          <p:nvCxnSpPr>
            <p:cNvPr id="656" name="Straight Connector 65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18" name="Rectangle 617"/>
          <p:cNvSpPr/>
          <p:nvPr/>
        </p:nvSpPr>
        <p:spPr bwMode="auto">
          <a:xfrm flipH="1">
            <a:off x="6489774" y="3942073"/>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619" name="Group 365"/>
          <p:cNvGrpSpPr/>
          <p:nvPr/>
        </p:nvGrpSpPr>
        <p:grpSpPr>
          <a:xfrm flipH="1">
            <a:off x="6561782" y="4158097"/>
            <a:ext cx="144016" cy="144016"/>
            <a:chOff x="1591171" y="4144516"/>
            <a:chExt cx="144016" cy="144016"/>
          </a:xfrm>
        </p:grpSpPr>
        <p:cxnSp>
          <p:nvCxnSpPr>
            <p:cNvPr id="653" name="Straight Connector 652"/>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4" name="Straight Connector 653"/>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5" name="Straight Connector 654"/>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20" name="Rectangle 619"/>
          <p:cNvSpPr/>
          <p:nvPr/>
        </p:nvSpPr>
        <p:spPr bwMode="auto">
          <a:xfrm flipH="1">
            <a:off x="8145958" y="3942073"/>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621" name="Group 58"/>
          <p:cNvGrpSpPr>
            <a:grpSpLocks noChangeAspect="1"/>
          </p:cNvGrpSpPr>
          <p:nvPr/>
        </p:nvGrpSpPr>
        <p:grpSpPr>
          <a:xfrm flipH="1" flipV="1">
            <a:off x="8217966" y="4302113"/>
            <a:ext cx="288032" cy="288032"/>
            <a:chOff x="655067" y="5296644"/>
            <a:chExt cx="504056" cy="504056"/>
          </a:xfrm>
          <a:solidFill>
            <a:schemeClr val="bg1"/>
          </a:solidFill>
        </p:grpSpPr>
        <p:sp>
          <p:nvSpPr>
            <p:cNvPr id="651" name="Isosceles Triangle 65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52" name="Trapezoid 65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22" name="Group 61"/>
          <p:cNvGrpSpPr>
            <a:grpSpLocks noChangeAspect="1"/>
          </p:cNvGrpSpPr>
          <p:nvPr/>
        </p:nvGrpSpPr>
        <p:grpSpPr>
          <a:xfrm flipH="1" flipV="1">
            <a:off x="8578006" y="4302113"/>
            <a:ext cx="864096" cy="288032"/>
            <a:chOff x="655067" y="5296644"/>
            <a:chExt cx="504056" cy="504056"/>
          </a:xfrm>
          <a:solidFill>
            <a:schemeClr val="bg1"/>
          </a:solidFill>
        </p:grpSpPr>
        <p:sp>
          <p:nvSpPr>
            <p:cNvPr id="649" name="Isosceles Triangle 6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50" name="Trapezoid 649"/>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23" name="Straight Connector 622"/>
          <p:cNvCxnSpPr>
            <a:endCxn id="649" idx="0"/>
          </p:cNvCxnSpPr>
          <p:nvPr/>
        </p:nvCxnSpPr>
        <p:spPr bwMode="auto">
          <a:xfrm flipH="1" flipV="1">
            <a:off x="9010054" y="459014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24" name="Group 380"/>
          <p:cNvGrpSpPr/>
          <p:nvPr/>
        </p:nvGrpSpPr>
        <p:grpSpPr>
          <a:xfrm flipH="1">
            <a:off x="8289974" y="4158097"/>
            <a:ext cx="144016" cy="144016"/>
            <a:chOff x="1591171" y="4144516"/>
            <a:chExt cx="144016" cy="144016"/>
          </a:xfrm>
        </p:grpSpPr>
        <p:cxnSp>
          <p:nvCxnSpPr>
            <p:cNvPr id="646" name="Straight Connector 64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7" name="Straight Connector 64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8" name="Straight Connector 64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25" name="Straight Connector 624"/>
          <p:cNvCxnSpPr/>
          <p:nvPr/>
        </p:nvCxnSpPr>
        <p:spPr bwMode="auto">
          <a:xfrm flipH="1">
            <a:off x="8938046"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6" name="Straight Connector 625"/>
          <p:cNvCxnSpPr/>
          <p:nvPr/>
        </p:nvCxnSpPr>
        <p:spPr bwMode="auto">
          <a:xfrm flipH="1">
            <a:off x="9082062"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7" name="Straight Connector 626"/>
          <p:cNvCxnSpPr/>
          <p:nvPr/>
        </p:nvCxnSpPr>
        <p:spPr bwMode="auto">
          <a:xfrm flipH="1">
            <a:off x="9010054"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flipH="1">
            <a:off x="8361982" y="459014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29" name="Group 394"/>
          <p:cNvGrpSpPr/>
          <p:nvPr/>
        </p:nvGrpSpPr>
        <p:grpSpPr>
          <a:xfrm flipH="1">
            <a:off x="9226078" y="3942073"/>
            <a:ext cx="144016" cy="360040"/>
            <a:chOff x="871091" y="4144516"/>
            <a:chExt cx="144016" cy="144016"/>
          </a:xfrm>
        </p:grpSpPr>
        <p:cxnSp>
          <p:nvCxnSpPr>
            <p:cNvPr id="643" name="Straight Connector 642"/>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4" name="Straight Connector 643"/>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5" name="Straight Connector 644"/>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30" name="Straight Connector 629"/>
          <p:cNvCxnSpPr/>
          <p:nvPr/>
        </p:nvCxnSpPr>
        <p:spPr bwMode="auto">
          <a:xfrm flipH="1" flipV="1">
            <a:off x="8794030"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1" name="Straight Connector 630"/>
          <p:cNvCxnSpPr/>
          <p:nvPr/>
        </p:nvCxnSpPr>
        <p:spPr bwMode="auto">
          <a:xfrm flipH="1" flipV="1">
            <a:off x="8722022"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2" name="Straight Connector 631"/>
          <p:cNvCxnSpPr/>
          <p:nvPr/>
        </p:nvCxnSpPr>
        <p:spPr bwMode="auto">
          <a:xfrm flipH="1" flipV="1">
            <a:off x="8866038"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3" name="Straight Connector 632"/>
          <p:cNvCxnSpPr/>
          <p:nvPr/>
        </p:nvCxnSpPr>
        <p:spPr bwMode="auto">
          <a:xfrm flipH="1" flipV="1">
            <a:off x="6849814"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4" name="Straight Connector 633"/>
          <p:cNvCxnSpPr/>
          <p:nvPr/>
        </p:nvCxnSpPr>
        <p:spPr bwMode="auto">
          <a:xfrm flipH="1" flipV="1">
            <a:off x="6921822"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5" name="Straight Connector 634"/>
          <p:cNvCxnSpPr/>
          <p:nvPr/>
        </p:nvCxnSpPr>
        <p:spPr bwMode="auto">
          <a:xfrm flipH="1" flipV="1">
            <a:off x="6777806"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6" name="Straight Connector 635"/>
          <p:cNvCxnSpPr/>
          <p:nvPr/>
        </p:nvCxnSpPr>
        <p:spPr bwMode="auto">
          <a:xfrm flipH="1">
            <a:off x="8722022"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7" name="Straight Connector 636"/>
          <p:cNvCxnSpPr/>
          <p:nvPr/>
        </p:nvCxnSpPr>
        <p:spPr bwMode="auto">
          <a:xfrm flipH="1">
            <a:off x="8866038"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8" name="Straight Connector 637"/>
          <p:cNvCxnSpPr/>
          <p:nvPr/>
        </p:nvCxnSpPr>
        <p:spPr bwMode="auto">
          <a:xfrm flipH="1">
            <a:off x="8794030"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39" name="TextBox 638"/>
          <p:cNvSpPr txBox="1"/>
          <p:nvPr/>
        </p:nvSpPr>
        <p:spPr>
          <a:xfrm flipH="1">
            <a:off x="6295429" y="4571561"/>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640" name="Freeform 639"/>
          <p:cNvSpPr/>
          <p:nvPr/>
        </p:nvSpPr>
        <p:spPr bwMode="auto">
          <a:xfrm flipH="1">
            <a:off x="8434387" y="4097425"/>
            <a:ext cx="290512" cy="57150"/>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1" name="Freeform 640"/>
          <p:cNvSpPr/>
          <p:nvPr/>
        </p:nvSpPr>
        <p:spPr bwMode="auto">
          <a:xfrm flipH="1">
            <a:off x="8359502" y="4047419"/>
            <a:ext cx="434528" cy="110678"/>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2" name="Freeform 641"/>
          <p:cNvSpPr/>
          <p:nvPr/>
        </p:nvSpPr>
        <p:spPr bwMode="auto">
          <a:xfrm flipH="1">
            <a:off x="8281987" y="4004556"/>
            <a:ext cx="584051" cy="153541"/>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Port filtering entities</a:t>
            </a:r>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6271691" y="1624236"/>
            <a:ext cx="4265277" cy="6148561"/>
          </a:xfrm>
          <a:prstGeom prst="rect">
            <a:avLst/>
          </a:prstGeom>
          <a:noFill/>
          <a:ln w="9525">
            <a:noFill/>
            <a:miter lim="800000"/>
            <a:headEnd/>
            <a:tailEnd/>
          </a:ln>
        </p:spPr>
      </p:pic>
      <p:pic>
        <p:nvPicPr>
          <p:cNvPr id="1027" name="Picture 3"/>
          <p:cNvPicPr>
            <a:picLocks noChangeAspect="1" noChangeArrowheads="1"/>
          </p:cNvPicPr>
          <p:nvPr/>
        </p:nvPicPr>
        <p:blipFill>
          <a:blip r:embed="rId3" cstate="print"/>
          <a:srcRect/>
          <a:stretch>
            <a:fillRect/>
          </a:stretch>
        </p:blipFill>
        <p:spPr bwMode="auto">
          <a:xfrm>
            <a:off x="511051" y="3066268"/>
            <a:ext cx="4795243" cy="4534632"/>
          </a:xfrm>
          <a:prstGeom prst="rect">
            <a:avLst/>
          </a:prstGeom>
          <a:noFill/>
          <a:ln w="9525">
            <a:noFill/>
            <a:miter lim="800000"/>
            <a:headEnd/>
            <a:tailEnd/>
          </a:ln>
        </p:spPr>
      </p:pic>
      <p:sp>
        <p:nvSpPr>
          <p:cNvPr id="7" name="TextBox 6"/>
          <p:cNvSpPr txBox="1"/>
          <p:nvPr/>
        </p:nvSpPr>
        <p:spPr>
          <a:xfrm>
            <a:off x="583059" y="1840260"/>
            <a:ext cx="5112567" cy="738664"/>
          </a:xfrm>
          <a:prstGeom prst="rect">
            <a:avLst/>
          </a:prstGeom>
          <a:noFill/>
        </p:spPr>
        <p:txBody>
          <a:bodyPr wrap="square" lIns="0" tIns="0" rIns="0" bIns="0" rtlCol="0">
            <a:spAutoFit/>
          </a:bodyPr>
          <a:lstStyle/>
          <a:p>
            <a:r>
              <a:rPr lang="en-GB" sz="1600" b="0" dirty="0" smtClean="0"/>
              <a:t>Figures 22-2 and 22-4 in 802.1Q illustrate the location of the port filtering entities in a bridge port. How to apply these specifications in the case of a CBP?</a:t>
            </a:r>
            <a:endParaRPr lang="en-US" sz="1600" b="0" dirty="0" smtClean="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Port filtering entities location in CBP?</a:t>
            </a:r>
            <a:endParaRPr lang="en-US" dirty="0"/>
          </a:p>
        </p:txBody>
      </p:sp>
      <p:sp>
        <p:nvSpPr>
          <p:cNvPr id="3" name="Rectangle 2"/>
          <p:cNvSpPr/>
          <p:nvPr/>
        </p:nvSpPr>
        <p:spPr bwMode="auto">
          <a:xfrm>
            <a:off x="2886734" y="126419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 name="Rectangle 3"/>
          <p:cNvSpPr/>
          <p:nvPr/>
        </p:nvSpPr>
        <p:spPr bwMode="auto">
          <a:xfrm>
            <a:off x="2886735" y="313640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 name="Rectangle 4"/>
          <p:cNvSpPr/>
          <p:nvPr/>
        </p:nvSpPr>
        <p:spPr bwMode="auto">
          <a:xfrm>
            <a:off x="2886735" y="29203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6" name="Straight Connector 5"/>
          <p:cNvCxnSpPr/>
          <p:nvPr/>
        </p:nvCxnSpPr>
        <p:spPr bwMode="auto">
          <a:xfrm>
            <a:off x="3822839" y="335242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 name="Rectangle 6"/>
          <p:cNvSpPr/>
          <p:nvPr/>
        </p:nvSpPr>
        <p:spPr bwMode="auto">
          <a:xfrm>
            <a:off x="2886735" y="35684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 name="Rectangle 7"/>
          <p:cNvSpPr/>
          <p:nvPr/>
        </p:nvSpPr>
        <p:spPr bwMode="auto">
          <a:xfrm>
            <a:off x="2886735" y="3784476"/>
            <a:ext cx="1872208" cy="648072"/>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 name="Rectangle 8"/>
          <p:cNvSpPr/>
          <p:nvPr/>
        </p:nvSpPr>
        <p:spPr bwMode="auto">
          <a:xfrm>
            <a:off x="2886735" y="4648572"/>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2886734"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2886734"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3174766"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3174766"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3534805"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3534805"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Isosceles Triangle 15"/>
          <p:cNvSpPr/>
          <p:nvPr/>
        </p:nvSpPr>
        <p:spPr bwMode="auto">
          <a:xfrm flipV="1">
            <a:off x="3054042"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 name="Isosceles Triangle 16"/>
          <p:cNvSpPr/>
          <p:nvPr/>
        </p:nvSpPr>
        <p:spPr bwMode="auto">
          <a:xfrm flipV="1">
            <a:off x="4335279"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 name="Rectangle 17"/>
          <p:cNvSpPr/>
          <p:nvPr/>
        </p:nvSpPr>
        <p:spPr bwMode="auto">
          <a:xfrm>
            <a:off x="3823418"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 name="Rectangle 18"/>
          <p:cNvSpPr/>
          <p:nvPr/>
        </p:nvSpPr>
        <p:spPr bwMode="auto">
          <a:xfrm>
            <a:off x="3822838"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4182878"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4182878"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4470911"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 name="Rectangle 22"/>
          <p:cNvSpPr/>
          <p:nvPr/>
        </p:nvSpPr>
        <p:spPr bwMode="auto">
          <a:xfrm>
            <a:off x="4470910"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 name="Isosceles Triangle 23"/>
          <p:cNvSpPr/>
          <p:nvPr/>
        </p:nvSpPr>
        <p:spPr bwMode="auto">
          <a:xfrm>
            <a:off x="3894847"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 name="Flowchart: Delay 25"/>
          <p:cNvSpPr/>
          <p:nvPr/>
        </p:nvSpPr>
        <p:spPr bwMode="auto">
          <a:xfrm rot="16200000">
            <a:off x="3966855"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 name="Flowchart: Delay 26"/>
          <p:cNvSpPr/>
          <p:nvPr/>
        </p:nvSpPr>
        <p:spPr bwMode="auto">
          <a:xfrm rot="5400000" flipV="1">
            <a:off x="3966855"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Isosceles Triangle 27"/>
          <p:cNvSpPr/>
          <p:nvPr/>
        </p:nvSpPr>
        <p:spPr bwMode="auto">
          <a:xfrm flipV="1">
            <a:off x="3894847"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 name="Isosceles Triangle 28"/>
          <p:cNvSpPr/>
          <p:nvPr/>
        </p:nvSpPr>
        <p:spPr bwMode="auto">
          <a:xfrm>
            <a:off x="4167972"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 name="Flowchart: Delay 30"/>
          <p:cNvSpPr/>
          <p:nvPr/>
        </p:nvSpPr>
        <p:spPr bwMode="auto">
          <a:xfrm rot="16200000">
            <a:off x="4239980"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 name="Flowchart: Delay 31"/>
          <p:cNvSpPr/>
          <p:nvPr/>
        </p:nvSpPr>
        <p:spPr bwMode="auto">
          <a:xfrm rot="5400000" flipV="1">
            <a:off x="4239980"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 name="Isosceles Triangle 32"/>
          <p:cNvSpPr/>
          <p:nvPr/>
        </p:nvSpPr>
        <p:spPr bwMode="auto">
          <a:xfrm flipV="1">
            <a:off x="4167972"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Isosceles Triangle 33"/>
          <p:cNvSpPr/>
          <p:nvPr/>
        </p:nvSpPr>
        <p:spPr bwMode="auto">
          <a:xfrm>
            <a:off x="4470911"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 name="Flowchart: Delay 35"/>
          <p:cNvSpPr/>
          <p:nvPr/>
        </p:nvSpPr>
        <p:spPr bwMode="auto">
          <a:xfrm rot="16200000">
            <a:off x="4542919"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 name="Flowchart: Delay 36"/>
          <p:cNvSpPr/>
          <p:nvPr/>
        </p:nvSpPr>
        <p:spPr bwMode="auto">
          <a:xfrm rot="5400000" flipV="1">
            <a:off x="4542919"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 name="Isosceles Triangle 37"/>
          <p:cNvSpPr/>
          <p:nvPr/>
        </p:nvSpPr>
        <p:spPr bwMode="auto">
          <a:xfrm flipV="1">
            <a:off x="4470911"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 name="Isosceles Triangle 38"/>
          <p:cNvSpPr/>
          <p:nvPr/>
        </p:nvSpPr>
        <p:spPr bwMode="auto">
          <a:xfrm>
            <a:off x="2943836"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 name="Flowchart: Delay 40"/>
          <p:cNvSpPr/>
          <p:nvPr/>
        </p:nvSpPr>
        <p:spPr bwMode="auto">
          <a:xfrm rot="16200000">
            <a:off x="3015844"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 name="Flowchart: Delay 41"/>
          <p:cNvSpPr/>
          <p:nvPr/>
        </p:nvSpPr>
        <p:spPr bwMode="auto">
          <a:xfrm rot="5400000" flipV="1">
            <a:off x="3015844"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 name="Isosceles Triangle 42"/>
          <p:cNvSpPr/>
          <p:nvPr/>
        </p:nvSpPr>
        <p:spPr bwMode="auto">
          <a:xfrm flipV="1">
            <a:off x="2943836"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Isosceles Triangle 43"/>
          <p:cNvSpPr/>
          <p:nvPr/>
        </p:nvSpPr>
        <p:spPr bwMode="auto">
          <a:xfrm>
            <a:off x="3231868"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Flowchart: Delay 45"/>
          <p:cNvSpPr/>
          <p:nvPr/>
        </p:nvSpPr>
        <p:spPr bwMode="auto">
          <a:xfrm rot="16200000">
            <a:off x="3303876"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Flowchart: Delay 46"/>
          <p:cNvSpPr/>
          <p:nvPr/>
        </p:nvSpPr>
        <p:spPr bwMode="auto">
          <a:xfrm rot="5400000" flipV="1">
            <a:off x="3303876"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8" name="Isosceles Triangle 47"/>
          <p:cNvSpPr/>
          <p:nvPr/>
        </p:nvSpPr>
        <p:spPr bwMode="auto">
          <a:xfrm flipV="1">
            <a:off x="3231868"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Isosceles Triangle 48"/>
          <p:cNvSpPr/>
          <p:nvPr/>
        </p:nvSpPr>
        <p:spPr bwMode="auto">
          <a:xfrm>
            <a:off x="3534807"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 name="Flowchart: Delay 50"/>
          <p:cNvSpPr/>
          <p:nvPr/>
        </p:nvSpPr>
        <p:spPr bwMode="auto">
          <a:xfrm rot="16200000">
            <a:off x="3606815"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Flowchart: Delay 51"/>
          <p:cNvSpPr/>
          <p:nvPr/>
        </p:nvSpPr>
        <p:spPr bwMode="auto">
          <a:xfrm rot="5400000" flipV="1">
            <a:off x="3606815"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 name="Isosceles Triangle 52"/>
          <p:cNvSpPr/>
          <p:nvPr/>
        </p:nvSpPr>
        <p:spPr bwMode="auto">
          <a:xfrm flipV="1">
            <a:off x="3534807"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 name="Isosceles Triangle 53"/>
          <p:cNvSpPr/>
          <p:nvPr/>
        </p:nvSpPr>
        <p:spPr bwMode="auto">
          <a:xfrm flipV="1">
            <a:off x="3687207"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5" name="Straight Arrow Connector 54"/>
          <p:cNvCxnSpPr/>
          <p:nvPr/>
        </p:nvCxnSpPr>
        <p:spPr bwMode="auto">
          <a:xfrm>
            <a:off x="295027" y="1264196"/>
            <a:ext cx="580" cy="2088232"/>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56" name="TextBox 55"/>
          <p:cNvSpPr txBox="1"/>
          <p:nvPr/>
        </p:nvSpPr>
        <p:spPr>
          <a:xfrm rot="16200000" flipH="1">
            <a:off x="114241" y="2237650"/>
            <a:ext cx="290144" cy="215444"/>
          </a:xfrm>
          <a:prstGeom prst="rect">
            <a:avLst/>
          </a:prstGeom>
          <a:solidFill>
            <a:schemeClr val="bg1"/>
          </a:solidFill>
        </p:spPr>
        <p:txBody>
          <a:bodyPr wrap="none" lIns="0" tIns="0" rIns="0" bIns="0" rtlCol="0">
            <a:spAutoFit/>
          </a:bodyPr>
          <a:lstStyle/>
          <a:p>
            <a:r>
              <a:rPr lang="en-GB" sz="1400" dirty="0" smtClean="0"/>
              <a:t>PIP</a:t>
            </a:r>
            <a:endParaRPr lang="en-US" sz="1400" dirty="0" smtClean="0"/>
          </a:p>
        </p:txBody>
      </p:sp>
      <p:cxnSp>
        <p:nvCxnSpPr>
          <p:cNvPr id="57" name="Straight Arrow Connector 56"/>
          <p:cNvCxnSpPr/>
          <p:nvPr/>
        </p:nvCxnSpPr>
        <p:spPr bwMode="auto">
          <a:xfrm>
            <a:off x="293867" y="3559160"/>
            <a:ext cx="580" cy="1449452"/>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58" name="TextBox 57"/>
          <p:cNvSpPr txBox="1"/>
          <p:nvPr/>
        </p:nvSpPr>
        <p:spPr>
          <a:xfrm rot="16200000" flipH="1">
            <a:off x="68777" y="4206878"/>
            <a:ext cx="379912" cy="215444"/>
          </a:xfrm>
          <a:prstGeom prst="rect">
            <a:avLst/>
          </a:prstGeom>
          <a:solidFill>
            <a:schemeClr val="bg1"/>
          </a:solidFill>
        </p:spPr>
        <p:txBody>
          <a:bodyPr wrap="none" lIns="0" tIns="0" rIns="0" bIns="0" rtlCol="0">
            <a:spAutoFit/>
          </a:bodyPr>
          <a:lstStyle/>
          <a:p>
            <a:r>
              <a:rPr lang="en-GB" sz="1400" dirty="0" smtClean="0"/>
              <a:t>CBP</a:t>
            </a:r>
            <a:endParaRPr lang="en-US" sz="1400" dirty="0" smtClean="0"/>
          </a:p>
        </p:txBody>
      </p:sp>
      <p:sp>
        <p:nvSpPr>
          <p:cNvPr id="59" name="TextBox 58"/>
          <p:cNvSpPr txBox="1"/>
          <p:nvPr/>
        </p:nvSpPr>
        <p:spPr>
          <a:xfrm>
            <a:off x="9440043" y="1336204"/>
            <a:ext cx="792088" cy="369332"/>
          </a:xfrm>
          <a:prstGeom prst="rect">
            <a:avLst/>
          </a:prstGeom>
          <a:noFill/>
        </p:spPr>
        <p:txBody>
          <a:bodyPr wrap="square" lIns="0" tIns="0" rIns="0" bIns="0" rtlCol="0">
            <a:spAutoFit/>
          </a:bodyPr>
          <a:lstStyle/>
          <a:p>
            <a:pPr algn="ctr"/>
            <a:r>
              <a:rPr lang="en-GB" sz="1200" b="0" dirty="0" smtClean="0"/>
              <a:t>SVLAN MEP &amp; MIP</a:t>
            </a:r>
          </a:p>
        </p:txBody>
      </p:sp>
      <p:sp>
        <p:nvSpPr>
          <p:cNvPr id="60" name="TextBox 59"/>
          <p:cNvSpPr txBox="1"/>
          <p:nvPr/>
        </p:nvSpPr>
        <p:spPr>
          <a:xfrm>
            <a:off x="9368035" y="4639280"/>
            <a:ext cx="1008112" cy="369332"/>
          </a:xfrm>
          <a:prstGeom prst="rect">
            <a:avLst/>
          </a:prstGeom>
          <a:noFill/>
        </p:spPr>
        <p:txBody>
          <a:bodyPr wrap="square" lIns="0" tIns="0" rIns="0" bIns="0" rtlCol="0">
            <a:spAutoFit/>
          </a:bodyPr>
          <a:lstStyle/>
          <a:p>
            <a:pPr algn="ctr"/>
            <a:r>
              <a:rPr lang="en-GB" sz="1200" b="0" dirty="0" smtClean="0"/>
              <a:t>BVLAN/TESI MEP</a:t>
            </a:r>
          </a:p>
        </p:txBody>
      </p:sp>
      <p:sp>
        <p:nvSpPr>
          <p:cNvPr id="62" name="TextBox 61"/>
          <p:cNvSpPr txBox="1"/>
          <p:nvPr/>
        </p:nvSpPr>
        <p:spPr>
          <a:xfrm>
            <a:off x="9656067" y="3374494"/>
            <a:ext cx="1008112" cy="553998"/>
          </a:xfrm>
          <a:prstGeom prst="rect">
            <a:avLst/>
          </a:prstGeom>
          <a:noFill/>
        </p:spPr>
        <p:txBody>
          <a:bodyPr wrap="square" lIns="0" tIns="0" rIns="0" bIns="0" rtlCol="0">
            <a:spAutoFit/>
          </a:bodyPr>
          <a:lstStyle/>
          <a:p>
            <a:pPr algn="ctr"/>
            <a:r>
              <a:rPr lang="en-GB" sz="1200" b="0" dirty="0" smtClean="0"/>
              <a:t>SVLAN to BVLAN/TESI </a:t>
            </a:r>
            <a:r>
              <a:rPr lang="en-GB" sz="1200" b="0" dirty="0" err="1" smtClean="0"/>
              <a:t>muxes</a:t>
            </a:r>
            <a:endParaRPr lang="en-GB" sz="1200" b="0" dirty="0" smtClean="0"/>
          </a:p>
        </p:txBody>
      </p:sp>
      <p:sp>
        <p:nvSpPr>
          <p:cNvPr id="63" name="Rectangle 62"/>
          <p:cNvSpPr/>
          <p:nvPr/>
        </p:nvSpPr>
        <p:spPr bwMode="auto">
          <a:xfrm>
            <a:off x="2887314" y="198427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4" name="Rectangle 63"/>
          <p:cNvSpPr/>
          <p:nvPr/>
        </p:nvSpPr>
        <p:spPr bwMode="auto">
          <a:xfrm>
            <a:off x="2887314" y="17682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sp>
        <p:nvSpPr>
          <p:cNvPr id="65" name="TextBox 64"/>
          <p:cNvSpPr txBox="1"/>
          <p:nvPr/>
        </p:nvSpPr>
        <p:spPr>
          <a:xfrm>
            <a:off x="9440043" y="2056284"/>
            <a:ext cx="792088" cy="369332"/>
          </a:xfrm>
          <a:prstGeom prst="rect">
            <a:avLst/>
          </a:prstGeom>
          <a:noFill/>
        </p:spPr>
        <p:txBody>
          <a:bodyPr wrap="square" lIns="0" tIns="0" rIns="0" bIns="0" rtlCol="0">
            <a:spAutoFit/>
          </a:bodyPr>
          <a:lstStyle/>
          <a:p>
            <a:pPr algn="ctr"/>
            <a:r>
              <a:rPr lang="en-GB" sz="1200" b="0" dirty="0" smtClean="0"/>
              <a:t>SVLAN MEP &amp; MIP</a:t>
            </a:r>
          </a:p>
        </p:txBody>
      </p:sp>
      <p:sp>
        <p:nvSpPr>
          <p:cNvPr id="66" name="Rectangle 65"/>
          <p:cNvSpPr/>
          <p:nvPr/>
        </p:nvSpPr>
        <p:spPr bwMode="auto">
          <a:xfrm>
            <a:off x="151011" y="5008612"/>
            <a:ext cx="9577064" cy="360040"/>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67" name="Rectangle 66"/>
          <p:cNvSpPr/>
          <p:nvPr/>
        </p:nvSpPr>
        <p:spPr bwMode="auto">
          <a:xfrm>
            <a:off x="223019" y="904156"/>
            <a:ext cx="9577064" cy="360040"/>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68" name="Rectangle 67"/>
          <p:cNvSpPr/>
          <p:nvPr/>
        </p:nvSpPr>
        <p:spPr bwMode="auto">
          <a:xfrm>
            <a:off x="2887314" y="443254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cxnSp>
        <p:nvCxnSpPr>
          <p:cNvPr id="72" name="Straight Arrow Connector 71"/>
          <p:cNvCxnSpPr/>
          <p:nvPr/>
        </p:nvCxnSpPr>
        <p:spPr bwMode="auto">
          <a:xfrm>
            <a:off x="2527275" y="4504556"/>
            <a:ext cx="360040" cy="0"/>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75" name="Rectangle 74"/>
          <p:cNvSpPr/>
          <p:nvPr/>
        </p:nvSpPr>
        <p:spPr bwMode="auto">
          <a:xfrm>
            <a:off x="5046974" y="126419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6" name="Rectangle 75"/>
          <p:cNvSpPr/>
          <p:nvPr/>
        </p:nvSpPr>
        <p:spPr bwMode="auto">
          <a:xfrm>
            <a:off x="5046975" y="313640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7" name="Rectangle 76"/>
          <p:cNvSpPr/>
          <p:nvPr/>
        </p:nvSpPr>
        <p:spPr bwMode="auto">
          <a:xfrm>
            <a:off x="5046975" y="29203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78" name="Straight Connector 77"/>
          <p:cNvCxnSpPr/>
          <p:nvPr/>
        </p:nvCxnSpPr>
        <p:spPr bwMode="auto">
          <a:xfrm>
            <a:off x="5983079" y="335242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9" name="Rectangle 78"/>
          <p:cNvSpPr/>
          <p:nvPr/>
        </p:nvSpPr>
        <p:spPr bwMode="auto">
          <a:xfrm>
            <a:off x="5046975" y="35684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0" name="Rectangle 79"/>
          <p:cNvSpPr/>
          <p:nvPr/>
        </p:nvSpPr>
        <p:spPr bwMode="auto">
          <a:xfrm>
            <a:off x="5046975" y="3784476"/>
            <a:ext cx="1872208" cy="86409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400" b="1" i="0" u="none" strike="noStrike" cap="none" normalizeH="0" baseline="0" dirty="0" smtClean="0">
                <a:ln>
                  <a:noFill/>
                </a:ln>
                <a:solidFill>
                  <a:schemeClr val="tx1"/>
                </a:solidFill>
                <a:effectLst/>
                <a:latin typeface="Arial" charset="0"/>
                <a:ea typeface="MS PGothic" pitchFamily="34" charset="-128"/>
              </a:rPr>
              <a:t>6.11, 9.5c</a:t>
            </a:r>
          </a:p>
          <a:p>
            <a:pPr marL="0" marR="0" indent="0" algn="ctr" defTabSz="914400" rtl="0" eaLnBrk="0" fontAlgn="base" latinLnBrk="0" hangingPunct="0">
              <a:lnSpc>
                <a:spcPct val="100000"/>
              </a:lnSpc>
              <a:spcBef>
                <a:spcPct val="0"/>
              </a:spcBef>
              <a:spcAft>
                <a:spcPct val="0"/>
              </a:spcAft>
              <a:buClrTx/>
              <a:buSzTx/>
              <a:buFontTx/>
              <a:buNone/>
              <a:tabLst/>
            </a:pPr>
            <a:endParaRPr kumimoji="0" lang="en-GB" sz="1400" b="1" i="0" u="none" strike="noStrike" cap="none" normalizeH="0" baseline="0" dirty="0" smtClean="0">
              <a:ln>
                <a:noFill/>
              </a:ln>
              <a:solidFill>
                <a:schemeClr val="tx1"/>
              </a:solidFill>
              <a:effectLst/>
              <a:latin typeface="Arial" charset="0"/>
              <a:ea typeface="MS PGothic" pitchFamily="34" charset="-128"/>
            </a:endParaRPr>
          </a:p>
        </p:txBody>
      </p:sp>
      <p:sp>
        <p:nvSpPr>
          <p:cNvPr id="81" name="Rectangle 80"/>
          <p:cNvSpPr/>
          <p:nvPr/>
        </p:nvSpPr>
        <p:spPr bwMode="auto">
          <a:xfrm>
            <a:off x="5046975" y="4648572"/>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2" name="Rectangle 81"/>
          <p:cNvSpPr/>
          <p:nvPr/>
        </p:nvSpPr>
        <p:spPr bwMode="auto">
          <a:xfrm>
            <a:off x="5046974"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3" name="Rectangle 82"/>
          <p:cNvSpPr/>
          <p:nvPr/>
        </p:nvSpPr>
        <p:spPr bwMode="auto">
          <a:xfrm>
            <a:off x="5046974"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4" name="Rectangle 83"/>
          <p:cNvSpPr/>
          <p:nvPr/>
        </p:nvSpPr>
        <p:spPr bwMode="auto">
          <a:xfrm>
            <a:off x="5335006"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5" name="Rectangle 84"/>
          <p:cNvSpPr/>
          <p:nvPr/>
        </p:nvSpPr>
        <p:spPr bwMode="auto">
          <a:xfrm>
            <a:off x="5335006"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6" name="Rectangle 85"/>
          <p:cNvSpPr/>
          <p:nvPr/>
        </p:nvSpPr>
        <p:spPr bwMode="auto">
          <a:xfrm>
            <a:off x="5695045"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7" name="Rectangle 86"/>
          <p:cNvSpPr/>
          <p:nvPr/>
        </p:nvSpPr>
        <p:spPr bwMode="auto">
          <a:xfrm>
            <a:off x="5695045"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8" name="Isosceles Triangle 87"/>
          <p:cNvSpPr/>
          <p:nvPr/>
        </p:nvSpPr>
        <p:spPr bwMode="auto">
          <a:xfrm flipV="1">
            <a:off x="5214282"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Isosceles Triangle 88"/>
          <p:cNvSpPr/>
          <p:nvPr/>
        </p:nvSpPr>
        <p:spPr bwMode="auto">
          <a:xfrm flipV="1">
            <a:off x="6495519"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0" name="Rectangle 89"/>
          <p:cNvSpPr/>
          <p:nvPr/>
        </p:nvSpPr>
        <p:spPr bwMode="auto">
          <a:xfrm>
            <a:off x="5983658"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1" name="Rectangle 90"/>
          <p:cNvSpPr/>
          <p:nvPr/>
        </p:nvSpPr>
        <p:spPr bwMode="auto">
          <a:xfrm>
            <a:off x="5983078"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2" name="Rectangle 91"/>
          <p:cNvSpPr/>
          <p:nvPr/>
        </p:nvSpPr>
        <p:spPr bwMode="auto">
          <a:xfrm>
            <a:off x="6343118"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3" name="Rectangle 92"/>
          <p:cNvSpPr/>
          <p:nvPr/>
        </p:nvSpPr>
        <p:spPr bwMode="auto">
          <a:xfrm>
            <a:off x="6343118"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4" name="Rectangle 93"/>
          <p:cNvSpPr/>
          <p:nvPr/>
        </p:nvSpPr>
        <p:spPr bwMode="auto">
          <a:xfrm>
            <a:off x="6631151"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 name="Rectangle 94"/>
          <p:cNvSpPr/>
          <p:nvPr/>
        </p:nvSpPr>
        <p:spPr bwMode="auto">
          <a:xfrm>
            <a:off x="6631150"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 name="Isosceles Triangle 95"/>
          <p:cNvSpPr/>
          <p:nvPr/>
        </p:nvSpPr>
        <p:spPr bwMode="auto">
          <a:xfrm>
            <a:off x="6055087"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 name="Flowchart: Delay 96"/>
          <p:cNvSpPr/>
          <p:nvPr/>
        </p:nvSpPr>
        <p:spPr bwMode="auto">
          <a:xfrm rot="16200000">
            <a:off x="6127095"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 name="Flowchart: Delay 97"/>
          <p:cNvSpPr/>
          <p:nvPr/>
        </p:nvSpPr>
        <p:spPr bwMode="auto">
          <a:xfrm rot="5400000" flipV="1">
            <a:off x="6127095"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 name="Isosceles Triangle 98"/>
          <p:cNvSpPr/>
          <p:nvPr/>
        </p:nvSpPr>
        <p:spPr bwMode="auto">
          <a:xfrm flipV="1">
            <a:off x="6055087"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0" name="Isosceles Triangle 99"/>
          <p:cNvSpPr/>
          <p:nvPr/>
        </p:nvSpPr>
        <p:spPr bwMode="auto">
          <a:xfrm>
            <a:off x="6328212"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 name="Flowchart: Delay 100"/>
          <p:cNvSpPr/>
          <p:nvPr/>
        </p:nvSpPr>
        <p:spPr bwMode="auto">
          <a:xfrm rot="16200000">
            <a:off x="6400220"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 name="Flowchart: Delay 101"/>
          <p:cNvSpPr/>
          <p:nvPr/>
        </p:nvSpPr>
        <p:spPr bwMode="auto">
          <a:xfrm rot="5400000" flipV="1">
            <a:off x="6400220"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 name="Isosceles Triangle 102"/>
          <p:cNvSpPr/>
          <p:nvPr/>
        </p:nvSpPr>
        <p:spPr bwMode="auto">
          <a:xfrm flipV="1">
            <a:off x="6328212"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 name="Isosceles Triangle 103"/>
          <p:cNvSpPr/>
          <p:nvPr/>
        </p:nvSpPr>
        <p:spPr bwMode="auto">
          <a:xfrm>
            <a:off x="6631151"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5" name="Flowchart: Delay 104"/>
          <p:cNvSpPr/>
          <p:nvPr/>
        </p:nvSpPr>
        <p:spPr bwMode="auto">
          <a:xfrm rot="16200000">
            <a:off x="6703159"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6" name="Flowchart: Delay 105"/>
          <p:cNvSpPr/>
          <p:nvPr/>
        </p:nvSpPr>
        <p:spPr bwMode="auto">
          <a:xfrm rot="5400000" flipV="1">
            <a:off x="6703159"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7" name="Isosceles Triangle 106"/>
          <p:cNvSpPr/>
          <p:nvPr/>
        </p:nvSpPr>
        <p:spPr bwMode="auto">
          <a:xfrm flipV="1">
            <a:off x="6631151"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8" name="Isosceles Triangle 107"/>
          <p:cNvSpPr/>
          <p:nvPr/>
        </p:nvSpPr>
        <p:spPr bwMode="auto">
          <a:xfrm>
            <a:off x="5104076"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9" name="Flowchart: Delay 108"/>
          <p:cNvSpPr/>
          <p:nvPr/>
        </p:nvSpPr>
        <p:spPr bwMode="auto">
          <a:xfrm rot="16200000">
            <a:off x="5176084"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0" name="Flowchart: Delay 109"/>
          <p:cNvSpPr/>
          <p:nvPr/>
        </p:nvSpPr>
        <p:spPr bwMode="auto">
          <a:xfrm rot="5400000" flipV="1">
            <a:off x="5176084"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1" name="Isosceles Triangle 110"/>
          <p:cNvSpPr/>
          <p:nvPr/>
        </p:nvSpPr>
        <p:spPr bwMode="auto">
          <a:xfrm flipV="1">
            <a:off x="5104076"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2" name="Isosceles Triangle 111"/>
          <p:cNvSpPr/>
          <p:nvPr/>
        </p:nvSpPr>
        <p:spPr bwMode="auto">
          <a:xfrm>
            <a:off x="5392108"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3" name="Flowchart: Delay 112"/>
          <p:cNvSpPr/>
          <p:nvPr/>
        </p:nvSpPr>
        <p:spPr bwMode="auto">
          <a:xfrm rot="16200000">
            <a:off x="5464116"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4" name="Flowchart: Delay 113"/>
          <p:cNvSpPr/>
          <p:nvPr/>
        </p:nvSpPr>
        <p:spPr bwMode="auto">
          <a:xfrm rot="5400000" flipV="1">
            <a:off x="5464116"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5" name="Isosceles Triangle 114"/>
          <p:cNvSpPr/>
          <p:nvPr/>
        </p:nvSpPr>
        <p:spPr bwMode="auto">
          <a:xfrm flipV="1">
            <a:off x="5392108"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6" name="Isosceles Triangle 115"/>
          <p:cNvSpPr/>
          <p:nvPr/>
        </p:nvSpPr>
        <p:spPr bwMode="auto">
          <a:xfrm>
            <a:off x="5695047"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7" name="Flowchart: Delay 116"/>
          <p:cNvSpPr/>
          <p:nvPr/>
        </p:nvSpPr>
        <p:spPr bwMode="auto">
          <a:xfrm rot="16200000">
            <a:off x="5767055"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8" name="Flowchart: Delay 117"/>
          <p:cNvSpPr/>
          <p:nvPr/>
        </p:nvSpPr>
        <p:spPr bwMode="auto">
          <a:xfrm rot="5400000" flipV="1">
            <a:off x="5767055"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9" name="Isosceles Triangle 118"/>
          <p:cNvSpPr/>
          <p:nvPr/>
        </p:nvSpPr>
        <p:spPr bwMode="auto">
          <a:xfrm flipV="1">
            <a:off x="5695047"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0" name="Isosceles Triangle 119"/>
          <p:cNvSpPr/>
          <p:nvPr/>
        </p:nvSpPr>
        <p:spPr bwMode="auto">
          <a:xfrm flipV="1">
            <a:off x="5847447"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2" name="Rectangle 121"/>
          <p:cNvSpPr/>
          <p:nvPr/>
        </p:nvSpPr>
        <p:spPr bwMode="auto">
          <a:xfrm>
            <a:off x="5047554" y="198427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3" name="Rectangle 122"/>
          <p:cNvSpPr/>
          <p:nvPr/>
        </p:nvSpPr>
        <p:spPr bwMode="auto">
          <a:xfrm>
            <a:off x="5047554" y="17682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sp>
        <p:nvSpPr>
          <p:cNvPr id="124" name="Rectangle 123"/>
          <p:cNvSpPr/>
          <p:nvPr/>
        </p:nvSpPr>
        <p:spPr bwMode="auto">
          <a:xfrm>
            <a:off x="5047554" y="4216524"/>
            <a:ext cx="1872208" cy="144016"/>
          </a:xfrm>
          <a:prstGeom prst="rect">
            <a:avLst/>
          </a:prstGeom>
          <a:noFill/>
          <a:ln w="9525" cap="flat" cmpd="sng" algn="ctr">
            <a:solidFill>
              <a:schemeClr val="tx1"/>
            </a:solidFill>
            <a:prstDash val="dash"/>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sp>
        <p:nvSpPr>
          <p:cNvPr id="125" name="Rectangle 124"/>
          <p:cNvSpPr/>
          <p:nvPr/>
        </p:nvSpPr>
        <p:spPr bwMode="auto">
          <a:xfrm>
            <a:off x="7495827" y="126419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6" name="Rectangle 125"/>
          <p:cNvSpPr/>
          <p:nvPr/>
        </p:nvSpPr>
        <p:spPr bwMode="auto">
          <a:xfrm>
            <a:off x="7495828" y="313640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a:off x="7495828" y="29203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28" name="Straight Connector 127"/>
          <p:cNvCxnSpPr/>
          <p:nvPr/>
        </p:nvCxnSpPr>
        <p:spPr bwMode="auto">
          <a:xfrm>
            <a:off x="8431932" y="335242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29" name="Rectangle 128"/>
          <p:cNvSpPr/>
          <p:nvPr/>
        </p:nvSpPr>
        <p:spPr bwMode="auto">
          <a:xfrm>
            <a:off x="7495828" y="35684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7495828" y="4648572"/>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2" name="Rectangle 131"/>
          <p:cNvSpPr/>
          <p:nvPr/>
        </p:nvSpPr>
        <p:spPr bwMode="auto">
          <a:xfrm>
            <a:off x="7495827"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3" name="Rectangle 132"/>
          <p:cNvSpPr/>
          <p:nvPr/>
        </p:nvSpPr>
        <p:spPr bwMode="auto">
          <a:xfrm>
            <a:off x="7495827"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4" name="Rectangle 133"/>
          <p:cNvSpPr/>
          <p:nvPr/>
        </p:nvSpPr>
        <p:spPr bwMode="auto">
          <a:xfrm>
            <a:off x="7783859"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a:off x="7783859"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a:off x="8143898"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7" name="Rectangle 136"/>
          <p:cNvSpPr/>
          <p:nvPr/>
        </p:nvSpPr>
        <p:spPr bwMode="auto">
          <a:xfrm>
            <a:off x="8143898"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8" name="Isosceles Triangle 137"/>
          <p:cNvSpPr/>
          <p:nvPr/>
        </p:nvSpPr>
        <p:spPr bwMode="auto">
          <a:xfrm flipV="1">
            <a:off x="7663135"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9" name="Isosceles Triangle 138"/>
          <p:cNvSpPr/>
          <p:nvPr/>
        </p:nvSpPr>
        <p:spPr bwMode="auto">
          <a:xfrm flipV="1">
            <a:off x="8944372"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0" name="Rectangle 139"/>
          <p:cNvSpPr/>
          <p:nvPr/>
        </p:nvSpPr>
        <p:spPr bwMode="auto">
          <a:xfrm>
            <a:off x="8432511"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1" name="Rectangle 140"/>
          <p:cNvSpPr/>
          <p:nvPr/>
        </p:nvSpPr>
        <p:spPr bwMode="auto">
          <a:xfrm>
            <a:off x="8431931"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2" name="Rectangle 141"/>
          <p:cNvSpPr/>
          <p:nvPr/>
        </p:nvSpPr>
        <p:spPr bwMode="auto">
          <a:xfrm>
            <a:off x="8791971"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3" name="Rectangle 142"/>
          <p:cNvSpPr/>
          <p:nvPr/>
        </p:nvSpPr>
        <p:spPr bwMode="auto">
          <a:xfrm>
            <a:off x="8791971"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4" name="Rectangle 143"/>
          <p:cNvSpPr/>
          <p:nvPr/>
        </p:nvSpPr>
        <p:spPr bwMode="auto">
          <a:xfrm>
            <a:off x="9080004"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5" name="Rectangle 144"/>
          <p:cNvSpPr/>
          <p:nvPr/>
        </p:nvSpPr>
        <p:spPr bwMode="auto">
          <a:xfrm>
            <a:off x="9080003"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6" name="Isosceles Triangle 145"/>
          <p:cNvSpPr/>
          <p:nvPr/>
        </p:nvSpPr>
        <p:spPr bwMode="auto">
          <a:xfrm>
            <a:off x="8503940"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Flowchart: Delay 146"/>
          <p:cNvSpPr/>
          <p:nvPr/>
        </p:nvSpPr>
        <p:spPr bwMode="auto">
          <a:xfrm rot="16200000">
            <a:off x="8575948"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8" name="Flowchart: Delay 147"/>
          <p:cNvSpPr/>
          <p:nvPr/>
        </p:nvSpPr>
        <p:spPr bwMode="auto">
          <a:xfrm rot="5400000" flipV="1">
            <a:off x="8575948"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9" name="Isosceles Triangle 148"/>
          <p:cNvSpPr/>
          <p:nvPr/>
        </p:nvSpPr>
        <p:spPr bwMode="auto">
          <a:xfrm flipV="1">
            <a:off x="8503940"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0" name="Isosceles Triangle 149"/>
          <p:cNvSpPr/>
          <p:nvPr/>
        </p:nvSpPr>
        <p:spPr bwMode="auto">
          <a:xfrm>
            <a:off x="8777065"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1" name="Flowchart: Delay 150"/>
          <p:cNvSpPr/>
          <p:nvPr/>
        </p:nvSpPr>
        <p:spPr bwMode="auto">
          <a:xfrm rot="16200000">
            <a:off x="8849073"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2" name="Flowchart: Delay 151"/>
          <p:cNvSpPr/>
          <p:nvPr/>
        </p:nvSpPr>
        <p:spPr bwMode="auto">
          <a:xfrm rot="5400000" flipV="1">
            <a:off x="8849073"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Isosceles Triangle 152"/>
          <p:cNvSpPr/>
          <p:nvPr/>
        </p:nvSpPr>
        <p:spPr bwMode="auto">
          <a:xfrm flipV="1">
            <a:off x="8777065"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4" name="Isosceles Triangle 153"/>
          <p:cNvSpPr/>
          <p:nvPr/>
        </p:nvSpPr>
        <p:spPr bwMode="auto">
          <a:xfrm>
            <a:off x="9080004"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5" name="Flowchart: Delay 154"/>
          <p:cNvSpPr/>
          <p:nvPr/>
        </p:nvSpPr>
        <p:spPr bwMode="auto">
          <a:xfrm rot="16200000">
            <a:off x="9152012"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6" name="Flowchart: Delay 155"/>
          <p:cNvSpPr/>
          <p:nvPr/>
        </p:nvSpPr>
        <p:spPr bwMode="auto">
          <a:xfrm rot="5400000" flipV="1">
            <a:off x="9152012"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7" name="Isosceles Triangle 156"/>
          <p:cNvSpPr/>
          <p:nvPr/>
        </p:nvSpPr>
        <p:spPr bwMode="auto">
          <a:xfrm flipV="1">
            <a:off x="9080004"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8" name="Isosceles Triangle 157"/>
          <p:cNvSpPr/>
          <p:nvPr/>
        </p:nvSpPr>
        <p:spPr bwMode="auto">
          <a:xfrm>
            <a:off x="7552929"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Flowchart: Delay 158"/>
          <p:cNvSpPr/>
          <p:nvPr/>
        </p:nvSpPr>
        <p:spPr bwMode="auto">
          <a:xfrm rot="16200000">
            <a:off x="7624937"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0" name="Flowchart: Delay 159"/>
          <p:cNvSpPr/>
          <p:nvPr/>
        </p:nvSpPr>
        <p:spPr bwMode="auto">
          <a:xfrm rot="5400000" flipV="1">
            <a:off x="7624937"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1" name="Isosceles Triangle 160"/>
          <p:cNvSpPr/>
          <p:nvPr/>
        </p:nvSpPr>
        <p:spPr bwMode="auto">
          <a:xfrm flipV="1">
            <a:off x="7552929"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2" name="Isosceles Triangle 161"/>
          <p:cNvSpPr/>
          <p:nvPr/>
        </p:nvSpPr>
        <p:spPr bwMode="auto">
          <a:xfrm>
            <a:off x="7840961"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3" name="Flowchart: Delay 162"/>
          <p:cNvSpPr/>
          <p:nvPr/>
        </p:nvSpPr>
        <p:spPr bwMode="auto">
          <a:xfrm rot="16200000">
            <a:off x="7912969"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4" name="Flowchart: Delay 163"/>
          <p:cNvSpPr/>
          <p:nvPr/>
        </p:nvSpPr>
        <p:spPr bwMode="auto">
          <a:xfrm rot="5400000" flipV="1">
            <a:off x="7912969"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5" name="Isosceles Triangle 164"/>
          <p:cNvSpPr/>
          <p:nvPr/>
        </p:nvSpPr>
        <p:spPr bwMode="auto">
          <a:xfrm flipV="1">
            <a:off x="7840961"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6" name="Isosceles Triangle 165"/>
          <p:cNvSpPr/>
          <p:nvPr/>
        </p:nvSpPr>
        <p:spPr bwMode="auto">
          <a:xfrm>
            <a:off x="8143900"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7" name="Flowchart: Delay 166"/>
          <p:cNvSpPr/>
          <p:nvPr/>
        </p:nvSpPr>
        <p:spPr bwMode="auto">
          <a:xfrm rot="16200000">
            <a:off x="8215908"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8" name="Flowchart: Delay 167"/>
          <p:cNvSpPr/>
          <p:nvPr/>
        </p:nvSpPr>
        <p:spPr bwMode="auto">
          <a:xfrm rot="5400000" flipV="1">
            <a:off x="8215908"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9" name="Isosceles Triangle 168"/>
          <p:cNvSpPr/>
          <p:nvPr/>
        </p:nvSpPr>
        <p:spPr bwMode="auto">
          <a:xfrm flipV="1">
            <a:off x="8143900"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0" name="Isosceles Triangle 169"/>
          <p:cNvSpPr/>
          <p:nvPr/>
        </p:nvSpPr>
        <p:spPr bwMode="auto">
          <a:xfrm flipV="1">
            <a:off x="8296300" y="47125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1" name="Right Brace 170"/>
          <p:cNvSpPr/>
          <p:nvPr/>
        </p:nvSpPr>
        <p:spPr bwMode="auto">
          <a:xfrm>
            <a:off x="9440043" y="2488332"/>
            <a:ext cx="144016" cy="208823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2" name="Rectangle 171"/>
          <p:cNvSpPr/>
          <p:nvPr/>
        </p:nvSpPr>
        <p:spPr bwMode="auto">
          <a:xfrm>
            <a:off x="7496407" y="198427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3" name="Rectangle 172"/>
          <p:cNvSpPr/>
          <p:nvPr/>
        </p:nvSpPr>
        <p:spPr bwMode="auto">
          <a:xfrm>
            <a:off x="7496407" y="17682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sp>
        <p:nvSpPr>
          <p:cNvPr id="175" name="Rectangle 174"/>
          <p:cNvSpPr/>
          <p:nvPr/>
        </p:nvSpPr>
        <p:spPr bwMode="auto">
          <a:xfrm>
            <a:off x="7495827" y="4000500"/>
            <a:ext cx="1872208" cy="648072"/>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6" name="Rectangle 175"/>
          <p:cNvSpPr/>
          <p:nvPr/>
        </p:nvSpPr>
        <p:spPr bwMode="auto">
          <a:xfrm>
            <a:off x="7496406" y="3784476"/>
            <a:ext cx="1871629"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a:t>
            </a:r>
            <a:r>
              <a:rPr kumimoji="0" lang="en-US" sz="1100" b="0" i="0" u="none" strike="noStrike" cap="none" normalizeH="0" baseline="0" dirty="0" err="1" smtClean="0">
                <a:ln>
                  <a:noFill/>
                </a:ln>
                <a:solidFill>
                  <a:srgbClr val="C00000"/>
                </a:solidFill>
                <a:effectLst/>
                <a:latin typeface="Arial" charset="0"/>
                <a:ea typeface="MS PGothic" pitchFamily="34" charset="-128"/>
              </a:rPr>
              <a:t>entitIes</a:t>
            </a:r>
            <a:r>
              <a:rPr kumimoji="0" lang="en-US" sz="1100" b="0" i="0" u="none" strike="noStrike" cap="none" normalizeH="0" baseline="0" dirty="0" smtClean="0">
                <a:ln>
                  <a:noFill/>
                </a:ln>
                <a:solidFill>
                  <a:srgbClr val="C00000"/>
                </a:solidFill>
                <a:effectLst/>
                <a:latin typeface="Arial" charset="0"/>
                <a:ea typeface="MS PGothic" pitchFamily="34" charset="-128"/>
              </a:rPr>
              <a:t>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cxnSp>
        <p:nvCxnSpPr>
          <p:cNvPr id="179" name="Straight Arrow Connector 178"/>
          <p:cNvCxnSpPr>
            <a:stCxn id="182" idx="2"/>
          </p:cNvCxnSpPr>
          <p:nvPr/>
        </p:nvCxnSpPr>
        <p:spPr bwMode="auto">
          <a:xfrm flipH="1" flipV="1">
            <a:off x="6919763" y="4288532"/>
            <a:ext cx="266265" cy="9292"/>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180" name="Straight Arrow Connector 179"/>
          <p:cNvCxnSpPr>
            <a:stCxn id="183" idx="2"/>
          </p:cNvCxnSpPr>
          <p:nvPr/>
        </p:nvCxnSpPr>
        <p:spPr bwMode="auto">
          <a:xfrm flipV="1">
            <a:off x="7240402" y="3856484"/>
            <a:ext cx="255425" cy="9292"/>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181" name="TextBox 180"/>
          <p:cNvSpPr txBox="1"/>
          <p:nvPr/>
        </p:nvSpPr>
        <p:spPr>
          <a:xfrm>
            <a:off x="2538115" y="4135224"/>
            <a:ext cx="205184" cy="369332"/>
          </a:xfrm>
          <a:prstGeom prst="rect">
            <a:avLst/>
          </a:prstGeom>
          <a:noFill/>
        </p:spPr>
        <p:txBody>
          <a:bodyPr wrap="none" lIns="0" tIns="0" rIns="0" bIns="0" rtlCol="0">
            <a:spAutoFit/>
          </a:bodyPr>
          <a:lstStyle/>
          <a:p>
            <a:r>
              <a:rPr lang="en-GB" sz="2400" b="0" smtClean="0">
                <a:solidFill>
                  <a:srgbClr val="C00000"/>
                </a:solidFill>
              </a:rPr>
              <a:t>B</a:t>
            </a:r>
            <a:endParaRPr lang="en-US" sz="2400" b="0" dirty="0" smtClean="0">
              <a:solidFill>
                <a:srgbClr val="C00000"/>
              </a:solidFill>
            </a:endParaRPr>
          </a:p>
        </p:txBody>
      </p:sp>
      <p:sp>
        <p:nvSpPr>
          <p:cNvPr id="182" name="TextBox 181"/>
          <p:cNvSpPr txBox="1"/>
          <p:nvPr/>
        </p:nvSpPr>
        <p:spPr>
          <a:xfrm>
            <a:off x="7074619" y="3928492"/>
            <a:ext cx="222818" cy="369332"/>
          </a:xfrm>
          <a:prstGeom prst="rect">
            <a:avLst/>
          </a:prstGeom>
          <a:noFill/>
        </p:spPr>
        <p:txBody>
          <a:bodyPr wrap="none" lIns="0" tIns="0" rIns="0" bIns="0" rtlCol="0">
            <a:spAutoFit/>
          </a:bodyPr>
          <a:lstStyle/>
          <a:p>
            <a:r>
              <a:rPr lang="en-GB" sz="2400" b="0" dirty="0" smtClean="0">
                <a:solidFill>
                  <a:srgbClr val="C00000"/>
                </a:solidFill>
              </a:rPr>
              <a:t>C</a:t>
            </a:r>
            <a:endParaRPr lang="en-US" sz="2400" b="0" dirty="0" smtClean="0">
              <a:solidFill>
                <a:srgbClr val="C00000"/>
              </a:solidFill>
            </a:endParaRPr>
          </a:p>
        </p:txBody>
      </p:sp>
      <p:sp>
        <p:nvSpPr>
          <p:cNvPr id="183" name="TextBox 182"/>
          <p:cNvSpPr txBox="1"/>
          <p:nvPr/>
        </p:nvSpPr>
        <p:spPr>
          <a:xfrm>
            <a:off x="7128993" y="3496444"/>
            <a:ext cx="222818" cy="369332"/>
          </a:xfrm>
          <a:prstGeom prst="rect">
            <a:avLst/>
          </a:prstGeom>
          <a:noFill/>
        </p:spPr>
        <p:txBody>
          <a:bodyPr wrap="none" lIns="0" tIns="0" rIns="0" bIns="0" rtlCol="0">
            <a:spAutoFit/>
          </a:bodyPr>
          <a:lstStyle/>
          <a:p>
            <a:r>
              <a:rPr lang="en-GB" sz="2400" b="0" dirty="0" smtClean="0">
                <a:solidFill>
                  <a:srgbClr val="C00000"/>
                </a:solidFill>
              </a:rPr>
              <a:t>D</a:t>
            </a:r>
            <a:endParaRPr lang="en-US" sz="2400" b="0" dirty="0" smtClean="0">
              <a:solidFill>
                <a:srgbClr val="C00000"/>
              </a:solidFill>
            </a:endParaRPr>
          </a:p>
        </p:txBody>
      </p:sp>
      <p:sp>
        <p:nvSpPr>
          <p:cNvPr id="186" name="Trapezoid 185"/>
          <p:cNvSpPr/>
          <p:nvPr/>
        </p:nvSpPr>
        <p:spPr bwMode="auto">
          <a:xfrm>
            <a:off x="5118982" y="3784476"/>
            <a:ext cx="1728192" cy="144016"/>
          </a:xfrm>
          <a:prstGeom prst="trapezoid">
            <a:avLst>
              <a:gd name="adj" fmla="val 88206"/>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lumMod val="65000"/>
                  </a:schemeClr>
                </a:solidFill>
                <a:effectLst/>
                <a:latin typeface="Arial" charset="0"/>
                <a:ea typeface="MS PGothic" pitchFamily="34" charset="-128"/>
              </a:rPr>
              <a:t>ISID</a:t>
            </a:r>
            <a:endParaRPr kumimoji="0" lang="en-US" sz="1000" b="1" i="0" u="none" strike="noStrike" cap="none" normalizeH="0" baseline="0" dirty="0" smtClean="0">
              <a:ln>
                <a:noFill/>
              </a:ln>
              <a:solidFill>
                <a:schemeClr val="bg1">
                  <a:lumMod val="65000"/>
                </a:schemeClr>
              </a:solidFill>
              <a:effectLst/>
              <a:latin typeface="Arial" charset="0"/>
              <a:ea typeface="MS PGothic" pitchFamily="34" charset="-128"/>
            </a:endParaRPr>
          </a:p>
        </p:txBody>
      </p:sp>
      <p:sp>
        <p:nvSpPr>
          <p:cNvPr id="187" name="Trapezoid 186"/>
          <p:cNvSpPr/>
          <p:nvPr/>
        </p:nvSpPr>
        <p:spPr bwMode="auto">
          <a:xfrm flipV="1">
            <a:off x="5118982" y="4432548"/>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sp>
        <p:nvSpPr>
          <p:cNvPr id="188" name="Trapezoid 187"/>
          <p:cNvSpPr/>
          <p:nvPr/>
        </p:nvSpPr>
        <p:spPr bwMode="auto">
          <a:xfrm flipV="1">
            <a:off x="5767054" y="4432548"/>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charset="0"/>
              <a:ea typeface="MS PGothic" pitchFamily="34" charset="-128"/>
            </a:endParaRPr>
          </a:p>
        </p:txBody>
      </p:sp>
      <p:sp>
        <p:nvSpPr>
          <p:cNvPr id="189" name="Trapezoid 188"/>
          <p:cNvSpPr/>
          <p:nvPr/>
        </p:nvSpPr>
        <p:spPr bwMode="auto">
          <a:xfrm flipV="1">
            <a:off x="6423510" y="4432548"/>
            <a:ext cx="423664"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charset="0"/>
              <a:ea typeface="MS PGothic" pitchFamily="34" charset="-128"/>
            </a:endParaRPr>
          </a:p>
        </p:txBody>
      </p:sp>
      <p:sp>
        <p:nvSpPr>
          <p:cNvPr id="190" name="Rectangle 189"/>
          <p:cNvSpPr/>
          <p:nvPr/>
        </p:nvSpPr>
        <p:spPr bwMode="auto">
          <a:xfrm>
            <a:off x="5118982" y="4000500"/>
            <a:ext cx="1728192" cy="144016"/>
          </a:xfrm>
          <a:prstGeom prst="rect">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dirty="0" smtClean="0">
                <a:ln>
                  <a:noFill/>
                </a:ln>
                <a:solidFill>
                  <a:schemeClr val="bg1">
                    <a:lumMod val="65000"/>
                  </a:schemeClr>
                </a:solidFill>
                <a:effectLst/>
                <a:latin typeface="Arial" charset="0"/>
                <a:ea typeface="MS PGothic" pitchFamily="34" charset="-128"/>
              </a:rPr>
              <a:t>BSI Relay</a:t>
            </a:r>
            <a:endParaRPr kumimoji="0" lang="en-US" sz="1000" b="0" i="0" u="none" strike="noStrike" cap="none" normalizeH="0" baseline="0" dirty="0" smtClean="0">
              <a:ln>
                <a:noFill/>
              </a:ln>
              <a:solidFill>
                <a:schemeClr val="bg1">
                  <a:lumMod val="65000"/>
                </a:schemeClr>
              </a:solidFill>
              <a:effectLst/>
              <a:latin typeface="Arial" charset="0"/>
              <a:ea typeface="MS PGothic" pitchFamily="34" charset="-128"/>
            </a:endParaRPr>
          </a:p>
        </p:txBody>
      </p:sp>
      <p:sp>
        <p:nvSpPr>
          <p:cNvPr id="191" name="TextBox 190"/>
          <p:cNvSpPr txBox="1"/>
          <p:nvPr/>
        </p:nvSpPr>
        <p:spPr>
          <a:xfrm>
            <a:off x="5190990" y="4432548"/>
            <a:ext cx="248466" cy="153888"/>
          </a:xfrm>
          <a:prstGeom prst="rect">
            <a:avLst/>
          </a:prstGeom>
          <a:noFill/>
        </p:spPr>
        <p:txBody>
          <a:bodyPr wrap="none" lIns="0" tIns="0" rIns="0" bIns="0" rtlCol="0" anchor="ctr">
            <a:spAutoFit/>
          </a:bodyPr>
          <a:lstStyle/>
          <a:p>
            <a:pPr algn="ctr"/>
            <a:r>
              <a:rPr lang="en-GB" sz="1000" b="0" dirty="0" smtClean="0">
                <a:solidFill>
                  <a:schemeClr val="bg1">
                    <a:lumMod val="65000"/>
                  </a:schemeClr>
                </a:solidFill>
              </a:rPr>
              <a:t>ISID</a:t>
            </a:r>
            <a:endParaRPr lang="en-US" sz="1000" b="0" dirty="0" smtClean="0">
              <a:solidFill>
                <a:schemeClr val="bg1">
                  <a:lumMod val="65000"/>
                </a:schemeClr>
              </a:solidFill>
            </a:endParaRPr>
          </a:p>
        </p:txBody>
      </p:sp>
      <p:sp>
        <p:nvSpPr>
          <p:cNvPr id="192" name="TextBox 191"/>
          <p:cNvSpPr txBox="1"/>
          <p:nvPr/>
        </p:nvSpPr>
        <p:spPr>
          <a:xfrm>
            <a:off x="5839062" y="4432548"/>
            <a:ext cx="248466" cy="153888"/>
          </a:xfrm>
          <a:prstGeom prst="rect">
            <a:avLst/>
          </a:prstGeom>
          <a:noFill/>
        </p:spPr>
        <p:txBody>
          <a:bodyPr wrap="none" lIns="0" tIns="0" rIns="0" bIns="0" rtlCol="0" anchor="ctr">
            <a:spAutoFit/>
          </a:bodyPr>
          <a:lstStyle/>
          <a:p>
            <a:pPr algn="ctr"/>
            <a:r>
              <a:rPr lang="en-GB" sz="1000" b="0" dirty="0" smtClean="0">
                <a:solidFill>
                  <a:schemeClr val="bg1">
                    <a:lumMod val="65000"/>
                  </a:schemeClr>
                </a:solidFill>
              </a:rPr>
              <a:t>ISID</a:t>
            </a:r>
            <a:endParaRPr lang="en-US" sz="1000" b="0" dirty="0" smtClean="0">
              <a:solidFill>
                <a:schemeClr val="bg1">
                  <a:lumMod val="65000"/>
                </a:schemeClr>
              </a:solidFill>
            </a:endParaRPr>
          </a:p>
        </p:txBody>
      </p:sp>
      <p:sp>
        <p:nvSpPr>
          <p:cNvPr id="193" name="TextBox 192"/>
          <p:cNvSpPr txBox="1"/>
          <p:nvPr/>
        </p:nvSpPr>
        <p:spPr>
          <a:xfrm>
            <a:off x="6526700" y="4432548"/>
            <a:ext cx="248466" cy="153888"/>
          </a:xfrm>
          <a:prstGeom prst="rect">
            <a:avLst/>
          </a:prstGeom>
          <a:noFill/>
        </p:spPr>
        <p:txBody>
          <a:bodyPr wrap="none" lIns="0" tIns="0" rIns="0" bIns="0" rtlCol="0" anchor="ctr">
            <a:spAutoFit/>
          </a:bodyPr>
          <a:lstStyle/>
          <a:p>
            <a:pPr algn="ctr"/>
            <a:r>
              <a:rPr lang="en-GB" sz="1000" b="0" dirty="0" smtClean="0">
                <a:solidFill>
                  <a:schemeClr val="bg1">
                    <a:lumMod val="65000"/>
                  </a:schemeClr>
                </a:solidFill>
              </a:rPr>
              <a:t>ISID</a:t>
            </a:r>
            <a:endParaRPr lang="en-US" sz="1000" b="0" dirty="0" smtClean="0">
              <a:solidFill>
                <a:schemeClr val="bg1">
                  <a:lumMod val="65000"/>
                </a:schemeClr>
              </a:solidFill>
            </a:endParaRPr>
          </a:p>
        </p:txBody>
      </p:sp>
      <p:sp>
        <p:nvSpPr>
          <p:cNvPr id="194" name="Trapezoid 193"/>
          <p:cNvSpPr/>
          <p:nvPr/>
        </p:nvSpPr>
        <p:spPr bwMode="auto">
          <a:xfrm>
            <a:off x="2959322" y="3784476"/>
            <a:ext cx="1728192" cy="144016"/>
          </a:xfrm>
          <a:prstGeom prst="trapezoid">
            <a:avLst>
              <a:gd name="adj" fmla="val 88206"/>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lumMod val="75000"/>
                  </a:schemeClr>
                </a:solidFill>
                <a:effectLst/>
                <a:latin typeface="Arial" charset="0"/>
                <a:ea typeface="MS PGothic" pitchFamily="34" charset="-128"/>
              </a:rPr>
              <a:t>ISID</a:t>
            </a:r>
            <a:endParaRPr kumimoji="0" lang="en-US" sz="1000" b="1"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195" name="Trapezoid 194"/>
          <p:cNvSpPr/>
          <p:nvPr/>
        </p:nvSpPr>
        <p:spPr bwMode="auto">
          <a:xfrm flipV="1">
            <a:off x="2959322" y="4216524"/>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196" name="Trapezoid 195"/>
          <p:cNvSpPr/>
          <p:nvPr/>
        </p:nvSpPr>
        <p:spPr bwMode="auto">
          <a:xfrm flipV="1">
            <a:off x="3607394" y="4216524"/>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bg1">
                  <a:lumMod val="75000"/>
                </a:schemeClr>
              </a:solidFill>
              <a:effectLst/>
              <a:latin typeface="Arial" charset="0"/>
              <a:ea typeface="MS PGothic" pitchFamily="34" charset="-128"/>
            </a:endParaRPr>
          </a:p>
        </p:txBody>
      </p:sp>
      <p:sp>
        <p:nvSpPr>
          <p:cNvPr id="197" name="Trapezoid 196"/>
          <p:cNvSpPr/>
          <p:nvPr/>
        </p:nvSpPr>
        <p:spPr bwMode="auto">
          <a:xfrm flipV="1">
            <a:off x="4263850" y="4216524"/>
            <a:ext cx="423664"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bg1">
                  <a:lumMod val="75000"/>
                </a:schemeClr>
              </a:solidFill>
              <a:effectLst/>
              <a:latin typeface="Arial" charset="0"/>
              <a:ea typeface="MS PGothic" pitchFamily="34" charset="-128"/>
            </a:endParaRPr>
          </a:p>
        </p:txBody>
      </p:sp>
      <p:sp>
        <p:nvSpPr>
          <p:cNvPr id="198" name="Rectangle 197"/>
          <p:cNvSpPr/>
          <p:nvPr/>
        </p:nvSpPr>
        <p:spPr bwMode="auto">
          <a:xfrm>
            <a:off x="2959322" y="4000500"/>
            <a:ext cx="1728192" cy="144016"/>
          </a:xfrm>
          <a:prstGeom prst="rect">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dirty="0" smtClean="0">
                <a:ln>
                  <a:noFill/>
                </a:ln>
                <a:solidFill>
                  <a:schemeClr val="bg1">
                    <a:lumMod val="75000"/>
                  </a:schemeClr>
                </a:solidFill>
                <a:effectLst/>
                <a:latin typeface="Arial" charset="0"/>
                <a:ea typeface="MS PGothic" pitchFamily="34" charset="-128"/>
              </a:rPr>
              <a:t>BSI Relay</a:t>
            </a:r>
            <a:endParaRPr kumimoji="0" lang="en-US" sz="1000" b="0"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199" name="TextBox 198"/>
          <p:cNvSpPr txBox="1"/>
          <p:nvPr/>
        </p:nvSpPr>
        <p:spPr>
          <a:xfrm>
            <a:off x="3031330" y="4216524"/>
            <a:ext cx="248466" cy="153888"/>
          </a:xfrm>
          <a:prstGeom prst="rect">
            <a:avLst/>
          </a:prstGeom>
          <a:noFill/>
          <a:ln>
            <a:noFill/>
          </a:ln>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00" name="TextBox 199"/>
          <p:cNvSpPr txBox="1"/>
          <p:nvPr/>
        </p:nvSpPr>
        <p:spPr>
          <a:xfrm>
            <a:off x="3679402" y="4216524"/>
            <a:ext cx="248466" cy="153888"/>
          </a:xfrm>
          <a:prstGeom prst="rect">
            <a:avLst/>
          </a:prstGeom>
          <a:noFill/>
          <a:ln>
            <a:noFill/>
          </a:ln>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01" name="TextBox 200"/>
          <p:cNvSpPr txBox="1"/>
          <p:nvPr/>
        </p:nvSpPr>
        <p:spPr>
          <a:xfrm>
            <a:off x="4367040" y="4216524"/>
            <a:ext cx="248466" cy="153888"/>
          </a:xfrm>
          <a:prstGeom prst="rect">
            <a:avLst/>
          </a:prstGeom>
          <a:noFill/>
          <a:ln>
            <a:noFill/>
          </a:ln>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02" name="Trapezoid 201"/>
          <p:cNvSpPr/>
          <p:nvPr/>
        </p:nvSpPr>
        <p:spPr bwMode="auto">
          <a:xfrm>
            <a:off x="7567835" y="3990628"/>
            <a:ext cx="1728192" cy="144016"/>
          </a:xfrm>
          <a:prstGeom prst="trapezoid">
            <a:avLst>
              <a:gd name="adj" fmla="val 88206"/>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lumMod val="75000"/>
                  </a:schemeClr>
                </a:solidFill>
                <a:effectLst/>
                <a:latin typeface="Arial" charset="0"/>
                <a:ea typeface="MS PGothic" pitchFamily="34" charset="-128"/>
              </a:rPr>
              <a:t>ISID</a:t>
            </a:r>
            <a:endParaRPr kumimoji="0" lang="en-US" sz="1000" b="1"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203" name="Trapezoid 202"/>
          <p:cNvSpPr/>
          <p:nvPr/>
        </p:nvSpPr>
        <p:spPr bwMode="auto">
          <a:xfrm flipV="1">
            <a:off x="7567835" y="4422676"/>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sp>
        <p:nvSpPr>
          <p:cNvPr id="204" name="Trapezoid 203"/>
          <p:cNvSpPr/>
          <p:nvPr/>
        </p:nvSpPr>
        <p:spPr bwMode="auto">
          <a:xfrm flipV="1">
            <a:off x="8215907" y="4422676"/>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charset="0"/>
              <a:ea typeface="MS PGothic" pitchFamily="34" charset="-128"/>
            </a:endParaRPr>
          </a:p>
        </p:txBody>
      </p:sp>
      <p:sp>
        <p:nvSpPr>
          <p:cNvPr id="205" name="Trapezoid 204"/>
          <p:cNvSpPr/>
          <p:nvPr/>
        </p:nvSpPr>
        <p:spPr bwMode="auto">
          <a:xfrm flipV="1">
            <a:off x="8872363" y="4422676"/>
            <a:ext cx="423664"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tx1"/>
              </a:solidFill>
              <a:effectLst/>
              <a:latin typeface="Arial" charset="0"/>
              <a:ea typeface="MS PGothic" pitchFamily="34" charset="-128"/>
            </a:endParaRPr>
          </a:p>
        </p:txBody>
      </p:sp>
      <p:sp>
        <p:nvSpPr>
          <p:cNvPr id="206" name="Rectangle 205"/>
          <p:cNvSpPr/>
          <p:nvPr/>
        </p:nvSpPr>
        <p:spPr bwMode="auto">
          <a:xfrm>
            <a:off x="7567835" y="4206652"/>
            <a:ext cx="1728192" cy="144016"/>
          </a:xfrm>
          <a:prstGeom prst="rect">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dirty="0" smtClean="0">
                <a:ln>
                  <a:noFill/>
                </a:ln>
                <a:solidFill>
                  <a:schemeClr val="bg1">
                    <a:lumMod val="75000"/>
                  </a:schemeClr>
                </a:solidFill>
                <a:effectLst/>
                <a:latin typeface="Arial" charset="0"/>
                <a:ea typeface="MS PGothic" pitchFamily="34" charset="-128"/>
              </a:rPr>
              <a:t>BSI Relay</a:t>
            </a:r>
            <a:endParaRPr kumimoji="0" lang="en-US" sz="1000" b="0"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207" name="TextBox 206"/>
          <p:cNvSpPr txBox="1"/>
          <p:nvPr/>
        </p:nvSpPr>
        <p:spPr>
          <a:xfrm>
            <a:off x="7639843" y="4422676"/>
            <a:ext cx="248466" cy="153888"/>
          </a:xfrm>
          <a:prstGeom prst="rect">
            <a:avLst/>
          </a:prstGeom>
          <a:noFill/>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08" name="TextBox 207"/>
          <p:cNvSpPr txBox="1"/>
          <p:nvPr/>
        </p:nvSpPr>
        <p:spPr>
          <a:xfrm>
            <a:off x="8287915" y="4422676"/>
            <a:ext cx="248466" cy="153888"/>
          </a:xfrm>
          <a:prstGeom prst="rect">
            <a:avLst/>
          </a:prstGeom>
          <a:noFill/>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09" name="TextBox 208"/>
          <p:cNvSpPr txBox="1"/>
          <p:nvPr/>
        </p:nvSpPr>
        <p:spPr>
          <a:xfrm>
            <a:off x="8975553" y="4422676"/>
            <a:ext cx="248466" cy="153888"/>
          </a:xfrm>
          <a:prstGeom prst="rect">
            <a:avLst/>
          </a:prstGeom>
          <a:noFill/>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10" name="TextBox 209"/>
          <p:cNvSpPr txBox="1"/>
          <p:nvPr/>
        </p:nvSpPr>
        <p:spPr>
          <a:xfrm>
            <a:off x="223019" y="5733916"/>
            <a:ext cx="10009112" cy="2154436"/>
          </a:xfrm>
          <a:prstGeom prst="rect">
            <a:avLst/>
          </a:prstGeom>
          <a:noFill/>
        </p:spPr>
        <p:txBody>
          <a:bodyPr wrap="square" lIns="0" tIns="0" rIns="0" bIns="0" rtlCol="0">
            <a:spAutoFit/>
          </a:bodyPr>
          <a:lstStyle/>
          <a:p>
            <a:r>
              <a:rPr lang="en-GB" sz="1400" b="0" dirty="0" smtClean="0"/>
              <a:t>Under normal circumstances, the </a:t>
            </a:r>
            <a:r>
              <a:rPr lang="en-GB" sz="1400" b="0" dirty="0" err="1" smtClean="0"/>
              <a:t>CBPs</a:t>
            </a:r>
            <a:r>
              <a:rPr lang="en-GB" sz="1400" b="0" dirty="0" smtClean="0"/>
              <a:t> are Edge Ports for the  BVLAN Ethernet connections and TESI connections and port filtering should not be performed; i.e. fixed forwarding (correct?). </a:t>
            </a:r>
          </a:p>
          <a:p>
            <a:endParaRPr lang="en-GB" sz="1400" b="0" dirty="0" smtClean="0"/>
          </a:p>
          <a:p>
            <a:r>
              <a:rPr lang="en-GB" sz="1400" b="0" dirty="0" smtClean="0"/>
              <a:t>In a DRNI Portal with two nodes, BVLAN and TESI endpoints are duplicated (one in each portal node). Should port filtering be used to control which of the two endpoints is connected to a BVLAN/TESI? Or should we instead control the Port Map in the VLAN Registration Entry for </a:t>
            </a:r>
            <a:r>
              <a:rPr lang="en-GB" sz="1400" b="0" dirty="0" err="1" smtClean="0"/>
              <a:t>BVLANs</a:t>
            </a:r>
            <a:r>
              <a:rPr lang="en-GB" sz="1400" b="0" dirty="0" smtClean="0"/>
              <a:t> and the Filtering Entry for </a:t>
            </a:r>
            <a:r>
              <a:rPr lang="en-GB" sz="1400" b="0" dirty="0" err="1" smtClean="0"/>
              <a:t>TESIs</a:t>
            </a:r>
            <a:r>
              <a:rPr lang="en-GB" sz="1400" b="0" dirty="0" smtClean="0"/>
              <a:t>? Or other?</a:t>
            </a:r>
          </a:p>
          <a:p>
            <a:endParaRPr lang="en-GB" sz="1400" b="0" dirty="0" smtClean="0"/>
          </a:p>
          <a:p>
            <a:r>
              <a:rPr lang="en-GB" sz="1400" b="0" dirty="0" smtClean="0"/>
              <a:t>For case port filtering can be used, what is the location of the port filtering entries in the CBP: A, B, C, D or other?</a:t>
            </a:r>
            <a:br>
              <a:rPr lang="en-GB" sz="1400" b="0" dirty="0" smtClean="0"/>
            </a:br>
            <a:r>
              <a:rPr lang="en-GB" sz="1400" b="0" dirty="0" smtClean="0"/>
              <a:t>Port filtering may not be the right tool, as BVLAN/TESI MEP functions will generate OAM which is not blocked in case of locations B,C,D. BVLAN and TESI OAM generated by the CBP in the standby gateway node must be blocked.</a:t>
            </a:r>
          </a:p>
        </p:txBody>
      </p:sp>
      <p:sp>
        <p:nvSpPr>
          <p:cNvPr id="211" name="Rectangle 210"/>
          <p:cNvSpPr/>
          <p:nvPr/>
        </p:nvSpPr>
        <p:spPr bwMode="auto">
          <a:xfrm>
            <a:off x="439043" y="126419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2" name="Rectangle 211"/>
          <p:cNvSpPr/>
          <p:nvPr/>
        </p:nvSpPr>
        <p:spPr bwMode="auto">
          <a:xfrm>
            <a:off x="439044" y="313640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3" name="Rectangle 212"/>
          <p:cNvSpPr/>
          <p:nvPr/>
        </p:nvSpPr>
        <p:spPr bwMode="auto">
          <a:xfrm>
            <a:off x="439044" y="29203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214" name="Straight Connector 213"/>
          <p:cNvCxnSpPr/>
          <p:nvPr/>
        </p:nvCxnSpPr>
        <p:spPr bwMode="auto">
          <a:xfrm>
            <a:off x="1375148" y="335242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15" name="Rectangle 214"/>
          <p:cNvSpPr/>
          <p:nvPr/>
        </p:nvSpPr>
        <p:spPr bwMode="auto">
          <a:xfrm>
            <a:off x="439044" y="35684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6" name="Rectangle 215"/>
          <p:cNvSpPr/>
          <p:nvPr/>
        </p:nvSpPr>
        <p:spPr bwMode="auto">
          <a:xfrm>
            <a:off x="439044" y="3784476"/>
            <a:ext cx="1872208" cy="648072"/>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7" name="Rectangle 216"/>
          <p:cNvSpPr/>
          <p:nvPr/>
        </p:nvSpPr>
        <p:spPr bwMode="auto">
          <a:xfrm>
            <a:off x="439044" y="4432548"/>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8" name="Rectangle 217"/>
          <p:cNvSpPr/>
          <p:nvPr/>
        </p:nvSpPr>
        <p:spPr bwMode="auto">
          <a:xfrm>
            <a:off x="439043"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9" name="Rectangle 218"/>
          <p:cNvSpPr/>
          <p:nvPr/>
        </p:nvSpPr>
        <p:spPr bwMode="auto">
          <a:xfrm>
            <a:off x="439043"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0" name="Rectangle 219"/>
          <p:cNvSpPr/>
          <p:nvPr/>
        </p:nvSpPr>
        <p:spPr bwMode="auto">
          <a:xfrm>
            <a:off x="727075"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1" name="Rectangle 220"/>
          <p:cNvSpPr/>
          <p:nvPr/>
        </p:nvSpPr>
        <p:spPr bwMode="auto">
          <a:xfrm>
            <a:off x="727075"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2" name="Rectangle 221"/>
          <p:cNvSpPr/>
          <p:nvPr/>
        </p:nvSpPr>
        <p:spPr bwMode="auto">
          <a:xfrm>
            <a:off x="1087114"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3" name="Rectangle 222"/>
          <p:cNvSpPr/>
          <p:nvPr/>
        </p:nvSpPr>
        <p:spPr bwMode="auto">
          <a:xfrm>
            <a:off x="1087114"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4" name="Isosceles Triangle 223"/>
          <p:cNvSpPr/>
          <p:nvPr/>
        </p:nvSpPr>
        <p:spPr bwMode="auto">
          <a:xfrm flipV="1">
            <a:off x="606351" y="449654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5" name="Isosceles Triangle 224"/>
          <p:cNvSpPr/>
          <p:nvPr/>
        </p:nvSpPr>
        <p:spPr bwMode="auto">
          <a:xfrm flipV="1">
            <a:off x="1887588" y="449654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6" name="Rectangle 225"/>
          <p:cNvSpPr/>
          <p:nvPr/>
        </p:nvSpPr>
        <p:spPr bwMode="auto">
          <a:xfrm>
            <a:off x="1375727"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7" name="Rectangle 226"/>
          <p:cNvSpPr/>
          <p:nvPr/>
        </p:nvSpPr>
        <p:spPr bwMode="auto">
          <a:xfrm>
            <a:off x="1375147"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8" name="Rectangle 227"/>
          <p:cNvSpPr/>
          <p:nvPr/>
        </p:nvSpPr>
        <p:spPr bwMode="auto">
          <a:xfrm>
            <a:off x="1735187"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9" name="Rectangle 228"/>
          <p:cNvSpPr/>
          <p:nvPr/>
        </p:nvSpPr>
        <p:spPr bwMode="auto">
          <a:xfrm>
            <a:off x="1735187"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0" name="Rectangle 229"/>
          <p:cNvSpPr/>
          <p:nvPr/>
        </p:nvSpPr>
        <p:spPr bwMode="auto">
          <a:xfrm>
            <a:off x="2023220" y="2488332"/>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1" name="Rectangle 230"/>
          <p:cNvSpPr/>
          <p:nvPr/>
        </p:nvSpPr>
        <p:spPr bwMode="auto">
          <a:xfrm>
            <a:off x="2023219" y="2704356"/>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2" name="Isosceles Triangle 231"/>
          <p:cNvSpPr/>
          <p:nvPr/>
        </p:nvSpPr>
        <p:spPr bwMode="auto">
          <a:xfrm>
            <a:off x="1447156"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3" name="Flowchart: Delay 232"/>
          <p:cNvSpPr/>
          <p:nvPr/>
        </p:nvSpPr>
        <p:spPr bwMode="auto">
          <a:xfrm rot="16200000">
            <a:off x="1519164"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4" name="Flowchart: Delay 233"/>
          <p:cNvSpPr/>
          <p:nvPr/>
        </p:nvSpPr>
        <p:spPr bwMode="auto">
          <a:xfrm rot="5400000" flipV="1">
            <a:off x="1519164"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5" name="Isosceles Triangle 234"/>
          <p:cNvSpPr/>
          <p:nvPr/>
        </p:nvSpPr>
        <p:spPr bwMode="auto">
          <a:xfrm flipV="1">
            <a:off x="1447156"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6" name="Isosceles Triangle 235"/>
          <p:cNvSpPr/>
          <p:nvPr/>
        </p:nvSpPr>
        <p:spPr bwMode="auto">
          <a:xfrm>
            <a:off x="1720281"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7" name="Flowchart: Delay 236"/>
          <p:cNvSpPr/>
          <p:nvPr/>
        </p:nvSpPr>
        <p:spPr bwMode="auto">
          <a:xfrm rot="16200000">
            <a:off x="1792289"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Flowchart: Delay 237"/>
          <p:cNvSpPr/>
          <p:nvPr/>
        </p:nvSpPr>
        <p:spPr bwMode="auto">
          <a:xfrm rot="5400000" flipV="1">
            <a:off x="1792289"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9" name="Isosceles Triangle 238"/>
          <p:cNvSpPr/>
          <p:nvPr/>
        </p:nvSpPr>
        <p:spPr bwMode="auto">
          <a:xfrm flipV="1">
            <a:off x="1720281"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Isosceles Triangle 239"/>
          <p:cNvSpPr/>
          <p:nvPr/>
        </p:nvSpPr>
        <p:spPr bwMode="auto">
          <a:xfrm>
            <a:off x="2023220"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1" name="Flowchart: Delay 240"/>
          <p:cNvSpPr/>
          <p:nvPr/>
        </p:nvSpPr>
        <p:spPr bwMode="auto">
          <a:xfrm rot="16200000">
            <a:off x="2095228"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Flowchart: Delay 241"/>
          <p:cNvSpPr/>
          <p:nvPr/>
        </p:nvSpPr>
        <p:spPr bwMode="auto">
          <a:xfrm rot="5400000" flipV="1">
            <a:off x="2095228"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3" name="Isosceles Triangle 242"/>
          <p:cNvSpPr/>
          <p:nvPr/>
        </p:nvSpPr>
        <p:spPr bwMode="auto">
          <a:xfrm flipV="1">
            <a:off x="2023220"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4" name="Isosceles Triangle 243"/>
          <p:cNvSpPr/>
          <p:nvPr/>
        </p:nvSpPr>
        <p:spPr bwMode="auto">
          <a:xfrm>
            <a:off x="496145"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5" name="Flowchart: Delay 244"/>
          <p:cNvSpPr/>
          <p:nvPr/>
        </p:nvSpPr>
        <p:spPr bwMode="auto">
          <a:xfrm rot="16200000">
            <a:off x="568153"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Flowchart: Delay 245"/>
          <p:cNvSpPr/>
          <p:nvPr/>
        </p:nvSpPr>
        <p:spPr bwMode="auto">
          <a:xfrm rot="5400000" flipV="1">
            <a:off x="568153"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7" name="Isosceles Triangle 246"/>
          <p:cNvSpPr/>
          <p:nvPr/>
        </p:nvSpPr>
        <p:spPr bwMode="auto">
          <a:xfrm flipV="1">
            <a:off x="496145"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Isosceles Triangle 247"/>
          <p:cNvSpPr/>
          <p:nvPr/>
        </p:nvSpPr>
        <p:spPr bwMode="auto">
          <a:xfrm>
            <a:off x="784177"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9" name="Flowchart: Delay 248"/>
          <p:cNvSpPr/>
          <p:nvPr/>
        </p:nvSpPr>
        <p:spPr bwMode="auto">
          <a:xfrm rot="16200000">
            <a:off x="856185"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Flowchart: Delay 249"/>
          <p:cNvSpPr/>
          <p:nvPr/>
        </p:nvSpPr>
        <p:spPr bwMode="auto">
          <a:xfrm rot="5400000" flipV="1">
            <a:off x="856185"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1" name="Isosceles Triangle 250"/>
          <p:cNvSpPr/>
          <p:nvPr/>
        </p:nvSpPr>
        <p:spPr bwMode="auto">
          <a:xfrm flipV="1">
            <a:off x="784177"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Isosceles Triangle 251"/>
          <p:cNvSpPr/>
          <p:nvPr/>
        </p:nvSpPr>
        <p:spPr bwMode="auto">
          <a:xfrm>
            <a:off x="1087116" y="134421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3" name="Flowchart: Delay 252"/>
          <p:cNvSpPr/>
          <p:nvPr/>
        </p:nvSpPr>
        <p:spPr bwMode="auto">
          <a:xfrm rot="16200000">
            <a:off x="1159124" y="1560240"/>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Flowchart: Delay 253"/>
          <p:cNvSpPr/>
          <p:nvPr/>
        </p:nvSpPr>
        <p:spPr bwMode="auto">
          <a:xfrm rot="5400000" flipV="1">
            <a:off x="1159124" y="1982995"/>
            <a:ext cx="72008" cy="216024"/>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5" name="Isosceles Triangle 254"/>
          <p:cNvSpPr/>
          <p:nvPr/>
        </p:nvSpPr>
        <p:spPr bwMode="auto">
          <a:xfrm flipV="1">
            <a:off x="1087116" y="219902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6" name="Isosceles Triangle 255"/>
          <p:cNvSpPr/>
          <p:nvPr/>
        </p:nvSpPr>
        <p:spPr bwMode="auto">
          <a:xfrm flipV="1">
            <a:off x="1239516" y="449654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7" name="Rectangle 256"/>
          <p:cNvSpPr/>
          <p:nvPr/>
        </p:nvSpPr>
        <p:spPr bwMode="auto">
          <a:xfrm>
            <a:off x="439623" y="1984276"/>
            <a:ext cx="1872209" cy="50405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8" name="Rectangle 257"/>
          <p:cNvSpPr/>
          <p:nvPr/>
        </p:nvSpPr>
        <p:spPr bwMode="auto">
          <a:xfrm>
            <a:off x="439623" y="17682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sp>
        <p:nvSpPr>
          <p:cNvPr id="259" name="Rectangle 258"/>
          <p:cNvSpPr/>
          <p:nvPr/>
        </p:nvSpPr>
        <p:spPr bwMode="auto">
          <a:xfrm>
            <a:off x="439623" y="479258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0" i="0" u="none" strike="noStrike" cap="none" normalizeH="0" baseline="0" dirty="0" smtClean="0">
                <a:ln>
                  <a:noFill/>
                </a:ln>
                <a:solidFill>
                  <a:srgbClr val="C00000"/>
                </a:solidFill>
                <a:effectLst/>
                <a:latin typeface="Arial" charset="0"/>
                <a:ea typeface="MS PGothic" pitchFamily="34" charset="-128"/>
              </a:rPr>
              <a:t>Port filtering entities 8.6.1/2/4 </a:t>
            </a:r>
            <a:endParaRPr kumimoji="0" lang="en-GB" sz="1100" b="0" i="0" u="none" strike="noStrike" cap="none" normalizeH="0" baseline="0" dirty="0" smtClean="0">
              <a:ln>
                <a:noFill/>
              </a:ln>
              <a:solidFill>
                <a:srgbClr val="C00000"/>
              </a:solidFill>
              <a:effectLst/>
              <a:latin typeface="Arial" charset="0"/>
              <a:ea typeface="MS PGothic" pitchFamily="34" charset="-128"/>
            </a:endParaRPr>
          </a:p>
        </p:txBody>
      </p:sp>
      <p:cxnSp>
        <p:nvCxnSpPr>
          <p:cNvPr id="260" name="Straight Arrow Connector 259"/>
          <p:cNvCxnSpPr/>
          <p:nvPr/>
        </p:nvCxnSpPr>
        <p:spPr bwMode="auto">
          <a:xfrm flipH="1" flipV="1">
            <a:off x="2311831" y="4855304"/>
            <a:ext cx="287452" cy="9292"/>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261" name="TextBox 260"/>
          <p:cNvSpPr txBox="1"/>
          <p:nvPr/>
        </p:nvSpPr>
        <p:spPr>
          <a:xfrm>
            <a:off x="2466107" y="4495264"/>
            <a:ext cx="205184" cy="369332"/>
          </a:xfrm>
          <a:prstGeom prst="rect">
            <a:avLst/>
          </a:prstGeom>
          <a:noFill/>
        </p:spPr>
        <p:txBody>
          <a:bodyPr wrap="none" lIns="0" tIns="0" rIns="0" bIns="0" rtlCol="0">
            <a:spAutoFit/>
          </a:bodyPr>
          <a:lstStyle/>
          <a:p>
            <a:r>
              <a:rPr lang="en-GB" sz="2400" b="0" dirty="0" smtClean="0">
                <a:solidFill>
                  <a:srgbClr val="C00000"/>
                </a:solidFill>
              </a:rPr>
              <a:t>A</a:t>
            </a:r>
            <a:endParaRPr lang="en-US" sz="2400" b="0" dirty="0" smtClean="0">
              <a:solidFill>
                <a:srgbClr val="C00000"/>
              </a:solidFill>
            </a:endParaRPr>
          </a:p>
        </p:txBody>
      </p:sp>
      <p:sp>
        <p:nvSpPr>
          <p:cNvPr id="262" name="Trapezoid 261"/>
          <p:cNvSpPr/>
          <p:nvPr/>
        </p:nvSpPr>
        <p:spPr bwMode="auto">
          <a:xfrm>
            <a:off x="511631" y="3784476"/>
            <a:ext cx="1728192" cy="144016"/>
          </a:xfrm>
          <a:prstGeom prst="trapezoid">
            <a:avLst>
              <a:gd name="adj" fmla="val 88206"/>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lumMod val="75000"/>
                  </a:schemeClr>
                </a:solidFill>
                <a:effectLst/>
                <a:latin typeface="Arial" charset="0"/>
                <a:ea typeface="MS PGothic" pitchFamily="34" charset="-128"/>
              </a:rPr>
              <a:t>ISID</a:t>
            </a:r>
            <a:endParaRPr kumimoji="0" lang="en-US" sz="1000" b="1"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263" name="Trapezoid 262"/>
          <p:cNvSpPr/>
          <p:nvPr/>
        </p:nvSpPr>
        <p:spPr bwMode="auto">
          <a:xfrm flipV="1">
            <a:off x="511631" y="4216524"/>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264" name="Trapezoid 263"/>
          <p:cNvSpPr/>
          <p:nvPr/>
        </p:nvSpPr>
        <p:spPr bwMode="auto">
          <a:xfrm flipV="1">
            <a:off x="1159703" y="4216524"/>
            <a:ext cx="432048"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bg1">
                  <a:lumMod val="75000"/>
                </a:schemeClr>
              </a:solidFill>
              <a:effectLst/>
              <a:latin typeface="Arial" charset="0"/>
              <a:ea typeface="MS PGothic" pitchFamily="34" charset="-128"/>
            </a:endParaRPr>
          </a:p>
        </p:txBody>
      </p:sp>
      <p:sp>
        <p:nvSpPr>
          <p:cNvPr id="265" name="Trapezoid 264"/>
          <p:cNvSpPr/>
          <p:nvPr/>
        </p:nvSpPr>
        <p:spPr bwMode="auto">
          <a:xfrm flipV="1">
            <a:off x="1816159" y="4216524"/>
            <a:ext cx="423664" cy="144016"/>
          </a:xfrm>
          <a:prstGeom prst="trapezoid">
            <a:avLst>
              <a:gd name="adj" fmla="val 56603"/>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smtClean="0">
              <a:ln>
                <a:noFill/>
              </a:ln>
              <a:solidFill>
                <a:schemeClr val="bg1">
                  <a:lumMod val="75000"/>
                </a:schemeClr>
              </a:solidFill>
              <a:effectLst/>
              <a:latin typeface="Arial" charset="0"/>
              <a:ea typeface="MS PGothic" pitchFamily="34" charset="-128"/>
            </a:endParaRPr>
          </a:p>
        </p:txBody>
      </p:sp>
      <p:sp>
        <p:nvSpPr>
          <p:cNvPr id="266" name="Rectangle 265"/>
          <p:cNvSpPr/>
          <p:nvPr/>
        </p:nvSpPr>
        <p:spPr bwMode="auto">
          <a:xfrm>
            <a:off x="511631" y="4000500"/>
            <a:ext cx="1728192" cy="144016"/>
          </a:xfrm>
          <a:prstGeom prst="rect">
            <a:avLst/>
          </a:prstGeom>
          <a:noFill/>
          <a:ln w="9525" cap="flat" cmpd="sng" algn="ctr">
            <a:solidFill>
              <a:schemeClr val="bg1">
                <a:lumMod val="65000"/>
              </a:schemeClr>
            </a:solidFill>
            <a:prstDash val="dash"/>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defTabSz="914400" rtl="0" eaLnBrk="0" fontAlgn="base" latinLnBrk="0" hangingPunct="0">
              <a:lnSpc>
                <a:spcPct val="100000"/>
              </a:lnSpc>
              <a:spcBef>
                <a:spcPct val="0"/>
              </a:spcBef>
              <a:spcAft>
                <a:spcPct val="0"/>
              </a:spcAft>
              <a:buClrTx/>
              <a:buSzTx/>
              <a:buFontTx/>
              <a:buNone/>
              <a:tabLst/>
            </a:pPr>
            <a:r>
              <a:rPr kumimoji="0" lang="en-GB" sz="1000" b="0" i="0" u="none" strike="noStrike" cap="none" normalizeH="0" baseline="0" dirty="0" smtClean="0">
                <a:ln>
                  <a:noFill/>
                </a:ln>
                <a:solidFill>
                  <a:schemeClr val="bg1">
                    <a:lumMod val="75000"/>
                  </a:schemeClr>
                </a:solidFill>
                <a:effectLst/>
                <a:latin typeface="Arial" charset="0"/>
                <a:ea typeface="MS PGothic" pitchFamily="34" charset="-128"/>
              </a:rPr>
              <a:t>BSI Relay</a:t>
            </a:r>
            <a:endParaRPr kumimoji="0" lang="en-US" sz="1000" b="0" i="0" u="none" strike="noStrike" cap="none" normalizeH="0" baseline="0" dirty="0" smtClean="0">
              <a:ln>
                <a:noFill/>
              </a:ln>
              <a:solidFill>
                <a:schemeClr val="bg1">
                  <a:lumMod val="75000"/>
                </a:schemeClr>
              </a:solidFill>
              <a:effectLst/>
              <a:latin typeface="Arial" charset="0"/>
              <a:ea typeface="MS PGothic" pitchFamily="34" charset="-128"/>
            </a:endParaRPr>
          </a:p>
        </p:txBody>
      </p:sp>
      <p:sp>
        <p:nvSpPr>
          <p:cNvPr id="267" name="TextBox 266"/>
          <p:cNvSpPr txBox="1"/>
          <p:nvPr/>
        </p:nvSpPr>
        <p:spPr>
          <a:xfrm>
            <a:off x="622625" y="4216524"/>
            <a:ext cx="248466" cy="153888"/>
          </a:xfrm>
          <a:prstGeom prst="rect">
            <a:avLst/>
          </a:prstGeom>
          <a:noFill/>
          <a:ln>
            <a:noFill/>
          </a:ln>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68" name="TextBox 267"/>
          <p:cNvSpPr txBox="1"/>
          <p:nvPr/>
        </p:nvSpPr>
        <p:spPr>
          <a:xfrm>
            <a:off x="1231711" y="4216524"/>
            <a:ext cx="248466" cy="153888"/>
          </a:xfrm>
          <a:prstGeom prst="rect">
            <a:avLst/>
          </a:prstGeom>
          <a:noFill/>
          <a:ln>
            <a:noFill/>
          </a:ln>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
        <p:nvSpPr>
          <p:cNvPr id="269" name="TextBox 268"/>
          <p:cNvSpPr txBox="1"/>
          <p:nvPr/>
        </p:nvSpPr>
        <p:spPr>
          <a:xfrm>
            <a:off x="1919349" y="4216524"/>
            <a:ext cx="248466" cy="153888"/>
          </a:xfrm>
          <a:prstGeom prst="rect">
            <a:avLst/>
          </a:prstGeom>
          <a:noFill/>
          <a:ln>
            <a:noFill/>
          </a:ln>
        </p:spPr>
        <p:txBody>
          <a:bodyPr wrap="none" lIns="0" tIns="0" rIns="0" bIns="0" rtlCol="0" anchor="ctr">
            <a:spAutoFit/>
          </a:bodyPr>
          <a:lstStyle/>
          <a:p>
            <a:pPr algn="ctr"/>
            <a:r>
              <a:rPr lang="en-GB" sz="1000" b="0" dirty="0" smtClean="0">
                <a:solidFill>
                  <a:schemeClr val="bg1">
                    <a:lumMod val="75000"/>
                  </a:schemeClr>
                </a:solidFill>
              </a:rPr>
              <a:t>ISID</a:t>
            </a:r>
            <a:endParaRPr lang="en-US" sz="1000" b="0" dirty="0" smtClean="0">
              <a:solidFill>
                <a:schemeClr val="bg1">
                  <a:lumMod val="75000"/>
                </a:schemeClr>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151011" y="184076"/>
            <a:ext cx="10297144" cy="1015529"/>
          </a:xfrm>
        </p:spPr>
        <p:txBody>
          <a:bodyPr/>
          <a:lstStyle/>
          <a:p>
            <a:r>
              <a:rPr lang="en-GB" sz="3200" dirty="0" smtClean="0"/>
              <a:t>PBB Domain with G.8031 SNC protected SVLAN EC</a:t>
            </a:r>
            <a:endParaRPr lang="en-US" sz="3200" dirty="0"/>
          </a:p>
        </p:txBody>
      </p:sp>
      <p:sp>
        <p:nvSpPr>
          <p:cNvPr id="6" name="Cloud 5"/>
          <p:cNvSpPr/>
          <p:nvPr/>
        </p:nvSpPr>
        <p:spPr bwMode="auto">
          <a:xfrm flipV="1">
            <a:off x="1735187" y="2920380"/>
            <a:ext cx="7128792" cy="4608512"/>
          </a:xfrm>
          <a:prstGeom prst="cloud">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1879203"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1879203" y="6880820"/>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 name="Group 12"/>
          <p:cNvGrpSpPr>
            <a:grpSpLocks noChangeAspect="1"/>
          </p:cNvGrpSpPr>
          <p:nvPr/>
        </p:nvGrpSpPr>
        <p:grpSpPr>
          <a:xfrm>
            <a:off x="3823419" y="6232748"/>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 name="Group 13"/>
          <p:cNvGrpSpPr>
            <a:grpSpLocks noChangeAspect="1"/>
          </p:cNvGrpSpPr>
          <p:nvPr/>
        </p:nvGrpSpPr>
        <p:grpSpPr>
          <a:xfrm>
            <a:off x="3463379" y="6232748"/>
            <a:ext cx="288032" cy="288032"/>
            <a:chOff x="655067" y="5296644"/>
            <a:chExt cx="504056" cy="504056"/>
          </a:xfrm>
          <a:solidFill>
            <a:schemeClr val="bg1"/>
          </a:solidFill>
        </p:grpSpPr>
        <p:sp>
          <p:nvSpPr>
            <p:cNvPr id="15"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16"/>
          <p:cNvGrpSpPr>
            <a:grpSpLocks noChangeAspect="1"/>
          </p:cNvGrpSpPr>
          <p:nvPr/>
        </p:nvGrpSpPr>
        <p:grpSpPr>
          <a:xfrm>
            <a:off x="3103339" y="6232748"/>
            <a:ext cx="288032" cy="288032"/>
            <a:chOff x="655067" y="5296644"/>
            <a:chExt cx="504056" cy="504056"/>
          </a:xfrm>
          <a:solidFill>
            <a:schemeClr val="bg1"/>
          </a:solidFill>
        </p:grpSpPr>
        <p:sp>
          <p:nvSpPr>
            <p:cNvPr id="18"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19"/>
          <p:cNvGrpSpPr>
            <a:grpSpLocks noChangeAspect="1"/>
          </p:cNvGrpSpPr>
          <p:nvPr/>
        </p:nvGrpSpPr>
        <p:grpSpPr>
          <a:xfrm>
            <a:off x="2743299" y="6232748"/>
            <a:ext cx="288032" cy="288032"/>
            <a:chOff x="655067" y="5296644"/>
            <a:chExt cx="504056" cy="504056"/>
          </a:xfrm>
          <a:solidFill>
            <a:schemeClr val="bg1"/>
          </a:solidFill>
        </p:grpSpPr>
        <p:sp>
          <p:nvSpPr>
            <p:cNvPr id="21" name="Isosceles Triangle 2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 name="Trapezoid 2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 name="Group 22"/>
          <p:cNvGrpSpPr>
            <a:grpSpLocks noChangeAspect="1"/>
          </p:cNvGrpSpPr>
          <p:nvPr/>
        </p:nvGrpSpPr>
        <p:grpSpPr>
          <a:xfrm>
            <a:off x="2383259" y="6232748"/>
            <a:ext cx="288032" cy="288032"/>
            <a:chOff x="655067" y="5296644"/>
            <a:chExt cx="504056" cy="504056"/>
          </a:xfrm>
          <a:solidFill>
            <a:schemeClr val="bg1"/>
          </a:solidFill>
        </p:grpSpPr>
        <p:sp>
          <p:nvSpPr>
            <p:cNvPr id="24" name="Isosceles Triangle 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 name="Trapezoid 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25"/>
          <p:cNvGrpSpPr>
            <a:grpSpLocks noChangeAspect="1"/>
          </p:cNvGrpSpPr>
          <p:nvPr/>
        </p:nvGrpSpPr>
        <p:grpSpPr>
          <a:xfrm>
            <a:off x="2023219" y="6232748"/>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43"/>
          <p:cNvGrpSpPr>
            <a:grpSpLocks noChangeAspect="1"/>
          </p:cNvGrpSpPr>
          <p:nvPr/>
        </p:nvGrpSpPr>
        <p:grpSpPr>
          <a:xfrm>
            <a:off x="2311251" y="5224636"/>
            <a:ext cx="432048" cy="432048"/>
            <a:chOff x="655067" y="5296644"/>
            <a:chExt cx="504056" cy="504056"/>
          </a:xfrm>
          <a:solidFill>
            <a:schemeClr val="bg1"/>
          </a:solidFill>
        </p:grpSpPr>
        <p:sp>
          <p:nvSpPr>
            <p:cNvPr id="45" name="Isosceles Triangle 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Trapezoid 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46"/>
          <p:cNvGrpSpPr>
            <a:grpSpLocks noChangeAspect="1"/>
          </p:cNvGrpSpPr>
          <p:nvPr/>
        </p:nvGrpSpPr>
        <p:grpSpPr>
          <a:xfrm>
            <a:off x="2815307" y="5224636"/>
            <a:ext cx="432048" cy="432048"/>
            <a:chOff x="655067" y="5296644"/>
            <a:chExt cx="504056" cy="504056"/>
          </a:xfrm>
          <a:solidFill>
            <a:schemeClr val="bg1"/>
          </a:solidFill>
        </p:grpSpPr>
        <p:sp>
          <p:nvSpPr>
            <p:cNvPr id="48" name="Isosceles Triangle 4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Trapezoid 4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0" name="Group 49"/>
          <p:cNvGrpSpPr>
            <a:grpSpLocks noChangeAspect="1"/>
          </p:cNvGrpSpPr>
          <p:nvPr/>
        </p:nvGrpSpPr>
        <p:grpSpPr>
          <a:xfrm>
            <a:off x="3319363" y="5224636"/>
            <a:ext cx="432048" cy="432048"/>
            <a:chOff x="655067" y="5296644"/>
            <a:chExt cx="504056" cy="504056"/>
          </a:xfrm>
          <a:solidFill>
            <a:schemeClr val="bg1"/>
          </a:solidFill>
        </p:grpSpPr>
        <p:sp>
          <p:nvSpPr>
            <p:cNvPr id="51" name="Isosceles Triangle 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Trapezoid 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52"/>
          <p:cNvGrpSpPr>
            <a:grpSpLocks noChangeAspect="1"/>
          </p:cNvGrpSpPr>
          <p:nvPr/>
        </p:nvGrpSpPr>
        <p:grpSpPr>
          <a:xfrm>
            <a:off x="3823419" y="5224636"/>
            <a:ext cx="432048" cy="432048"/>
            <a:chOff x="655067" y="5296644"/>
            <a:chExt cx="504056" cy="504056"/>
          </a:xfrm>
          <a:solidFill>
            <a:schemeClr val="bg1"/>
          </a:solidFill>
        </p:grpSpPr>
        <p:sp>
          <p:nvSpPr>
            <p:cNvPr id="54" name="Isosceles Triangle 5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rapezoid 5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9" name="Group 58"/>
          <p:cNvGrpSpPr>
            <a:grpSpLocks noChangeAspect="1"/>
          </p:cNvGrpSpPr>
          <p:nvPr/>
        </p:nvGrpSpPr>
        <p:grpSpPr>
          <a:xfrm flipV="1">
            <a:off x="3463379" y="7384876"/>
            <a:ext cx="288032" cy="288032"/>
            <a:chOff x="655067" y="5296644"/>
            <a:chExt cx="504056" cy="504056"/>
          </a:xfrm>
          <a:solidFill>
            <a:schemeClr val="bg1"/>
          </a:solidFill>
        </p:grpSpPr>
        <p:sp>
          <p:nvSpPr>
            <p:cNvPr id="60" name="Isosceles Triangle 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 name="Trapezoid 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61"/>
          <p:cNvGrpSpPr>
            <a:grpSpLocks noChangeAspect="1"/>
          </p:cNvGrpSpPr>
          <p:nvPr/>
        </p:nvGrpSpPr>
        <p:grpSpPr>
          <a:xfrm flipV="1">
            <a:off x="2383259" y="7384876"/>
            <a:ext cx="288032" cy="288032"/>
            <a:chOff x="655067" y="5296644"/>
            <a:chExt cx="504056" cy="504056"/>
          </a:xfrm>
          <a:solidFill>
            <a:schemeClr val="bg1"/>
          </a:solidFill>
        </p:grpSpPr>
        <p:sp>
          <p:nvSpPr>
            <p:cNvPr id="63" name="Isosceles Triangle 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 name="Trapezoid 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1" name="Group 64"/>
          <p:cNvGrpSpPr>
            <a:grpSpLocks noChangeAspect="1"/>
          </p:cNvGrpSpPr>
          <p:nvPr/>
        </p:nvGrpSpPr>
        <p:grpSpPr>
          <a:xfrm flipV="1">
            <a:off x="2023219" y="7384876"/>
            <a:ext cx="288032" cy="288032"/>
            <a:chOff x="655067" y="5296644"/>
            <a:chExt cx="504056" cy="504056"/>
          </a:xfrm>
          <a:solidFill>
            <a:schemeClr val="bg1"/>
          </a:solidFill>
        </p:grpSpPr>
        <p:sp>
          <p:nvSpPr>
            <p:cNvPr id="66" name="Isosceles Triangle 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 name="Trapezoid 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a:stCxn id="15" idx="0"/>
          </p:cNvCxnSpPr>
          <p:nvPr/>
        </p:nvCxnSpPr>
        <p:spPr bwMode="auto">
          <a:xfrm flipV="1">
            <a:off x="360739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 name="Straight Connector 72"/>
          <p:cNvCxnSpPr>
            <a:stCxn id="18" idx="0"/>
          </p:cNvCxnSpPr>
          <p:nvPr/>
        </p:nvCxnSpPr>
        <p:spPr bwMode="auto">
          <a:xfrm flipV="1">
            <a:off x="324735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6" name="Straight Connector 75"/>
          <p:cNvCxnSpPr>
            <a:stCxn id="21" idx="0"/>
          </p:cNvCxnSpPr>
          <p:nvPr/>
        </p:nvCxnSpPr>
        <p:spPr bwMode="auto">
          <a:xfrm flipV="1">
            <a:off x="288731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24" idx="0"/>
          </p:cNvCxnSpPr>
          <p:nvPr/>
        </p:nvCxnSpPr>
        <p:spPr bwMode="auto">
          <a:xfrm flipV="1">
            <a:off x="252727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p:cNvCxnSpPr>
            <a:stCxn id="46" idx="2"/>
          </p:cNvCxnSpPr>
          <p:nvPr/>
        </p:nvCxnSpPr>
        <p:spPr bwMode="auto">
          <a:xfrm>
            <a:off x="252727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 name="Straight Connector 82"/>
          <p:cNvCxnSpPr/>
          <p:nvPr/>
        </p:nvCxnSpPr>
        <p:spPr bwMode="auto">
          <a:xfrm>
            <a:off x="25992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26712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Straight Connector 84"/>
          <p:cNvCxnSpPr/>
          <p:nvPr/>
        </p:nvCxnSpPr>
        <p:spPr bwMode="auto">
          <a:xfrm>
            <a:off x="23832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Straight Connector 85"/>
          <p:cNvCxnSpPr/>
          <p:nvPr/>
        </p:nvCxnSpPr>
        <p:spPr bwMode="auto">
          <a:xfrm>
            <a:off x="245526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 name="Straight Connector 86"/>
          <p:cNvCxnSpPr/>
          <p:nvPr/>
        </p:nvCxnSpPr>
        <p:spPr bwMode="auto">
          <a:xfrm>
            <a:off x="30313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p:cNvCxnSpPr/>
          <p:nvPr/>
        </p:nvCxnSpPr>
        <p:spPr bwMode="auto">
          <a:xfrm>
            <a:off x="31033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 name="Straight Connector 88"/>
          <p:cNvCxnSpPr/>
          <p:nvPr/>
        </p:nvCxnSpPr>
        <p:spPr bwMode="auto">
          <a:xfrm>
            <a:off x="31753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a:off x="28873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 name="Straight Connector 90"/>
          <p:cNvCxnSpPr/>
          <p:nvPr/>
        </p:nvCxnSpPr>
        <p:spPr bwMode="auto">
          <a:xfrm>
            <a:off x="29593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 name="Straight Connector 91"/>
          <p:cNvCxnSpPr/>
          <p:nvPr/>
        </p:nvCxnSpPr>
        <p:spPr bwMode="auto">
          <a:xfrm>
            <a:off x="35353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a:off x="36073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a:off x="36794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 name="Straight Connector 94"/>
          <p:cNvCxnSpPr/>
          <p:nvPr/>
        </p:nvCxnSpPr>
        <p:spPr bwMode="auto">
          <a:xfrm>
            <a:off x="33913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6" name="Straight Connector 95"/>
          <p:cNvCxnSpPr/>
          <p:nvPr/>
        </p:nvCxnSpPr>
        <p:spPr bwMode="auto">
          <a:xfrm>
            <a:off x="34633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7" name="Straight Connector 96"/>
          <p:cNvCxnSpPr/>
          <p:nvPr/>
        </p:nvCxnSpPr>
        <p:spPr bwMode="auto">
          <a:xfrm>
            <a:off x="40394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 name="Straight Connector 97"/>
          <p:cNvCxnSpPr/>
          <p:nvPr/>
        </p:nvCxnSpPr>
        <p:spPr bwMode="auto">
          <a:xfrm>
            <a:off x="41114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9" name="Straight Connector 98"/>
          <p:cNvCxnSpPr/>
          <p:nvPr/>
        </p:nvCxnSpPr>
        <p:spPr bwMode="auto">
          <a:xfrm>
            <a:off x="41834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0" name="Straight Connector 99"/>
          <p:cNvCxnSpPr/>
          <p:nvPr/>
        </p:nvCxnSpPr>
        <p:spPr bwMode="auto">
          <a:xfrm>
            <a:off x="38954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1" name="Straight Connector 100"/>
          <p:cNvCxnSpPr/>
          <p:nvPr/>
        </p:nvCxnSpPr>
        <p:spPr bwMode="auto">
          <a:xfrm>
            <a:off x="39674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 name="Straight Connector 127"/>
          <p:cNvCxnSpPr/>
          <p:nvPr/>
        </p:nvCxnSpPr>
        <p:spPr bwMode="auto">
          <a:xfrm>
            <a:off x="216723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9" name="Straight Connector 128"/>
          <p:cNvCxnSpPr/>
          <p:nvPr/>
        </p:nvCxnSpPr>
        <p:spPr bwMode="auto">
          <a:xfrm>
            <a:off x="223924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 name="Straight Connector 129"/>
          <p:cNvCxnSpPr/>
          <p:nvPr/>
        </p:nvCxnSpPr>
        <p:spPr bwMode="auto">
          <a:xfrm>
            <a:off x="209522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 name="Straight Connector 130"/>
          <p:cNvCxnSpPr/>
          <p:nvPr/>
        </p:nvCxnSpPr>
        <p:spPr bwMode="auto">
          <a:xfrm>
            <a:off x="259928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 name="Straight Connector 131"/>
          <p:cNvCxnSpPr/>
          <p:nvPr/>
        </p:nvCxnSpPr>
        <p:spPr bwMode="auto">
          <a:xfrm>
            <a:off x="245526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3" name="Straight Connector 132"/>
          <p:cNvCxnSpPr/>
          <p:nvPr/>
        </p:nvCxnSpPr>
        <p:spPr bwMode="auto">
          <a:xfrm>
            <a:off x="252727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360739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5" name="Straight Connector 134"/>
          <p:cNvCxnSpPr/>
          <p:nvPr/>
        </p:nvCxnSpPr>
        <p:spPr bwMode="auto">
          <a:xfrm>
            <a:off x="367940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 name="Straight Connector 135"/>
          <p:cNvCxnSpPr/>
          <p:nvPr/>
        </p:nvCxnSpPr>
        <p:spPr bwMode="auto">
          <a:xfrm>
            <a:off x="353538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41" name="Freeform 140"/>
          <p:cNvSpPr/>
          <p:nvPr/>
        </p:nvSpPr>
        <p:spPr bwMode="auto">
          <a:xfrm>
            <a:off x="3607394" y="6145014"/>
            <a:ext cx="1008113" cy="1743918"/>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 name="connsiteX0" fmla="*/ 0 w 1009650"/>
              <a:gd name="connsiteY0" fmla="*/ 1231900 h 1855986"/>
              <a:gd name="connsiteX1" fmla="*/ 2505 w 1009650"/>
              <a:gd name="connsiteY1" fmla="*/ 1855986 h 1855986"/>
              <a:gd name="connsiteX2" fmla="*/ 1009650 w 1009650"/>
              <a:gd name="connsiteY2" fmla="*/ 1454150 h 1855986"/>
              <a:gd name="connsiteX3" fmla="*/ 1009650 w 1009650"/>
              <a:gd name="connsiteY3" fmla="*/ 0 h 1855986"/>
              <a:gd name="connsiteX0" fmla="*/ 0 w 1009650"/>
              <a:gd name="connsiteY0" fmla="*/ 1231900 h 1743918"/>
              <a:gd name="connsiteX1" fmla="*/ 2505 w 1009650"/>
              <a:gd name="connsiteY1" fmla="*/ 1743918 h 1743918"/>
              <a:gd name="connsiteX2" fmla="*/ 1009650 w 1009650"/>
              <a:gd name="connsiteY2" fmla="*/ 1454150 h 1743918"/>
              <a:gd name="connsiteX3" fmla="*/ 1009650 w 1009650"/>
              <a:gd name="connsiteY3" fmla="*/ 0 h 1743918"/>
              <a:gd name="connsiteX0" fmla="*/ 0 w 1010617"/>
              <a:gd name="connsiteY0" fmla="*/ 1231900 h 1743918"/>
              <a:gd name="connsiteX1" fmla="*/ 2505 w 1010617"/>
              <a:gd name="connsiteY1" fmla="*/ 1743918 h 1743918"/>
              <a:gd name="connsiteX2" fmla="*/ 1010617 w 1010617"/>
              <a:gd name="connsiteY2" fmla="*/ 1743918 h 1743918"/>
              <a:gd name="connsiteX3" fmla="*/ 1009650 w 1010617"/>
              <a:gd name="connsiteY3" fmla="*/ 0 h 1743918"/>
              <a:gd name="connsiteX0" fmla="*/ 0 w 1008112"/>
              <a:gd name="connsiteY0" fmla="*/ 1455886 h 1743918"/>
              <a:gd name="connsiteX1" fmla="*/ 0 w 1008112"/>
              <a:gd name="connsiteY1" fmla="*/ 1743918 h 1743918"/>
              <a:gd name="connsiteX2" fmla="*/ 1008112 w 1008112"/>
              <a:gd name="connsiteY2" fmla="*/ 1743918 h 1743918"/>
              <a:gd name="connsiteX3" fmla="*/ 1007145 w 1008112"/>
              <a:gd name="connsiteY3" fmla="*/ 0 h 1743918"/>
              <a:gd name="connsiteX0" fmla="*/ 0 w 1008113"/>
              <a:gd name="connsiteY0" fmla="*/ 1527894 h 1743918"/>
              <a:gd name="connsiteX1" fmla="*/ 1 w 1008113"/>
              <a:gd name="connsiteY1" fmla="*/ 1743918 h 1743918"/>
              <a:gd name="connsiteX2" fmla="*/ 1008113 w 1008113"/>
              <a:gd name="connsiteY2" fmla="*/ 1743918 h 1743918"/>
              <a:gd name="connsiteX3" fmla="*/ 1007146 w 1008113"/>
              <a:gd name="connsiteY3" fmla="*/ 0 h 1743918"/>
            </a:gdLst>
            <a:ahLst/>
            <a:cxnLst>
              <a:cxn ang="0">
                <a:pos x="connsiteX0" y="connsiteY0"/>
              </a:cxn>
              <a:cxn ang="0">
                <a:pos x="connsiteX1" y="connsiteY1"/>
              </a:cxn>
              <a:cxn ang="0">
                <a:pos x="connsiteX2" y="connsiteY2"/>
              </a:cxn>
              <a:cxn ang="0">
                <a:pos x="connsiteX3" y="connsiteY3"/>
              </a:cxn>
            </a:cxnLst>
            <a:rect l="l" t="t" r="r" b="b"/>
            <a:pathLst>
              <a:path w="1008113" h="1743918">
                <a:moveTo>
                  <a:pt x="0" y="1527894"/>
                </a:moveTo>
                <a:cubicBezTo>
                  <a:pt x="0" y="1599902"/>
                  <a:pt x="1" y="1671910"/>
                  <a:pt x="1" y="1743918"/>
                </a:cubicBezTo>
                <a:lnTo>
                  <a:pt x="1008113" y="1743918"/>
                </a:lnTo>
                <a:cubicBezTo>
                  <a:pt x="1007791" y="1162612"/>
                  <a:pt x="1007468" y="581306"/>
                  <a:pt x="1007146" y="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43" name="Straight Connector 142"/>
          <p:cNvCxnSpPr>
            <a:stCxn id="45" idx="0"/>
          </p:cNvCxnSpPr>
          <p:nvPr/>
        </p:nvCxnSpPr>
        <p:spPr bwMode="auto">
          <a:xfrm flipV="1">
            <a:off x="2527275"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5" name="Straight Connector 144"/>
          <p:cNvCxnSpPr>
            <a:stCxn id="48" idx="0"/>
          </p:cNvCxnSpPr>
          <p:nvPr/>
        </p:nvCxnSpPr>
        <p:spPr bwMode="auto">
          <a:xfrm flipV="1">
            <a:off x="30313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6" name="Straight Connector 145"/>
          <p:cNvCxnSpPr>
            <a:stCxn id="51" idx="0"/>
          </p:cNvCxnSpPr>
          <p:nvPr/>
        </p:nvCxnSpPr>
        <p:spPr bwMode="auto">
          <a:xfrm flipV="1">
            <a:off x="35353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7" name="Straight Connector 146"/>
          <p:cNvCxnSpPr>
            <a:stCxn id="54" idx="0"/>
          </p:cNvCxnSpPr>
          <p:nvPr/>
        </p:nvCxnSpPr>
        <p:spPr bwMode="auto">
          <a:xfrm flipV="1">
            <a:off x="40394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1" name="Straight Connector 150"/>
          <p:cNvCxnSpPr>
            <a:endCxn id="66" idx="0"/>
          </p:cNvCxnSpPr>
          <p:nvPr/>
        </p:nvCxnSpPr>
        <p:spPr bwMode="auto">
          <a:xfrm flipV="1">
            <a:off x="2167235"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3" name="Straight Connector 152"/>
          <p:cNvCxnSpPr>
            <a:endCxn id="63" idx="0"/>
          </p:cNvCxnSpPr>
          <p:nvPr/>
        </p:nvCxnSpPr>
        <p:spPr bwMode="auto">
          <a:xfrm flipV="1">
            <a:off x="2527275"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7" name="Rectangle 156"/>
          <p:cNvSpPr/>
          <p:nvPr/>
        </p:nvSpPr>
        <p:spPr bwMode="auto">
          <a:xfrm flipH="1">
            <a:off x="5911651"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flipH="1">
            <a:off x="6415707" y="6880820"/>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2" name="Group 12"/>
          <p:cNvGrpSpPr>
            <a:grpSpLocks noChangeAspect="1"/>
          </p:cNvGrpSpPr>
          <p:nvPr/>
        </p:nvGrpSpPr>
        <p:grpSpPr>
          <a:xfrm flipH="1">
            <a:off x="6559723" y="6232748"/>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3" name="Group 13"/>
          <p:cNvGrpSpPr>
            <a:grpSpLocks noChangeAspect="1"/>
          </p:cNvGrpSpPr>
          <p:nvPr/>
        </p:nvGrpSpPr>
        <p:grpSpPr>
          <a:xfrm flipH="1">
            <a:off x="6919763" y="6232748"/>
            <a:ext cx="288032" cy="288032"/>
            <a:chOff x="655067" y="5296644"/>
            <a:chExt cx="504056" cy="504056"/>
          </a:xfrm>
          <a:solidFill>
            <a:schemeClr val="bg1"/>
          </a:solidFill>
        </p:grpSpPr>
        <p:sp>
          <p:nvSpPr>
            <p:cNvPr id="261"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4" name="Group 16"/>
          <p:cNvGrpSpPr>
            <a:grpSpLocks noChangeAspect="1"/>
          </p:cNvGrpSpPr>
          <p:nvPr/>
        </p:nvGrpSpPr>
        <p:grpSpPr>
          <a:xfrm flipH="1">
            <a:off x="7279803" y="6232748"/>
            <a:ext cx="288032" cy="288032"/>
            <a:chOff x="655067" y="5296644"/>
            <a:chExt cx="504056" cy="504056"/>
          </a:xfrm>
          <a:solidFill>
            <a:schemeClr val="bg1"/>
          </a:solidFill>
        </p:grpSpPr>
        <p:sp>
          <p:nvSpPr>
            <p:cNvPr id="259"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0"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5" name="Group 19"/>
          <p:cNvGrpSpPr>
            <a:grpSpLocks noChangeAspect="1"/>
          </p:cNvGrpSpPr>
          <p:nvPr/>
        </p:nvGrpSpPr>
        <p:grpSpPr>
          <a:xfrm flipH="1">
            <a:off x="7639843" y="6232748"/>
            <a:ext cx="288032" cy="288032"/>
            <a:chOff x="655067" y="5296644"/>
            <a:chExt cx="504056" cy="504056"/>
          </a:xfrm>
          <a:solidFill>
            <a:schemeClr val="bg1"/>
          </a:solidFill>
        </p:grpSpPr>
        <p:sp>
          <p:nvSpPr>
            <p:cNvPr id="257" name="Isosceles Triangle 25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8" name="Trapezoid 25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6" name="Group 22"/>
          <p:cNvGrpSpPr>
            <a:grpSpLocks noChangeAspect="1"/>
          </p:cNvGrpSpPr>
          <p:nvPr/>
        </p:nvGrpSpPr>
        <p:grpSpPr>
          <a:xfrm flipH="1">
            <a:off x="7999883" y="6232748"/>
            <a:ext cx="288032" cy="288032"/>
            <a:chOff x="655067" y="5296644"/>
            <a:chExt cx="504056" cy="504056"/>
          </a:xfrm>
          <a:solidFill>
            <a:schemeClr val="bg1"/>
          </a:solidFill>
        </p:grpSpPr>
        <p:sp>
          <p:nvSpPr>
            <p:cNvPr id="255" name="Isosceles Triangle 25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6" name="Trapezoid 25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7" name="Group 25"/>
          <p:cNvGrpSpPr>
            <a:grpSpLocks noChangeAspect="1"/>
          </p:cNvGrpSpPr>
          <p:nvPr/>
        </p:nvGrpSpPr>
        <p:grpSpPr>
          <a:xfrm flipH="1">
            <a:off x="8359923" y="6232748"/>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8" name="Group 43"/>
          <p:cNvGrpSpPr>
            <a:grpSpLocks noChangeAspect="1"/>
          </p:cNvGrpSpPr>
          <p:nvPr/>
        </p:nvGrpSpPr>
        <p:grpSpPr>
          <a:xfrm flipH="1">
            <a:off x="7927875" y="5224636"/>
            <a:ext cx="432048" cy="432048"/>
            <a:chOff x="655067" y="5296644"/>
            <a:chExt cx="504056" cy="504056"/>
          </a:xfrm>
          <a:solidFill>
            <a:schemeClr val="bg1"/>
          </a:solidFill>
        </p:grpSpPr>
        <p:sp>
          <p:nvSpPr>
            <p:cNvPr id="251" name="Isosceles Triangle 2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Trapezoid 2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 name="Group 46"/>
          <p:cNvGrpSpPr>
            <a:grpSpLocks noChangeAspect="1"/>
          </p:cNvGrpSpPr>
          <p:nvPr/>
        </p:nvGrpSpPr>
        <p:grpSpPr>
          <a:xfrm flipH="1">
            <a:off x="7423819" y="5224636"/>
            <a:ext cx="432048" cy="432048"/>
            <a:chOff x="655067" y="5296644"/>
            <a:chExt cx="504056" cy="504056"/>
          </a:xfrm>
          <a:solidFill>
            <a:schemeClr val="bg1"/>
          </a:solidFill>
        </p:grpSpPr>
        <p:sp>
          <p:nvSpPr>
            <p:cNvPr id="249" name="Isosceles Triangle 2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Trapezoid 24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0" name="Group 49"/>
          <p:cNvGrpSpPr>
            <a:grpSpLocks noChangeAspect="1"/>
          </p:cNvGrpSpPr>
          <p:nvPr/>
        </p:nvGrpSpPr>
        <p:grpSpPr>
          <a:xfrm flipH="1">
            <a:off x="6919763" y="5224636"/>
            <a:ext cx="432048" cy="432048"/>
            <a:chOff x="655067" y="5296644"/>
            <a:chExt cx="504056" cy="504056"/>
          </a:xfrm>
          <a:solidFill>
            <a:schemeClr val="bg1"/>
          </a:solidFill>
        </p:grpSpPr>
        <p:sp>
          <p:nvSpPr>
            <p:cNvPr id="247" name="Isosceles Triangle 2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Trapezoid 24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1" name="Group 52"/>
          <p:cNvGrpSpPr>
            <a:grpSpLocks noChangeAspect="1"/>
          </p:cNvGrpSpPr>
          <p:nvPr/>
        </p:nvGrpSpPr>
        <p:grpSpPr>
          <a:xfrm flipH="1">
            <a:off x="6415707" y="5224636"/>
            <a:ext cx="432048" cy="432048"/>
            <a:chOff x="655067" y="5296644"/>
            <a:chExt cx="504056" cy="504056"/>
          </a:xfrm>
          <a:solidFill>
            <a:schemeClr val="bg1"/>
          </a:solidFill>
        </p:grpSpPr>
        <p:sp>
          <p:nvSpPr>
            <p:cNvPr id="245" name="Isosceles Triangle 2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Trapezoid 2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3" name="Group 58"/>
          <p:cNvGrpSpPr>
            <a:grpSpLocks noChangeAspect="1"/>
          </p:cNvGrpSpPr>
          <p:nvPr/>
        </p:nvGrpSpPr>
        <p:grpSpPr>
          <a:xfrm flipH="1" flipV="1">
            <a:off x="6919763" y="7384876"/>
            <a:ext cx="288032" cy="288032"/>
            <a:chOff x="655067" y="5296644"/>
            <a:chExt cx="504056" cy="504056"/>
          </a:xfrm>
          <a:solidFill>
            <a:schemeClr val="bg1"/>
          </a:solidFill>
        </p:grpSpPr>
        <p:sp>
          <p:nvSpPr>
            <p:cNvPr id="241" name="Isosceles Triangle 2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Trapezoid 24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4" name="Group 61"/>
          <p:cNvGrpSpPr>
            <a:grpSpLocks noChangeAspect="1"/>
          </p:cNvGrpSpPr>
          <p:nvPr/>
        </p:nvGrpSpPr>
        <p:grpSpPr>
          <a:xfrm flipH="1" flipV="1">
            <a:off x="7999883" y="7384876"/>
            <a:ext cx="288032" cy="288032"/>
            <a:chOff x="655067" y="5296644"/>
            <a:chExt cx="504056" cy="504056"/>
          </a:xfrm>
          <a:solidFill>
            <a:schemeClr val="bg1"/>
          </a:solidFill>
        </p:grpSpPr>
        <p:sp>
          <p:nvSpPr>
            <p:cNvPr id="239" name="Isosceles Triangle 23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Trapezoid 23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7" name="Group 64"/>
          <p:cNvGrpSpPr>
            <a:grpSpLocks noChangeAspect="1"/>
          </p:cNvGrpSpPr>
          <p:nvPr/>
        </p:nvGrpSpPr>
        <p:grpSpPr>
          <a:xfrm flipH="1" flipV="1">
            <a:off x="8359923" y="7384876"/>
            <a:ext cx="288032" cy="288032"/>
            <a:chOff x="655067" y="5296644"/>
            <a:chExt cx="504056" cy="504056"/>
          </a:xfrm>
          <a:solidFill>
            <a:schemeClr val="bg1"/>
          </a:solidFill>
        </p:grpSpPr>
        <p:sp>
          <p:nvSpPr>
            <p:cNvPr id="237" name="Isosceles Triangle 23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Trapezoid 23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06377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flipH="1" flipV="1">
            <a:off x="742381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a:stCxn id="257" idx="0"/>
          </p:cNvCxnSpPr>
          <p:nvPr/>
        </p:nvCxnSpPr>
        <p:spPr bwMode="auto">
          <a:xfrm flipH="1" flipV="1">
            <a:off x="778385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7" name="Straight Connector 176"/>
          <p:cNvCxnSpPr>
            <a:stCxn id="255" idx="0"/>
          </p:cNvCxnSpPr>
          <p:nvPr/>
        </p:nvCxnSpPr>
        <p:spPr bwMode="auto">
          <a:xfrm flipH="1" flipV="1">
            <a:off x="814389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9" name="Straight Connector 178"/>
          <p:cNvCxnSpPr>
            <a:stCxn id="252" idx="2"/>
          </p:cNvCxnSpPr>
          <p:nvPr/>
        </p:nvCxnSpPr>
        <p:spPr bwMode="auto">
          <a:xfrm flipH="1">
            <a:off x="814389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0" name="Straight Connector 179"/>
          <p:cNvCxnSpPr/>
          <p:nvPr/>
        </p:nvCxnSpPr>
        <p:spPr bwMode="auto">
          <a:xfrm flipH="1">
            <a:off x="807189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flipH="1">
            <a:off x="799988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flipH="1">
            <a:off x="82879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3" name="Straight Connector 182"/>
          <p:cNvCxnSpPr/>
          <p:nvPr/>
        </p:nvCxnSpPr>
        <p:spPr bwMode="auto">
          <a:xfrm flipH="1">
            <a:off x="821590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flipH="1">
            <a:off x="763984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756783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p:nvPr/>
        </p:nvCxnSpPr>
        <p:spPr bwMode="auto">
          <a:xfrm flipH="1">
            <a:off x="749582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7" name="Straight Connector 186"/>
          <p:cNvCxnSpPr/>
          <p:nvPr/>
        </p:nvCxnSpPr>
        <p:spPr bwMode="auto">
          <a:xfrm flipH="1">
            <a:off x="778385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8" name="Straight Connector 187"/>
          <p:cNvCxnSpPr/>
          <p:nvPr/>
        </p:nvCxnSpPr>
        <p:spPr bwMode="auto">
          <a:xfrm flipH="1">
            <a:off x="771185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9" name="Straight Connector 188"/>
          <p:cNvCxnSpPr/>
          <p:nvPr/>
        </p:nvCxnSpPr>
        <p:spPr bwMode="auto">
          <a:xfrm flipH="1">
            <a:off x="713578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0" name="Straight Connector 189"/>
          <p:cNvCxnSpPr/>
          <p:nvPr/>
        </p:nvCxnSpPr>
        <p:spPr bwMode="auto">
          <a:xfrm flipH="1">
            <a:off x="706377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1" name="Straight Connector 190"/>
          <p:cNvCxnSpPr/>
          <p:nvPr/>
        </p:nvCxnSpPr>
        <p:spPr bwMode="auto">
          <a:xfrm flipH="1">
            <a:off x="699177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2" name="Straight Connector 191"/>
          <p:cNvCxnSpPr/>
          <p:nvPr/>
        </p:nvCxnSpPr>
        <p:spPr bwMode="auto">
          <a:xfrm flipH="1">
            <a:off x="727980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3" name="Straight Connector 192"/>
          <p:cNvCxnSpPr/>
          <p:nvPr/>
        </p:nvCxnSpPr>
        <p:spPr bwMode="auto">
          <a:xfrm flipH="1">
            <a:off x="720779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4" name="Straight Connector 193"/>
          <p:cNvCxnSpPr/>
          <p:nvPr/>
        </p:nvCxnSpPr>
        <p:spPr bwMode="auto">
          <a:xfrm flipH="1">
            <a:off x="6631731"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5" name="Straight Connector 194"/>
          <p:cNvCxnSpPr/>
          <p:nvPr/>
        </p:nvCxnSpPr>
        <p:spPr bwMode="auto">
          <a:xfrm flipH="1">
            <a:off x="6559723"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6" name="Straight Connector 195"/>
          <p:cNvCxnSpPr/>
          <p:nvPr/>
        </p:nvCxnSpPr>
        <p:spPr bwMode="auto">
          <a:xfrm flipH="1">
            <a:off x="6487715"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flipH="1">
            <a:off x="6775747"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flipH="1">
            <a:off x="6703739" y="56566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7" name="Straight Connector 216"/>
          <p:cNvCxnSpPr/>
          <p:nvPr/>
        </p:nvCxnSpPr>
        <p:spPr bwMode="auto">
          <a:xfrm flipH="1">
            <a:off x="850393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8" name="Straight Connector 217"/>
          <p:cNvCxnSpPr/>
          <p:nvPr/>
        </p:nvCxnSpPr>
        <p:spPr bwMode="auto">
          <a:xfrm flipH="1">
            <a:off x="843193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9" name="Straight Connector 218"/>
          <p:cNvCxnSpPr/>
          <p:nvPr/>
        </p:nvCxnSpPr>
        <p:spPr bwMode="auto">
          <a:xfrm flipH="1">
            <a:off x="857594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0" name="Straight Connector 219"/>
          <p:cNvCxnSpPr/>
          <p:nvPr/>
        </p:nvCxnSpPr>
        <p:spPr bwMode="auto">
          <a:xfrm flipH="1">
            <a:off x="807189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1" name="Straight Connector 220"/>
          <p:cNvCxnSpPr/>
          <p:nvPr/>
        </p:nvCxnSpPr>
        <p:spPr bwMode="auto">
          <a:xfrm flipH="1">
            <a:off x="821590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2" name="Straight Connector 221"/>
          <p:cNvCxnSpPr/>
          <p:nvPr/>
        </p:nvCxnSpPr>
        <p:spPr bwMode="auto">
          <a:xfrm flipH="1">
            <a:off x="814389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3" name="Straight Connector 222"/>
          <p:cNvCxnSpPr/>
          <p:nvPr/>
        </p:nvCxnSpPr>
        <p:spPr bwMode="auto">
          <a:xfrm flipH="1">
            <a:off x="706377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4" name="Straight Connector 223"/>
          <p:cNvCxnSpPr/>
          <p:nvPr/>
        </p:nvCxnSpPr>
        <p:spPr bwMode="auto">
          <a:xfrm flipH="1">
            <a:off x="699177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5" name="Straight Connector 224"/>
          <p:cNvCxnSpPr/>
          <p:nvPr/>
        </p:nvCxnSpPr>
        <p:spPr bwMode="auto">
          <a:xfrm flipH="1">
            <a:off x="713578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30" name="Freeform 229"/>
          <p:cNvSpPr/>
          <p:nvPr/>
        </p:nvSpPr>
        <p:spPr bwMode="auto">
          <a:xfrm flipH="1">
            <a:off x="6055666" y="6145014"/>
            <a:ext cx="1008948" cy="1743918"/>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 name="connsiteX0" fmla="*/ 0 w 1010617"/>
              <a:gd name="connsiteY0" fmla="*/ 1231900 h 1743918"/>
              <a:gd name="connsiteX1" fmla="*/ 0 w 1010617"/>
              <a:gd name="connsiteY1" fmla="*/ 1454150 h 1743918"/>
              <a:gd name="connsiteX2" fmla="*/ 1010617 w 1010617"/>
              <a:gd name="connsiteY2" fmla="*/ 1743918 h 1743918"/>
              <a:gd name="connsiteX3" fmla="*/ 1009650 w 1010617"/>
              <a:gd name="connsiteY3" fmla="*/ 0 h 1743918"/>
              <a:gd name="connsiteX0" fmla="*/ 0 w 1010617"/>
              <a:gd name="connsiteY0" fmla="*/ 1231900 h 1743918"/>
              <a:gd name="connsiteX1" fmla="*/ 2504 w 1010617"/>
              <a:gd name="connsiteY1" fmla="*/ 1743918 h 1743918"/>
              <a:gd name="connsiteX2" fmla="*/ 1010617 w 1010617"/>
              <a:gd name="connsiteY2" fmla="*/ 1743918 h 1743918"/>
              <a:gd name="connsiteX3" fmla="*/ 1009650 w 1010617"/>
              <a:gd name="connsiteY3" fmla="*/ 0 h 1743918"/>
              <a:gd name="connsiteX0" fmla="*/ 835 w 1008948"/>
              <a:gd name="connsiteY0" fmla="*/ 1527894 h 1743918"/>
              <a:gd name="connsiteX1" fmla="*/ 835 w 1008948"/>
              <a:gd name="connsiteY1" fmla="*/ 1743918 h 1743918"/>
              <a:gd name="connsiteX2" fmla="*/ 1008948 w 1008948"/>
              <a:gd name="connsiteY2" fmla="*/ 1743918 h 1743918"/>
              <a:gd name="connsiteX3" fmla="*/ 1007981 w 1008948"/>
              <a:gd name="connsiteY3" fmla="*/ 0 h 1743918"/>
            </a:gdLst>
            <a:ahLst/>
            <a:cxnLst>
              <a:cxn ang="0">
                <a:pos x="connsiteX0" y="connsiteY0"/>
              </a:cxn>
              <a:cxn ang="0">
                <a:pos x="connsiteX1" y="connsiteY1"/>
              </a:cxn>
              <a:cxn ang="0">
                <a:pos x="connsiteX2" y="connsiteY2"/>
              </a:cxn>
              <a:cxn ang="0">
                <a:pos x="connsiteX3" y="connsiteY3"/>
              </a:cxn>
            </a:cxnLst>
            <a:rect l="l" t="t" r="r" b="b"/>
            <a:pathLst>
              <a:path w="1008948" h="1743918">
                <a:moveTo>
                  <a:pt x="835" y="1527894"/>
                </a:moveTo>
                <a:cubicBezTo>
                  <a:pt x="1670" y="1698567"/>
                  <a:pt x="0" y="1573245"/>
                  <a:pt x="835" y="1743918"/>
                </a:cubicBezTo>
                <a:lnTo>
                  <a:pt x="1008948" y="1743918"/>
                </a:lnTo>
                <a:cubicBezTo>
                  <a:pt x="1008626" y="1162612"/>
                  <a:pt x="1008303" y="581306"/>
                  <a:pt x="1007981" y="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31" name="Straight Connector 230"/>
          <p:cNvCxnSpPr>
            <a:stCxn id="251" idx="0"/>
          </p:cNvCxnSpPr>
          <p:nvPr/>
        </p:nvCxnSpPr>
        <p:spPr bwMode="auto">
          <a:xfrm flipH="1" flipV="1">
            <a:off x="8143899"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2" name="Straight Connector 231"/>
          <p:cNvCxnSpPr>
            <a:stCxn id="249" idx="0"/>
          </p:cNvCxnSpPr>
          <p:nvPr/>
        </p:nvCxnSpPr>
        <p:spPr bwMode="auto">
          <a:xfrm flipH="1" flipV="1">
            <a:off x="7639843"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3" name="Straight Connector 232"/>
          <p:cNvCxnSpPr>
            <a:stCxn id="247" idx="0"/>
          </p:cNvCxnSpPr>
          <p:nvPr/>
        </p:nvCxnSpPr>
        <p:spPr bwMode="auto">
          <a:xfrm flipH="1" flipV="1">
            <a:off x="7135787"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4" name="Straight Connector 233"/>
          <p:cNvCxnSpPr>
            <a:stCxn id="245" idx="0"/>
          </p:cNvCxnSpPr>
          <p:nvPr/>
        </p:nvCxnSpPr>
        <p:spPr bwMode="auto">
          <a:xfrm flipH="1" flipV="1">
            <a:off x="6631731" y="50086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5" name="Straight Connector 234"/>
          <p:cNvCxnSpPr>
            <a:endCxn id="237" idx="0"/>
          </p:cNvCxnSpPr>
          <p:nvPr/>
        </p:nvCxnSpPr>
        <p:spPr bwMode="auto">
          <a:xfrm flipH="1" flipV="1">
            <a:off x="8503939"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6" name="Straight Connector 235"/>
          <p:cNvCxnSpPr>
            <a:endCxn id="239" idx="0"/>
          </p:cNvCxnSpPr>
          <p:nvPr/>
        </p:nvCxnSpPr>
        <p:spPr bwMode="auto">
          <a:xfrm flipH="1" flipV="1">
            <a:off x="8143899"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0" name="Rectangle 269"/>
          <p:cNvSpPr/>
          <p:nvPr/>
        </p:nvSpPr>
        <p:spPr bwMode="auto">
          <a:xfrm>
            <a:off x="3607395" y="3136404"/>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0" name="Group 12"/>
          <p:cNvGrpSpPr>
            <a:grpSpLocks noChangeAspect="1"/>
          </p:cNvGrpSpPr>
          <p:nvPr/>
        </p:nvGrpSpPr>
        <p:grpSpPr>
          <a:xfrm rot="10800000">
            <a:off x="4255467" y="2776364"/>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3" name="Group 13"/>
          <p:cNvGrpSpPr>
            <a:grpSpLocks noChangeAspect="1"/>
          </p:cNvGrpSpPr>
          <p:nvPr/>
        </p:nvGrpSpPr>
        <p:grpSpPr>
          <a:xfrm rot="10800000">
            <a:off x="4615507" y="2776364"/>
            <a:ext cx="288032" cy="288032"/>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6" name="Group 16"/>
          <p:cNvGrpSpPr>
            <a:grpSpLocks noChangeAspect="1"/>
          </p:cNvGrpSpPr>
          <p:nvPr/>
        </p:nvGrpSpPr>
        <p:grpSpPr>
          <a:xfrm rot="10800000">
            <a:off x="4975547" y="2776364"/>
            <a:ext cx="288032" cy="288032"/>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9" name="Group 19"/>
          <p:cNvGrpSpPr>
            <a:grpSpLocks noChangeAspect="1"/>
          </p:cNvGrpSpPr>
          <p:nvPr/>
        </p:nvGrpSpPr>
        <p:grpSpPr>
          <a:xfrm rot="10800000">
            <a:off x="5335587" y="2776364"/>
            <a:ext cx="288032" cy="288032"/>
            <a:chOff x="655067" y="5296644"/>
            <a:chExt cx="504056" cy="504056"/>
          </a:xfrm>
          <a:solidFill>
            <a:schemeClr val="bg1"/>
          </a:solidFill>
        </p:grpSpPr>
        <p:sp>
          <p:nvSpPr>
            <p:cNvPr id="370" name="Isosceles Triangle 36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2" name="Group 22"/>
          <p:cNvGrpSpPr>
            <a:grpSpLocks noChangeAspect="1"/>
          </p:cNvGrpSpPr>
          <p:nvPr/>
        </p:nvGrpSpPr>
        <p:grpSpPr>
          <a:xfrm rot="10800000">
            <a:off x="5695627" y="2776364"/>
            <a:ext cx="288032" cy="288032"/>
            <a:chOff x="655067" y="5296644"/>
            <a:chExt cx="504056" cy="504056"/>
          </a:xfrm>
          <a:solidFill>
            <a:schemeClr val="bg1"/>
          </a:solidFill>
        </p:grpSpPr>
        <p:sp>
          <p:nvSpPr>
            <p:cNvPr id="368" name="Isosceles Triangle 36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9" name="Trapezoid 36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5" name="Group 25"/>
          <p:cNvGrpSpPr>
            <a:grpSpLocks noChangeAspect="1"/>
          </p:cNvGrpSpPr>
          <p:nvPr/>
        </p:nvGrpSpPr>
        <p:grpSpPr>
          <a:xfrm rot="10800000">
            <a:off x="6055667" y="2776364"/>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 name="Group 43"/>
          <p:cNvGrpSpPr>
            <a:grpSpLocks noChangeAspect="1"/>
          </p:cNvGrpSpPr>
          <p:nvPr/>
        </p:nvGrpSpPr>
        <p:grpSpPr>
          <a:xfrm rot="10800000">
            <a:off x="5623619" y="3640460"/>
            <a:ext cx="432048" cy="432048"/>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0" name="Group 46"/>
          <p:cNvGrpSpPr>
            <a:grpSpLocks noChangeAspect="1"/>
          </p:cNvGrpSpPr>
          <p:nvPr/>
        </p:nvGrpSpPr>
        <p:grpSpPr>
          <a:xfrm rot="10800000">
            <a:off x="5119563" y="3640460"/>
            <a:ext cx="432048" cy="432048"/>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49"/>
          <p:cNvGrpSpPr>
            <a:grpSpLocks noChangeAspect="1"/>
          </p:cNvGrpSpPr>
          <p:nvPr/>
        </p:nvGrpSpPr>
        <p:grpSpPr>
          <a:xfrm rot="10800000">
            <a:off x="4615507" y="3640460"/>
            <a:ext cx="432048" cy="432048"/>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4" name="Group 52"/>
          <p:cNvGrpSpPr>
            <a:grpSpLocks noChangeAspect="1"/>
          </p:cNvGrpSpPr>
          <p:nvPr/>
        </p:nvGrpSpPr>
        <p:grpSpPr>
          <a:xfrm rot="10800000">
            <a:off x="4111451" y="3640460"/>
            <a:ext cx="432048" cy="432048"/>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75952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511956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547960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83964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583964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76763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69562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9836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91165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533558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526357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519157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547960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540759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83153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475952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468751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97554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490353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4327475"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4255467"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4183459"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4471491"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4399483" y="3568452"/>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23" name="Group 422"/>
          <p:cNvGrpSpPr/>
          <p:nvPr/>
        </p:nvGrpSpPr>
        <p:grpSpPr>
          <a:xfrm>
            <a:off x="6127675" y="2416324"/>
            <a:ext cx="144016" cy="360040"/>
            <a:chOff x="6127675" y="2704356"/>
            <a:chExt cx="144016" cy="72008"/>
          </a:xfrm>
        </p:grpSpPr>
        <p:cxnSp>
          <p:nvCxnSpPr>
            <p:cNvPr id="312" name="Straight Connector 311"/>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31" name="Group 430"/>
          <p:cNvGrpSpPr/>
          <p:nvPr/>
        </p:nvGrpSpPr>
        <p:grpSpPr>
          <a:xfrm>
            <a:off x="4327475" y="2416324"/>
            <a:ext cx="1584176" cy="360040"/>
            <a:chOff x="4327475" y="2704356"/>
            <a:chExt cx="1584176" cy="72008"/>
          </a:xfrm>
        </p:grpSpPr>
        <p:cxnSp>
          <p:nvCxnSpPr>
            <p:cNvPr id="315" name="Straight Connector 314"/>
            <p:cNvCxnSpPr/>
            <p:nvPr/>
          </p:nvCxnSpPr>
          <p:spPr bwMode="auto">
            <a:xfrm rot="10800000">
              <a:off x="576763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6" name="Straight Connector 315"/>
            <p:cNvCxnSpPr/>
            <p:nvPr/>
          </p:nvCxnSpPr>
          <p:spPr bwMode="auto">
            <a:xfrm rot="10800000">
              <a:off x="59116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7" name="Straight Connector 316"/>
            <p:cNvCxnSpPr/>
            <p:nvPr/>
          </p:nvCxnSpPr>
          <p:spPr bwMode="auto">
            <a:xfrm rot="10800000">
              <a:off x="58396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519157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511956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504755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68751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483153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75952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40759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5516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4796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44" name="Straight Connector 343"/>
          <p:cNvCxnSpPr>
            <a:stCxn id="364" idx="0"/>
          </p:cNvCxnSpPr>
          <p:nvPr/>
        </p:nvCxnSpPr>
        <p:spPr bwMode="auto">
          <a:xfrm rot="10800000" flipV="1">
            <a:off x="5839643"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5335587"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4831531"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4327475" y="40725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4" name="Straight Connector 423"/>
          <p:cNvCxnSpPr/>
          <p:nvPr/>
        </p:nvCxnSpPr>
        <p:spPr bwMode="auto">
          <a:xfrm>
            <a:off x="4399483" y="5080620"/>
            <a:ext cx="1872208"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427" name="Straight Connector 426"/>
          <p:cNvCxnSpPr/>
          <p:nvPr/>
        </p:nvCxnSpPr>
        <p:spPr bwMode="auto">
          <a:xfrm>
            <a:off x="4615507" y="5296644"/>
            <a:ext cx="0" cy="86409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0" name="Straight Connector 429"/>
          <p:cNvCxnSpPr/>
          <p:nvPr/>
        </p:nvCxnSpPr>
        <p:spPr bwMode="auto">
          <a:xfrm>
            <a:off x="6055667" y="5296644"/>
            <a:ext cx="0" cy="86409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2" name="Straight Connector 431"/>
          <p:cNvCxnSpPr/>
          <p:nvPr/>
        </p:nvCxnSpPr>
        <p:spPr bwMode="auto">
          <a:xfrm>
            <a:off x="4615507" y="5296644"/>
            <a:ext cx="144016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9" name="Straight Connector 438"/>
          <p:cNvCxnSpPr/>
          <p:nvPr/>
        </p:nvCxnSpPr>
        <p:spPr bwMode="auto">
          <a:xfrm>
            <a:off x="4399483" y="5080620"/>
            <a:ext cx="0" cy="648072"/>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442" name="Straight Connector 441"/>
          <p:cNvCxnSpPr/>
          <p:nvPr/>
        </p:nvCxnSpPr>
        <p:spPr bwMode="auto">
          <a:xfrm>
            <a:off x="6271691" y="5080620"/>
            <a:ext cx="0" cy="648072"/>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445" name="TextBox 444"/>
          <p:cNvSpPr txBox="1"/>
          <p:nvPr/>
        </p:nvSpPr>
        <p:spPr>
          <a:xfrm>
            <a:off x="4758341" y="5296644"/>
            <a:ext cx="1221488" cy="184666"/>
          </a:xfrm>
          <a:prstGeom prst="rect">
            <a:avLst/>
          </a:prstGeom>
          <a:noFill/>
        </p:spPr>
        <p:txBody>
          <a:bodyPr wrap="none" lIns="0" tIns="0" rIns="0" bIns="0" rtlCol="0">
            <a:spAutoFit/>
          </a:bodyPr>
          <a:lstStyle/>
          <a:p>
            <a:pPr algn="ctr"/>
            <a:r>
              <a:rPr lang="en-GB" sz="1200" b="0" dirty="0" smtClean="0">
                <a:solidFill>
                  <a:srgbClr val="808000"/>
                </a:solidFill>
              </a:rPr>
              <a:t>Intra-DAS BVLAN</a:t>
            </a:r>
            <a:endParaRPr lang="en-US" sz="1200" b="0" dirty="0" smtClean="0">
              <a:solidFill>
                <a:srgbClr val="808000"/>
              </a:solidFill>
            </a:endParaRPr>
          </a:p>
        </p:txBody>
      </p:sp>
      <p:sp>
        <p:nvSpPr>
          <p:cNvPr id="446" name="TextBox 445"/>
          <p:cNvSpPr txBox="1"/>
          <p:nvPr/>
        </p:nvSpPr>
        <p:spPr>
          <a:xfrm>
            <a:off x="4640470" y="5081200"/>
            <a:ext cx="1468351" cy="184666"/>
          </a:xfrm>
          <a:prstGeom prst="rect">
            <a:avLst/>
          </a:prstGeom>
          <a:noFill/>
        </p:spPr>
        <p:txBody>
          <a:bodyPr wrap="none" lIns="0" tIns="0" rIns="0" bIns="0" rtlCol="0">
            <a:spAutoFit/>
          </a:bodyPr>
          <a:lstStyle/>
          <a:p>
            <a:pPr algn="ctr"/>
            <a:r>
              <a:rPr lang="en-GB" sz="1200" b="0" dirty="0" smtClean="0">
                <a:solidFill>
                  <a:srgbClr val="CC00FF"/>
                </a:solidFill>
              </a:rPr>
              <a:t>Intra-Network BVLAN</a:t>
            </a:r>
            <a:endParaRPr lang="en-US" sz="1200" b="0" dirty="0" smtClean="0">
              <a:solidFill>
                <a:srgbClr val="CC00FF"/>
              </a:solidFill>
            </a:endParaRPr>
          </a:p>
        </p:txBody>
      </p:sp>
      <p:grpSp>
        <p:nvGrpSpPr>
          <p:cNvPr id="75" name="Group 61"/>
          <p:cNvGrpSpPr>
            <a:grpSpLocks noChangeAspect="1"/>
          </p:cNvGrpSpPr>
          <p:nvPr/>
        </p:nvGrpSpPr>
        <p:grpSpPr>
          <a:xfrm flipV="1">
            <a:off x="3103339" y="7384876"/>
            <a:ext cx="288032" cy="288032"/>
            <a:chOff x="655067" y="5296644"/>
            <a:chExt cx="504056" cy="504056"/>
          </a:xfrm>
          <a:solidFill>
            <a:schemeClr val="bg1"/>
          </a:solidFill>
        </p:grpSpPr>
        <p:sp>
          <p:nvSpPr>
            <p:cNvPr id="379" name="Isosceles Triangle 37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5" name="Trapezoid 38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6" name="Straight Connector 385"/>
          <p:cNvCxnSpPr/>
          <p:nvPr/>
        </p:nvCxnSpPr>
        <p:spPr bwMode="auto">
          <a:xfrm>
            <a:off x="331936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17534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a:off x="324735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a:endCxn id="379" idx="0"/>
          </p:cNvCxnSpPr>
          <p:nvPr/>
        </p:nvCxnSpPr>
        <p:spPr bwMode="auto">
          <a:xfrm flipV="1">
            <a:off x="3247355"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7" name="Group 61"/>
          <p:cNvGrpSpPr>
            <a:grpSpLocks noChangeAspect="1"/>
          </p:cNvGrpSpPr>
          <p:nvPr/>
        </p:nvGrpSpPr>
        <p:grpSpPr>
          <a:xfrm flipV="1">
            <a:off x="7279803" y="7384876"/>
            <a:ext cx="288032" cy="288032"/>
            <a:chOff x="655067" y="5296644"/>
            <a:chExt cx="504056" cy="504056"/>
          </a:xfrm>
          <a:solidFill>
            <a:schemeClr val="bg1"/>
          </a:solidFill>
        </p:grpSpPr>
        <p:sp>
          <p:nvSpPr>
            <p:cNvPr id="410" name="Isosceles Triangle 40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1" name="Trapezoid 41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7" name="Straight Connector 416"/>
          <p:cNvCxnSpPr/>
          <p:nvPr/>
        </p:nvCxnSpPr>
        <p:spPr bwMode="auto">
          <a:xfrm>
            <a:off x="749582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735181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742381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a:endCxn id="410" idx="0"/>
          </p:cNvCxnSpPr>
          <p:nvPr/>
        </p:nvCxnSpPr>
        <p:spPr bwMode="auto">
          <a:xfrm flipV="1">
            <a:off x="7423819"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a:stCxn id="379" idx="0"/>
          </p:cNvCxnSpPr>
          <p:nvPr/>
        </p:nvCxnSpPr>
        <p:spPr bwMode="auto">
          <a:xfrm flipH="1">
            <a:off x="3243907" y="7672908"/>
            <a:ext cx="3448" cy="379544"/>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8" name="Straight Connector 427"/>
          <p:cNvCxnSpPr>
            <a:stCxn id="410" idx="0"/>
          </p:cNvCxnSpPr>
          <p:nvPr/>
        </p:nvCxnSpPr>
        <p:spPr bwMode="auto">
          <a:xfrm>
            <a:off x="7423819" y="7672908"/>
            <a:ext cx="0" cy="360040"/>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9" name="Straight Connector 428"/>
          <p:cNvCxnSpPr/>
          <p:nvPr/>
        </p:nvCxnSpPr>
        <p:spPr bwMode="auto">
          <a:xfrm>
            <a:off x="3247355" y="8032948"/>
            <a:ext cx="417646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435" name="TextBox 434"/>
          <p:cNvSpPr txBox="1"/>
          <p:nvPr/>
        </p:nvSpPr>
        <p:spPr>
          <a:xfrm>
            <a:off x="4797743" y="7816924"/>
            <a:ext cx="998670" cy="184666"/>
          </a:xfrm>
          <a:prstGeom prst="rect">
            <a:avLst/>
          </a:prstGeom>
          <a:noFill/>
        </p:spPr>
        <p:txBody>
          <a:bodyPr wrap="none" lIns="0" tIns="0" rIns="0" bIns="0" rtlCol="0">
            <a:spAutoFit/>
          </a:bodyPr>
          <a:lstStyle/>
          <a:p>
            <a:pPr algn="ctr"/>
            <a:r>
              <a:rPr lang="en-GB" sz="1200" b="0" dirty="0" smtClean="0">
                <a:solidFill>
                  <a:srgbClr val="808000"/>
                </a:solidFill>
              </a:rPr>
              <a:t>Intra-DAS Link</a:t>
            </a:r>
            <a:endParaRPr lang="en-US" sz="1200" b="0" dirty="0" smtClean="0">
              <a:solidFill>
                <a:srgbClr val="808000"/>
              </a:solidFill>
            </a:endParaRPr>
          </a:p>
        </p:txBody>
      </p:sp>
      <p:grpSp>
        <p:nvGrpSpPr>
          <p:cNvPr id="79" name="Group 61"/>
          <p:cNvGrpSpPr>
            <a:grpSpLocks noChangeAspect="1"/>
          </p:cNvGrpSpPr>
          <p:nvPr/>
        </p:nvGrpSpPr>
        <p:grpSpPr>
          <a:xfrm>
            <a:off x="4543499" y="1624236"/>
            <a:ext cx="288032" cy="288032"/>
            <a:chOff x="655067" y="5296644"/>
            <a:chExt cx="504056" cy="504056"/>
          </a:xfrm>
          <a:solidFill>
            <a:schemeClr val="bg1"/>
          </a:solidFill>
        </p:grpSpPr>
        <p:sp>
          <p:nvSpPr>
            <p:cNvPr id="449" name="Isosceles Triangle 4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0" name="Trapezoid 4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1" name="Group 64"/>
          <p:cNvGrpSpPr>
            <a:grpSpLocks noChangeAspect="1"/>
          </p:cNvGrpSpPr>
          <p:nvPr/>
        </p:nvGrpSpPr>
        <p:grpSpPr>
          <a:xfrm>
            <a:off x="4183459" y="1624236"/>
            <a:ext cx="288032" cy="288032"/>
            <a:chOff x="655067" y="5296644"/>
            <a:chExt cx="504056" cy="504056"/>
          </a:xfrm>
          <a:solidFill>
            <a:schemeClr val="bg1"/>
          </a:solidFill>
        </p:grpSpPr>
        <p:sp>
          <p:nvSpPr>
            <p:cNvPr id="452" name="Isosceles Triangle 45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3" name="Trapezoid 4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54" name="Straight Connector 453"/>
          <p:cNvCxnSpPr/>
          <p:nvPr/>
        </p:nvCxnSpPr>
        <p:spPr bwMode="auto">
          <a:xfrm flipV="1">
            <a:off x="4327475" y="19122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4399483" y="19122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4255467" y="19122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4759523" y="19122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V="1">
            <a:off x="4615507" y="19122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V="1">
            <a:off x="4687515" y="19122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a:endCxn id="452" idx="0"/>
          </p:cNvCxnSpPr>
          <p:nvPr/>
        </p:nvCxnSpPr>
        <p:spPr bwMode="auto">
          <a:xfrm>
            <a:off x="4327475" y="14082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1" name="Straight Connector 460"/>
          <p:cNvCxnSpPr>
            <a:endCxn id="449" idx="0"/>
          </p:cNvCxnSpPr>
          <p:nvPr/>
        </p:nvCxnSpPr>
        <p:spPr bwMode="auto">
          <a:xfrm>
            <a:off x="4687515" y="14082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62" name="TextBox 461"/>
          <p:cNvSpPr txBox="1"/>
          <p:nvPr/>
        </p:nvSpPr>
        <p:spPr>
          <a:xfrm>
            <a:off x="4111451" y="1120180"/>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sp>
        <p:nvSpPr>
          <p:cNvPr id="271" name="Rectangle 270"/>
          <p:cNvSpPr/>
          <p:nvPr/>
        </p:nvSpPr>
        <p:spPr bwMode="auto">
          <a:xfrm>
            <a:off x="4111451" y="1984276"/>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463" name="TextBox 462"/>
          <p:cNvSpPr txBox="1"/>
          <p:nvPr/>
        </p:nvSpPr>
        <p:spPr>
          <a:xfrm>
            <a:off x="79003" y="973837"/>
            <a:ext cx="3528392" cy="2954655"/>
          </a:xfrm>
          <a:prstGeom prst="rect">
            <a:avLst/>
          </a:prstGeom>
          <a:noFill/>
        </p:spPr>
        <p:txBody>
          <a:bodyPr wrap="square" lIns="0" tIns="0" rIns="0" bIns="0" rtlCol="0">
            <a:spAutoFit/>
          </a:bodyPr>
          <a:lstStyle/>
          <a:p>
            <a:r>
              <a:rPr lang="en-GB" sz="1600" b="0" dirty="0" smtClean="0">
                <a:solidFill>
                  <a:srgbClr val="C00000"/>
                </a:solidFill>
              </a:rPr>
              <a:t>G.8031 SNC protected SVLAN EC has active endpoint at either the right, or the left portal node. The other SVLAN EC endpoint is disabled. The two SVLAN EC endpoints form one virtual endpoint.</a:t>
            </a:r>
          </a:p>
          <a:p>
            <a:endParaRPr lang="en-GB" sz="1600" b="0" dirty="0" smtClean="0">
              <a:solidFill>
                <a:srgbClr val="C00000"/>
              </a:solidFill>
            </a:endParaRPr>
          </a:p>
          <a:p>
            <a:r>
              <a:rPr lang="en-GB" sz="1600" b="0" dirty="0" smtClean="0">
                <a:solidFill>
                  <a:srgbClr val="C00000"/>
                </a:solidFill>
              </a:rPr>
              <a:t>SVLAN </a:t>
            </a:r>
            <a:r>
              <a:rPr lang="en-GB" sz="1600" dirty="0" smtClean="0">
                <a:solidFill>
                  <a:srgbClr val="C00000"/>
                </a:solidFill>
              </a:rPr>
              <a:t>EC P</a:t>
            </a:r>
            <a:r>
              <a:rPr lang="en-GB" sz="1600" b="0" dirty="0" smtClean="0">
                <a:solidFill>
                  <a:srgbClr val="C00000"/>
                </a:solidFill>
              </a:rPr>
              <a:t> is transported via </a:t>
            </a:r>
            <a:r>
              <a:rPr lang="en-GB" sz="1600" dirty="0" smtClean="0">
                <a:solidFill>
                  <a:srgbClr val="C00000"/>
                </a:solidFill>
              </a:rPr>
              <a:t>BVLAN </a:t>
            </a:r>
            <a:r>
              <a:rPr lang="en-GB" sz="1600" dirty="0" err="1" smtClean="0">
                <a:solidFill>
                  <a:srgbClr val="C00000"/>
                </a:solidFill>
              </a:rPr>
              <a:t>Ug</a:t>
            </a:r>
            <a:r>
              <a:rPr lang="en-GB" sz="1600" b="0" dirty="0" smtClean="0">
                <a:solidFill>
                  <a:srgbClr val="C00000"/>
                </a:solidFill>
              </a:rPr>
              <a:t>. SVLAN </a:t>
            </a:r>
            <a:r>
              <a:rPr lang="en-GB" sz="1600" dirty="0" smtClean="0">
                <a:solidFill>
                  <a:srgbClr val="C00000"/>
                </a:solidFill>
              </a:rPr>
              <a:t>EC W</a:t>
            </a:r>
            <a:r>
              <a:rPr lang="en-GB" sz="1600" b="0" dirty="0" smtClean="0">
                <a:solidFill>
                  <a:srgbClr val="C00000"/>
                </a:solidFill>
              </a:rPr>
              <a:t> is transported via </a:t>
            </a:r>
            <a:r>
              <a:rPr lang="en-GB" sz="1600" dirty="0" smtClean="0">
                <a:solidFill>
                  <a:srgbClr val="C00000"/>
                </a:solidFill>
              </a:rPr>
              <a:t>BVLAN </a:t>
            </a:r>
            <a:r>
              <a:rPr lang="en-GB" sz="1600" dirty="0" err="1" smtClean="0">
                <a:solidFill>
                  <a:srgbClr val="C00000"/>
                </a:solidFill>
              </a:rPr>
              <a:t>Ub</a:t>
            </a:r>
            <a:r>
              <a:rPr lang="en-GB" sz="1600" b="0" dirty="0" smtClean="0">
                <a:solidFill>
                  <a:srgbClr val="C00000"/>
                </a:solidFill>
              </a:rPr>
              <a:t>.</a:t>
            </a:r>
            <a:r>
              <a:rPr lang="en-US" sz="1600" b="0" dirty="0" smtClean="0">
                <a:solidFill>
                  <a:srgbClr val="C00000"/>
                </a:solidFill>
              </a:rPr>
              <a:t> SVLAN </a:t>
            </a:r>
            <a:r>
              <a:rPr lang="en-US" sz="1600" dirty="0" smtClean="0">
                <a:solidFill>
                  <a:srgbClr val="C00000"/>
                </a:solidFill>
              </a:rPr>
              <a:t>EC N</a:t>
            </a:r>
            <a:r>
              <a:rPr lang="en-US" sz="1600" b="0" dirty="0" smtClean="0">
                <a:solidFill>
                  <a:srgbClr val="C00000"/>
                </a:solidFill>
              </a:rPr>
              <a:t> is transported via the </a:t>
            </a:r>
            <a:r>
              <a:rPr lang="en-US" sz="1600" dirty="0" smtClean="0">
                <a:solidFill>
                  <a:srgbClr val="C00000"/>
                </a:solidFill>
              </a:rPr>
              <a:t>Intra-Network BVLAN</a:t>
            </a:r>
            <a:r>
              <a:rPr lang="en-US" sz="1600" b="0" dirty="0" smtClean="0">
                <a:solidFill>
                  <a:srgbClr val="C00000"/>
                </a:solidFill>
              </a:rPr>
              <a:t>.</a:t>
            </a:r>
          </a:p>
        </p:txBody>
      </p:sp>
      <p:sp>
        <p:nvSpPr>
          <p:cNvPr id="477" name="TextBox 476"/>
          <p:cNvSpPr txBox="1"/>
          <p:nvPr/>
        </p:nvSpPr>
        <p:spPr>
          <a:xfrm>
            <a:off x="79003" y="6592788"/>
            <a:ext cx="1872208" cy="861774"/>
          </a:xfrm>
          <a:prstGeom prst="rect">
            <a:avLst/>
          </a:prstGeom>
          <a:solidFill>
            <a:schemeClr val="bg1"/>
          </a:solidFill>
        </p:spPr>
        <p:txBody>
          <a:bodyPr wrap="square" lIns="0" tIns="0" rIns="0" bIns="0" rtlCol="0">
            <a:spAutoFit/>
          </a:bodyPr>
          <a:lstStyle/>
          <a:p>
            <a:pPr algn="ctr"/>
            <a:r>
              <a:rPr lang="en-GB" sz="1400" dirty="0" smtClean="0">
                <a:solidFill>
                  <a:srgbClr val="C00000"/>
                </a:solidFill>
              </a:rPr>
              <a:t>Should S-MAC address of left &amp; right SVLAN EC P/P* MEP be the same?</a:t>
            </a:r>
            <a:endParaRPr lang="en-US" sz="1400" dirty="0" smtClean="0">
              <a:solidFill>
                <a:srgbClr val="C00000"/>
              </a:solidFill>
            </a:endParaRPr>
          </a:p>
        </p:txBody>
      </p:sp>
      <p:cxnSp>
        <p:nvCxnSpPr>
          <p:cNvPr id="478" name="Straight Arrow Connector 477"/>
          <p:cNvCxnSpPr>
            <a:stCxn id="477" idx="3"/>
            <a:endCxn id="618" idx="0"/>
          </p:cNvCxnSpPr>
          <p:nvPr/>
        </p:nvCxnSpPr>
        <p:spPr bwMode="auto">
          <a:xfrm flipV="1">
            <a:off x="1951211" y="6665376"/>
            <a:ext cx="1500273" cy="358299"/>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487" name="Straight Arrow Connector 486"/>
          <p:cNvCxnSpPr>
            <a:stCxn id="477" idx="3"/>
            <a:endCxn id="620" idx="0"/>
          </p:cNvCxnSpPr>
          <p:nvPr/>
        </p:nvCxnSpPr>
        <p:spPr bwMode="auto">
          <a:xfrm flipV="1">
            <a:off x="1951211" y="6664796"/>
            <a:ext cx="4703891" cy="358879"/>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354" name="Straight Connector 353"/>
          <p:cNvCxnSpPr/>
          <p:nvPr/>
        </p:nvCxnSpPr>
        <p:spPr bwMode="auto">
          <a:xfrm>
            <a:off x="2527275" y="4432548"/>
            <a:ext cx="5688632"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0" name="Straight Connector 379"/>
          <p:cNvCxnSpPr/>
          <p:nvPr/>
        </p:nvCxnSpPr>
        <p:spPr bwMode="auto">
          <a:xfrm>
            <a:off x="7063779" y="4432548"/>
            <a:ext cx="0" cy="180020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1" name="Straight Connector 380"/>
          <p:cNvCxnSpPr/>
          <p:nvPr/>
        </p:nvCxnSpPr>
        <p:spPr bwMode="auto">
          <a:xfrm>
            <a:off x="3247355" y="4432548"/>
            <a:ext cx="0" cy="180020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5839643" y="3064396"/>
            <a:ext cx="0" cy="1368152"/>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420" name="TextBox 419"/>
          <p:cNvSpPr txBox="1"/>
          <p:nvPr/>
        </p:nvSpPr>
        <p:spPr>
          <a:xfrm>
            <a:off x="8287915" y="4288532"/>
            <a:ext cx="868828" cy="215444"/>
          </a:xfrm>
          <a:prstGeom prst="rect">
            <a:avLst/>
          </a:prstGeom>
          <a:noFill/>
        </p:spPr>
        <p:txBody>
          <a:bodyPr wrap="none" lIns="0" tIns="0" rIns="0" bIns="0" rtlCol="0">
            <a:spAutoFit/>
          </a:bodyPr>
          <a:lstStyle/>
          <a:p>
            <a:r>
              <a:rPr lang="en-GB" sz="1400" b="0" dirty="0" smtClean="0"/>
              <a:t>BVLAN </a:t>
            </a:r>
            <a:r>
              <a:rPr lang="en-GB" sz="1400" b="0" dirty="0" err="1" smtClean="0"/>
              <a:t>Ub</a:t>
            </a:r>
            <a:endParaRPr lang="en-US" sz="1400" b="0" dirty="0" smtClean="0"/>
          </a:p>
        </p:txBody>
      </p:sp>
      <p:grpSp>
        <p:nvGrpSpPr>
          <p:cNvPr id="383" name="Group 263"/>
          <p:cNvGrpSpPr>
            <a:grpSpLocks noChangeAspect="1"/>
          </p:cNvGrpSpPr>
          <p:nvPr/>
        </p:nvGrpSpPr>
        <p:grpSpPr>
          <a:xfrm>
            <a:off x="5722292" y="2556353"/>
            <a:ext cx="95633" cy="136045"/>
            <a:chOff x="1951211" y="1840260"/>
            <a:chExt cx="144016" cy="288032"/>
          </a:xfrm>
        </p:grpSpPr>
        <p:sp>
          <p:nvSpPr>
            <p:cNvPr id="403" name="Flowchart: Delay 402"/>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5" name="Flowchart: Delay 404"/>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8" name="Isosceles Triangle 407"/>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43" name="Group 273"/>
          <p:cNvGrpSpPr>
            <a:grpSpLocks noChangeAspect="1"/>
          </p:cNvGrpSpPr>
          <p:nvPr/>
        </p:nvGrpSpPr>
        <p:grpSpPr>
          <a:xfrm>
            <a:off x="5505713" y="2556353"/>
            <a:ext cx="95633" cy="136045"/>
            <a:chOff x="1951211" y="1840260"/>
            <a:chExt cx="144016" cy="288032"/>
          </a:xfrm>
        </p:grpSpPr>
        <p:sp>
          <p:nvSpPr>
            <p:cNvPr id="444" name="Flowchart: Delay 443"/>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1" name="Flowchart: Delay 450"/>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65" name="Isosceles Triangle 464"/>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74" name="Group 473"/>
          <p:cNvGrpSpPr/>
          <p:nvPr/>
        </p:nvGrpSpPr>
        <p:grpSpPr>
          <a:xfrm rot="10800000">
            <a:off x="6631731" y="6520780"/>
            <a:ext cx="144016" cy="360040"/>
            <a:chOff x="6127675" y="2704356"/>
            <a:chExt cx="144016" cy="72008"/>
          </a:xfrm>
        </p:grpSpPr>
        <p:cxnSp>
          <p:nvCxnSpPr>
            <p:cNvPr id="475" name="Straight Connector 474"/>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6" name="Straight Connector 475"/>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9" name="Straight Connector 478"/>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480" name="Group 479"/>
          <p:cNvGrpSpPr/>
          <p:nvPr/>
        </p:nvGrpSpPr>
        <p:grpSpPr>
          <a:xfrm rot="10800000">
            <a:off x="6991771" y="6520780"/>
            <a:ext cx="1584176" cy="360040"/>
            <a:chOff x="4327475" y="2704356"/>
            <a:chExt cx="1584176" cy="72008"/>
          </a:xfrm>
        </p:grpSpPr>
        <p:cxnSp>
          <p:nvCxnSpPr>
            <p:cNvPr id="482" name="Straight Connector 481"/>
            <p:cNvCxnSpPr/>
            <p:nvPr/>
          </p:nvCxnSpPr>
          <p:spPr bwMode="auto">
            <a:xfrm rot="10800000">
              <a:off x="576763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rot="10800000">
              <a:off x="59116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4" name="Straight Connector 483"/>
            <p:cNvCxnSpPr/>
            <p:nvPr/>
          </p:nvCxnSpPr>
          <p:spPr bwMode="auto">
            <a:xfrm rot="10800000">
              <a:off x="58396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8" name="Straight Connector 487"/>
            <p:cNvCxnSpPr/>
            <p:nvPr/>
          </p:nvCxnSpPr>
          <p:spPr bwMode="auto">
            <a:xfrm rot="10800000">
              <a:off x="519157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9" name="Straight Connector 488"/>
            <p:cNvCxnSpPr/>
            <p:nvPr/>
          </p:nvCxnSpPr>
          <p:spPr bwMode="auto">
            <a:xfrm rot="10800000">
              <a:off x="511956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0" name="Straight Connector 489"/>
            <p:cNvCxnSpPr/>
            <p:nvPr/>
          </p:nvCxnSpPr>
          <p:spPr bwMode="auto">
            <a:xfrm rot="10800000">
              <a:off x="504755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1" name="Straight Connector 490"/>
            <p:cNvCxnSpPr/>
            <p:nvPr/>
          </p:nvCxnSpPr>
          <p:spPr bwMode="auto">
            <a:xfrm rot="10800000">
              <a:off x="468751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2" name="Straight Connector 491"/>
            <p:cNvCxnSpPr/>
            <p:nvPr/>
          </p:nvCxnSpPr>
          <p:spPr bwMode="auto">
            <a:xfrm rot="10800000">
              <a:off x="483153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3" name="Straight Connector 492"/>
            <p:cNvCxnSpPr/>
            <p:nvPr/>
          </p:nvCxnSpPr>
          <p:spPr bwMode="auto">
            <a:xfrm rot="10800000">
              <a:off x="475952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4" name="Straight Connector 493"/>
            <p:cNvCxnSpPr/>
            <p:nvPr/>
          </p:nvCxnSpPr>
          <p:spPr bwMode="auto">
            <a:xfrm rot="10800000">
              <a:off x="540759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5" name="Straight Connector 494"/>
            <p:cNvCxnSpPr/>
            <p:nvPr/>
          </p:nvCxnSpPr>
          <p:spPr bwMode="auto">
            <a:xfrm rot="10800000">
              <a:off x="55516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6" name="Straight Connector 495"/>
            <p:cNvCxnSpPr/>
            <p:nvPr/>
          </p:nvCxnSpPr>
          <p:spPr bwMode="auto">
            <a:xfrm rot="10800000">
              <a:off x="54796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7" name="Straight Connector 49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8" name="Straight Connector 49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9" name="Straight Connector 49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501" name="Group 263"/>
          <p:cNvGrpSpPr>
            <a:grpSpLocks noChangeAspect="1"/>
          </p:cNvGrpSpPr>
          <p:nvPr/>
        </p:nvGrpSpPr>
        <p:grpSpPr>
          <a:xfrm rot="10800000">
            <a:off x="7085497" y="6604745"/>
            <a:ext cx="95633" cy="136045"/>
            <a:chOff x="1951211" y="1840260"/>
            <a:chExt cx="144016" cy="288032"/>
          </a:xfrm>
        </p:grpSpPr>
        <p:sp>
          <p:nvSpPr>
            <p:cNvPr id="512" name="Flowchart: Delay 511"/>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4" name="Flowchart: Delay 513"/>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5" name="Isosceles Triangle 514"/>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19" name="Group 273"/>
          <p:cNvGrpSpPr>
            <a:grpSpLocks noChangeAspect="1"/>
          </p:cNvGrpSpPr>
          <p:nvPr/>
        </p:nvGrpSpPr>
        <p:grpSpPr>
          <a:xfrm rot="10800000">
            <a:off x="6739059" y="6604745"/>
            <a:ext cx="95633" cy="136045"/>
            <a:chOff x="1951211" y="1840260"/>
            <a:chExt cx="144016" cy="288032"/>
          </a:xfrm>
        </p:grpSpPr>
        <p:sp>
          <p:nvSpPr>
            <p:cNvPr id="520" name="Flowchart: Delay 519"/>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2" name="Flowchart: Delay 521"/>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3" name="Isosceles Triangle 522"/>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4" name="Group 473"/>
          <p:cNvGrpSpPr/>
          <p:nvPr/>
        </p:nvGrpSpPr>
        <p:grpSpPr>
          <a:xfrm rot="10800000" flipH="1">
            <a:off x="3895427" y="6520780"/>
            <a:ext cx="144016" cy="360040"/>
            <a:chOff x="6127675" y="2704356"/>
            <a:chExt cx="144016" cy="72008"/>
          </a:xfrm>
        </p:grpSpPr>
        <p:cxnSp>
          <p:nvCxnSpPr>
            <p:cNvPr id="583" name="Straight Connector 582"/>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4" name="Straight Connector 583"/>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5" name="Straight Connector 584"/>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568" name="Straight Connector 567"/>
          <p:cNvCxnSpPr/>
          <p:nvPr/>
        </p:nvCxnSpPr>
        <p:spPr bwMode="auto">
          <a:xfrm flipH="1">
            <a:off x="353538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flipH="1">
            <a:off x="367940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0" name="Straight Connector 569"/>
          <p:cNvCxnSpPr/>
          <p:nvPr/>
        </p:nvCxnSpPr>
        <p:spPr bwMode="auto">
          <a:xfrm flipH="1">
            <a:off x="360739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1" name="Straight Connector 570"/>
          <p:cNvCxnSpPr/>
          <p:nvPr/>
        </p:nvCxnSpPr>
        <p:spPr bwMode="auto">
          <a:xfrm flipH="1">
            <a:off x="295932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2" name="Straight Connector 571"/>
          <p:cNvCxnSpPr/>
          <p:nvPr/>
        </p:nvCxnSpPr>
        <p:spPr bwMode="auto">
          <a:xfrm flipH="1">
            <a:off x="288731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3" name="Straight Connector 572"/>
          <p:cNvCxnSpPr/>
          <p:nvPr/>
        </p:nvCxnSpPr>
        <p:spPr bwMode="auto">
          <a:xfrm flipH="1">
            <a:off x="281530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4" name="Straight Connector 573"/>
          <p:cNvCxnSpPr/>
          <p:nvPr/>
        </p:nvCxnSpPr>
        <p:spPr bwMode="auto">
          <a:xfrm flipH="1">
            <a:off x="245526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5" name="Straight Connector 574"/>
          <p:cNvCxnSpPr/>
          <p:nvPr/>
        </p:nvCxnSpPr>
        <p:spPr bwMode="auto">
          <a:xfrm flipH="1">
            <a:off x="259928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flipH="1">
            <a:off x="252727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flipH="1">
            <a:off x="317534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p:nvPr/>
        </p:nvCxnSpPr>
        <p:spPr bwMode="auto">
          <a:xfrm flipH="1">
            <a:off x="331936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9" name="Straight Connector 578"/>
          <p:cNvCxnSpPr/>
          <p:nvPr/>
        </p:nvCxnSpPr>
        <p:spPr bwMode="auto">
          <a:xfrm flipH="1">
            <a:off x="324735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0" name="Straight Connector 579"/>
          <p:cNvCxnSpPr/>
          <p:nvPr/>
        </p:nvCxnSpPr>
        <p:spPr bwMode="auto">
          <a:xfrm flipH="1">
            <a:off x="209522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1" name="Straight Connector 580"/>
          <p:cNvCxnSpPr/>
          <p:nvPr/>
        </p:nvCxnSpPr>
        <p:spPr bwMode="auto">
          <a:xfrm flipH="1">
            <a:off x="223924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2" name="Straight Connector 581"/>
          <p:cNvCxnSpPr/>
          <p:nvPr/>
        </p:nvCxnSpPr>
        <p:spPr bwMode="auto">
          <a:xfrm flipH="1">
            <a:off x="216723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53" name="Group 263"/>
          <p:cNvGrpSpPr>
            <a:grpSpLocks noChangeAspect="1"/>
          </p:cNvGrpSpPr>
          <p:nvPr/>
        </p:nvGrpSpPr>
        <p:grpSpPr>
          <a:xfrm rot="10800000" flipH="1">
            <a:off x="3490044" y="6604746"/>
            <a:ext cx="95633" cy="136045"/>
            <a:chOff x="1951211" y="1840260"/>
            <a:chExt cx="144016" cy="288032"/>
          </a:xfrm>
        </p:grpSpPr>
        <p:sp>
          <p:nvSpPr>
            <p:cNvPr id="564" name="Flowchart: Delay 563"/>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Flowchart: Delay 56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7" name="Isosceles Triangle 56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40" name="Group 273"/>
          <p:cNvGrpSpPr>
            <a:grpSpLocks noChangeAspect="1"/>
          </p:cNvGrpSpPr>
          <p:nvPr/>
        </p:nvGrpSpPr>
        <p:grpSpPr>
          <a:xfrm rot="10800000" flipH="1">
            <a:off x="3836482" y="6604745"/>
            <a:ext cx="95633" cy="136045"/>
            <a:chOff x="1951211" y="1840260"/>
            <a:chExt cx="144016" cy="288032"/>
          </a:xfrm>
        </p:grpSpPr>
        <p:sp>
          <p:nvSpPr>
            <p:cNvPr id="541" name="Flowchart: Delay 540"/>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3" name="Flowchart: Delay 542"/>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4" name="Isosceles Triangle 543"/>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591" name="Rectangle 590"/>
          <p:cNvSpPr/>
          <p:nvPr/>
        </p:nvSpPr>
        <p:spPr bwMode="auto">
          <a:xfrm>
            <a:off x="5479603" y="2200300"/>
            <a:ext cx="36004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SNCP</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592" name="Rectangle 591"/>
          <p:cNvSpPr/>
          <p:nvPr/>
        </p:nvSpPr>
        <p:spPr bwMode="auto">
          <a:xfrm>
            <a:off x="3391371" y="6952828"/>
            <a:ext cx="648072"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cxnSp>
        <p:nvCxnSpPr>
          <p:cNvPr id="594" name="Straight Connector 593"/>
          <p:cNvCxnSpPr/>
          <p:nvPr/>
        </p:nvCxnSpPr>
        <p:spPr bwMode="auto">
          <a:xfrm>
            <a:off x="2527275" y="4576564"/>
            <a:ext cx="5688632" cy="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595" name="Straight Connector 594"/>
          <p:cNvCxnSpPr/>
          <p:nvPr/>
        </p:nvCxnSpPr>
        <p:spPr bwMode="auto">
          <a:xfrm>
            <a:off x="7423819" y="4576564"/>
            <a:ext cx="0" cy="1656184"/>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596" name="Straight Connector 595"/>
          <p:cNvCxnSpPr/>
          <p:nvPr/>
        </p:nvCxnSpPr>
        <p:spPr bwMode="auto">
          <a:xfrm>
            <a:off x="3607395" y="4576564"/>
            <a:ext cx="0" cy="1656184"/>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597" name="Straight Connector 596"/>
          <p:cNvCxnSpPr/>
          <p:nvPr/>
        </p:nvCxnSpPr>
        <p:spPr bwMode="auto">
          <a:xfrm>
            <a:off x="5479603" y="3064396"/>
            <a:ext cx="0" cy="151216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sp>
        <p:nvSpPr>
          <p:cNvPr id="600" name="TextBox 599"/>
          <p:cNvSpPr txBox="1"/>
          <p:nvPr/>
        </p:nvSpPr>
        <p:spPr>
          <a:xfrm>
            <a:off x="8287915" y="4505136"/>
            <a:ext cx="868828" cy="215444"/>
          </a:xfrm>
          <a:prstGeom prst="rect">
            <a:avLst/>
          </a:prstGeom>
          <a:noFill/>
        </p:spPr>
        <p:txBody>
          <a:bodyPr wrap="none" lIns="0" tIns="0" rIns="0" bIns="0" rtlCol="0">
            <a:spAutoFit/>
          </a:bodyPr>
          <a:lstStyle/>
          <a:p>
            <a:r>
              <a:rPr lang="en-GB" sz="1400" b="0" dirty="0" smtClean="0">
                <a:solidFill>
                  <a:schemeClr val="tx1">
                    <a:lumMod val="50000"/>
                    <a:lumOff val="50000"/>
                  </a:schemeClr>
                </a:solidFill>
              </a:rPr>
              <a:t>BVLAN </a:t>
            </a:r>
            <a:r>
              <a:rPr lang="en-GB" sz="1400" b="0" dirty="0" err="1" smtClean="0">
                <a:solidFill>
                  <a:schemeClr val="tx1">
                    <a:lumMod val="50000"/>
                    <a:lumOff val="50000"/>
                  </a:schemeClr>
                </a:solidFill>
              </a:rPr>
              <a:t>Ug</a:t>
            </a:r>
            <a:endParaRPr lang="en-US" sz="1400" b="0" dirty="0" smtClean="0">
              <a:solidFill>
                <a:schemeClr val="tx1">
                  <a:lumMod val="50000"/>
                  <a:lumOff val="50000"/>
                </a:schemeClr>
              </a:solidFill>
            </a:endParaRPr>
          </a:p>
        </p:txBody>
      </p:sp>
      <p:sp>
        <p:nvSpPr>
          <p:cNvPr id="602" name="Rectangle 601"/>
          <p:cNvSpPr/>
          <p:nvPr/>
        </p:nvSpPr>
        <p:spPr bwMode="auto">
          <a:xfrm>
            <a:off x="2527275" y="7168852"/>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603" name="Rectangle 602"/>
          <p:cNvSpPr/>
          <p:nvPr/>
        </p:nvSpPr>
        <p:spPr bwMode="auto">
          <a:xfrm>
            <a:off x="6631731" y="6952828"/>
            <a:ext cx="648072"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604" name="Rectangle 603"/>
          <p:cNvSpPr/>
          <p:nvPr/>
        </p:nvSpPr>
        <p:spPr bwMode="auto">
          <a:xfrm>
            <a:off x="7423819" y="7168852"/>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606" name="Freeform 605"/>
          <p:cNvSpPr/>
          <p:nvPr/>
        </p:nvSpPr>
        <p:spPr bwMode="auto">
          <a:xfrm>
            <a:off x="5773782" y="2717074"/>
            <a:ext cx="1770347" cy="3875714"/>
          </a:xfrm>
          <a:custGeom>
            <a:avLst/>
            <a:gdLst>
              <a:gd name="connsiteX0" fmla="*/ 0 w 2266405"/>
              <a:gd name="connsiteY0" fmla="*/ 0 h 3879669"/>
              <a:gd name="connsiteX1" fmla="*/ 1998617 w 2266405"/>
              <a:gd name="connsiteY1" fmla="*/ 1031966 h 3879669"/>
              <a:gd name="connsiteX2" fmla="*/ 1606731 w 2266405"/>
              <a:gd name="connsiteY2" fmla="*/ 3879669 h 3879669"/>
              <a:gd name="connsiteX0" fmla="*/ 0 w 1989832"/>
              <a:gd name="connsiteY0" fmla="*/ 0 h 3879669"/>
              <a:gd name="connsiteX1" fmla="*/ 1722044 w 1989832"/>
              <a:gd name="connsiteY1" fmla="*/ 1211418 h 3879669"/>
              <a:gd name="connsiteX2" fmla="*/ 1606731 w 1989832"/>
              <a:gd name="connsiteY2" fmla="*/ 3879669 h 3879669"/>
              <a:gd name="connsiteX0" fmla="*/ 0 w 1949045"/>
              <a:gd name="connsiteY0" fmla="*/ 0 h 3875714"/>
              <a:gd name="connsiteX1" fmla="*/ 1722044 w 1949045"/>
              <a:gd name="connsiteY1" fmla="*/ 1211418 h 3875714"/>
              <a:gd name="connsiteX2" fmla="*/ 1362004 w 1949045"/>
              <a:gd name="connsiteY2" fmla="*/ 3875714 h 3875714"/>
              <a:gd name="connsiteX0" fmla="*/ 0 w 1949045"/>
              <a:gd name="connsiteY0" fmla="*/ 0 h 3875714"/>
              <a:gd name="connsiteX1" fmla="*/ 1722044 w 1949045"/>
              <a:gd name="connsiteY1" fmla="*/ 1211418 h 3875714"/>
              <a:gd name="connsiteX2" fmla="*/ 1362004 w 1949045"/>
              <a:gd name="connsiteY2" fmla="*/ 3875714 h 3875714"/>
              <a:gd name="connsiteX0" fmla="*/ 0 w 1733022"/>
              <a:gd name="connsiteY0" fmla="*/ 0 h 3875714"/>
              <a:gd name="connsiteX1" fmla="*/ 1506021 w 1733022"/>
              <a:gd name="connsiteY1" fmla="*/ 1139410 h 3875714"/>
              <a:gd name="connsiteX2" fmla="*/ 1362004 w 1733022"/>
              <a:gd name="connsiteY2" fmla="*/ 3875714 h 3875714"/>
              <a:gd name="connsiteX0" fmla="*/ 0 w 1733022"/>
              <a:gd name="connsiteY0" fmla="*/ 0 h 3875714"/>
              <a:gd name="connsiteX1" fmla="*/ 1506021 w 1733022"/>
              <a:gd name="connsiteY1" fmla="*/ 1139410 h 3875714"/>
              <a:gd name="connsiteX2" fmla="*/ 1362004 w 1733022"/>
              <a:gd name="connsiteY2" fmla="*/ 3875714 h 3875714"/>
              <a:gd name="connsiteX0" fmla="*/ 0 w 1630772"/>
              <a:gd name="connsiteY0" fmla="*/ 0 h 3875714"/>
              <a:gd name="connsiteX1" fmla="*/ 1506021 w 1630772"/>
              <a:gd name="connsiteY1" fmla="*/ 1139410 h 3875714"/>
              <a:gd name="connsiteX2" fmla="*/ 1362004 w 1630772"/>
              <a:gd name="connsiteY2" fmla="*/ 3875714 h 3875714"/>
              <a:gd name="connsiteX0" fmla="*/ 0 w 1770347"/>
              <a:gd name="connsiteY0" fmla="*/ 0 h 3875714"/>
              <a:gd name="connsiteX1" fmla="*/ 1506021 w 1770347"/>
              <a:gd name="connsiteY1" fmla="*/ 1139410 h 3875714"/>
              <a:gd name="connsiteX2" fmla="*/ 1362004 w 1770347"/>
              <a:gd name="connsiteY2" fmla="*/ 3875714 h 3875714"/>
            </a:gdLst>
            <a:ahLst/>
            <a:cxnLst>
              <a:cxn ang="0">
                <a:pos x="connsiteX0" y="connsiteY0"/>
              </a:cxn>
              <a:cxn ang="0">
                <a:pos x="connsiteX1" y="connsiteY1"/>
              </a:cxn>
              <a:cxn ang="0">
                <a:pos x="connsiteX2" y="connsiteY2"/>
              </a:cxn>
            </a:cxnLst>
            <a:rect l="l" t="t" r="r" b="b"/>
            <a:pathLst>
              <a:path w="1770347" h="3875714">
                <a:moveTo>
                  <a:pt x="0" y="0"/>
                </a:moveTo>
                <a:cubicBezTo>
                  <a:pt x="865414" y="192677"/>
                  <a:pt x="1321435" y="694452"/>
                  <a:pt x="1506021" y="1139410"/>
                </a:cubicBezTo>
                <a:cubicBezTo>
                  <a:pt x="1770347" y="1692137"/>
                  <a:pt x="1537340" y="3402043"/>
                  <a:pt x="1362004" y="3875714"/>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7" name="Freeform 606"/>
          <p:cNvSpPr/>
          <p:nvPr/>
        </p:nvSpPr>
        <p:spPr bwMode="auto">
          <a:xfrm flipH="1">
            <a:off x="3172406" y="2704357"/>
            <a:ext cx="2379205" cy="3901494"/>
          </a:xfrm>
          <a:custGeom>
            <a:avLst/>
            <a:gdLst>
              <a:gd name="connsiteX0" fmla="*/ 0 w 2266405"/>
              <a:gd name="connsiteY0" fmla="*/ 0 h 3879669"/>
              <a:gd name="connsiteX1" fmla="*/ 1998617 w 2266405"/>
              <a:gd name="connsiteY1" fmla="*/ 1031966 h 3879669"/>
              <a:gd name="connsiteX2" fmla="*/ 1606731 w 2266405"/>
              <a:gd name="connsiteY2" fmla="*/ 3879669 h 3879669"/>
              <a:gd name="connsiteX0" fmla="*/ 0 w 2346061"/>
              <a:gd name="connsiteY0" fmla="*/ 0 h 3888432"/>
              <a:gd name="connsiteX1" fmla="*/ 1998617 w 2346061"/>
              <a:gd name="connsiteY1" fmla="*/ 1031966 h 3888432"/>
              <a:gd name="connsiteX2" fmla="*/ 2016224 w 2346061"/>
              <a:gd name="connsiteY2" fmla="*/ 3888432 h 3888432"/>
              <a:gd name="connsiteX0" fmla="*/ 0 w 2562085"/>
              <a:gd name="connsiteY0" fmla="*/ 0 h 3888431"/>
              <a:gd name="connsiteX1" fmla="*/ 1998617 w 2562085"/>
              <a:gd name="connsiteY1" fmla="*/ 1031966 h 3888431"/>
              <a:gd name="connsiteX2" fmla="*/ 2232248 w 2562085"/>
              <a:gd name="connsiteY2" fmla="*/ 3888431 h 3888431"/>
              <a:gd name="connsiteX0" fmla="*/ 0 w 2379205"/>
              <a:gd name="connsiteY0" fmla="*/ 0 h 3901494"/>
              <a:gd name="connsiteX1" fmla="*/ 1998617 w 2379205"/>
              <a:gd name="connsiteY1" fmla="*/ 1031966 h 3901494"/>
              <a:gd name="connsiteX2" fmla="*/ 2049368 w 2379205"/>
              <a:gd name="connsiteY2" fmla="*/ 3901494 h 3901494"/>
              <a:gd name="connsiteX0" fmla="*/ 0 w 2379205"/>
              <a:gd name="connsiteY0" fmla="*/ 0 h 3901494"/>
              <a:gd name="connsiteX1" fmla="*/ 1800200 w 2379205"/>
              <a:gd name="connsiteY1" fmla="*/ 1152127 h 3901494"/>
              <a:gd name="connsiteX2" fmla="*/ 2049368 w 2379205"/>
              <a:gd name="connsiteY2" fmla="*/ 3901494 h 3901494"/>
              <a:gd name="connsiteX0" fmla="*/ 0 w 2379205"/>
              <a:gd name="connsiteY0" fmla="*/ 0 h 3901494"/>
              <a:gd name="connsiteX1" fmla="*/ 1800200 w 2379205"/>
              <a:gd name="connsiteY1" fmla="*/ 1152127 h 3901494"/>
              <a:gd name="connsiteX2" fmla="*/ 2049368 w 2379205"/>
              <a:gd name="connsiteY2" fmla="*/ 3901494 h 3901494"/>
              <a:gd name="connsiteX0" fmla="*/ 0 w 2379205"/>
              <a:gd name="connsiteY0" fmla="*/ 0 h 3901494"/>
              <a:gd name="connsiteX1" fmla="*/ 1800200 w 2379205"/>
              <a:gd name="connsiteY1" fmla="*/ 1152127 h 3901494"/>
              <a:gd name="connsiteX2" fmla="*/ 2049368 w 2379205"/>
              <a:gd name="connsiteY2" fmla="*/ 3901494 h 3901494"/>
            </a:gdLst>
            <a:ahLst/>
            <a:cxnLst>
              <a:cxn ang="0">
                <a:pos x="connsiteX0" y="connsiteY0"/>
              </a:cxn>
              <a:cxn ang="0">
                <a:pos x="connsiteX1" y="connsiteY1"/>
              </a:cxn>
              <a:cxn ang="0">
                <a:pos x="connsiteX2" y="connsiteY2"/>
              </a:cxn>
            </a:cxnLst>
            <a:rect l="l" t="t" r="r" b="b"/>
            <a:pathLst>
              <a:path w="2379205" h="3901494">
                <a:moveTo>
                  <a:pt x="0" y="0"/>
                </a:moveTo>
                <a:cubicBezTo>
                  <a:pt x="865414" y="192677"/>
                  <a:pt x="1612044" y="794312"/>
                  <a:pt x="1800200" y="1152127"/>
                </a:cubicBezTo>
                <a:cubicBezTo>
                  <a:pt x="1953909" y="1451809"/>
                  <a:pt x="2379205" y="2800948"/>
                  <a:pt x="2049368" y="3901494"/>
                </a:cubicBezTo>
              </a:path>
            </a:pathLst>
          </a:custGeom>
          <a:noFill/>
          <a:ln w="3810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10" name="Straight Connector 609"/>
          <p:cNvCxnSpPr/>
          <p:nvPr/>
        </p:nvCxnSpPr>
        <p:spPr bwMode="auto">
          <a:xfrm flipH="1">
            <a:off x="3967435" y="5728692"/>
            <a:ext cx="432048" cy="432048"/>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614" name="Straight Connector 613"/>
          <p:cNvCxnSpPr/>
          <p:nvPr/>
        </p:nvCxnSpPr>
        <p:spPr bwMode="auto">
          <a:xfrm>
            <a:off x="6271691" y="5728692"/>
            <a:ext cx="432048" cy="432048"/>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615" name="TextBox 614"/>
          <p:cNvSpPr txBox="1"/>
          <p:nvPr/>
        </p:nvSpPr>
        <p:spPr>
          <a:xfrm>
            <a:off x="5839643" y="2488332"/>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616" name="TextBox 615"/>
          <p:cNvSpPr txBox="1"/>
          <p:nvPr/>
        </p:nvSpPr>
        <p:spPr>
          <a:xfrm>
            <a:off x="5335587" y="2488332"/>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617" name="TextBox 616"/>
          <p:cNvSpPr txBox="1"/>
          <p:nvPr/>
        </p:nvSpPr>
        <p:spPr>
          <a:xfrm>
            <a:off x="3943009" y="6665376"/>
            <a:ext cx="240450"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618" name="TextBox 617"/>
          <p:cNvSpPr txBox="1"/>
          <p:nvPr/>
        </p:nvSpPr>
        <p:spPr>
          <a:xfrm>
            <a:off x="3391371" y="6665376"/>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619" name="TextBox 618"/>
          <p:cNvSpPr txBox="1"/>
          <p:nvPr/>
        </p:nvSpPr>
        <p:spPr>
          <a:xfrm>
            <a:off x="7159579" y="6664796"/>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620" name="TextBox 619"/>
          <p:cNvSpPr txBox="1"/>
          <p:nvPr/>
        </p:nvSpPr>
        <p:spPr>
          <a:xfrm>
            <a:off x="6559723" y="6664796"/>
            <a:ext cx="190758"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621" name="Freeform 620"/>
          <p:cNvSpPr/>
          <p:nvPr/>
        </p:nvSpPr>
        <p:spPr bwMode="auto">
          <a:xfrm>
            <a:off x="3870961" y="4852595"/>
            <a:ext cx="2979420" cy="1757211"/>
          </a:xfrm>
          <a:custGeom>
            <a:avLst/>
            <a:gdLst>
              <a:gd name="connsiteX0" fmla="*/ 17418 w 3045823"/>
              <a:gd name="connsiteY0" fmla="*/ 1624148 h 1663337"/>
              <a:gd name="connsiteX1" fmla="*/ 213360 w 3045823"/>
              <a:gd name="connsiteY1" fmla="*/ 866502 h 1663337"/>
              <a:gd name="connsiteX2" fmla="*/ 1297578 w 3045823"/>
              <a:gd name="connsiteY2" fmla="*/ 4354 h 1663337"/>
              <a:gd name="connsiteX3" fmla="*/ 2773680 w 3045823"/>
              <a:gd name="connsiteY3" fmla="*/ 892628 h 1663337"/>
              <a:gd name="connsiteX4" fmla="*/ 2930435 w 3045823"/>
              <a:gd name="connsiteY4" fmla="*/ 1663337 h 1663337"/>
              <a:gd name="connsiteX0" fmla="*/ 8709 w 3037114"/>
              <a:gd name="connsiteY0" fmla="*/ 1722204 h 1761393"/>
              <a:gd name="connsiteX1" fmla="*/ 240491 w 3037114"/>
              <a:gd name="connsiteY1" fmla="*/ 376223 h 1761393"/>
              <a:gd name="connsiteX2" fmla="*/ 1288869 w 3037114"/>
              <a:gd name="connsiteY2" fmla="*/ 102410 h 1761393"/>
              <a:gd name="connsiteX3" fmla="*/ 2764971 w 3037114"/>
              <a:gd name="connsiteY3" fmla="*/ 990684 h 1761393"/>
              <a:gd name="connsiteX4" fmla="*/ 2921726 w 3037114"/>
              <a:gd name="connsiteY4" fmla="*/ 1761393 h 1761393"/>
              <a:gd name="connsiteX0" fmla="*/ 8709 w 2979420"/>
              <a:gd name="connsiteY0" fmla="*/ 1694486 h 1733675"/>
              <a:gd name="connsiteX1" fmla="*/ 240491 w 2979420"/>
              <a:gd name="connsiteY1" fmla="*/ 348505 h 1733675"/>
              <a:gd name="connsiteX2" fmla="*/ 1288869 w 2979420"/>
              <a:gd name="connsiteY2" fmla="*/ 74692 h 1733675"/>
              <a:gd name="connsiteX3" fmla="*/ 2616754 w 2979420"/>
              <a:gd name="connsiteY3" fmla="*/ 276497 h 1733675"/>
              <a:gd name="connsiteX4" fmla="*/ 2921726 w 2979420"/>
              <a:gd name="connsiteY4" fmla="*/ 1733675 h 1733675"/>
              <a:gd name="connsiteX0" fmla="*/ 8709 w 2979420"/>
              <a:gd name="connsiteY0" fmla="*/ 1718022 h 1757211"/>
              <a:gd name="connsiteX1" fmla="*/ 240491 w 2979420"/>
              <a:gd name="connsiteY1" fmla="*/ 372041 h 1757211"/>
              <a:gd name="connsiteX2" fmla="*/ 1392618 w 2979420"/>
              <a:gd name="connsiteY2" fmla="*/ 12001 h 1757211"/>
              <a:gd name="connsiteX3" fmla="*/ 2616754 w 2979420"/>
              <a:gd name="connsiteY3" fmla="*/ 300033 h 1757211"/>
              <a:gd name="connsiteX4" fmla="*/ 2921726 w 2979420"/>
              <a:gd name="connsiteY4" fmla="*/ 1757211 h 17572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79420" h="1757211">
                <a:moveTo>
                  <a:pt x="8709" y="1718022"/>
                </a:moveTo>
                <a:cubicBezTo>
                  <a:pt x="0" y="1474182"/>
                  <a:pt x="9840" y="656378"/>
                  <a:pt x="240491" y="372041"/>
                </a:cubicBezTo>
                <a:cubicBezTo>
                  <a:pt x="471142" y="87704"/>
                  <a:pt x="996574" y="24002"/>
                  <a:pt x="1392618" y="12001"/>
                </a:cubicBezTo>
                <a:cubicBezTo>
                  <a:pt x="1788662" y="0"/>
                  <a:pt x="2361903" y="9165"/>
                  <a:pt x="2616754" y="300033"/>
                </a:cubicBezTo>
                <a:cubicBezTo>
                  <a:pt x="2871605" y="590901"/>
                  <a:pt x="2979420" y="1510105"/>
                  <a:pt x="2921726" y="1757211"/>
                </a:cubicBez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23" name="Straight Connector 622"/>
          <p:cNvCxnSpPr>
            <a:stCxn id="603" idx="3"/>
            <a:endCxn id="604" idx="0"/>
          </p:cNvCxnSpPr>
          <p:nvPr/>
        </p:nvCxnSpPr>
        <p:spPr bwMode="auto">
          <a:xfrm>
            <a:off x="7279803" y="7024836"/>
            <a:ext cx="504056"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26" name="Straight Connector 625"/>
          <p:cNvCxnSpPr>
            <a:stCxn id="592" idx="2"/>
            <a:endCxn id="602" idx="3"/>
          </p:cNvCxnSpPr>
          <p:nvPr/>
        </p:nvCxnSpPr>
        <p:spPr bwMode="auto">
          <a:xfrm flipH="1">
            <a:off x="3247355" y="7096844"/>
            <a:ext cx="468052"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29" name="Straight Connector 628"/>
          <p:cNvCxnSpPr/>
          <p:nvPr/>
        </p:nvCxnSpPr>
        <p:spPr bwMode="auto">
          <a:xfrm>
            <a:off x="353538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32" name="Straight Connector 631"/>
          <p:cNvCxnSpPr/>
          <p:nvPr/>
        </p:nvCxnSpPr>
        <p:spPr bwMode="auto">
          <a:xfrm>
            <a:off x="389542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35" name="Straight Connector 634"/>
          <p:cNvCxnSpPr/>
          <p:nvPr/>
        </p:nvCxnSpPr>
        <p:spPr bwMode="auto">
          <a:xfrm>
            <a:off x="677574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36" name="Straight Connector 635"/>
          <p:cNvCxnSpPr/>
          <p:nvPr/>
        </p:nvCxnSpPr>
        <p:spPr bwMode="auto">
          <a:xfrm>
            <a:off x="713578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637" name="TextBox 636"/>
          <p:cNvSpPr txBox="1"/>
          <p:nvPr/>
        </p:nvSpPr>
        <p:spPr>
          <a:xfrm>
            <a:off x="2527275" y="3928492"/>
            <a:ext cx="1078821" cy="215444"/>
          </a:xfrm>
          <a:prstGeom prst="rect">
            <a:avLst/>
          </a:prstGeom>
          <a:noFill/>
        </p:spPr>
        <p:txBody>
          <a:bodyPr wrap="none" lIns="0" tIns="0" rIns="0" bIns="0" rtlCol="0">
            <a:spAutoFit/>
          </a:bodyPr>
          <a:lstStyle/>
          <a:p>
            <a:r>
              <a:rPr lang="en-GB" sz="1400" dirty="0" smtClean="0">
                <a:solidFill>
                  <a:srgbClr val="C00000"/>
                </a:solidFill>
              </a:rPr>
              <a:t>SVLAN EC P</a:t>
            </a:r>
            <a:endParaRPr lang="en-US" sz="1400" dirty="0" smtClean="0">
              <a:solidFill>
                <a:srgbClr val="C00000"/>
              </a:solidFill>
            </a:endParaRPr>
          </a:p>
        </p:txBody>
      </p:sp>
      <p:sp>
        <p:nvSpPr>
          <p:cNvPr id="638" name="TextBox 637"/>
          <p:cNvSpPr txBox="1"/>
          <p:nvPr/>
        </p:nvSpPr>
        <p:spPr>
          <a:xfrm>
            <a:off x="7425118" y="3928492"/>
            <a:ext cx="1128514" cy="215444"/>
          </a:xfrm>
          <a:prstGeom prst="rect">
            <a:avLst/>
          </a:prstGeom>
          <a:noFill/>
        </p:spPr>
        <p:txBody>
          <a:bodyPr wrap="none" lIns="0" tIns="0" rIns="0" bIns="0" rtlCol="0">
            <a:spAutoFit/>
          </a:bodyPr>
          <a:lstStyle/>
          <a:p>
            <a:r>
              <a:rPr lang="en-GB" sz="1400" dirty="0" smtClean="0">
                <a:solidFill>
                  <a:srgbClr val="C00000"/>
                </a:solidFill>
              </a:rPr>
              <a:t>SVLAN EC W</a:t>
            </a:r>
            <a:endParaRPr lang="en-US" sz="1400" dirty="0" smtClean="0">
              <a:solidFill>
                <a:srgbClr val="C00000"/>
              </a:solidFill>
            </a:endParaRPr>
          </a:p>
        </p:txBody>
      </p:sp>
      <p:cxnSp>
        <p:nvCxnSpPr>
          <p:cNvPr id="639" name="Straight Connector 638"/>
          <p:cNvCxnSpPr/>
          <p:nvPr/>
        </p:nvCxnSpPr>
        <p:spPr bwMode="auto">
          <a:xfrm>
            <a:off x="5551611" y="2344316"/>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40" name="Straight Connector 639"/>
          <p:cNvCxnSpPr/>
          <p:nvPr/>
        </p:nvCxnSpPr>
        <p:spPr bwMode="auto">
          <a:xfrm>
            <a:off x="5767635" y="2344316"/>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41" name="Straight Connector 640"/>
          <p:cNvCxnSpPr/>
          <p:nvPr/>
        </p:nvCxnSpPr>
        <p:spPr bwMode="auto">
          <a:xfrm>
            <a:off x="4759523" y="1984276"/>
            <a:ext cx="864096"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645" name="TextBox 644"/>
          <p:cNvSpPr txBox="1"/>
          <p:nvPr/>
        </p:nvSpPr>
        <p:spPr>
          <a:xfrm flipH="1">
            <a:off x="8647955" y="6592788"/>
            <a:ext cx="1944216" cy="861774"/>
          </a:xfrm>
          <a:prstGeom prst="rect">
            <a:avLst/>
          </a:prstGeom>
          <a:solidFill>
            <a:schemeClr val="bg1"/>
          </a:solidFill>
        </p:spPr>
        <p:txBody>
          <a:bodyPr wrap="square" lIns="0" tIns="0" rIns="0" bIns="0" rtlCol="0">
            <a:spAutoFit/>
          </a:bodyPr>
          <a:lstStyle/>
          <a:p>
            <a:pPr algn="ctr"/>
            <a:r>
              <a:rPr lang="en-GB" sz="1400" dirty="0" smtClean="0">
                <a:solidFill>
                  <a:srgbClr val="C00000"/>
                </a:solidFill>
              </a:rPr>
              <a:t>Should S-MAC address of left &amp; right SVLAN EC W/W* MEP be the same?</a:t>
            </a:r>
            <a:endParaRPr lang="en-US" sz="1400" dirty="0" smtClean="0">
              <a:solidFill>
                <a:srgbClr val="C00000"/>
              </a:solidFill>
            </a:endParaRPr>
          </a:p>
        </p:txBody>
      </p:sp>
      <p:cxnSp>
        <p:nvCxnSpPr>
          <p:cNvPr id="646" name="Straight Arrow Connector 645"/>
          <p:cNvCxnSpPr>
            <a:stCxn id="645" idx="3"/>
            <a:endCxn id="619" idx="0"/>
          </p:cNvCxnSpPr>
          <p:nvPr/>
        </p:nvCxnSpPr>
        <p:spPr bwMode="auto">
          <a:xfrm flipH="1" flipV="1">
            <a:off x="7244538" y="6664796"/>
            <a:ext cx="1403417" cy="358879"/>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647" name="Straight Arrow Connector 646"/>
          <p:cNvCxnSpPr>
            <a:stCxn id="645" idx="3"/>
            <a:endCxn id="617" idx="0"/>
          </p:cNvCxnSpPr>
          <p:nvPr/>
        </p:nvCxnSpPr>
        <p:spPr bwMode="auto">
          <a:xfrm flipH="1" flipV="1">
            <a:off x="4063234" y="6665376"/>
            <a:ext cx="4584721" cy="358299"/>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655" name="TextBox 654"/>
          <p:cNvSpPr txBox="1"/>
          <p:nvPr/>
        </p:nvSpPr>
        <p:spPr>
          <a:xfrm>
            <a:off x="4327475" y="4649152"/>
            <a:ext cx="2292294" cy="215444"/>
          </a:xfrm>
          <a:prstGeom prst="rect">
            <a:avLst/>
          </a:prstGeom>
          <a:noFill/>
        </p:spPr>
        <p:txBody>
          <a:bodyPr wrap="none" lIns="0" tIns="0" rIns="0" bIns="0" rtlCol="0">
            <a:spAutoFit/>
          </a:bodyPr>
          <a:lstStyle/>
          <a:p>
            <a:r>
              <a:rPr lang="en-GB" sz="1400" dirty="0" smtClean="0">
                <a:solidFill>
                  <a:srgbClr val="C00000"/>
                </a:solidFill>
              </a:rPr>
              <a:t>Intra-Network SVLAN EC N</a:t>
            </a:r>
            <a:endParaRPr lang="en-US" sz="1400" dirty="0" smtClean="0">
              <a:solidFill>
                <a:srgbClr val="C00000"/>
              </a:solidFill>
            </a:endParaRPr>
          </a:p>
        </p:txBody>
      </p:sp>
      <p:cxnSp>
        <p:nvCxnSpPr>
          <p:cNvPr id="404" name="Straight Arrow Connector 403"/>
          <p:cNvCxnSpPr/>
          <p:nvPr/>
        </p:nvCxnSpPr>
        <p:spPr bwMode="auto">
          <a:xfrm>
            <a:off x="4111451" y="7023675"/>
            <a:ext cx="2448272" cy="1161"/>
          </a:xfrm>
          <a:prstGeom prst="straightConnector1">
            <a:avLst/>
          </a:prstGeom>
          <a:solidFill>
            <a:schemeClr val="accent1"/>
          </a:solidFill>
          <a:ln w="76200" cap="flat" cmpd="sng" algn="ctr">
            <a:solidFill>
              <a:srgbClr val="C00000"/>
            </a:solidFill>
            <a:prstDash val="solid"/>
            <a:round/>
            <a:headEnd type="stealth" w="med" len="med"/>
            <a:tailEnd type="stealth" w="med" len="med"/>
          </a:ln>
          <a:effectLst/>
        </p:spPr>
      </p:cxnSp>
      <p:sp>
        <p:nvSpPr>
          <p:cNvPr id="407" name="TextBox 406"/>
          <p:cNvSpPr txBox="1"/>
          <p:nvPr/>
        </p:nvSpPr>
        <p:spPr>
          <a:xfrm>
            <a:off x="4773560" y="6808812"/>
            <a:ext cx="1138091" cy="430887"/>
          </a:xfrm>
          <a:prstGeom prst="rect">
            <a:avLst/>
          </a:prstGeom>
          <a:noFill/>
        </p:spPr>
        <p:txBody>
          <a:bodyPr wrap="square" lIns="0" tIns="0" rIns="0" bIns="0" rtlCol="0">
            <a:spAutoFit/>
          </a:bodyPr>
          <a:lstStyle/>
          <a:p>
            <a:pPr algn="ctr"/>
            <a:r>
              <a:rPr lang="en-GB" sz="1400" dirty="0" smtClean="0">
                <a:solidFill>
                  <a:srgbClr val="C00000"/>
                </a:solidFill>
              </a:rPr>
              <a:t>DNP Control Protocol</a:t>
            </a:r>
            <a:endParaRPr lang="en-US" sz="1400" dirty="0" smtClean="0">
              <a:solidFill>
                <a:srgbClr val="C00000"/>
              </a:solidFill>
            </a:endParaRPr>
          </a:p>
        </p:txBody>
      </p:sp>
      <p:sp>
        <p:nvSpPr>
          <p:cNvPr id="412" name="TextBox 411"/>
          <p:cNvSpPr txBox="1"/>
          <p:nvPr/>
        </p:nvSpPr>
        <p:spPr>
          <a:xfrm>
            <a:off x="7279803" y="1120180"/>
            <a:ext cx="2952328" cy="738664"/>
          </a:xfrm>
          <a:prstGeom prst="rect">
            <a:avLst/>
          </a:prstGeom>
          <a:noFill/>
        </p:spPr>
        <p:txBody>
          <a:bodyPr wrap="square" lIns="0" tIns="0" rIns="0" bIns="0" rtlCol="0">
            <a:spAutoFit/>
          </a:bodyPr>
          <a:lstStyle/>
          <a:p>
            <a:r>
              <a:rPr lang="en-GB" sz="1600" b="0" dirty="0" smtClean="0">
                <a:solidFill>
                  <a:srgbClr val="C00000"/>
                </a:solidFill>
              </a:rPr>
              <a:t>The Half-DSS functions support the distribution of the SNCP endpoints.</a:t>
            </a:r>
            <a:endParaRPr lang="en-US" sz="1600" b="0" dirty="0" smtClean="0">
              <a:solidFill>
                <a:srgbClr val="C00000"/>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11051" y="184076"/>
            <a:ext cx="9865096" cy="1015529"/>
          </a:xfrm>
        </p:spPr>
        <p:txBody>
          <a:bodyPr/>
          <a:lstStyle/>
          <a:p>
            <a:r>
              <a:rPr lang="en-GB" sz="3200" dirty="0" smtClean="0"/>
              <a:t>SNC protected SVLAN EC W &amp; P configurations</a:t>
            </a:r>
            <a:endParaRPr lang="en-US" sz="3200" dirty="0"/>
          </a:p>
        </p:txBody>
      </p:sp>
      <p:sp>
        <p:nvSpPr>
          <p:cNvPr id="10" name="Rectangle 9"/>
          <p:cNvSpPr/>
          <p:nvPr/>
        </p:nvSpPr>
        <p:spPr bwMode="auto">
          <a:xfrm>
            <a:off x="1879203" y="6880820"/>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 name="Group 12"/>
          <p:cNvGrpSpPr>
            <a:grpSpLocks noChangeAspect="1"/>
          </p:cNvGrpSpPr>
          <p:nvPr/>
        </p:nvGrpSpPr>
        <p:grpSpPr>
          <a:xfrm>
            <a:off x="3823419" y="6232748"/>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 name="Group 13"/>
          <p:cNvGrpSpPr>
            <a:grpSpLocks noChangeAspect="1"/>
          </p:cNvGrpSpPr>
          <p:nvPr/>
        </p:nvGrpSpPr>
        <p:grpSpPr>
          <a:xfrm>
            <a:off x="3463379" y="6232748"/>
            <a:ext cx="288032" cy="288032"/>
            <a:chOff x="655067" y="5296644"/>
            <a:chExt cx="504056" cy="504056"/>
          </a:xfrm>
          <a:solidFill>
            <a:schemeClr val="bg1"/>
          </a:solidFill>
        </p:grpSpPr>
        <p:sp>
          <p:nvSpPr>
            <p:cNvPr id="15"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16"/>
          <p:cNvGrpSpPr>
            <a:grpSpLocks noChangeAspect="1"/>
          </p:cNvGrpSpPr>
          <p:nvPr/>
        </p:nvGrpSpPr>
        <p:grpSpPr>
          <a:xfrm>
            <a:off x="3103339" y="6232748"/>
            <a:ext cx="288032" cy="288032"/>
            <a:chOff x="655067" y="5296644"/>
            <a:chExt cx="504056" cy="504056"/>
          </a:xfrm>
          <a:solidFill>
            <a:schemeClr val="bg1"/>
          </a:solidFill>
        </p:grpSpPr>
        <p:sp>
          <p:nvSpPr>
            <p:cNvPr id="18"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19"/>
          <p:cNvGrpSpPr>
            <a:grpSpLocks noChangeAspect="1"/>
          </p:cNvGrpSpPr>
          <p:nvPr/>
        </p:nvGrpSpPr>
        <p:grpSpPr>
          <a:xfrm>
            <a:off x="2743299" y="6232748"/>
            <a:ext cx="288032" cy="288032"/>
            <a:chOff x="655067" y="5296644"/>
            <a:chExt cx="504056" cy="504056"/>
          </a:xfrm>
          <a:solidFill>
            <a:schemeClr val="bg1"/>
          </a:solidFill>
        </p:grpSpPr>
        <p:sp>
          <p:nvSpPr>
            <p:cNvPr id="21" name="Isosceles Triangle 2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 name="Trapezoid 2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 name="Group 22"/>
          <p:cNvGrpSpPr>
            <a:grpSpLocks noChangeAspect="1"/>
          </p:cNvGrpSpPr>
          <p:nvPr/>
        </p:nvGrpSpPr>
        <p:grpSpPr>
          <a:xfrm>
            <a:off x="2383259" y="6232748"/>
            <a:ext cx="288032" cy="288032"/>
            <a:chOff x="655067" y="5296644"/>
            <a:chExt cx="504056" cy="504056"/>
          </a:xfrm>
          <a:solidFill>
            <a:schemeClr val="bg1"/>
          </a:solidFill>
        </p:grpSpPr>
        <p:sp>
          <p:nvSpPr>
            <p:cNvPr id="24" name="Isosceles Triangle 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 name="Trapezoid 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25"/>
          <p:cNvGrpSpPr>
            <a:grpSpLocks noChangeAspect="1"/>
          </p:cNvGrpSpPr>
          <p:nvPr/>
        </p:nvGrpSpPr>
        <p:grpSpPr>
          <a:xfrm>
            <a:off x="2023219" y="6232748"/>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6" name="Group 58"/>
          <p:cNvGrpSpPr>
            <a:grpSpLocks noChangeAspect="1"/>
          </p:cNvGrpSpPr>
          <p:nvPr/>
        </p:nvGrpSpPr>
        <p:grpSpPr>
          <a:xfrm flipV="1">
            <a:off x="3463379" y="7384876"/>
            <a:ext cx="288032" cy="288032"/>
            <a:chOff x="655067" y="5296644"/>
            <a:chExt cx="504056" cy="504056"/>
          </a:xfrm>
          <a:solidFill>
            <a:schemeClr val="bg1"/>
          </a:solidFill>
        </p:grpSpPr>
        <p:sp>
          <p:nvSpPr>
            <p:cNvPr id="60" name="Isosceles Triangle 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 name="Trapezoid 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9" name="Group 61"/>
          <p:cNvGrpSpPr>
            <a:grpSpLocks noChangeAspect="1"/>
          </p:cNvGrpSpPr>
          <p:nvPr/>
        </p:nvGrpSpPr>
        <p:grpSpPr>
          <a:xfrm flipV="1">
            <a:off x="2383259" y="7384876"/>
            <a:ext cx="288032" cy="288032"/>
            <a:chOff x="655067" y="5296644"/>
            <a:chExt cx="504056" cy="504056"/>
          </a:xfrm>
          <a:solidFill>
            <a:schemeClr val="bg1"/>
          </a:solidFill>
        </p:grpSpPr>
        <p:sp>
          <p:nvSpPr>
            <p:cNvPr id="63" name="Isosceles Triangle 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 name="Trapezoid 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64"/>
          <p:cNvGrpSpPr>
            <a:grpSpLocks noChangeAspect="1"/>
          </p:cNvGrpSpPr>
          <p:nvPr/>
        </p:nvGrpSpPr>
        <p:grpSpPr>
          <a:xfrm flipV="1">
            <a:off x="2023219" y="7384876"/>
            <a:ext cx="288032" cy="288032"/>
            <a:chOff x="655067" y="5296644"/>
            <a:chExt cx="504056" cy="504056"/>
          </a:xfrm>
          <a:solidFill>
            <a:schemeClr val="bg1"/>
          </a:solidFill>
        </p:grpSpPr>
        <p:sp>
          <p:nvSpPr>
            <p:cNvPr id="66" name="Isosceles Triangle 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 name="Trapezoid 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a:stCxn id="15" idx="0"/>
          </p:cNvCxnSpPr>
          <p:nvPr/>
        </p:nvCxnSpPr>
        <p:spPr bwMode="auto">
          <a:xfrm flipV="1">
            <a:off x="360739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 name="Straight Connector 72"/>
          <p:cNvCxnSpPr>
            <a:stCxn id="18" idx="0"/>
          </p:cNvCxnSpPr>
          <p:nvPr/>
        </p:nvCxnSpPr>
        <p:spPr bwMode="auto">
          <a:xfrm flipV="1">
            <a:off x="324735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6" name="Straight Connector 75"/>
          <p:cNvCxnSpPr>
            <a:stCxn id="21" idx="0"/>
          </p:cNvCxnSpPr>
          <p:nvPr/>
        </p:nvCxnSpPr>
        <p:spPr bwMode="auto">
          <a:xfrm flipV="1">
            <a:off x="288731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 name="Straight Connector 77"/>
          <p:cNvCxnSpPr>
            <a:stCxn id="24" idx="0"/>
          </p:cNvCxnSpPr>
          <p:nvPr/>
        </p:nvCxnSpPr>
        <p:spPr bwMode="auto">
          <a:xfrm flipV="1">
            <a:off x="252727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 name="Straight Connector 127"/>
          <p:cNvCxnSpPr/>
          <p:nvPr/>
        </p:nvCxnSpPr>
        <p:spPr bwMode="auto">
          <a:xfrm>
            <a:off x="216723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9" name="Straight Connector 128"/>
          <p:cNvCxnSpPr/>
          <p:nvPr/>
        </p:nvCxnSpPr>
        <p:spPr bwMode="auto">
          <a:xfrm>
            <a:off x="223924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 name="Straight Connector 129"/>
          <p:cNvCxnSpPr/>
          <p:nvPr/>
        </p:nvCxnSpPr>
        <p:spPr bwMode="auto">
          <a:xfrm>
            <a:off x="209522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 name="Straight Connector 130"/>
          <p:cNvCxnSpPr/>
          <p:nvPr/>
        </p:nvCxnSpPr>
        <p:spPr bwMode="auto">
          <a:xfrm>
            <a:off x="259928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 name="Straight Connector 131"/>
          <p:cNvCxnSpPr/>
          <p:nvPr/>
        </p:nvCxnSpPr>
        <p:spPr bwMode="auto">
          <a:xfrm>
            <a:off x="245526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3" name="Straight Connector 132"/>
          <p:cNvCxnSpPr/>
          <p:nvPr/>
        </p:nvCxnSpPr>
        <p:spPr bwMode="auto">
          <a:xfrm>
            <a:off x="252727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360739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5" name="Straight Connector 134"/>
          <p:cNvCxnSpPr/>
          <p:nvPr/>
        </p:nvCxnSpPr>
        <p:spPr bwMode="auto">
          <a:xfrm>
            <a:off x="367940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 name="Straight Connector 135"/>
          <p:cNvCxnSpPr/>
          <p:nvPr/>
        </p:nvCxnSpPr>
        <p:spPr bwMode="auto">
          <a:xfrm>
            <a:off x="353538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1" name="Straight Connector 150"/>
          <p:cNvCxnSpPr>
            <a:endCxn id="66" idx="0"/>
          </p:cNvCxnSpPr>
          <p:nvPr/>
        </p:nvCxnSpPr>
        <p:spPr bwMode="auto">
          <a:xfrm flipV="1">
            <a:off x="2167235"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3" name="Straight Connector 152"/>
          <p:cNvCxnSpPr>
            <a:endCxn id="63" idx="0"/>
          </p:cNvCxnSpPr>
          <p:nvPr/>
        </p:nvCxnSpPr>
        <p:spPr bwMode="auto">
          <a:xfrm flipV="1">
            <a:off x="2527275"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8" name="Rectangle 157"/>
          <p:cNvSpPr/>
          <p:nvPr/>
        </p:nvSpPr>
        <p:spPr bwMode="auto">
          <a:xfrm flipH="1">
            <a:off x="6415707" y="6880820"/>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1" name="Group 12"/>
          <p:cNvGrpSpPr>
            <a:grpSpLocks noChangeAspect="1"/>
          </p:cNvGrpSpPr>
          <p:nvPr/>
        </p:nvGrpSpPr>
        <p:grpSpPr>
          <a:xfrm flipH="1">
            <a:off x="6559723" y="6232748"/>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2" name="Group 13"/>
          <p:cNvGrpSpPr>
            <a:grpSpLocks noChangeAspect="1"/>
          </p:cNvGrpSpPr>
          <p:nvPr/>
        </p:nvGrpSpPr>
        <p:grpSpPr>
          <a:xfrm flipH="1">
            <a:off x="6919763" y="6232748"/>
            <a:ext cx="288032" cy="288032"/>
            <a:chOff x="655067" y="5296644"/>
            <a:chExt cx="504056" cy="504056"/>
          </a:xfrm>
          <a:solidFill>
            <a:schemeClr val="bg1"/>
          </a:solidFill>
        </p:grpSpPr>
        <p:sp>
          <p:nvSpPr>
            <p:cNvPr id="261"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3" name="Group 16"/>
          <p:cNvGrpSpPr>
            <a:grpSpLocks noChangeAspect="1"/>
          </p:cNvGrpSpPr>
          <p:nvPr/>
        </p:nvGrpSpPr>
        <p:grpSpPr>
          <a:xfrm flipH="1">
            <a:off x="7279803" y="6232748"/>
            <a:ext cx="288032" cy="288032"/>
            <a:chOff x="655067" y="5296644"/>
            <a:chExt cx="504056" cy="504056"/>
          </a:xfrm>
          <a:solidFill>
            <a:schemeClr val="bg1"/>
          </a:solidFill>
        </p:grpSpPr>
        <p:sp>
          <p:nvSpPr>
            <p:cNvPr id="259"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0"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4" name="Group 19"/>
          <p:cNvGrpSpPr>
            <a:grpSpLocks noChangeAspect="1"/>
          </p:cNvGrpSpPr>
          <p:nvPr/>
        </p:nvGrpSpPr>
        <p:grpSpPr>
          <a:xfrm flipH="1">
            <a:off x="7639843" y="6232748"/>
            <a:ext cx="288032" cy="288032"/>
            <a:chOff x="655067" y="5296644"/>
            <a:chExt cx="504056" cy="504056"/>
          </a:xfrm>
          <a:solidFill>
            <a:schemeClr val="bg1"/>
          </a:solidFill>
        </p:grpSpPr>
        <p:sp>
          <p:nvSpPr>
            <p:cNvPr id="257" name="Isosceles Triangle 25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8" name="Trapezoid 25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5" name="Group 22"/>
          <p:cNvGrpSpPr>
            <a:grpSpLocks noChangeAspect="1"/>
          </p:cNvGrpSpPr>
          <p:nvPr/>
        </p:nvGrpSpPr>
        <p:grpSpPr>
          <a:xfrm flipH="1">
            <a:off x="7999883" y="6232748"/>
            <a:ext cx="288032" cy="288032"/>
            <a:chOff x="655067" y="5296644"/>
            <a:chExt cx="504056" cy="504056"/>
          </a:xfrm>
          <a:solidFill>
            <a:schemeClr val="bg1"/>
          </a:solidFill>
        </p:grpSpPr>
        <p:sp>
          <p:nvSpPr>
            <p:cNvPr id="255" name="Isosceles Triangle 25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6" name="Trapezoid 25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6" name="Group 25"/>
          <p:cNvGrpSpPr>
            <a:grpSpLocks noChangeAspect="1"/>
          </p:cNvGrpSpPr>
          <p:nvPr/>
        </p:nvGrpSpPr>
        <p:grpSpPr>
          <a:xfrm flipH="1">
            <a:off x="8359923" y="6232748"/>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1" name="Group 58"/>
          <p:cNvGrpSpPr>
            <a:grpSpLocks noChangeAspect="1"/>
          </p:cNvGrpSpPr>
          <p:nvPr/>
        </p:nvGrpSpPr>
        <p:grpSpPr>
          <a:xfrm flipH="1" flipV="1">
            <a:off x="6919763" y="7384876"/>
            <a:ext cx="288032" cy="288032"/>
            <a:chOff x="655067" y="5296644"/>
            <a:chExt cx="504056" cy="504056"/>
          </a:xfrm>
          <a:solidFill>
            <a:schemeClr val="bg1"/>
          </a:solidFill>
        </p:grpSpPr>
        <p:sp>
          <p:nvSpPr>
            <p:cNvPr id="241" name="Isosceles Triangle 2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Trapezoid 24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2" name="Group 61"/>
          <p:cNvGrpSpPr>
            <a:grpSpLocks noChangeAspect="1"/>
          </p:cNvGrpSpPr>
          <p:nvPr/>
        </p:nvGrpSpPr>
        <p:grpSpPr>
          <a:xfrm flipH="1" flipV="1">
            <a:off x="7999883" y="7384876"/>
            <a:ext cx="288032" cy="288032"/>
            <a:chOff x="655067" y="5296644"/>
            <a:chExt cx="504056" cy="504056"/>
          </a:xfrm>
          <a:solidFill>
            <a:schemeClr val="bg1"/>
          </a:solidFill>
        </p:grpSpPr>
        <p:sp>
          <p:nvSpPr>
            <p:cNvPr id="239" name="Isosceles Triangle 23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Trapezoid 23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3" name="Group 64"/>
          <p:cNvGrpSpPr>
            <a:grpSpLocks noChangeAspect="1"/>
          </p:cNvGrpSpPr>
          <p:nvPr/>
        </p:nvGrpSpPr>
        <p:grpSpPr>
          <a:xfrm flipH="1" flipV="1">
            <a:off x="8359923" y="7384876"/>
            <a:ext cx="288032" cy="288032"/>
            <a:chOff x="655067" y="5296644"/>
            <a:chExt cx="504056" cy="504056"/>
          </a:xfrm>
          <a:solidFill>
            <a:schemeClr val="bg1"/>
          </a:solidFill>
        </p:grpSpPr>
        <p:sp>
          <p:nvSpPr>
            <p:cNvPr id="237" name="Isosceles Triangle 23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Trapezoid 23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06377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flipH="1" flipV="1">
            <a:off x="742381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a:stCxn id="257" idx="0"/>
          </p:cNvCxnSpPr>
          <p:nvPr/>
        </p:nvCxnSpPr>
        <p:spPr bwMode="auto">
          <a:xfrm flipH="1" flipV="1">
            <a:off x="778385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7" name="Straight Connector 176"/>
          <p:cNvCxnSpPr>
            <a:stCxn id="255" idx="0"/>
          </p:cNvCxnSpPr>
          <p:nvPr/>
        </p:nvCxnSpPr>
        <p:spPr bwMode="auto">
          <a:xfrm flipH="1" flipV="1">
            <a:off x="814389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7" name="Straight Connector 216"/>
          <p:cNvCxnSpPr/>
          <p:nvPr/>
        </p:nvCxnSpPr>
        <p:spPr bwMode="auto">
          <a:xfrm flipH="1">
            <a:off x="850393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8" name="Straight Connector 217"/>
          <p:cNvCxnSpPr/>
          <p:nvPr/>
        </p:nvCxnSpPr>
        <p:spPr bwMode="auto">
          <a:xfrm flipH="1">
            <a:off x="843193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9" name="Straight Connector 218"/>
          <p:cNvCxnSpPr/>
          <p:nvPr/>
        </p:nvCxnSpPr>
        <p:spPr bwMode="auto">
          <a:xfrm flipH="1">
            <a:off x="857594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0" name="Straight Connector 219"/>
          <p:cNvCxnSpPr/>
          <p:nvPr/>
        </p:nvCxnSpPr>
        <p:spPr bwMode="auto">
          <a:xfrm flipH="1">
            <a:off x="807189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1" name="Straight Connector 220"/>
          <p:cNvCxnSpPr/>
          <p:nvPr/>
        </p:nvCxnSpPr>
        <p:spPr bwMode="auto">
          <a:xfrm flipH="1">
            <a:off x="821590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2" name="Straight Connector 221"/>
          <p:cNvCxnSpPr/>
          <p:nvPr/>
        </p:nvCxnSpPr>
        <p:spPr bwMode="auto">
          <a:xfrm flipH="1">
            <a:off x="814389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3" name="Straight Connector 222"/>
          <p:cNvCxnSpPr/>
          <p:nvPr/>
        </p:nvCxnSpPr>
        <p:spPr bwMode="auto">
          <a:xfrm flipH="1">
            <a:off x="706377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4" name="Straight Connector 223"/>
          <p:cNvCxnSpPr/>
          <p:nvPr/>
        </p:nvCxnSpPr>
        <p:spPr bwMode="auto">
          <a:xfrm flipH="1">
            <a:off x="699177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5" name="Straight Connector 224"/>
          <p:cNvCxnSpPr/>
          <p:nvPr/>
        </p:nvCxnSpPr>
        <p:spPr bwMode="auto">
          <a:xfrm flipH="1">
            <a:off x="713578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5" name="Straight Connector 234"/>
          <p:cNvCxnSpPr>
            <a:endCxn id="237" idx="0"/>
          </p:cNvCxnSpPr>
          <p:nvPr/>
        </p:nvCxnSpPr>
        <p:spPr bwMode="auto">
          <a:xfrm flipH="1" flipV="1">
            <a:off x="8503939"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6" name="Straight Connector 235"/>
          <p:cNvCxnSpPr>
            <a:endCxn id="239" idx="0"/>
          </p:cNvCxnSpPr>
          <p:nvPr/>
        </p:nvCxnSpPr>
        <p:spPr bwMode="auto">
          <a:xfrm flipH="1" flipV="1">
            <a:off x="8143899"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4" name="Group 12"/>
          <p:cNvGrpSpPr>
            <a:grpSpLocks noChangeAspect="1"/>
          </p:cNvGrpSpPr>
          <p:nvPr/>
        </p:nvGrpSpPr>
        <p:grpSpPr>
          <a:xfrm rot="10800000">
            <a:off x="4255467" y="4288531"/>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7" name="Group 13"/>
          <p:cNvGrpSpPr>
            <a:grpSpLocks noChangeAspect="1"/>
          </p:cNvGrpSpPr>
          <p:nvPr/>
        </p:nvGrpSpPr>
        <p:grpSpPr>
          <a:xfrm rot="10800000">
            <a:off x="4615507" y="4288531"/>
            <a:ext cx="288032" cy="288032"/>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0" name="Group 16"/>
          <p:cNvGrpSpPr>
            <a:grpSpLocks noChangeAspect="1"/>
          </p:cNvGrpSpPr>
          <p:nvPr/>
        </p:nvGrpSpPr>
        <p:grpSpPr>
          <a:xfrm rot="10800000">
            <a:off x="4975547" y="4288531"/>
            <a:ext cx="288032" cy="288032"/>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3" name="Group 19"/>
          <p:cNvGrpSpPr>
            <a:grpSpLocks noChangeAspect="1"/>
          </p:cNvGrpSpPr>
          <p:nvPr/>
        </p:nvGrpSpPr>
        <p:grpSpPr>
          <a:xfrm rot="10800000">
            <a:off x="5335587" y="4288531"/>
            <a:ext cx="288032" cy="288032"/>
            <a:chOff x="655067" y="5296644"/>
            <a:chExt cx="504056" cy="504056"/>
          </a:xfrm>
          <a:solidFill>
            <a:schemeClr val="bg1"/>
          </a:solidFill>
        </p:grpSpPr>
        <p:sp>
          <p:nvSpPr>
            <p:cNvPr id="370" name="Isosceles Triangle 36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6" name="Group 22"/>
          <p:cNvGrpSpPr>
            <a:grpSpLocks noChangeAspect="1"/>
          </p:cNvGrpSpPr>
          <p:nvPr/>
        </p:nvGrpSpPr>
        <p:grpSpPr>
          <a:xfrm rot="10800000">
            <a:off x="5695627" y="4288531"/>
            <a:ext cx="288032" cy="288032"/>
            <a:chOff x="655067" y="5296644"/>
            <a:chExt cx="504056" cy="504056"/>
          </a:xfrm>
          <a:solidFill>
            <a:schemeClr val="bg1"/>
          </a:solidFill>
        </p:grpSpPr>
        <p:sp>
          <p:nvSpPr>
            <p:cNvPr id="368" name="Isosceles Triangle 36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9" name="Trapezoid 36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7" name="Group 25"/>
          <p:cNvGrpSpPr>
            <a:grpSpLocks noChangeAspect="1"/>
          </p:cNvGrpSpPr>
          <p:nvPr/>
        </p:nvGrpSpPr>
        <p:grpSpPr>
          <a:xfrm rot="10800000">
            <a:off x="6055667" y="4288531"/>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4576563"/>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759523" y="4576563"/>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5119563" y="4576563"/>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5479603" y="4576563"/>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839643" y="4576563"/>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4576563"/>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8" name="Group 422"/>
          <p:cNvGrpSpPr/>
          <p:nvPr/>
        </p:nvGrpSpPr>
        <p:grpSpPr>
          <a:xfrm>
            <a:off x="6127675" y="3928491"/>
            <a:ext cx="144016" cy="360040"/>
            <a:chOff x="6127675" y="2704356"/>
            <a:chExt cx="144016" cy="72008"/>
          </a:xfrm>
        </p:grpSpPr>
        <p:cxnSp>
          <p:nvCxnSpPr>
            <p:cNvPr id="312" name="Straight Connector 311"/>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70" name="Group 430"/>
          <p:cNvGrpSpPr/>
          <p:nvPr/>
        </p:nvGrpSpPr>
        <p:grpSpPr>
          <a:xfrm>
            <a:off x="4327475" y="3928491"/>
            <a:ext cx="1584176" cy="360040"/>
            <a:chOff x="4327475" y="2704356"/>
            <a:chExt cx="1584176" cy="72008"/>
          </a:xfrm>
        </p:grpSpPr>
        <p:cxnSp>
          <p:nvCxnSpPr>
            <p:cNvPr id="315" name="Straight Connector 314"/>
            <p:cNvCxnSpPr/>
            <p:nvPr/>
          </p:nvCxnSpPr>
          <p:spPr bwMode="auto">
            <a:xfrm rot="10800000">
              <a:off x="576763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6" name="Straight Connector 315"/>
            <p:cNvCxnSpPr/>
            <p:nvPr/>
          </p:nvCxnSpPr>
          <p:spPr bwMode="auto">
            <a:xfrm rot="10800000">
              <a:off x="59116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7" name="Straight Connector 316"/>
            <p:cNvCxnSpPr/>
            <p:nvPr/>
          </p:nvCxnSpPr>
          <p:spPr bwMode="auto">
            <a:xfrm rot="10800000">
              <a:off x="58396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519157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511956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504755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68751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483153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75952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40759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5516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4796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24" name="Straight Connector 423"/>
          <p:cNvCxnSpPr/>
          <p:nvPr/>
        </p:nvCxnSpPr>
        <p:spPr bwMode="auto">
          <a:xfrm>
            <a:off x="4399483" y="5728692"/>
            <a:ext cx="1872208"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446" name="TextBox 445"/>
          <p:cNvSpPr txBox="1"/>
          <p:nvPr/>
        </p:nvSpPr>
        <p:spPr>
          <a:xfrm>
            <a:off x="4640470" y="5760050"/>
            <a:ext cx="1468351" cy="184666"/>
          </a:xfrm>
          <a:prstGeom prst="rect">
            <a:avLst/>
          </a:prstGeom>
          <a:noFill/>
        </p:spPr>
        <p:txBody>
          <a:bodyPr wrap="none" lIns="0" tIns="0" rIns="0" bIns="0" rtlCol="0">
            <a:spAutoFit/>
          </a:bodyPr>
          <a:lstStyle/>
          <a:p>
            <a:pPr algn="ctr"/>
            <a:r>
              <a:rPr lang="en-GB" sz="1200" b="0" dirty="0" smtClean="0">
                <a:solidFill>
                  <a:srgbClr val="CC00FF"/>
                </a:solidFill>
              </a:rPr>
              <a:t>Intra-Network BVLAN</a:t>
            </a:r>
            <a:endParaRPr lang="en-US" sz="1200" b="0" dirty="0" smtClean="0">
              <a:solidFill>
                <a:srgbClr val="CC00FF"/>
              </a:solidFill>
            </a:endParaRPr>
          </a:p>
        </p:txBody>
      </p:sp>
      <p:grpSp>
        <p:nvGrpSpPr>
          <p:cNvPr id="72" name="Group 61"/>
          <p:cNvGrpSpPr>
            <a:grpSpLocks noChangeAspect="1"/>
          </p:cNvGrpSpPr>
          <p:nvPr/>
        </p:nvGrpSpPr>
        <p:grpSpPr>
          <a:xfrm flipV="1">
            <a:off x="3103339" y="7384876"/>
            <a:ext cx="288032" cy="288032"/>
            <a:chOff x="655067" y="5296644"/>
            <a:chExt cx="504056" cy="504056"/>
          </a:xfrm>
          <a:solidFill>
            <a:schemeClr val="bg1"/>
          </a:solidFill>
        </p:grpSpPr>
        <p:sp>
          <p:nvSpPr>
            <p:cNvPr id="379" name="Isosceles Triangle 37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5" name="Trapezoid 38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6" name="Straight Connector 385"/>
          <p:cNvCxnSpPr/>
          <p:nvPr/>
        </p:nvCxnSpPr>
        <p:spPr bwMode="auto">
          <a:xfrm>
            <a:off x="3319363"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17534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a:off x="3247355"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a:endCxn id="379" idx="0"/>
          </p:cNvCxnSpPr>
          <p:nvPr/>
        </p:nvCxnSpPr>
        <p:spPr bwMode="auto">
          <a:xfrm flipV="1">
            <a:off x="3247355"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4" name="Group 61"/>
          <p:cNvGrpSpPr>
            <a:grpSpLocks noChangeAspect="1"/>
          </p:cNvGrpSpPr>
          <p:nvPr/>
        </p:nvGrpSpPr>
        <p:grpSpPr>
          <a:xfrm flipV="1">
            <a:off x="7279803" y="7384876"/>
            <a:ext cx="288032" cy="288032"/>
            <a:chOff x="655067" y="5296644"/>
            <a:chExt cx="504056" cy="504056"/>
          </a:xfrm>
          <a:solidFill>
            <a:schemeClr val="bg1"/>
          </a:solidFill>
        </p:grpSpPr>
        <p:sp>
          <p:nvSpPr>
            <p:cNvPr id="410" name="Isosceles Triangle 40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1" name="Trapezoid 41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7" name="Straight Connector 416"/>
          <p:cNvCxnSpPr/>
          <p:nvPr/>
        </p:nvCxnSpPr>
        <p:spPr bwMode="auto">
          <a:xfrm>
            <a:off x="7495827"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7351811"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7423819" y="731286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a:endCxn id="410" idx="0"/>
          </p:cNvCxnSpPr>
          <p:nvPr/>
        </p:nvCxnSpPr>
        <p:spPr bwMode="auto">
          <a:xfrm flipV="1">
            <a:off x="7423819" y="767290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5" name="Group 61"/>
          <p:cNvGrpSpPr>
            <a:grpSpLocks noChangeAspect="1"/>
          </p:cNvGrpSpPr>
          <p:nvPr/>
        </p:nvGrpSpPr>
        <p:grpSpPr>
          <a:xfrm>
            <a:off x="4543499" y="3136403"/>
            <a:ext cx="288032" cy="288032"/>
            <a:chOff x="655067" y="5296644"/>
            <a:chExt cx="504056" cy="504056"/>
          </a:xfrm>
          <a:solidFill>
            <a:schemeClr val="bg1"/>
          </a:solidFill>
        </p:grpSpPr>
        <p:sp>
          <p:nvSpPr>
            <p:cNvPr id="449" name="Isosceles Triangle 4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0" name="Trapezoid 4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7" name="Group 64"/>
          <p:cNvGrpSpPr>
            <a:grpSpLocks noChangeAspect="1"/>
          </p:cNvGrpSpPr>
          <p:nvPr/>
        </p:nvGrpSpPr>
        <p:grpSpPr>
          <a:xfrm>
            <a:off x="4183459" y="3136403"/>
            <a:ext cx="288032" cy="288032"/>
            <a:chOff x="655067" y="5296644"/>
            <a:chExt cx="504056" cy="504056"/>
          </a:xfrm>
          <a:solidFill>
            <a:schemeClr val="bg1"/>
          </a:solidFill>
        </p:grpSpPr>
        <p:sp>
          <p:nvSpPr>
            <p:cNvPr id="452" name="Isosceles Triangle 45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3" name="Trapezoid 4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54" name="Straight Connector 453"/>
          <p:cNvCxnSpPr/>
          <p:nvPr/>
        </p:nvCxnSpPr>
        <p:spPr bwMode="auto">
          <a:xfrm flipV="1">
            <a:off x="4327475" y="342443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4399483" y="342443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4255467" y="342443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4759523" y="342443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V="1">
            <a:off x="4615507" y="342443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V="1">
            <a:off x="4687515" y="342443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a:endCxn id="452" idx="0"/>
          </p:cNvCxnSpPr>
          <p:nvPr/>
        </p:nvCxnSpPr>
        <p:spPr bwMode="auto">
          <a:xfrm>
            <a:off x="4327475" y="2920379"/>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1" name="Straight Connector 460"/>
          <p:cNvCxnSpPr>
            <a:endCxn id="449" idx="0"/>
          </p:cNvCxnSpPr>
          <p:nvPr/>
        </p:nvCxnSpPr>
        <p:spPr bwMode="auto">
          <a:xfrm>
            <a:off x="4687515" y="2920379"/>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1" name="Rectangle 270"/>
          <p:cNvSpPr/>
          <p:nvPr/>
        </p:nvSpPr>
        <p:spPr bwMode="auto">
          <a:xfrm>
            <a:off x="4111451" y="3496443"/>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cxnSp>
        <p:nvCxnSpPr>
          <p:cNvPr id="354" name="Straight Connector 353"/>
          <p:cNvCxnSpPr/>
          <p:nvPr/>
        </p:nvCxnSpPr>
        <p:spPr bwMode="auto">
          <a:xfrm>
            <a:off x="2527275" y="5008612"/>
            <a:ext cx="5688632"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0" name="Straight Connector 379"/>
          <p:cNvCxnSpPr/>
          <p:nvPr/>
        </p:nvCxnSpPr>
        <p:spPr bwMode="auto">
          <a:xfrm>
            <a:off x="7063779" y="5008612"/>
            <a:ext cx="0" cy="1224136"/>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1" name="Straight Connector 380"/>
          <p:cNvCxnSpPr/>
          <p:nvPr/>
        </p:nvCxnSpPr>
        <p:spPr bwMode="auto">
          <a:xfrm>
            <a:off x="3247355" y="5008612"/>
            <a:ext cx="0" cy="1224136"/>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5839643" y="4576564"/>
            <a:ext cx="0" cy="432048"/>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420" name="TextBox 419"/>
          <p:cNvSpPr txBox="1"/>
          <p:nvPr/>
        </p:nvSpPr>
        <p:spPr>
          <a:xfrm>
            <a:off x="8287915" y="4864596"/>
            <a:ext cx="868828" cy="215444"/>
          </a:xfrm>
          <a:prstGeom prst="rect">
            <a:avLst/>
          </a:prstGeom>
          <a:noFill/>
        </p:spPr>
        <p:txBody>
          <a:bodyPr wrap="none" lIns="0" tIns="0" rIns="0" bIns="0" rtlCol="0">
            <a:spAutoFit/>
          </a:bodyPr>
          <a:lstStyle/>
          <a:p>
            <a:r>
              <a:rPr lang="en-GB" sz="1400" b="0" dirty="0" smtClean="0"/>
              <a:t>BVLAN </a:t>
            </a:r>
            <a:r>
              <a:rPr lang="en-GB" sz="1400" b="0" dirty="0" err="1" smtClean="0"/>
              <a:t>Ub</a:t>
            </a:r>
            <a:endParaRPr lang="en-US" sz="1400" b="0" dirty="0" smtClean="0"/>
          </a:p>
        </p:txBody>
      </p:sp>
      <p:grpSp>
        <p:nvGrpSpPr>
          <p:cNvPr id="79" name="Group 263"/>
          <p:cNvGrpSpPr>
            <a:grpSpLocks noChangeAspect="1"/>
          </p:cNvGrpSpPr>
          <p:nvPr/>
        </p:nvGrpSpPr>
        <p:grpSpPr>
          <a:xfrm>
            <a:off x="5722292" y="4068520"/>
            <a:ext cx="95633" cy="136045"/>
            <a:chOff x="1951211" y="1840260"/>
            <a:chExt cx="144016" cy="288032"/>
          </a:xfrm>
        </p:grpSpPr>
        <p:sp>
          <p:nvSpPr>
            <p:cNvPr id="403" name="Flowchart: Delay 402"/>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5" name="Flowchart: Delay 404"/>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8" name="Isosceles Triangle 407"/>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1" name="Group 273"/>
          <p:cNvGrpSpPr>
            <a:grpSpLocks noChangeAspect="1"/>
          </p:cNvGrpSpPr>
          <p:nvPr/>
        </p:nvGrpSpPr>
        <p:grpSpPr>
          <a:xfrm>
            <a:off x="5505713" y="4068520"/>
            <a:ext cx="95633" cy="136045"/>
            <a:chOff x="1951211" y="1840260"/>
            <a:chExt cx="144016" cy="288032"/>
          </a:xfrm>
        </p:grpSpPr>
        <p:sp>
          <p:nvSpPr>
            <p:cNvPr id="444" name="Flowchart: Delay 443"/>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1" name="Flowchart: Delay 450"/>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65" name="Isosceles Triangle 464"/>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2" name="Group 473"/>
          <p:cNvGrpSpPr/>
          <p:nvPr/>
        </p:nvGrpSpPr>
        <p:grpSpPr>
          <a:xfrm rot="10800000">
            <a:off x="6631731" y="6520780"/>
            <a:ext cx="144016" cy="360040"/>
            <a:chOff x="6127675" y="2704356"/>
            <a:chExt cx="144016" cy="72008"/>
          </a:xfrm>
        </p:grpSpPr>
        <p:cxnSp>
          <p:nvCxnSpPr>
            <p:cNvPr id="475" name="Straight Connector 474"/>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6" name="Straight Connector 475"/>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9" name="Straight Connector 478"/>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03" name="Group 479"/>
          <p:cNvGrpSpPr/>
          <p:nvPr/>
        </p:nvGrpSpPr>
        <p:grpSpPr>
          <a:xfrm rot="10800000">
            <a:off x="6991771" y="6520780"/>
            <a:ext cx="1584176" cy="360040"/>
            <a:chOff x="4327475" y="2704356"/>
            <a:chExt cx="1584176" cy="72008"/>
          </a:xfrm>
        </p:grpSpPr>
        <p:cxnSp>
          <p:nvCxnSpPr>
            <p:cNvPr id="482" name="Straight Connector 481"/>
            <p:cNvCxnSpPr/>
            <p:nvPr/>
          </p:nvCxnSpPr>
          <p:spPr bwMode="auto">
            <a:xfrm rot="10800000">
              <a:off x="576763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rot="10800000">
              <a:off x="59116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4" name="Straight Connector 483"/>
            <p:cNvCxnSpPr/>
            <p:nvPr/>
          </p:nvCxnSpPr>
          <p:spPr bwMode="auto">
            <a:xfrm rot="10800000">
              <a:off x="58396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8" name="Straight Connector 487"/>
            <p:cNvCxnSpPr/>
            <p:nvPr/>
          </p:nvCxnSpPr>
          <p:spPr bwMode="auto">
            <a:xfrm rot="10800000">
              <a:off x="519157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9" name="Straight Connector 488"/>
            <p:cNvCxnSpPr/>
            <p:nvPr/>
          </p:nvCxnSpPr>
          <p:spPr bwMode="auto">
            <a:xfrm rot="10800000">
              <a:off x="511956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0" name="Straight Connector 489"/>
            <p:cNvCxnSpPr/>
            <p:nvPr/>
          </p:nvCxnSpPr>
          <p:spPr bwMode="auto">
            <a:xfrm rot="10800000">
              <a:off x="504755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1" name="Straight Connector 490"/>
            <p:cNvCxnSpPr/>
            <p:nvPr/>
          </p:nvCxnSpPr>
          <p:spPr bwMode="auto">
            <a:xfrm rot="10800000">
              <a:off x="468751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2" name="Straight Connector 491"/>
            <p:cNvCxnSpPr/>
            <p:nvPr/>
          </p:nvCxnSpPr>
          <p:spPr bwMode="auto">
            <a:xfrm rot="10800000">
              <a:off x="483153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3" name="Straight Connector 492"/>
            <p:cNvCxnSpPr/>
            <p:nvPr/>
          </p:nvCxnSpPr>
          <p:spPr bwMode="auto">
            <a:xfrm rot="10800000">
              <a:off x="475952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4" name="Straight Connector 493"/>
            <p:cNvCxnSpPr/>
            <p:nvPr/>
          </p:nvCxnSpPr>
          <p:spPr bwMode="auto">
            <a:xfrm rot="10800000">
              <a:off x="540759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5" name="Straight Connector 494"/>
            <p:cNvCxnSpPr/>
            <p:nvPr/>
          </p:nvCxnSpPr>
          <p:spPr bwMode="auto">
            <a:xfrm rot="10800000">
              <a:off x="555161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6" name="Straight Connector 495"/>
            <p:cNvCxnSpPr/>
            <p:nvPr/>
          </p:nvCxnSpPr>
          <p:spPr bwMode="auto">
            <a:xfrm rot="10800000">
              <a:off x="547960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7" name="Straight Connector 49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8" name="Straight Connector 49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9" name="Straight Connector 49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04" name="Group 263"/>
          <p:cNvGrpSpPr>
            <a:grpSpLocks noChangeAspect="1"/>
          </p:cNvGrpSpPr>
          <p:nvPr/>
        </p:nvGrpSpPr>
        <p:grpSpPr>
          <a:xfrm rot="10800000">
            <a:off x="7085497" y="6604745"/>
            <a:ext cx="95633" cy="136045"/>
            <a:chOff x="1951211" y="1840260"/>
            <a:chExt cx="144016" cy="288032"/>
          </a:xfrm>
        </p:grpSpPr>
        <p:sp>
          <p:nvSpPr>
            <p:cNvPr id="512" name="Flowchart: Delay 511"/>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4" name="Flowchart: Delay 513"/>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5" name="Isosceles Triangle 514"/>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5" name="Group 273"/>
          <p:cNvGrpSpPr>
            <a:grpSpLocks noChangeAspect="1"/>
          </p:cNvGrpSpPr>
          <p:nvPr/>
        </p:nvGrpSpPr>
        <p:grpSpPr>
          <a:xfrm rot="10800000">
            <a:off x="6739059" y="6604745"/>
            <a:ext cx="95633" cy="136045"/>
            <a:chOff x="1951211" y="1840260"/>
            <a:chExt cx="144016" cy="288032"/>
          </a:xfrm>
        </p:grpSpPr>
        <p:sp>
          <p:nvSpPr>
            <p:cNvPr id="520" name="Flowchart: Delay 519"/>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2" name="Flowchart: Delay 521"/>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3" name="Isosceles Triangle 522"/>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6" name="Group 473"/>
          <p:cNvGrpSpPr/>
          <p:nvPr/>
        </p:nvGrpSpPr>
        <p:grpSpPr>
          <a:xfrm rot="10800000" flipH="1">
            <a:off x="3895427" y="6520780"/>
            <a:ext cx="144016" cy="360040"/>
            <a:chOff x="6127675" y="2704356"/>
            <a:chExt cx="144016" cy="72008"/>
          </a:xfrm>
        </p:grpSpPr>
        <p:cxnSp>
          <p:nvCxnSpPr>
            <p:cNvPr id="583" name="Straight Connector 582"/>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4" name="Straight Connector 583"/>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5" name="Straight Connector 584"/>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568" name="Straight Connector 567"/>
          <p:cNvCxnSpPr/>
          <p:nvPr/>
        </p:nvCxnSpPr>
        <p:spPr bwMode="auto">
          <a:xfrm flipH="1">
            <a:off x="353538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flipH="1">
            <a:off x="367940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0" name="Straight Connector 569"/>
          <p:cNvCxnSpPr/>
          <p:nvPr/>
        </p:nvCxnSpPr>
        <p:spPr bwMode="auto">
          <a:xfrm flipH="1">
            <a:off x="360739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1" name="Straight Connector 570"/>
          <p:cNvCxnSpPr/>
          <p:nvPr/>
        </p:nvCxnSpPr>
        <p:spPr bwMode="auto">
          <a:xfrm flipH="1">
            <a:off x="295932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2" name="Straight Connector 571"/>
          <p:cNvCxnSpPr/>
          <p:nvPr/>
        </p:nvCxnSpPr>
        <p:spPr bwMode="auto">
          <a:xfrm flipH="1">
            <a:off x="288731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3" name="Straight Connector 572"/>
          <p:cNvCxnSpPr/>
          <p:nvPr/>
        </p:nvCxnSpPr>
        <p:spPr bwMode="auto">
          <a:xfrm flipH="1">
            <a:off x="281530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4" name="Straight Connector 573"/>
          <p:cNvCxnSpPr/>
          <p:nvPr/>
        </p:nvCxnSpPr>
        <p:spPr bwMode="auto">
          <a:xfrm flipH="1">
            <a:off x="245526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5" name="Straight Connector 574"/>
          <p:cNvCxnSpPr/>
          <p:nvPr/>
        </p:nvCxnSpPr>
        <p:spPr bwMode="auto">
          <a:xfrm flipH="1">
            <a:off x="259928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flipH="1">
            <a:off x="252727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flipH="1">
            <a:off x="317534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p:nvPr/>
        </p:nvCxnSpPr>
        <p:spPr bwMode="auto">
          <a:xfrm flipH="1">
            <a:off x="331936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9" name="Straight Connector 578"/>
          <p:cNvCxnSpPr/>
          <p:nvPr/>
        </p:nvCxnSpPr>
        <p:spPr bwMode="auto">
          <a:xfrm flipH="1">
            <a:off x="324735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0" name="Straight Connector 579"/>
          <p:cNvCxnSpPr/>
          <p:nvPr/>
        </p:nvCxnSpPr>
        <p:spPr bwMode="auto">
          <a:xfrm flipH="1">
            <a:off x="2095227"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1" name="Straight Connector 580"/>
          <p:cNvCxnSpPr/>
          <p:nvPr/>
        </p:nvCxnSpPr>
        <p:spPr bwMode="auto">
          <a:xfrm flipH="1">
            <a:off x="2239243"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2" name="Straight Connector 581"/>
          <p:cNvCxnSpPr/>
          <p:nvPr/>
        </p:nvCxnSpPr>
        <p:spPr bwMode="auto">
          <a:xfrm flipH="1">
            <a:off x="2167235" y="652078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07" name="Group 263"/>
          <p:cNvGrpSpPr>
            <a:grpSpLocks noChangeAspect="1"/>
          </p:cNvGrpSpPr>
          <p:nvPr/>
        </p:nvGrpSpPr>
        <p:grpSpPr>
          <a:xfrm rot="10800000" flipH="1">
            <a:off x="3490044" y="6604746"/>
            <a:ext cx="95633" cy="136045"/>
            <a:chOff x="1951211" y="1840260"/>
            <a:chExt cx="144016" cy="288032"/>
          </a:xfrm>
        </p:grpSpPr>
        <p:sp>
          <p:nvSpPr>
            <p:cNvPr id="564" name="Flowchart: Delay 563"/>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Flowchart: Delay 56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7" name="Isosceles Triangle 56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8" name="Group 273"/>
          <p:cNvGrpSpPr>
            <a:grpSpLocks noChangeAspect="1"/>
          </p:cNvGrpSpPr>
          <p:nvPr/>
        </p:nvGrpSpPr>
        <p:grpSpPr>
          <a:xfrm rot="10800000" flipH="1">
            <a:off x="3836482" y="6604745"/>
            <a:ext cx="95633" cy="136045"/>
            <a:chOff x="1951211" y="1840260"/>
            <a:chExt cx="144016" cy="288032"/>
          </a:xfrm>
        </p:grpSpPr>
        <p:sp>
          <p:nvSpPr>
            <p:cNvPr id="541" name="Flowchart: Delay 540"/>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3" name="Flowchart: Delay 542"/>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4" name="Isosceles Triangle 543"/>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591" name="Rectangle 590"/>
          <p:cNvSpPr/>
          <p:nvPr/>
        </p:nvSpPr>
        <p:spPr bwMode="auto">
          <a:xfrm>
            <a:off x="5479603" y="3712467"/>
            <a:ext cx="36004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SNCP</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592" name="Rectangle 591"/>
          <p:cNvSpPr/>
          <p:nvPr/>
        </p:nvSpPr>
        <p:spPr bwMode="auto">
          <a:xfrm>
            <a:off x="3391371" y="6952828"/>
            <a:ext cx="648072"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cxnSp>
        <p:nvCxnSpPr>
          <p:cNvPr id="594" name="Straight Connector 593"/>
          <p:cNvCxnSpPr/>
          <p:nvPr/>
        </p:nvCxnSpPr>
        <p:spPr bwMode="auto">
          <a:xfrm>
            <a:off x="2527275" y="5152628"/>
            <a:ext cx="5688632" cy="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595" name="Straight Connector 594"/>
          <p:cNvCxnSpPr>
            <a:endCxn id="259" idx="0"/>
          </p:cNvCxnSpPr>
          <p:nvPr/>
        </p:nvCxnSpPr>
        <p:spPr bwMode="auto">
          <a:xfrm>
            <a:off x="7423819" y="5152628"/>
            <a:ext cx="0" cy="108012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596" name="Straight Connector 595"/>
          <p:cNvCxnSpPr/>
          <p:nvPr/>
        </p:nvCxnSpPr>
        <p:spPr bwMode="auto">
          <a:xfrm>
            <a:off x="3607395" y="5152628"/>
            <a:ext cx="0" cy="108012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597" name="Straight Connector 596"/>
          <p:cNvCxnSpPr/>
          <p:nvPr/>
        </p:nvCxnSpPr>
        <p:spPr bwMode="auto">
          <a:xfrm>
            <a:off x="5479603" y="4576564"/>
            <a:ext cx="0" cy="576064"/>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sp>
        <p:nvSpPr>
          <p:cNvPr id="600" name="TextBox 599"/>
          <p:cNvSpPr txBox="1"/>
          <p:nvPr/>
        </p:nvSpPr>
        <p:spPr>
          <a:xfrm>
            <a:off x="8287915" y="5081200"/>
            <a:ext cx="868828" cy="215444"/>
          </a:xfrm>
          <a:prstGeom prst="rect">
            <a:avLst/>
          </a:prstGeom>
          <a:noFill/>
        </p:spPr>
        <p:txBody>
          <a:bodyPr wrap="none" lIns="0" tIns="0" rIns="0" bIns="0" rtlCol="0">
            <a:spAutoFit/>
          </a:bodyPr>
          <a:lstStyle/>
          <a:p>
            <a:r>
              <a:rPr lang="en-GB" sz="1400" b="0" dirty="0" smtClean="0">
                <a:solidFill>
                  <a:schemeClr val="tx1">
                    <a:lumMod val="50000"/>
                    <a:lumOff val="50000"/>
                  </a:schemeClr>
                </a:solidFill>
              </a:rPr>
              <a:t>BVLAN </a:t>
            </a:r>
            <a:r>
              <a:rPr lang="en-GB" sz="1400" b="0" dirty="0" err="1" smtClean="0">
                <a:solidFill>
                  <a:schemeClr val="tx1">
                    <a:lumMod val="50000"/>
                    <a:lumOff val="50000"/>
                  </a:schemeClr>
                </a:solidFill>
              </a:rPr>
              <a:t>Ug</a:t>
            </a:r>
            <a:endParaRPr lang="en-US" sz="1400" b="0" dirty="0" smtClean="0">
              <a:solidFill>
                <a:schemeClr val="tx1">
                  <a:lumMod val="50000"/>
                  <a:lumOff val="50000"/>
                </a:schemeClr>
              </a:solidFill>
            </a:endParaRPr>
          </a:p>
        </p:txBody>
      </p:sp>
      <p:sp>
        <p:nvSpPr>
          <p:cNvPr id="602" name="Rectangle 601"/>
          <p:cNvSpPr/>
          <p:nvPr/>
        </p:nvSpPr>
        <p:spPr bwMode="auto">
          <a:xfrm>
            <a:off x="2527275" y="7168852"/>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603" name="Rectangle 602"/>
          <p:cNvSpPr/>
          <p:nvPr/>
        </p:nvSpPr>
        <p:spPr bwMode="auto">
          <a:xfrm>
            <a:off x="6631731" y="6952828"/>
            <a:ext cx="648072"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604" name="Rectangle 603"/>
          <p:cNvSpPr/>
          <p:nvPr/>
        </p:nvSpPr>
        <p:spPr bwMode="auto">
          <a:xfrm>
            <a:off x="7423819" y="7168852"/>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606" name="Freeform 605"/>
          <p:cNvSpPr/>
          <p:nvPr/>
        </p:nvSpPr>
        <p:spPr bwMode="auto">
          <a:xfrm>
            <a:off x="5767635" y="4216524"/>
            <a:ext cx="1632478" cy="2376264"/>
          </a:xfrm>
          <a:custGeom>
            <a:avLst/>
            <a:gdLst>
              <a:gd name="connsiteX0" fmla="*/ 0 w 2266405"/>
              <a:gd name="connsiteY0" fmla="*/ 0 h 3879669"/>
              <a:gd name="connsiteX1" fmla="*/ 1998617 w 2266405"/>
              <a:gd name="connsiteY1" fmla="*/ 1031966 h 3879669"/>
              <a:gd name="connsiteX2" fmla="*/ 1606731 w 2266405"/>
              <a:gd name="connsiteY2" fmla="*/ 3879669 h 3879669"/>
              <a:gd name="connsiteX0" fmla="*/ 0 w 1989832"/>
              <a:gd name="connsiteY0" fmla="*/ 0 h 3879669"/>
              <a:gd name="connsiteX1" fmla="*/ 1722044 w 1989832"/>
              <a:gd name="connsiteY1" fmla="*/ 1211418 h 3879669"/>
              <a:gd name="connsiteX2" fmla="*/ 1606731 w 1989832"/>
              <a:gd name="connsiteY2" fmla="*/ 3879669 h 3879669"/>
              <a:gd name="connsiteX0" fmla="*/ 0 w 1949045"/>
              <a:gd name="connsiteY0" fmla="*/ 0 h 3875714"/>
              <a:gd name="connsiteX1" fmla="*/ 1722044 w 1949045"/>
              <a:gd name="connsiteY1" fmla="*/ 1211418 h 3875714"/>
              <a:gd name="connsiteX2" fmla="*/ 1362004 w 1949045"/>
              <a:gd name="connsiteY2" fmla="*/ 3875714 h 3875714"/>
              <a:gd name="connsiteX0" fmla="*/ 0 w 1949045"/>
              <a:gd name="connsiteY0" fmla="*/ 0 h 3875714"/>
              <a:gd name="connsiteX1" fmla="*/ 1722044 w 1949045"/>
              <a:gd name="connsiteY1" fmla="*/ 1211418 h 3875714"/>
              <a:gd name="connsiteX2" fmla="*/ 1362004 w 1949045"/>
              <a:gd name="connsiteY2" fmla="*/ 3875714 h 3875714"/>
              <a:gd name="connsiteX0" fmla="*/ 0 w 1733022"/>
              <a:gd name="connsiteY0" fmla="*/ 0 h 3875714"/>
              <a:gd name="connsiteX1" fmla="*/ 1506021 w 1733022"/>
              <a:gd name="connsiteY1" fmla="*/ 1139410 h 3875714"/>
              <a:gd name="connsiteX2" fmla="*/ 1362004 w 1733022"/>
              <a:gd name="connsiteY2" fmla="*/ 3875714 h 3875714"/>
              <a:gd name="connsiteX0" fmla="*/ 0 w 1733022"/>
              <a:gd name="connsiteY0" fmla="*/ 0 h 3875714"/>
              <a:gd name="connsiteX1" fmla="*/ 1506021 w 1733022"/>
              <a:gd name="connsiteY1" fmla="*/ 1139410 h 3875714"/>
              <a:gd name="connsiteX2" fmla="*/ 1362004 w 1733022"/>
              <a:gd name="connsiteY2" fmla="*/ 3875714 h 3875714"/>
              <a:gd name="connsiteX0" fmla="*/ 0 w 1630772"/>
              <a:gd name="connsiteY0" fmla="*/ 0 h 3875714"/>
              <a:gd name="connsiteX1" fmla="*/ 1506021 w 1630772"/>
              <a:gd name="connsiteY1" fmla="*/ 1139410 h 3875714"/>
              <a:gd name="connsiteX2" fmla="*/ 1362004 w 1630772"/>
              <a:gd name="connsiteY2" fmla="*/ 3875714 h 3875714"/>
              <a:gd name="connsiteX0" fmla="*/ 0 w 1770347"/>
              <a:gd name="connsiteY0" fmla="*/ 0 h 3875714"/>
              <a:gd name="connsiteX1" fmla="*/ 1506021 w 1770347"/>
              <a:gd name="connsiteY1" fmla="*/ 1139410 h 3875714"/>
              <a:gd name="connsiteX2" fmla="*/ 1362004 w 1770347"/>
              <a:gd name="connsiteY2" fmla="*/ 3875714 h 3875714"/>
              <a:gd name="connsiteX0" fmla="*/ 0 w 1626331"/>
              <a:gd name="connsiteY0" fmla="*/ 0 h 3875714"/>
              <a:gd name="connsiteX1" fmla="*/ 1362005 w 1626331"/>
              <a:gd name="connsiteY1" fmla="*/ 1152239 h 3875714"/>
              <a:gd name="connsiteX2" fmla="*/ 1362004 w 1626331"/>
              <a:gd name="connsiteY2" fmla="*/ 3875714 h 3875714"/>
              <a:gd name="connsiteX0" fmla="*/ 0 w 1632478"/>
              <a:gd name="connsiteY0" fmla="*/ 0 h 3456718"/>
              <a:gd name="connsiteX1" fmla="*/ 1368152 w 1632478"/>
              <a:gd name="connsiteY1" fmla="*/ 733243 h 3456718"/>
              <a:gd name="connsiteX2" fmla="*/ 1368151 w 1632478"/>
              <a:gd name="connsiteY2" fmla="*/ 3456718 h 3456718"/>
              <a:gd name="connsiteX0" fmla="*/ 0 w 1632478"/>
              <a:gd name="connsiteY0" fmla="*/ 0 h 3456718"/>
              <a:gd name="connsiteX1" fmla="*/ 1368152 w 1632478"/>
              <a:gd name="connsiteY1" fmla="*/ 1047490 h 3456718"/>
              <a:gd name="connsiteX2" fmla="*/ 1368151 w 1632478"/>
              <a:gd name="connsiteY2" fmla="*/ 3456718 h 3456718"/>
            </a:gdLst>
            <a:ahLst/>
            <a:cxnLst>
              <a:cxn ang="0">
                <a:pos x="connsiteX0" y="connsiteY0"/>
              </a:cxn>
              <a:cxn ang="0">
                <a:pos x="connsiteX1" y="connsiteY1"/>
              </a:cxn>
              <a:cxn ang="0">
                <a:pos x="connsiteX2" y="connsiteY2"/>
              </a:cxn>
            </a:cxnLst>
            <a:rect l="l" t="t" r="r" b="b"/>
            <a:pathLst>
              <a:path w="1632478" h="3456718">
                <a:moveTo>
                  <a:pt x="0" y="0"/>
                </a:moveTo>
                <a:cubicBezTo>
                  <a:pt x="865414" y="192677"/>
                  <a:pt x="1183566" y="602532"/>
                  <a:pt x="1368152" y="1047490"/>
                </a:cubicBezTo>
                <a:cubicBezTo>
                  <a:pt x="1632478" y="1600217"/>
                  <a:pt x="1543487" y="2983047"/>
                  <a:pt x="1368151" y="3456718"/>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07" name="Freeform 606"/>
          <p:cNvSpPr/>
          <p:nvPr/>
        </p:nvSpPr>
        <p:spPr bwMode="auto">
          <a:xfrm flipH="1">
            <a:off x="3172405" y="4216524"/>
            <a:ext cx="2379206" cy="2389327"/>
          </a:xfrm>
          <a:custGeom>
            <a:avLst/>
            <a:gdLst>
              <a:gd name="connsiteX0" fmla="*/ 0 w 2266405"/>
              <a:gd name="connsiteY0" fmla="*/ 0 h 3879669"/>
              <a:gd name="connsiteX1" fmla="*/ 1998617 w 2266405"/>
              <a:gd name="connsiteY1" fmla="*/ 1031966 h 3879669"/>
              <a:gd name="connsiteX2" fmla="*/ 1606731 w 2266405"/>
              <a:gd name="connsiteY2" fmla="*/ 3879669 h 3879669"/>
              <a:gd name="connsiteX0" fmla="*/ 0 w 2346061"/>
              <a:gd name="connsiteY0" fmla="*/ 0 h 3888432"/>
              <a:gd name="connsiteX1" fmla="*/ 1998617 w 2346061"/>
              <a:gd name="connsiteY1" fmla="*/ 1031966 h 3888432"/>
              <a:gd name="connsiteX2" fmla="*/ 2016224 w 2346061"/>
              <a:gd name="connsiteY2" fmla="*/ 3888432 h 3888432"/>
              <a:gd name="connsiteX0" fmla="*/ 0 w 2562085"/>
              <a:gd name="connsiteY0" fmla="*/ 0 h 3888431"/>
              <a:gd name="connsiteX1" fmla="*/ 1998617 w 2562085"/>
              <a:gd name="connsiteY1" fmla="*/ 1031966 h 3888431"/>
              <a:gd name="connsiteX2" fmla="*/ 2232248 w 2562085"/>
              <a:gd name="connsiteY2" fmla="*/ 3888431 h 3888431"/>
              <a:gd name="connsiteX0" fmla="*/ 0 w 2379205"/>
              <a:gd name="connsiteY0" fmla="*/ 0 h 3901494"/>
              <a:gd name="connsiteX1" fmla="*/ 1998617 w 2379205"/>
              <a:gd name="connsiteY1" fmla="*/ 1031966 h 3901494"/>
              <a:gd name="connsiteX2" fmla="*/ 2049368 w 2379205"/>
              <a:gd name="connsiteY2" fmla="*/ 3901494 h 3901494"/>
              <a:gd name="connsiteX0" fmla="*/ 0 w 2379205"/>
              <a:gd name="connsiteY0" fmla="*/ 0 h 3901494"/>
              <a:gd name="connsiteX1" fmla="*/ 1800200 w 2379205"/>
              <a:gd name="connsiteY1" fmla="*/ 1152127 h 3901494"/>
              <a:gd name="connsiteX2" fmla="*/ 2049368 w 2379205"/>
              <a:gd name="connsiteY2" fmla="*/ 3901494 h 3901494"/>
              <a:gd name="connsiteX0" fmla="*/ 0 w 2379205"/>
              <a:gd name="connsiteY0" fmla="*/ 0 h 3901494"/>
              <a:gd name="connsiteX1" fmla="*/ 1800200 w 2379205"/>
              <a:gd name="connsiteY1" fmla="*/ 1152127 h 3901494"/>
              <a:gd name="connsiteX2" fmla="*/ 2049368 w 2379205"/>
              <a:gd name="connsiteY2" fmla="*/ 3901494 h 3901494"/>
              <a:gd name="connsiteX0" fmla="*/ 0 w 2379205"/>
              <a:gd name="connsiteY0" fmla="*/ 0 h 3901494"/>
              <a:gd name="connsiteX1" fmla="*/ 1800200 w 2379205"/>
              <a:gd name="connsiteY1" fmla="*/ 1152127 h 3901494"/>
              <a:gd name="connsiteX2" fmla="*/ 2049368 w 2379205"/>
              <a:gd name="connsiteY2" fmla="*/ 3901494 h 3901494"/>
              <a:gd name="connsiteX0" fmla="*/ 300034 w 2679239"/>
              <a:gd name="connsiteY0" fmla="*/ 1233 h 3902727"/>
              <a:gd name="connsiteX1" fmla="*/ 300033 w 2679239"/>
              <a:gd name="connsiteY1" fmla="*/ 316028 h 3902727"/>
              <a:gd name="connsiteX2" fmla="*/ 2100234 w 2679239"/>
              <a:gd name="connsiteY2" fmla="*/ 1153360 h 3902727"/>
              <a:gd name="connsiteX3" fmla="*/ 2349402 w 2679239"/>
              <a:gd name="connsiteY3" fmla="*/ 3902727 h 3902727"/>
              <a:gd name="connsiteX0" fmla="*/ 0 w 2379206"/>
              <a:gd name="connsiteY0" fmla="*/ 0 h 3586699"/>
              <a:gd name="connsiteX1" fmla="*/ 1800201 w 2379206"/>
              <a:gd name="connsiteY1" fmla="*/ 837332 h 3586699"/>
              <a:gd name="connsiteX2" fmla="*/ 2049369 w 2379206"/>
              <a:gd name="connsiteY2" fmla="*/ 3586699 h 3586699"/>
              <a:gd name="connsiteX0" fmla="*/ 0 w 2379206"/>
              <a:gd name="connsiteY0" fmla="*/ 0 h 3481769"/>
              <a:gd name="connsiteX1" fmla="*/ 1800201 w 2379206"/>
              <a:gd name="connsiteY1" fmla="*/ 732402 h 3481769"/>
              <a:gd name="connsiteX2" fmla="*/ 2049369 w 2379206"/>
              <a:gd name="connsiteY2" fmla="*/ 3481769 h 3481769"/>
              <a:gd name="connsiteX0" fmla="*/ 0 w 2379206"/>
              <a:gd name="connsiteY0" fmla="*/ 0 h 3481769"/>
              <a:gd name="connsiteX1" fmla="*/ 1800201 w 2379206"/>
              <a:gd name="connsiteY1" fmla="*/ 732402 h 3481769"/>
              <a:gd name="connsiteX2" fmla="*/ 2049369 w 2379206"/>
              <a:gd name="connsiteY2" fmla="*/ 3481769 h 3481769"/>
              <a:gd name="connsiteX0" fmla="*/ 0 w 2379206"/>
              <a:gd name="connsiteY0" fmla="*/ 0 h 3481769"/>
              <a:gd name="connsiteX1" fmla="*/ 1800200 w 2379206"/>
              <a:gd name="connsiteY1" fmla="*/ 944382 h 3481769"/>
              <a:gd name="connsiteX2" fmla="*/ 2049369 w 2379206"/>
              <a:gd name="connsiteY2" fmla="*/ 3481769 h 3481769"/>
            </a:gdLst>
            <a:ahLst/>
            <a:cxnLst>
              <a:cxn ang="0">
                <a:pos x="connsiteX0" y="connsiteY0"/>
              </a:cxn>
              <a:cxn ang="0">
                <a:pos x="connsiteX1" y="connsiteY1"/>
              </a:cxn>
              <a:cxn ang="0">
                <a:pos x="connsiteX2" y="connsiteY2"/>
              </a:cxn>
            </a:cxnLst>
            <a:rect l="l" t="t" r="r" b="b"/>
            <a:pathLst>
              <a:path w="2379206" h="3481769">
                <a:moveTo>
                  <a:pt x="0" y="0"/>
                </a:moveTo>
                <a:cubicBezTo>
                  <a:pt x="172905" y="50841"/>
                  <a:pt x="1460647" y="292900"/>
                  <a:pt x="1800200" y="944382"/>
                </a:cubicBezTo>
                <a:cubicBezTo>
                  <a:pt x="1953909" y="1244064"/>
                  <a:pt x="2379206" y="2381223"/>
                  <a:pt x="2049369" y="3481769"/>
                </a:cubicBezTo>
              </a:path>
            </a:pathLst>
          </a:custGeom>
          <a:noFill/>
          <a:ln w="3810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10" name="Straight Connector 609"/>
          <p:cNvCxnSpPr/>
          <p:nvPr/>
        </p:nvCxnSpPr>
        <p:spPr bwMode="auto">
          <a:xfrm flipH="1">
            <a:off x="3967435" y="5728692"/>
            <a:ext cx="432048" cy="432048"/>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614" name="Straight Connector 613"/>
          <p:cNvCxnSpPr/>
          <p:nvPr/>
        </p:nvCxnSpPr>
        <p:spPr bwMode="auto">
          <a:xfrm>
            <a:off x="6271691" y="5728692"/>
            <a:ext cx="432048" cy="432048"/>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615" name="TextBox 614"/>
          <p:cNvSpPr txBox="1"/>
          <p:nvPr/>
        </p:nvSpPr>
        <p:spPr>
          <a:xfrm>
            <a:off x="5839643" y="4000499"/>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616" name="TextBox 615"/>
          <p:cNvSpPr txBox="1"/>
          <p:nvPr/>
        </p:nvSpPr>
        <p:spPr>
          <a:xfrm>
            <a:off x="5335587" y="4000499"/>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617" name="TextBox 616"/>
          <p:cNvSpPr txBox="1"/>
          <p:nvPr/>
        </p:nvSpPr>
        <p:spPr>
          <a:xfrm>
            <a:off x="3943009" y="6665376"/>
            <a:ext cx="240450"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618" name="TextBox 617"/>
          <p:cNvSpPr txBox="1"/>
          <p:nvPr/>
        </p:nvSpPr>
        <p:spPr>
          <a:xfrm>
            <a:off x="3391371" y="6665376"/>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619" name="TextBox 618"/>
          <p:cNvSpPr txBox="1"/>
          <p:nvPr/>
        </p:nvSpPr>
        <p:spPr>
          <a:xfrm>
            <a:off x="7159579" y="6664796"/>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620" name="TextBox 619"/>
          <p:cNvSpPr txBox="1"/>
          <p:nvPr/>
        </p:nvSpPr>
        <p:spPr>
          <a:xfrm>
            <a:off x="6559723" y="6664796"/>
            <a:ext cx="190758"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621" name="Freeform 620"/>
          <p:cNvSpPr/>
          <p:nvPr/>
        </p:nvSpPr>
        <p:spPr bwMode="auto">
          <a:xfrm>
            <a:off x="3870961" y="5440660"/>
            <a:ext cx="2979420" cy="1169146"/>
          </a:xfrm>
          <a:custGeom>
            <a:avLst/>
            <a:gdLst>
              <a:gd name="connsiteX0" fmla="*/ 17418 w 3045823"/>
              <a:gd name="connsiteY0" fmla="*/ 1624148 h 1663337"/>
              <a:gd name="connsiteX1" fmla="*/ 213360 w 3045823"/>
              <a:gd name="connsiteY1" fmla="*/ 866502 h 1663337"/>
              <a:gd name="connsiteX2" fmla="*/ 1297578 w 3045823"/>
              <a:gd name="connsiteY2" fmla="*/ 4354 h 1663337"/>
              <a:gd name="connsiteX3" fmla="*/ 2773680 w 3045823"/>
              <a:gd name="connsiteY3" fmla="*/ 892628 h 1663337"/>
              <a:gd name="connsiteX4" fmla="*/ 2930435 w 3045823"/>
              <a:gd name="connsiteY4" fmla="*/ 1663337 h 1663337"/>
              <a:gd name="connsiteX0" fmla="*/ 8709 w 3037114"/>
              <a:gd name="connsiteY0" fmla="*/ 1722204 h 1761393"/>
              <a:gd name="connsiteX1" fmla="*/ 240491 w 3037114"/>
              <a:gd name="connsiteY1" fmla="*/ 376223 h 1761393"/>
              <a:gd name="connsiteX2" fmla="*/ 1288869 w 3037114"/>
              <a:gd name="connsiteY2" fmla="*/ 102410 h 1761393"/>
              <a:gd name="connsiteX3" fmla="*/ 2764971 w 3037114"/>
              <a:gd name="connsiteY3" fmla="*/ 990684 h 1761393"/>
              <a:gd name="connsiteX4" fmla="*/ 2921726 w 3037114"/>
              <a:gd name="connsiteY4" fmla="*/ 1761393 h 1761393"/>
              <a:gd name="connsiteX0" fmla="*/ 8709 w 2979420"/>
              <a:gd name="connsiteY0" fmla="*/ 1694486 h 1733675"/>
              <a:gd name="connsiteX1" fmla="*/ 240491 w 2979420"/>
              <a:gd name="connsiteY1" fmla="*/ 348505 h 1733675"/>
              <a:gd name="connsiteX2" fmla="*/ 1288869 w 2979420"/>
              <a:gd name="connsiteY2" fmla="*/ 74692 h 1733675"/>
              <a:gd name="connsiteX3" fmla="*/ 2616754 w 2979420"/>
              <a:gd name="connsiteY3" fmla="*/ 276497 h 1733675"/>
              <a:gd name="connsiteX4" fmla="*/ 2921726 w 2979420"/>
              <a:gd name="connsiteY4" fmla="*/ 1733675 h 1733675"/>
              <a:gd name="connsiteX0" fmla="*/ 8709 w 2979420"/>
              <a:gd name="connsiteY0" fmla="*/ 1718022 h 1757211"/>
              <a:gd name="connsiteX1" fmla="*/ 240491 w 2979420"/>
              <a:gd name="connsiteY1" fmla="*/ 372041 h 1757211"/>
              <a:gd name="connsiteX2" fmla="*/ 1392618 w 2979420"/>
              <a:gd name="connsiteY2" fmla="*/ 12001 h 1757211"/>
              <a:gd name="connsiteX3" fmla="*/ 2616754 w 2979420"/>
              <a:gd name="connsiteY3" fmla="*/ 300033 h 1757211"/>
              <a:gd name="connsiteX4" fmla="*/ 2921726 w 2979420"/>
              <a:gd name="connsiteY4" fmla="*/ 1757211 h 175721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79420" h="1757211">
                <a:moveTo>
                  <a:pt x="8709" y="1718022"/>
                </a:moveTo>
                <a:cubicBezTo>
                  <a:pt x="0" y="1474182"/>
                  <a:pt x="9840" y="656378"/>
                  <a:pt x="240491" y="372041"/>
                </a:cubicBezTo>
                <a:cubicBezTo>
                  <a:pt x="471142" y="87704"/>
                  <a:pt x="996574" y="24002"/>
                  <a:pt x="1392618" y="12001"/>
                </a:cubicBezTo>
                <a:cubicBezTo>
                  <a:pt x="1788662" y="0"/>
                  <a:pt x="2361903" y="9165"/>
                  <a:pt x="2616754" y="300033"/>
                </a:cubicBezTo>
                <a:cubicBezTo>
                  <a:pt x="2871605" y="590901"/>
                  <a:pt x="2979420" y="1510105"/>
                  <a:pt x="2921726" y="1757211"/>
                </a:cubicBez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23" name="Straight Connector 622"/>
          <p:cNvCxnSpPr>
            <a:stCxn id="603" idx="3"/>
            <a:endCxn id="604" idx="0"/>
          </p:cNvCxnSpPr>
          <p:nvPr/>
        </p:nvCxnSpPr>
        <p:spPr bwMode="auto">
          <a:xfrm>
            <a:off x="7279803" y="7024836"/>
            <a:ext cx="504056"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26" name="Straight Connector 625"/>
          <p:cNvCxnSpPr>
            <a:stCxn id="592" idx="2"/>
            <a:endCxn id="602" idx="3"/>
          </p:cNvCxnSpPr>
          <p:nvPr/>
        </p:nvCxnSpPr>
        <p:spPr bwMode="auto">
          <a:xfrm flipH="1">
            <a:off x="3247355" y="7096844"/>
            <a:ext cx="468052"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29" name="Straight Connector 628"/>
          <p:cNvCxnSpPr/>
          <p:nvPr/>
        </p:nvCxnSpPr>
        <p:spPr bwMode="auto">
          <a:xfrm>
            <a:off x="353538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32" name="Straight Connector 631"/>
          <p:cNvCxnSpPr/>
          <p:nvPr/>
        </p:nvCxnSpPr>
        <p:spPr bwMode="auto">
          <a:xfrm>
            <a:off x="389542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35" name="Straight Connector 634"/>
          <p:cNvCxnSpPr/>
          <p:nvPr/>
        </p:nvCxnSpPr>
        <p:spPr bwMode="auto">
          <a:xfrm>
            <a:off x="677574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36" name="Straight Connector 635"/>
          <p:cNvCxnSpPr/>
          <p:nvPr/>
        </p:nvCxnSpPr>
        <p:spPr bwMode="auto">
          <a:xfrm>
            <a:off x="7135787" y="6736804"/>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637" name="TextBox 636"/>
          <p:cNvSpPr txBox="1"/>
          <p:nvPr/>
        </p:nvSpPr>
        <p:spPr>
          <a:xfrm>
            <a:off x="2743299" y="4432548"/>
            <a:ext cx="1078821" cy="215444"/>
          </a:xfrm>
          <a:prstGeom prst="rect">
            <a:avLst/>
          </a:prstGeom>
          <a:noFill/>
        </p:spPr>
        <p:txBody>
          <a:bodyPr wrap="none" lIns="0" tIns="0" rIns="0" bIns="0" rtlCol="0">
            <a:spAutoFit/>
          </a:bodyPr>
          <a:lstStyle/>
          <a:p>
            <a:r>
              <a:rPr lang="en-GB" sz="1400" dirty="0" smtClean="0">
                <a:solidFill>
                  <a:srgbClr val="C00000"/>
                </a:solidFill>
              </a:rPr>
              <a:t>SVLAN EC P</a:t>
            </a:r>
            <a:endParaRPr lang="en-US" sz="1400" dirty="0" smtClean="0">
              <a:solidFill>
                <a:srgbClr val="C00000"/>
              </a:solidFill>
            </a:endParaRPr>
          </a:p>
        </p:txBody>
      </p:sp>
      <p:sp>
        <p:nvSpPr>
          <p:cNvPr id="638" name="TextBox 637"/>
          <p:cNvSpPr txBox="1"/>
          <p:nvPr/>
        </p:nvSpPr>
        <p:spPr>
          <a:xfrm>
            <a:off x="7135787" y="4432548"/>
            <a:ext cx="1128514" cy="215444"/>
          </a:xfrm>
          <a:prstGeom prst="rect">
            <a:avLst/>
          </a:prstGeom>
          <a:noFill/>
        </p:spPr>
        <p:txBody>
          <a:bodyPr wrap="none" lIns="0" tIns="0" rIns="0" bIns="0" rtlCol="0">
            <a:spAutoFit/>
          </a:bodyPr>
          <a:lstStyle/>
          <a:p>
            <a:r>
              <a:rPr lang="en-GB" sz="1400" dirty="0" smtClean="0">
                <a:solidFill>
                  <a:srgbClr val="C00000"/>
                </a:solidFill>
              </a:rPr>
              <a:t>SVLAN EC W</a:t>
            </a:r>
            <a:endParaRPr lang="en-US" sz="1400" dirty="0" smtClean="0">
              <a:solidFill>
                <a:srgbClr val="C00000"/>
              </a:solidFill>
            </a:endParaRPr>
          </a:p>
        </p:txBody>
      </p:sp>
      <p:cxnSp>
        <p:nvCxnSpPr>
          <p:cNvPr id="639" name="Straight Connector 638"/>
          <p:cNvCxnSpPr/>
          <p:nvPr/>
        </p:nvCxnSpPr>
        <p:spPr bwMode="auto">
          <a:xfrm>
            <a:off x="5551611" y="3856483"/>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40" name="Straight Connector 639"/>
          <p:cNvCxnSpPr/>
          <p:nvPr/>
        </p:nvCxnSpPr>
        <p:spPr bwMode="auto">
          <a:xfrm>
            <a:off x="5767635" y="3856483"/>
            <a:ext cx="0"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41" name="Straight Connector 640"/>
          <p:cNvCxnSpPr/>
          <p:nvPr/>
        </p:nvCxnSpPr>
        <p:spPr bwMode="auto">
          <a:xfrm>
            <a:off x="4759523" y="3496443"/>
            <a:ext cx="864096" cy="21602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655" name="TextBox 654"/>
          <p:cNvSpPr txBox="1"/>
          <p:nvPr/>
        </p:nvSpPr>
        <p:spPr>
          <a:xfrm>
            <a:off x="4255467" y="5513248"/>
            <a:ext cx="2292294" cy="215444"/>
          </a:xfrm>
          <a:prstGeom prst="rect">
            <a:avLst/>
          </a:prstGeom>
          <a:noFill/>
        </p:spPr>
        <p:txBody>
          <a:bodyPr wrap="none" lIns="0" tIns="0" rIns="0" bIns="0" rtlCol="0">
            <a:spAutoFit/>
          </a:bodyPr>
          <a:lstStyle/>
          <a:p>
            <a:r>
              <a:rPr lang="en-GB" sz="1400" dirty="0" smtClean="0">
                <a:solidFill>
                  <a:srgbClr val="C00000"/>
                </a:solidFill>
              </a:rPr>
              <a:t>Intra-Network SVLAN EC N</a:t>
            </a:r>
            <a:endParaRPr lang="en-US" sz="1400" dirty="0" smtClean="0">
              <a:solidFill>
                <a:srgbClr val="C00000"/>
              </a:solidFill>
            </a:endParaRPr>
          </a:p>
        </p:txBody>
      </p:sp>
      <p:sp>
        <p:nvSpPr>
          <p:cNvPr id="656" name="TextBox 655"/>
          <p:cNvSpPr txBox="1"/>
          <p:nvPr/>
        </p:nvSpPr>
        <p:spPr>
          <a:xfrm>
            <a:off x="511051" y="1192188"/>
            <a:ext cx="3146631" cy="646331"/>
          </a:xfrm>
          <a:prstGeom prst="rect">
            <a:avLst/>
          </a:prstGeom>
          <a:noFill/>
        </p:spPr>
        <p:txBody>
          <a:bodyPr wrap="none" lIns="0" tIns="0" rIns="0" bIns="0" rtlCol="0">
            <a:spAutoFit/>
          </a:bodyPr>
          <a:lstStyle/>
          <a:p>
            <a:r>
              <a:rPr lang="en-GB" sz="1400" u="sng" dirty="0" smtClean="0">
                <a:solidFill>
                  <a:srgbClr val="C00000"/>
                </a:solidFill>
              </a:rPr>
              <a:t>State 1:</a:t>
            </a:r>
          </a:p>
          <a:p>
            <a:r>
              <a:rPr lang="en-GB" sz="1400" dirty="0" smtClean="0">
                <a:solidFill>
                  <a:srgbClr val="C00000"/>
                </a:solidFill>
              </a:rPr>
              <a:t>Working SVLAN EC = </a:t>
            </a:r>
            <a:r>
              <a:rPr lang="en-GB" sz="1400" dirty="0" err="1" smtClean="0">
                <a:solidFill>
                  <a:srgbClr val="C00000"/>
                </a:solidFill>
              </a:rPr>
              <a:t>EC</a:t>
            </a:r>
            <a:r>
              <a:rPr lang="en-GB" sz="1400" dirty="0" smtClean="0">
                <a:solidFill>
                  <a:srgbClr val="C00000"/>
                </a:solidFill>
              </a:rPr>
              <a:t> W</a:t>
            </a:r>
          </a:p>
          <a:p>
            <a:r>
              <a:rPr lang="en-GB" sz="1400" dirty="0" smtClean="0">
                <a:solidFill>
                  <a:srgbClr val="C00000"/>
                </a:solidFill>
              </a:rPr>
              <a:t>Protection SVLAN EC = </a:t>
            </a:r>
            <a:r>
              <a:rPr lang="en-GB" sz="1400" dirty="0" err="1" smtClean="0">
                <a:solidFill>
                  <a:srgbClr val="C00000"/>
                </a:solidFill>
              </a:rPr>
              <a:t>EC</a:t>
            </a:r>
            <a:r>
              <a:rPr lang="en-GB" sz="1400" dirty="0" smtClean="0">
                <a:solidFill>
                  <a:srgbClr val="C00000"/>
                </a:solidFill>
              </a:rPr>
              <a:t> P + EC N </a:t>
            </a:r>
            <a:endParaRPr lang="en-US" sz="1400" dirty="0" smtClean="0">
              <a:solidFill>
                <a:srgbClr val="C00000"/>
              </a:solidFill>
            </a:endParaRPr>
          </a:p>
        </p:txBody>
      </p:sp>
      <p:sp>
        <p:nvSpPr>
          <p:cNvPr id="657" name="TextBox 656"/>
          <p:cNvSpPr txBox="1"/>
          <p:nvPr/>
        </p:nvSpPr>
        <p:spPr>
          <a:xfrm>
            <a:off x="7423819" y="1264196"/>
            <a:ext cx="2978316" cy="646331"/>
          </a:xfrm>
          <a:prstGeom prst="rect">
            <a:avLst/>
          </a:prstGeom>
          <a:noFill/>
        </p:spPr>
        <p:txBody>
          <a:bodyPr wrap="none" lIns="0" tIns="0" rIns="0" bIns="0" rtlCol="0">
            <a:spAutoFit/>
          </a:bodyPr>
          <a:lstStyle/>
          <a:p>
            <a:r>
              <a:rPr lang="en-GB" sz="1400" u="sng" dirty="0" smtClean="0">
                <a:solidFill>
                  <a:srgbClr val="C00000"/>
                </a:solidFill>
              </a:rPr>
              <a:t>State 2:</a:t>
            </a:r>
          </a:p>
          <a:p>
            <a:r>
              <a:rPr lang="en-GB" sz="1400" dirty="0" smtClean="0">
                <a:solidFill>
                  <a:srgbClr val="C00000"/>
                </a:solidFill>
              </a:rPr>
              <a:t>Working SVLAN EC = </a:t>
            </a:r>
            <a:r>
              <a:rPr lang="en-GB" sz="1400" dirty="0" err="1" smtClean="0">
                <a:solidFill>
                  <a:srgbClr val="C00000"/>
                </a:solidFill>
              </a:rPr>
              <a:t>EC</a:t>
            </a:r>
            <a:r>
              <a:rPr lang="en-GB" sz="1400" dirty="0" smtClean="0">
                <a:solidFill>
                  <a:srgbClr val="C00000"/>
                </a:solidFill>
              </a:rPr>
              <a:t> W + EC N</a:t>
            </a:r>
          </a:p>
          <a:p>
            <a:r>
              <a:rPr lang="en-GB" sz="1400" dirty="0" smtClean="0">
                <a:solidFill>
                  <a:srgbClr val="C00000"/>
                </a:solidFill>
              </a:rPr>
              <a:t>Protection SVLAN EC = </a:t>
            </a:r>
            <a:r>
              <a:rPr lang="en-GB" sz="1400" dirty="0" err="1" smtClean="0">
                <a:solidFill>
                  <a:srgbClr val="C00000"/>
                </a:solidFill>
              </a:rPr>
              <a:t>EC</a:t>
            </a:r>
            <a:r>
              <a:rPr lang="en-GB" sz="1400" dirty="0" smtClean="0">
                <a:solidFill>
                  <a:srgbClr val="C00000"/>
                </a:solidFill>
              </a:rPr>
              <a:t> P </a:t>
            </a:r>
            <a:endParaRPr lang="en-US" sz="1400" dirty="0" smtClean="0">
              <a:solidFill>
                <a:srgbClr val="C00000"/>
              </a:solidFill>
            </a:endParaRPr>
          </a:p>
        </p:txBody>
      </p:sp>
      <p:cxnSp>
        <p:nvCxnSpPr>
          <p:cNvPr id="404" name="Straight Arrow Connector 403"/>
          <p:cNvCxnSpPr/>
          <p:nvPr/>
        </p:nvCxnSpPr>
        <p:spPr bwMode="auto">
          <a:xfrm>
            <a:off x="4111451" y="7023675"/>
            <a:ext cx="2448272" cy="1161"/>
          </a:xfrm>
          <a:prstGeom prst="straightConnector1">
            <a:avLst/>
          </a:prstGeom>
          <a:solidFill>
            <a:schemeClr val="accent1"/>
          </a:solidFill>
          <a:ln w="76200" cap="flat" cmpd="sng" algn="ctr">
            <a:solidFill>
              <a:srgbClr val="C00000"/>
            </a:solidFill>
            <a:prstDash val="solid"/>
            <a:round/>
            <a:headEnd type="stealth" w="med" len="med"/>
            <a:tailEnd type="stealth" w="med" len="med"/>
          </a:ln>
          <a:effectLst/>
        </p:spPr>
      </p:cxnSp>
      <p:sp>
        <p:nvSpPr>
          <p:cNvPr id="407" name="TextBox 406"/>
          <p:cNvSpPr txBox="1"/>
          <p:nvPr/>
        </p:nvSpPr>
        <p:spPr>
          <a:xfrm>
            <a:off x="4773560" y="6808812"/>
            <a:ext cx="1138091" cy="430887"/>
          </a:xfrm>
          <a:prstGeom prst="rect">
            <a:avLst/>
          </a:prstGeom>
          <a:noFill/>
        </p:spPr>
        <p:txBody>
          <a:bodyPr wrap="square" lIns="0" tIns="0" rIns="0" bIns="0" rtlCol="0">
            <a:spAutoFit/>
          </a:bodyPr>
          <a:lstStyle/>
          <a:p>
            <a:pPr algn="ctr"/>
            <a:r>
              <a:rPr lang="en-GB" sz="1400" dirty="0" smtClean="0">
                <a:solidFill>
                  <a:srgbClr val="C00000"/>
                </a:solidFill>
              </a:rPr>
              <a:t>DNP Control Protocol</a:t>
            </a:r>
            <a:endParaRPr lang="en-US" sz="1400" dirty="0" smtClean="0">
              <a:solidFill>
                <a:srgbClr val="C00000"/>
              </a:solidFill>
            </a:endParaRPr>
          </a:p>
        </p:txBody>
      </p:sp>
      <p:sp>
        <p:nvSpPr>
          <p:cNvPr id="433" name="Rectangle 432"/>
          <p:cNvSpPr/>
          <p:nvPr/>
        </p:nvSpPr>
        <p:spPr bwMode="auto">
          <a:xfrm>
            <a:off x="2376264" y="3064396"/>
            <a:ext cx="727075" cy="288031"/>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34" name="Straight Connector 433"/>
          <p:cNvCxnSpPr/>
          <p:nvPr/>
        </p:nvCxnSpPr>
        <p:spPr bwMode="auto">
          <a:xfrm>
            <a:off x="2527275" y="284837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a:off x="2743299" y="3352428"/>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a:off x="1663179" y="3352428"/>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40" name="Rectangle 439"/>
          <p:cNvSpPr/>
          <p:nvPr/>
        </p:nvSpPr>
        <p:spPr bwMode="auto">
          <a:xfrm>
            <a:off x="1303139" y="3064396"/>
            <a:ext cx="727075" cy="288031"/>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47" name="Straight Connector 446"/>
          <p:cNvCxnSpPr/>
          <p:nvPr/>
        </p:nvCxnSpPr>
        <p:spPr bwMode="auto">
          <a:xfrm>
            <a:off x="2815307" y="2056284"/>
            <a:ext cx="216024" cy="28803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48" name="Straight Connector 447"/>
          <p:cNvCxnSpPr/>
          <p:nvPr/>
        </p:nvCxnSpPr>
        <p:spPr bwMode="auto">
          <a:xfrm flipH="1">
            <a:off x="1519163" y="2056284"/>
            <a:ext cx="216024" cy="288032"/>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464" name="Straight Connector 463"/>
          <p:cNvCxnSpPr/>
          <p:nvPr/>
        </p:nvCxnSpPr>
        <p:spPr bwMode="auto">
          <a:xfrm flipH="1">
            <a:off x="2887315" y="3064396"/>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66" name="Straight Connector 465"/>
          <p:cNvCxnSpPr/>
          <p:nvPr/>
        </p:nvCxnSpPr>
        <p:spPr bwMode="auto">
          <a:xfrm>
            <a:off x="2527275" y="3064396"/>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67" name="Straight Connector 466"/>
          <p:cNvCxnSpPr/>
          <p:nvPr/>
        </p:nvCxnSpPr>
        <p:spPr bwMode="auto">
          <a:xfrm>
            <a:off x="1951211" y="2200300"/>
            <a:ext cx="648072"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grpSp>
        <p:nvGrpSpPr>
          <p:cNvPr id="468" name="Group 12"/>
          <p:cNvGrpSpPr>
            <a:grpSpLocks noChangeAspect="1"/>
          </p:cNvGrpSpPr>
          <p:nvPr/>
        </p:nvGrpSpPr>
        <p:grpSpPr>
          <a:xfrm>
            <a:off x="2887315" y="2344316"/>
            <a:ext cx="288032" cy="288032"/>
            <a:chOff x="655067" y="5296644"/>
            <a:chExt cx="504056" cy="504056"/>
          </a:xfrm>
          <a:solidFill>
            <a:schemeClr val="bg1"/>
          </a:solidFill>
        </p:grpSpPr>
        <p:sp>
          <p:nvSpPr>
            <p:cNvPr id="469" name="Isosceles Triangle 46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0"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71" name="Group 13"/>
          <p:cNvGrpSpPr>
            <a:grpSpLocks noChangeAspect="1"/>
          </p:cNvGrpSpPr>
          <p:nvPr/>
        </p:nvGrpSpPr>
        <p:grpSpPr>
          <a:xfrm>
            <a:off x="2447928" y="2344316"/>
            <a:ext cx="288032" cy="288032"/>
            <a:chOff x="655067" y="5296644"/>
            <a:chExt cx="504056" cy="504056"/>
          </a:xfrm>
          <a:solidFill>
            <a:schemeClr val="bg1"/>
          </a:solidFill>
        </p:grpSpPr>
        <p:sp>
          <p:nvSpPr>
            <p:cNvPr id="472" name="Isosceles Triangle 47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3" name="Trapezoid 47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04" name="Straight Connector 503"/>
          <p:cNvCxnSpPr/>
          <p:nvPr/>
        </p:nvCxnSpPr>
        <p:spPr bwMode="auto">
          <a:xfrm>
            <a:off x="2663952"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06" name="Straight Connector 505"/>
          <p:cNvCxnSpPr/>
          <p:nvPr/>
        </p:nvCxnSpPr>
        <p:spPr bwMode="auto">
          <a:xfrm>
            <a:off x="2591944"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0" name="Straight Connector 509"/>
          <p:cNvCxnSpPr/>
          <p:nvPr/>
        </p:nvCxnSpPr>
        <p:spPr bwMode="auto">
          <a:xfrm>
            <a:off x="3103339"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05" name="Straight Connector 504"/>
          <p:cNvCxnSpPr/>
          <p:nvPr/>
        </p:nvCxnSpPr>
        <p:spPr bwMode="auto">
          <a:xfrm>
            <a:off x="2527275"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1" name="Straight Connector 510"/>
          <p:cNvCxnSpPr/>
          <p:nvPr/>
        </p:nvCxnSpPr>
        <p:spPr bwMode="auto">
          <a:xfrm>
            <a:off x="2959323"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3" name="Straight Connector 512"/>
          <p:cNvCxnSpPr/>
          <p:nvPr/>
        </p:nvCxnSpPr>
        <p:spPr bwMode="auto">
          <a:xfrm>
            <a:off x="3031331"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16" name="Freeform 515"/>
          <p:cNvSpPr/>
          <p:nvPr/>
        </p:nvSpPr>
        <p:spPr bwMode="auto">
          <a:xfrm>
            <a:off x="1447155" y="3064396"/>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7" name="TextBox 516"/>
          <p:cNvSpPr txBox="1"/>
          <p:nvPr/>
        </p:nvSpPr>
        <p:spPr>
          <a:xfrm>
            <a:off x="1926785" y="2848952"/>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518" name="TextBox 517"/>
          <p:cNvSpPr txBox="1"/>
          <p:nvPr/>
        </p:nvSpPr>
        <p:spPr>
          <a:xfrm>
            <a:off x="1303139" y="2848952"/>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19" name="TextBox 518"/>
          <p:cNvSpPr txBox="1"/>
          <p:nvPr/>
        </p:nvSpPr>
        <p:spPr>
          <a:xfrm>
            <a:off x="3005429" y="2848372"/>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521" name="TextBox 520"/>
          <p:cNvSpPr txBox="1"/>
          <p:nvPr/>
        </p:nvSpPr>
        <p:spPr>
          <a:xfrm>
            <a:off x="2311251" y="2848372"/>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524" name="Rectangle 523"/>
          <p:cNvSpPr/>
          <p:nvPr/>
        </p:nvSpPr>
        <p:spPr bwMode="auto">
          <a:xfrm>
            <a:off x="1231131" y="2056284"/>
            <a:ext cx="2088232" cy="180020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29" name="Straight Connector 528"/>
          <p:cNvCxnSpPr/>
          <p:nvPr/>
        </p:nvCxnSpPr>
        <p:spPr bwMode="auto">
          <a:xfrm flipH="1">
            <a:off x="2743299" y="3136404"/>
            <a:ext cx="72008" cy="224408"/>
          </a:xfrm>
          <a:prstGeom prst="line">
            <a:avLst/>
          </a:prstGeom>
          <a:solidFill>
            <a:schemeClr val="accent1"/>
          </a:solidFill>
          <a:ln w="38100" cap="flat" cmpd="sng" algn="ctr">
            <a:solidFill>
              <a:schemeClr val="bg1"/>
            </a:solidFill>
            <a:prstDash val="solid"/>
            <a:round/>
            <a:headEnd type="none" w="med" len="med"/>
            <a:tailEnd type="none" w="med" len="med"/>
          </a:ln>
          <a:effectLst/>
        </p:spPr>
      </p:cxnSp>
      <p:grpSp>
        <p:nvGrpSpPr>
          <p:cNvPr id="533" name="Group 263"/>
          <p:cNvGrpSpPr>
            <a:grpSpLocks noChangeAspect="1"/>
          </p:cNvGrpSpPr>
          <p:nvPr/>
        </p:nvGrpSpPr>
        <p:grpSpPr>
          <a:xfrm flipV="1">
            <a:off x="2910686" y="2746447"/>
            <a:ext cx="95633" cy="136045"/>
            <a:chOff x="1951211" y="1840260"/>
            <a:chExt cx="144016" cy="288032"/>
          </a:xfrm>
        </p:grpSpPr>
        <p:sp>
          <p:nvSpPr>
            <p:cNvPr id="534" name="Flowchart: Delay 533"/>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5" name="Flowchart: Delay 534"/>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6" name="Isosceles Triangle 535"/>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7" name="Group 273"/>
          <p:cNvGrpSpPr>
            <a:grpSpLocks noChangeAspect="1"/>
          </p:cNvGrpSpPr>
          <p:nvPr/>
        </p:nvGrpSpPr>
        <p:grpSpPr>
          <a:xfrm flipV="1">
            <a:off x="2476354" y="2743391"/>
            <a:ext cx="95633" cy="136045"/>
            <a:chOff x="1951211" y="1840260"/>
            <a:chExt cx="144016" cy="288032"/>
          </a:xfrm>
        </p:grpSpPr>
        <p:sp>
          <p:nvSpPr>
            <p:cNvPr id="538" name="Flowchart: Delay 537"/>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9" name="Flowchart: Delay 538"/>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0" name="Isosceles Triangle 539"/>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46" name="Straight Connector 545"/>
          <p:cNvCxnSpPr/>
          <p:nvPr/>
        </p:nvCxnSpPr>
        <p:spPr bwMode="auto">
          <a:xfrm>
            <a:off x="1454494" y="284837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47" name="Group 12"/>
          <p:cNvGrpSpPr>
            <a:grpSpLocks noChangeAspect="1"/>
          </p:cNvGrpSpPr>
          <p:nvPr/>
        </p:nvGrpSpPr>
        <p:grpSpPr>
          <a:xfrm>
            <a:off x="1814534" y="2344316"/>
            <a:ext cx="288032" cy="288032"/>
            <a:chOff x="655067" y="5296644"/>
            <a:chExt cx="504056" cy="504056"/>
          </a:xfrm>
          <a:solidFill>
            <a:schemeClr val="bg1"/>
          </a:solidFill>
        </p:grpSpPr>
        <p:sp>
          <p:nvSpPr>
            <p:cNvPr id="548" name="Isosceles Triangle 54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9" name="Trapezoid 54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50" name="Group 13"/>
          <p:cNvGrpSpPr>
            <a:grpSpLocks noChangeAspect="1"/>
          </p:cNvGrpSpPr>
          <p:nvPr/>
        </p:nvGrpSpPr>
        <p:grpSpPr>
          <a:xfrm>
            <a:off x="1375147" y="2344316"/>
            <a:ext cx="288032" cy="288032"/>
            <a:chOff x="655067" y="5296644"/>
            <a:chExt cx="504056" cy="504056"/>
          </a:xfrm>
          <a:solidFill>
            <a:schemeClr val="bg1"/>
          </a:solidFill>
        </p:grpSpPr>
        <p:sp>
          <p:nvSpPr>
            <p:cNvPr id="551" name="Isosceles Triangle 55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2" name="Trapezoid 55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53" name="Straight Connector 552"/>
          <p:cNvCxnSpPr/>
          <p:nvPr/>
        </p:nvCxnSpPr>
        <p:spPr bwMode="auto">
          <a:xfrm>
            <a:off x="1591171"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4" name="Straight Connector 553"/>
          <p:cNvCxnSpPr/>
          <p:nvPr/>
        </p:nvCxnSpPr>
        <p:spPr bwMode="auto">
          <a:xfrm>
            <a:off x="1519163"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5" name="Straight Connector 554"/>
          <p:cNvCxnSpPr/>
          <p:nvPr/>
        </p:nvCxnSpPr>
        <p:spPr bwMode="auto">
          <a:xfrm>
            <a:off x="2030558"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6" name="Straight Connector 555"/>
          <p:cNvCxnSpPr/>
          <p:nvPr/>
        </p:nvCxnSpPr>
        <p:spPr bwMode="auto">
          <a:xfrm>
            <a:off x="1454494"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7" name="Straight Connector 556"/>
          <p:cNvCxnSpPr/>
          <p:nvPr/>
        </p:nvCxnSpPr>
        <p:spPr bwMode="auto">
          <a:xfrm>
            <a:off x="1886542"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8" name="Straight Connector 557"/>
          <p:cNvCxnSpPr/>
          <p:nvPr/>
        </p:nvCxnSpPr>
        <p:spPr bwMode="auto">
          <a:xfrm>
            <a:off x="1958550"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59" name="Group 263"/>
          <p:cNvGrpSpPr>
            <a:grpSpLocks noChangeAspect="1"/>
          </p:cNvGrpSpPr>
          <p:nvPr/>
        </p:nvGrpSpPr>
        <p:grpSpPr>
          <a:xfrm flipV="1">
            <a:off x="1837905" y="2746447"/>
            <a:ext cx="95633" cy="136045"/>
            <a:chOff x="1951211" y="1840260"/>
            <a:chExt cx="144016" cy="288032"/>
          </a:xfrm>
        </p:grpSpPr>
        <p:sp>
          <p:nvSpPr>
            <p:cNvPr id="560" name="Flowchart: Delay 559"/>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1" name="Flowchart: Delay 560"/>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2" name="Isosceles Triangle 56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63" name="Group 273"/>
          <p:cNvGrpSpPr>
            <a:grpSpLocks noChangeAspect="1"/>
          </p:cNvGrpSpPr>
          <p:nvPr/>
        </p:nvGrpSpPr>
        <p:grpSpPr>
          <a:xfrm flipV="1">
            <a:off x="1403573" y="2743391"/>
            <a:ext cx="95633" cy="136045"/>
            <a:chOff x="1951211" y="1840260"/>
            <a:chExt cx="144016" cy="288032"/>
          </a:xfrm>
        </p:grpSpPr>
        <p:sp>
          <p:nvSpPr>
            <p:cNvPr id="565" name="Flowchart: Delay 56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6" name="Flowchart: Delay 58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7" name="Isosceles Triangle 58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89" name="Straight Connector 588"/>
          <p:cNvCxnSpPr>
            <a:stCxn id="472" idx="0"/>
          </p:cNvCxnSpPr>
          <p:nvPr/>
        </p:nvCxnSpPr>
        <p:spPr bwMode="auto">
          <a:xfrm flipV="1">
            <a:off x="2591944" y="2200300"/>
            <a:ext cx="7339" cy="144016"/>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593" name="Straight Connector 592"/>
          <p:cNvCxnSpPr>
            <a:stCxn id="548" idx="0"/>
          </p:cNvCxnSpPr>
          <p:nvPr/>
        </p:nvCxnSpPr>
        <p:spPr bwMode="auto">
          <a:xfrm flipH="1" flipV="1">
            <a:off x="1951211" y="2200300"/>
            <a:ext cx="7339" cy="144016"/>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611" name="Rectangle 610"/>
          <p:cNvSpPr/>
          <p:nvPr/>
        </p:nvSpPr>
        <p:spPr bwMode="auto">
          <a:xfrm>
            <a:off x="1303139" y="3640460"/>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658" name="Rectangle 657"/>
          <p:cNvSpPr/>
          <p:nvPr/>
        </p:nvSpPr>
        <p:spPr bwMode="auto">
          <a:xfrm>
            <a:off x="2383259" y="3640460"/>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660" name="Rectangle 659"/>
          <p:cNvSpPr/>
          <p:nvPr/>
        </p:nvSpPr>
        <p:spPr bwMode="auto">
          <a:xfrm>
            <a:off x="1375147" y="3208412"/>
            <a:ext cx="648072" cy="144016"/>
          </a:xfrm>
          <a:prstGeom prst="rect">
            <a:avLst/>
          </a:prstGeom>
          <a:noFill/>
          <a:ln w="9525"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661" name="Rectangle 660"/>
          <p:cNvSpPr/>
          <p:nvPr/>
        </p:nvSpPr>
        <p:spPr bwMode="auto">
          <a:xfrm>
            <a:off x="2455267" y="3208412"/>
            <a:ext cx="648072" cy="144016"/>
          </a:xfrm>
          <a:prstGeom prst="rect">
            <a:avLst/>
          </a:prstGeom>
          <a:noFill/>
          <a:ln w="9525"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665" name="Rectangle 664"/>
          <p:cNvSpPr/>
          <p:nvPr/>
        </p:nvSpPr>
        <p:spPr bwMode="auto">
          <a:xfrm>
            <a:off x="7207795" y="3064396"/>
            <a:ext cx="727075" cy="288031"/>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66" name="Straight Connector 665"/>
          <p:cNvCxnSpPr/>
          <p:nvPr/>
        </p:nvCxnSpPr>
        <p:spPr bwMode="auto">
          <a:xfrm>
            <a:off x="8431931" y="284837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7" name="Straight Connector 666"/>
          <p:cNvCxnSpPr/>
          <p:nvPr/>
        </p:nvCxnSpPr>
        <p:spPr bwMode="auto">
          <a:xfrm>
            <a:off x="8647955" y="3352428"/>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8" name="Straight Connector 667"/>
          <p:cNvCxnSpPr/>
          <p:nvPr/>
        </p:nvCxnSpPr>
        <p:spPr bwMode="auto">
          <a:xfrm>
            <a:off x="7567835" y="3352428"/>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69" name="Rectangle 668"/>
          <p:cNvSpPr/>
          <p:nvPr/>
        </p:nvSpPr>
        <p:spPr bwMode="auto">
          <a:xfrm>
            <a:off x="8280920" y="3064396"/>
            <a:ext cx="727075" cy="288031"/>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70" name="Straight Connector 669"/>
          <p:cNvCxnSpPr/>
          <p:nvPr/>
        </p:nvCxnSpPr>
        <p:spPr bwMode="auto">
          <a:xfrm>
            <a:off x="8719963" y="2056284"/>
            <a:ext cx="216024" cy="28803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671" name="Straight Connector 670"/>
          <p:cNvCxnSpPr/>
          <p:nvPr/>
        </p:nvCxnSpPr>
        <p:spPr bwMode="auto">
          <a:xfrm flipH="1">
            <a:off x="7423819" y="2056284"/>
            <a:ext cx="216024" cy="288032"/>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672" name="Straight Connector 671"/>
          <p:cNvCxnSpPr/>
          <p:nvPr/>
        </p:nvCxnSpPr>
        <p:spPr bwMode="auto">
          <a:xfrm flipH="1">
            <a:off x="7718846" y="3064396"/>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673" name="Straight Connector 672"/>
          <p:cNvCxnSpPr/>
          <p:nvPr/>
        </p:nvCxnSpPr>
        <p:spPr bwMode="auto">
          <a:xfrm>
            <a:off x="7358806" y="3064396"/>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674" name="Straight Connector 673"/>
          <p:cNvCxnSpPr/>
          <p:nvPr/>
        </p:nvCxnSpPr>
        <p:spPr bwMode="auto">
          <a:xfrm>
            <a:off x="7855867" y="2200300"/>
            <a:ext cx="648072"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grpSp>
        <p:nvGrpSpPr>
          <p:cNvPr id="675" name="Group 12"/>
          <p:cNvGrpSpPr>
            <a:grpSpLocks noChangeAspect="1"/>
          </p:cNvGrpSpPr>
          <p:nvPr/>
        </p:nvGrpSpPr>
        <p:grpSpPr>
          <a:xfrm>
            <a:off x="8791971" y="2344316"/>
            <a:ext cx="288032" cy="288032"/>
            <a:chOff x="655067" y="5296644"/>
            <a:chExt cx="504056" cy="504056"/>
          </a:xfrm>
          <a:solidFill>
            <a:schemeClr val="bg1"/>
          </a:solidFill>
        </p:grpSpPr>
        <p:sp>
          <p:nvSpPr>
            <p:cNvPr id="676" name="Isosceles Triangle 67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7" name="Trapezoid 67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78" name="Group 13"/>
          <p:cNvGrpSpPr>
            <a:grpSpLocks noChangeAspect="1"/>
          </p:cNvGrpSpPr>
          <p:nvPr/>
        </p:nvGrpSpPr>
        <p:grpSpPr>
          <a:xfrm>
            <a:off x="8352584" y="2344316"/>
            <a:ext cx="288032" cy="288032"/>
            <a:chOff x="655067" y="5296644"/>
            <a:chExt cx="504056" cy="504056"/>
          </a:xfrm>
          <a:solidFill>
            <a:schemeClr val="bg1"/>
          </a:solidFill>
        </p:grpSpPr>
        <p:sp>
          <p:nvSpPr>
            <p:cNvPr id="679" name="Isosceles Triangle 67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80" name="Trapezoid 67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81" name="Straight Connector 680"/>
          <p:cNvCxnSpPr/>
          <p:nvPr/>
        </p:nvCxnSpPr>
        <p:spPr bwMode="auto">
          <a:xfrm>
            <a:off x="8568608"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2" name="Straight Connector 681"/>
          <p:cNvCxnSpPr/>
          <p:nvPr/>
        </p:nvCxnSpPr>
        <p:spPr bwMode="auto">
          <a:xfrm>
            <a:off x="8496600"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3" name="Straight Connector 682"/>
          <p:cNvCxnSpPr/>
          <p:nvPr/>
        </p:nvCxnSpPr>
        <p:spPr bwMode="auto">
          <a:xfrm>
            <a:off x="9007995"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4" name="Straight Connector 683"/>
          <p:cNvCxnSpPr/>
          <p:nvPr/>
        </p:nvCxnSpPr>
        <p:spPr bwMode="auto">
          <a:xfrm>
            <a:off x="8431931"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5" name="Straight Connector 684"/>
          <p:cNvCxnSpPr/>
          <p:nvPr/>
        </p:nvCxnSpPr>
        <p:spPr bwMode="auto">
          <a:xfrm>
            <a:off x="8863979"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6" name="Straight Connector 685"/>
          <p:cNvCxnSpPr/>
          <p:nvPr/>
        </p:nvCxnSpPr>
        <p:spPr bwMode="auto">
          <a:xfrm>
            <a:off x="8935987"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87" name="Freeform 686"/>
          <p:cNvSpPr/>
          <p:nvPr/>
        </p:nvSpPr>
        <p:spPr bwMode="auto">
          <a:xfrm>
            <a:off x="8424936" y="3064396"/>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88" name="TextBox 687"/>
          <p:cNvSpPr txBox="1"/>
          <p:nvPr/>
        </p:nvSpPr>
        <p:spPr>
          <a:xfrm>
            <a:off x="7831441" y="2848952"/>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689" name="TextBox 688"/>
          <p:cNvSpPr txBox="1"/>
          <p:nvPr/>
        </p:nvSpPr>
        <p:spPr>
          <a:xfrm>
            <a:off x="7207795" y="2848952"/>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690" name="TextBox 689"/>
          <p:cNvSpPr txBox="1"/>
          <p:nvPr/>
        </p:nvSpPr>
        <p:spPr>
          <a:xfrm>
            <a:off x="8910085" y="2848372"/>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691" name="TextBox 690"/>
          <p:cNvSpPr txBox="1"/>
          <p:nvPr/>
        </p:nvSpPr>
        <p:spPr>
          <a:xfrm>
            <a:off x="8215907" y="2848372"/>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692" name="Rectangle 691"/>
          <p:cNvSpPr/>
          <p:nvPr/>
        </p:nvSpPr>
        <p:spPr bwMode="auto">
          <a:xfrm>
            <a:off x="7135787" y="2056284"/>
            <a:ext cx="2088232" cy="1800200"/>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93" name="Straight Connector 692"/>
          <p:cNvCxnSpPr/>
          <p:nvPr/>
        </p:nvCxnSpPr>
        <p:spPr bwMode="auto">
          <a:xfrm flipH="1">
            <a:off x="7574830" y="3136404"/>
            <a:ext cx="72008" cy="22440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702" name="Straight Connector 701"/>
          <p:cNvCxnSpPr/>
          <p:nvPr/>
        </p:nvCxnSpPr>
        <p:spPr bwMode="auto">
          <a:xfrm>
            <a:off x="7359150" y="284837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03" name="Group 12"/>
          <p:cNvGrpSpPr>
            <a:grpSpLocks noChangeAspect="1"/>
          </p:cNvGrpSpPr>
          <p:nvPr/>
        </p:nvGrpSpPr>
        <p:grpSpPr>
          <a:xfrm>
            <a:off x="7719190" y="2344316"/>
            <a:ext cx="288032" cy="288032"/>
            <a:chOff x="655067" y="5296644"/>
            <a:chExt cx="504056" cy="504056"/>
          </a:xfrm>
          <a:solidFill>
            <a:schemeClr val="bg1"/>
          </a:solidFill>
        </p:grpSpPr>
        <p:sp>
          <p:nvSpPr>
            <p:cNvPr id="704" name="Isosceles Triangle 70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5" name="Trapezoid 70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06" name="Group 13"/>
          <p:cNvGrpSpPr>
            <a:grpSpLocks noChangeAspect="1"/>
          </p:cNvGrpSpPr>
          <p:nvPr/>
        </p:nvGrpSpPr>
        <p:grpSpPr>
          <a:xfrm>
            <a:off x="7279803" y="2344316"/>
            <a:ext cx="288032" cy="288032"/>
            <a:chOff x="655067" y="5296644"/>
            <a:chExt cx="504056" cy="504056"/>
          </a:xfrm>
          <a:solidFill>
            <a:schemeClr val="bg1"/>
          </a:solidFill>
        </p:grpSpPr>
        <p:sp>
          <p:nvSpPr>
            <p:cNvPr id="707" name="Isosceles Triangle 70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8" name="Trapezoid 70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09" name="Straight Connector 708"/>
          <p:cNvCxnSpPr/>
          <p:nvPr/>
        </p:nvCxnSpPr>
        <p:spPr bwMode="auto">
          <a:xfrm>
            <a:off x="7495827"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0" name="Straight Connector 709"/>
          <p:cNvCxnSpPr/>
          <p:nvPr/>
        </p:nvCxnSpPr>
        <p:spPr bwMode="auto">
          <a:xfrm>
            <a:off x="7423819"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1" name="Straight Connector 710"/>
          <p:cNvCxnSpPr/>
          <p:nvPr/>
        </p:nvCxnSpPr>
        <p:spPr bwMode="auto">
          <a:xfrm>
            <a:off x="7935214"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2" name="Straight Connector 711"/>
          <p:cNvCxnSpPr/>
          <p:nvPr/>
        </p:nvCxnSpPr>
        <p:spPr bwMode="auto">
          <a:xfrm>
            <a:off x="7359150"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3" name="Straight Connector 712"/>
          <p:cNvCxnSpPr/>
          <p:nvPr/>
        </p:nvCxnSpPr>
        <p:spPr bwMode="auto">
          <a:xfrm>
            <a:off x="7791198" y="2632348"/>
            <a:ext cx="0" cy="43204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4" name="Straight Connector 713"/>
          <p:cNvCxnSpPr/>
          <p:nvPr/>
        </p:nvCxnSpPr>
        <p:spPr bwMode="auto">
          <a:xfrm>
            <a:off x="7863206" y="26323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15" name="Group 263"/>
          <p:cNvGrpSpPr>
            <a:grpSpLocks noChangeAspect="1"/>
          </p:cNvGrpSpPr>
          <p:nvPr/>
        </p:nvGrpSpPr>
        <p:grpSpPr>
          <a:xfrm flipV="1">
            <a:off x="8820381" y="2746447"/>
            <a:ext cx="95633" cy="136045"/>
            <a:chOff x="1951211" y="1840260"/>
            <a:chExt cx="144016" cy="288032"/>
          </a:xfrm>
        </p:grpSpPr>
        <p:sp>
          <p:nvSpPr>
            <p:cNvPr id="716" name="Flowchart: Delay 715"/>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7" name="Flowchart: Delay 716"/>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8" name="Isosceles Triangle 71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19" name="Group 273"/>
          <p:cNvGrpSpPr>
            <a:grpSpLocks noChangeAspect="1"/>
          </p:cNvGrpSpPr>
          <p:nvPr/>
        </p:nvGrpSpPr>
        <p:grpSpPr>
          <a:xfrm flipV="1">
            <a:off x="8386049" y="2743391"/>
            <a:ext cx="95633" cy="136045"/>
            <a:chOff x="1951211" y="1840260"/>
            <a:chExt cx="144016" cy="288032"/>
          </a:xfrm>
        </p:grpSpPr>
        <p:sp>
          <p:nvSpPr>
            <p:cNvPr id="720" name="Flowchart: Delay 719"/>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1" name="Flowchart: Delay 720"/>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2" name="Isosceles Triangle 72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723" name="Straight Connector 722"/>
          <p:cNvCxnSpPr>
            <a:stCxn id="679" idx="0"/>
          </p:cNvCxnSpPr>
          <p:nvPr/>
        </p:nvCxnSpPr>
        <p:spPr bwMode="auto">
          <a:xfrm flipV="1">
            <a:off x="8496600" y="2200300"/>
            <a:ext cx="7339" cy="144016"/>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724" name="Straight Connector 723"/>
          <p:cNvCxnSpPr>
            <a:stCxn id="704" idx="0"/>
          </p:cNvCxnSpPr>
          <p:nvPr/>
        </p:nvCxnSpPr>
        <p:spPr bwMode="auto">
          <a:xfrm flipH="1" flipV="1">
            <a:off x="7855867" y="2200300"/>
            <a:ext cx="7339" cy="144016"/>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725" name="Rectangle 724"/>
          <p:cNvSpPr/>
          <p:nvPr/>
        </p:nvSpPr>
        <p:spPr bwMode="auto">
          <a:xfrm>
            <a:off x="7207795" y="3640460"/>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726" name="Rectangle 725"/>
          <p:cNvSpPr/>
          <p:nvPr/>
        </p:nvSpPr>
        <p:spPr bwMode="auto">
          <a:xfrm>
            <a:off x="8287915" y="3640460"/>
            <a:ext cx="720080" cy="144016"/>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727" name="Rectangle 726"/>
          <p:cNvSpPr/>
          <p:nvPr/>
        </p:nvSpPr>
        <p:spPr bwMode="auto">
          <a:xfrm>
            <a:off x="8352928" y="3208412"/>
            <a:ext cx="648072" cy="144016"/>
          </a:xfrm>
          <a:prstGeom prst="rect">
            <a:avLst/>
          </a:prstGeom>
          <a:noFill/>
          <a:ln w="9525"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728" name="Rectangle 727"/>
          <p:cNvSpPr/>
          <p:nvPr/>
        </p:nvSpPr>
        <p:spPr bwMode="auto">
          <a:xfrm>
            <a:off x="7207795" y="3208412"/>
            <a:ext cx="648072" cy="144016"/>
          </a:xfrm>
          <a:prstGeom prst="rect">
            <a:avLst/>
          </a:prstGeom>
          <a:noFill/>
          <a:ln w="9525" cap="flat" cmpd="sng" algn="ctr">
            <a:no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grpSp>
        <p:nvGrpSpPr>
          <p:cNvPr id="694" name="Group 263"/>
          <p:cNvGrpSpPr>
            <a:grpSpLocks noChangeAspect="1"/>
          </p:cNvGrpSpPr>
          <p:nvPr/>
        </p:nvGrpSpPr>
        <p:grpSpPr>
          <a:xfrm flipV="1">
            <a:off x="7747171" y="2746447"/>
            <a:ext cx="95633" cy="136045"/>
            <a:chOff x="1951211" y="1840260"/>
            <a:chExt cx="144016" cy="288032"/>
          </a:xfrm>
        </p:grpSpPr>
        <p:sp>
          <p:nvSpPr>
            <p:cNvPr id="695" name="Flowchart: Delay 69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6" name="Flowchart: Delay 69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7" name="Isosceles Triangle 69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98" name="Group 273"/>
          <p:cNvGrpSpPr>
            <a:grpSpLocks noChangeAspect="1"/>
          </p:cNvGrpSpPr>
          <p:nvPr/>
        </p:nvGrpSpPr>
        <p:grpSpPr>
          <a:xfrm flipV="1">
            <a:off x="7312839" y="2743391"/>
            <a:ext cx="95633" cy="136045"/>
            <a:chOff x="1951211" y="1840260"/>
            <a:chExt cx="144016" cy="288032"/>
          </a:xfrm>
        </p:grpSpPr>
        <p:sp>
          <p:nvSpPr>
            <p:cNvPr id="699" name="Flowchart: Delay 698"/>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0" name="Flowchart: Delay 699"/>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1" name="Isosceles Triangle 700"/>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732" name="TextBox 731"/>
          <p:cNvSpPr txBox="1"/>
          <p:nvPr/>
        </p:nvSpPr>
        <p:spPr>
          <a:xfrm>
            <a:off x="6995" y="2416324"/>
            <a:ext cx="1080120" cy="430887"/>
          </a:xfrm>
          <a:prstGeom prst="rect">
            <a:avLst/>
          </a:prstGeom>
          <a:noFill/>
        </p:spPr>
        <p:txBody>
          <a:bodyPr wrap="square" lIns="0" tIns="0" rIns="0" bIns="0" rtlCol="0">
            <a:spAutoFit/>
          </a:bodyPr>
          <a:lstStyle/>
          <a:p>
            <a:pPr algn="r"/>
            <a:r>
              <a:rPr lang="en-GB" sz="1400" b="0" dirty="0" smtClean="0">
                <a:solidFill>
                  <a:srgbClr val="C00000"/>
                </a:solidFill>
              </a:rPr>
              <a:t>Disabled SVLAN MEP</a:t>
            </a:r>
            <a:endParaRPr lang="en-US" sz="1400" b="0" dirty="0" smtClean="0">
              <a:solidFill>
                <a:srgbClr val="C00000"/>
              </a:solidFill>
            </a:endParaRPr>
          </a:p>
        </p:txBody>
      </p:sp>
      <p:cxnSp>
        <p:nvCxnSpPr>
          <p:cNvPr id="734" name="Straight Arrow Connector 733"/>
          <p:cNvCxnSpPr>
            <a:stCxn id="732" idx="3"/>
            <a:endCxn id="587" idx="5"/>
          </p:cNvCxnSpPr>
          <p:nvPr/>
        </p:nvCxnSpPr>
        <p:spPr bwMode="auto">
          <a:xfrm>
            <a:off x="1087115" y="2631768"/>
            <a:ext cx="340366" cy="145635"/>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736" name="TextBox 735"/>
          <p:cNvSpPr txBox="1"/>
          <p:nvPr/>
        </p:nvSpPr>
        <p:spPr>
          <a:xfrm>
            <a:off x="5931325" y="2416324"/>
            <a:ext cx="1080120" cy="430887"/>
          </a:xfrm>
          <a:prstGeom prst="rect">
            <a:avLst/>
          </a:prstGeom>
          <a:noFill/>
        </p:spPr>
        <p:txBody>
          <a:bodyPr wrap="square" lIns="0" tIns="0" rIns="0" bIns="0" rtlCol="0">
            <a:spAutoFit/>
          </a:bodyPr>
          <a:lstStyle/>
          <a:p>
            <a:pPr algn="r"/>
            <a:r>
              <a:rPr lang="en-GB" sz="1400" b="0" dirty="0" smtClean="0">
                <a:solidFill>
                  <a:srgbClr val="C00000"/>
                </a:solidFill>
              </a:rPr>
              <a:t>Active SVLAN MEP</a:t>
            </a:r>
            <a:endParaRPr lang="en-US" sz="1400" b="0" dirty="0" smtClean="0">
              <a:solidFill>
                <a:srgbClr val="C00000"/>
              </a:solidFill>
            </a:endParaRPr>
          </a:p>
        </p:txBody>
      </p:sp>
      <p:cxnSp>
        <p:nvCxnSpPr>
          <p:cNvPr id="737" name="Straight Arrow Connector 736"/>
          <p:cNvCxnSpPr>
            <a:stCxn id="736" idx="3"/>
            <a:endCxn id="701" idx="5"/>
          </p:cNvCxnSpPr>
          <p:nvPr/>
        </p:nvCxnSpPr>
        <p:spPr bwMode="auto">
          <a:xfrm>
            <a:off x="7011445" y="2631768"/>
            <a:ext cx="325302" cy="145635"/>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738" name="TextBox 737"/>
          <p:cNvSpPr txBox="1"/>
          <p:nvPr/>
        </p:nvSpPr>
        <p:spPr>
          <a:xfrm>
            <a:off x="3463379" y="2417485"/>
            <a:ext cx="1080120" cy="430887"/>
          </a:xfrm>
          <a:prstGeom prst="rect">
            <a:avLst/>
          </a:prstGeom>
          <a:noFill/>
        </p:spPr>
        <p:txBody>
          <a:bodyPr wrap="square" lIns="0" tIns="0" rIns="0" bIns="0" rtlCol="0">
            <a:spAutoFit/>
          </a:bodyPr>
          <a:lstStyle/>
          <a:p>
            <a:r>
              <a:rPr lang="en-GB" sz="1400" b="0" dirty="0" smtClean="0">
                <a:solidFill>
                  <a:srgbClr val="C00000"/>
                </a:solidFill>
              </a:rPr>
              <a:t>Active SVLAN MEP</a:t>
            </a:r>
            <a:endParaRPr lang="en-US" sz="1400" b="0" dirty="0" smtClean="0">
              <a:solidFill>
                <a:srgbClr val="C00000"/>
              </a:solidFill>
            </a:endParaRPr>
          </a:p>
        </p:txBody>
      </p:sp>
      <p:cxnSp>
        <p:nvCxnSpPr>
          <p:cNvPr id="739" name="Straight Arrow Connector 738"/>
          <p:cNvCxnSpPr>
            <a:stCxn id="738" idx="1"/>
            <a:endCxn id="536" idx="1"/>
          </p:cNvCxnSpPr>
          <p:nvPr/>
        </p:nvCxnSpPr>
        <p:spPr bwMode="auto">
          <a:xfrm flipH="1">
            <a:off x="2982411" y="2632929"/>
            <a:ext cx="480968" cy="147530"/>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744" name="TextBox 743"/>
          <p:cNvSpPr txBox="1"/>
          <p:nvPr/>
        </p:nvSpPr>
        <p:spPr>
          <a:xfrm>
            <a:off x="9368035" y="2417485"/>
            <a:ext cx="1080120" cy="430887"/>
          </a:xfrm>
          <a:prstGeom prst="rect">
            <a:avLst/>
          </a:prstGeom>
          <a:noFill/>
        </p:spPr>
        <p:txBody>
          <a:bodyPr wrap="square" lIns="0" tIns="0" rIns="0" bIns="0" rtlCol="0">
            <a:spAutoFit/>
          </a:bodyPr>
          <a:lstStyle/>
          <a:p>
            <a:r>
              <a:rPr lang="en-GB" sz="1400" b="0" dirty="0" smtClean="0">
                <a:solidFill>
                  <a:srgbClr val="C00000"/>
                </a:solidFill>
              </a:rPr>
              <a:t>Disabled SVLAN MEP</a:t>
            </a:r>
            <a:endParaRPr lang="en-US" sz="1400" b="0" dirty="0" smtClean="0">
              <a:solidFill>
                <a:srgbClr val="C00000"/>
              </a:solidFill>
            </a:endParaRPr>
          </a:p>
        </p:txBody>
      </p:sp>
      <p:cxnSp>
        <p:nvCxnSpPr>
          <p:cNvPr id="745" name="Straight Arrow Connector 744"/>
          <p:cNvCxnSpPr>
            <a:stCxn id="744" idx="1"/>
            <a:endCxn id="718" idx="1"/>
          </p:cNvCxnSpPr>
          <p:nvPr/>
        </p:nvCxnSpPr>
        <p:spPr bwMode="auto">
          <a:xfrm flipH="1">
            <a:off x="8892106" y="2632929"/>
            <a:ext cx="475929" cy="147530"/>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746" name="Straight Arrow Connector 745"/>
          <p:cNvCxnSpPr>
            <a:stCxn id="738" idx="1"/>
            <a:endCxn id="540" idx="1"/>
          </p:cNvCxnSpPr>
          <p:nvPr/>
        </p:nvCxnSpPr>
        <p:spPr bwMode="auto">
          <a:xfrm flipH="1">
            <a:off x="2548079" y="2632929"/>
            <a:ext cx="915300" cy="144474"/>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749" name="Straight Arrow Connector 748"/>
          <p:cNvCxnSpPr>
            <a:stCxn id="732" idx="3"/>
            <a:endCxn id="562" idx="5"/>
          </p:cNvCxnSpPr>
          <p:nvPr/>
        </p:nvCxnSpPr>
        <p:spPr bwMode="auto">
          <a:xfrm>
            <a:off x="1087115" y="2631768"/>
            <a:ext cx="774698" cy="14869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752" name="Straight Arrow Connector 751"/>
          <p:cNvCxnSpPr>
            <a:stCxn id="736" idx="3"/>
            <a:endCxn id="697" idx="5"/>
          </p:cNvCxnSpPr>
          <p:nvPr/>
        </p:nvCxnSpPr>
        <p:spPr bwMode="auto">
          <a:xfrm>
            <a:off x="7011445" y="2631768"/>
            <a:ext cx="759634" cy="14869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757" name="Straight Arrow Connector 756"/>
          <p:cNvCxnSpPr>
            <a:stCxn id="744" idx="1"/>
            <a:endCxn id="722" idx="1"/>
          </p:cNvCxnSpPr>
          <p:nvPr/>
        </p:nvCxnSpPr>
        <p:spPr bwMode="auto">
          <a:xfrm flipH="1">
            <a:off x="8457774" y="2632929"/>
            <a:ext cx="910261" cy="144474"/>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762" name="Straight Arrow Connector 761"/>
          <p:cNvCxnSpPr>
            <a:stCxn id="763" idx="0"/>
            <a:endCxn id="516" idx="1"/>
          </p:cNvCxnSpPr>
          <p:nvPr/>
        </p:nvCxnSpPr>
        <p:spPr bwMode="auto">
          <a:xfrm flipV="1">
            <a:off x="871091" y="3206589"/>
            <a:ext cx="786550" cy="79391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763" name="TextBox 762"/>
          <p:cNvSpPr txBox="1"/>
          <p:nvPr/>
        </p:nvSpPr>
        <p:spPr>
          <a:xfrm>
            <a:off x="151011" y="4000500"/>
            <a:ext cx="1440160" cy="214335"/>
          </a:xfrm>
          <a:prstGeom prst="rect">
            <a:avLst/>
          </a:prstGeom>
          <a:solidFill>
            <a:schemeClr val="bg1"/>
          </a:solidFill>
        </p:spPr>
        <p:txBody>
          <a:bodyPr wrap="square" lIns="0" tIns="0" rIns="0" bIns="0" rtlCol="0">
            <a:spAutoFit/>
          </a:bodyPr>
          <a:lstStyle/>
          <a:p>
            <a:pPr algn="ctr"/>
            <a:r>
              <a:rPr lang="en-GB" sz="1400" b="0" dirty="0" smtClean="0"/>
              <a:t>SVLAN EC relay</a:t>
            </a:r>
          </a:p>
        </p:txBody>
      </p:sp>
      <p:cxnSp>
        <p:nvCxnSpPr>
          <p:cNvPr id="764" name="Straight Arrow Connector 763"/>
          <p:cNvCxnSpPr>
            <a:stCxn id="765" idx="2"/>
          </p:cNvCxnSpPr>
          <p:nvPr/>
        </p:nvCxnSpPr>
        <p:spPr bwMode="auto">
          <a:xfrm flipH="1">
            <a:off x="7999884" y="4718311"/>
            <a:ext cx="1275356" cy="50463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765" name="TextBox 764"/>
          <p:cNvSpPr txBox="1"/>
          <p:nvPr/>
        </p:nvSpPr>
        <p:spPr>
          <a:xfrm>
            <a:off x="8647955" y="4502867"/>
            <a:ext cx="1254570" cy="215444"/>
          </a:xfrm>
          <a:prstGeom prst="rect">
            <a:avLst/>
          </a:prstGeom>
          <a:solidFill>
            <a:schemeClr val="bg1"/>
          </a:solidFill>
        </p:spPr>
        <p:txBody>
          <a:bodyPr wrap="square" lIns="0" tIns="0" rIns="0" bIns="0" rtlCol="0">
            <a:spAutoFit/>
          </a:bodyPr>
          <a:lstStyle/>
          <a:p>
            <a:pPr algn="ctr"/>
            <a:r>
              <a:rPr lang="en-GB" sz="1400" dirty="0" smtClean="0"/>
              <a:t>TESI A drop</a:t>
            </a:r>
            <a:endParaRPr lang="en-US" sz="1400" dirty="0" smtClean="0"/>
          </a:p>
        </p:txBody>
      </p:sp>
      <p:cxnSp>
        <p:nvCxnSpPr>
          <p:cNvPr id="769" name="Straight Arrow Connector 768"/>
          <p:cNvCxnSpPr>
            <a:stCxn id="770" idx="0"/>
            <a:endCxn id="687" idx="1"/>
          </p:cNvCxnSpPr>
          <p:nvPr/>
        </p:nvCxnSpPr>
        <p:spPr bwMode="auto">
          <a:xfrm flipH="1" flipV="1">
            <a:off x="8635422" y="3206589"/>
            <a:ext cx="948637" cy="79560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770" name="TextBox 769"/>
          <p:cNvSpPr txBox="1"/>
          <p:nvPr/>
        </p:nvSpPr>
        <p:spPr>
          <a:xfrm>
            <a:off x="8863979" y="4002189"/>
            <a:ext cx="1440160" cy="214335"/>
          </a:xfrm>
          <a:prstGeom prst="rect">
            <a:avLst/>
          </a:prstGeom>
          <a:solidFill>
            <a:schemeClr val="bg1"/>
          </a:solidFill>
        </p:spPr>
        <p:txBody>
          <a:bodyPr wrap="square" lIns="0" tIns="0" rIns="0" bIns="0" rtlCol="0">
            <a:spAutoFit/>
          </a:bodyPr>
          <a:lstStyle/>
          <a:p>
            <a:pPr algn="ctr"/>
            <a:r>
              <a:rPr lang="en-GB" sz="1400" b="0" dirty="0" smtClean="0"/>
              <a:t>SVLAN EC relay</a:t>
            </a:r>
          </a:p>
        </p:txBody>
      </p:sp>
      <p:sp>
        <p:nvSpPr>
          <p:cNvPr id="773" name="TextBox 772"/>
          <p:cNvSpPr txBox="1"/>
          <p:nvPr/>
        </p:nvSpPr>
        <p:spPr>
          <a:xfrm>
            <a:off x="2383259" y="4000500"/>
            <a:ext cx="1440160" cy="214335"/>
          </a:xfrm>
          <a:prstGeom prst="rect">
            <a:avLst/>
          </a:prstGeom>
          <a:solidFill>
            <a:schemeClr val="bg1"/>
          </a:solidFill>
        </p:spPr>
        <p:txBody>
          <a:bodyPr wrap="square" lIns="0" tIns="0" rIns="0" bIns="0" rtlCol="0">
            <a:spAutoFit/>
          </a:bodyPr>
          <a:lstStyle/>
          <a:p>
            <a:pPr algn="ctr"/>
            <a:r>
              <a:rPr lang="en-GB" sz="1400" b="0" dirty="0" smtClean="0"/>
              <a:t>SVLAN EC drop</a:t>
            </a:r>
          </a:p>
        </p:txBody>
      </p:sp>
      <p:cxnSp>
        <p:nvCxnSpPr>
          <p:cNvPr id="774" name="Straight Arrow Connector 773"/>
          <p:cNvCxnSpPr>
            <a:stCxn id="773" idx="0"/>
            <a:endCxn id="661" idx="2"/>
          </p:cNvCxnSpPr>
          <p:nvPr/>
        </p:nvCxnSpPr>
        <p:spPr bwMode="auto">
          <a:xfrm flipH="1" flipV="1">
            <a:off x="2779303" y="3352428"/>
            <a:ext cx="324036" cy="64807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778" name="TextBox 777"/>
          <p:cNvSpPr txBox="1"/>
          <p:nvPr/>
        </p:nvSpPr>
        <p:spPr>
          <a:xfrm>
            <a:off x="6631731" y="4000500"/>
            <a:ext cx="1440160" cy="214335"/>
          </a:xfrm>
          <a:prstGeom prst="rect">
            <a:avLst/>
          </a:prstGeom>
          <a:solidFill>
            <a:schemeClr val="bg1"/>
          </a:solidFill>
        </p:spPr>
        <p:txBody>
          <a:bodyPr wrap="square" lIns="0" tIns="0" rIns="0" bIns="0" rtlCol="0">
            <a:spAutoFit/>
          </a:bodyPr>
          <a:lstStyle/>
          <a:p>
            <a:pPr algn="ctr"/>
            <a:r>
              <a:rPr lang="en-GB" sz="1400" b="0" dirty="0" smtClean="0"/>
              <a:t>SVLAN EC drop</a:t>
            </a:r>
          </a:p>
        </p:txBody>
      </p:sp>
      <p:cxnSp>
        <p:nvCxnSpPr>
          <p:cNvPr id="779" name="Straight Arrow Connector 778"/>
          <p:cNvCxnSpPr>
            <a:stCxn id="778" idx="0"/>
            <a:endCxn id="728" idx="2"/>
          </p:cNvCxnSpPr>
          <p:nvPr/>
        </p:nvCxnSpPr>
        <p:spPr bwMode="auto">
          <a:xfrm flipV="1">
            <a:off x="7351811" y="3352428"/>
            <a:ext cx="180020" cy="64807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8" name="Straight Connector 47"/>
          <p:cNvCxnSpPr/>
          <p:nvPr/>
        </p:nvCxnSpPr>
        <p:spPr bwMode="auto">
          <a:xfrm>
            <a:off x="31033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31753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32473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75678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74238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74958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9" name="Straight Connector 138"/>
          <p:cNvCxnSpPr/>
          <p:nvPr/>
        </p:nvCxnSpPr>
        <p:spPr bwMode="auto">
          <a:xfrm>
            <a:off x="807189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792787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799988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281530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267129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274329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a:off x="18792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20952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19512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p:nvPr/>
        </p:nvCxnSpPr>
        <p:spPr bwMode="auto">
          <a:xfrm>
            <a:off x="468751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99" name="Straight Connector 298"/>
          <p:cNvCxnSpPr/>
          <p:nvPr/>
        </p:nvCxnSpPr>
        <p:spPr bwMode="auto">
          <a:xfrm>
            <a:off x="475952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6" name="Straight Connector 305"/>
          <p:cNvCxnSpPr/>
          <p:nvPr/>
        </p:nvCxnSpPr>
        <p:spPr bwMode="auto">
          <a:xfrm>
            <a:off x="483153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8" name="Straight Connector 307"/>
          <p:cNvCxnSpPr/>
          <p:nvPr/>
        </p:nvCxnSpPr>
        <p:spPr bwMode="auto">
          <a:xfrm>
            <a:off x="59116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a:off x="57676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a:off x="58396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5" name="Straight Connector 364"/>
          <p:cNvCxnSpPr/>
          <p:nvPr/>
        </p:nvCxnSpPr>
        <p:spPr bwMode="auto">
          <a:xfrm>
            <a:off x="68477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0" name="Straight Connector 369"/>
          <p:cNvCxnSpPr/>
          <p:nvPr/>
        </p:nvCxnSpPr>
        <p:spPr bwMode="auto">
          <a:xfrm>
            <a:off x="67037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2" name="Straight Connector 371"/>
          <p:cNvCxnSpPr/>
          <p:nvPr/>
        </p:nvCxnSpPr>
        <p:spPr bwMode="auto">
          <a:xfrm>
            <a:off x="67757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3" name="Straight Connector 372"/>
          <p:cNvCxnSpPr/>
          <p:nvPr/>
        </p:nvCxnSpPr>
        <p:spPr bwMode="auto">
          <a:xfrm>
            <a:off x="38954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4" name="Straight Connector 373"/>
          <p:cNvCxnSpPr/>
          <p:nvPr/>
        </p:nvCxnSpPr>
        <p:spPr bwMode="auto">
          <a:xfrm>
            <a:off x="37514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5" name="Straight Connector 374"/>
          <p:cNvCxnSpPr/>
          <p:nvPr/>
        </p:nvCxnSpPr>
        <p:spPr bwMode="auto">
          <a:xfrm>
            <a:off x="38234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1" name="Straight Connector 450"/>
          <p:cNvCxnSpPr/>
          <p:nvPr/>
        </p:nvCxnSpPr>
        <p:spPr bwMode="auto">
          <a:xfrm>
            <a:off x="130313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2" name="Straight Connector 451"/>
          <p:cNvCxnSpPr/>
          <p:nvPr/>
        </p:nvCxnSpPr>
        <p:spPr bwMode="auto">
          <a:xfrm>
            <a:off x="137514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a:off x="12311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a:off x="94400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a:off x="93680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a:off x="95120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2" name="Straight Connector 751"/>
          <p:cNvCxnSpPr/>
          <p:nvPr/>
        </p:nvCxnSpPr>
        <p:spPr bwMode="auto">
          <a:xfrm>
            <a:off x="16631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3" name="Straight Connector 752"/>
          <p:cNvCxnSpPr/>
          <p:nvPr/>
        </p:nvCxnSpPr>
        <p:spPr bwMode="auto">
          <a:xfrm>
            <a:off x="173518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4" name="Straight Connector 753"/>
          <p:cNvCxnSpPr/>
          <p:nvPr/>
        </p:nvCxnSpPr>
        <p:spPr bwMode="auto">
          <a:xfrm>
            <a:off x="15911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9" name="Straight Connector 778"/>
          <p:cNvCxnSpPr/>
          <p:nvPr/>
        </p:nvCxnSpPr>
        <p:spPr bwMode="auto">
          <a:xfrm>
            <a:off x="2383259"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1" name="Straight Connector 780"/>
          <p:cNvCxnSpPr/>
          <p:nvPr/>
        </p:nvCxnSpPr>
        <p:spPr bwMode="auto">
          <a:xfrm>
            <a:off x="23112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04" name="Rectangle 703"/>
          <p:cNvSpPr/>
          <p:nvPr/>
        </p:nvSpPr>
        <p:spPr bwMode="auto">
          <a:xfrm>
            <a:off x="5407595" y="3280420"/>
            <a:ext cx="4176464"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703" name="Rectangle 702"/>
          <p:cNvSpPr/>
          <p:nvPr/>
        </p:nvSpPr>
        <p:spPr bwMode="auto">
          <a:xfrm>
            <a:off x="1159123" y="3280420"/>
            <a:ext cx="4032448"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Compound view</a:t>
            </a:r>
            <a:br>
              <a:rPr lang="en-GB" dirty="0" smtClean="0"/>
            </a:br>
            <a:r>
              <a:rPr lang="en-GB" sz="2400" dirty="0" smtClean="0"/>
              <a:t>Normal state, no failures</a:t>
            </a:r>
            <a:endParaRPr lang="en-US" dirty="0"/>
          </a:p>
        </p:txBody>
      </p:sp>
      <p:cxnSp>
        <p:nvCxnSpPr>
          <p:cNvPr id="32" name="Straight Connector 31"/>
          <p:cNvCxnSpPr/>
          <p:nvPr/>
        </p:nvCxnSpPr>
        <p:spPr bwMode="auto">
          <a:xfrm>
            <a:off x="7495827"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 name="Straight Connector 37"/>
          <p:cNvCxnSpPr/>
          <p:nvPr/>
        </p:nvCxnSpPr>
        <p:spPr bwMode="auto">
          <a:xfrm>
            <a:off x="3182344"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43" name="Isosceles Triangle 42"/>
          <p:cNvSpPr/>
          <p:nvPr/>
        </p:nvSpPr>
        <p:spPr bwMode="auto">
          <a:xfrm>
            <a:off x="7351811"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7351811" y="4134229"/>
            <a:ext cx="28803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303832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3038328" y="4134229"/>
            <a:ext cx="28852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 name="TextBox 55"/>
          <p:cNvSpPr txBox="1"/>
          <p:nvPr/>
        </p:nvSpPr>
        <p:spPr>
          <a:xfrm>
            <a:off x="3039036" y="371304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7541933" y="37124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cxnSp>
        <p:nvCxnSpPr>
          <p:cNvPr id="73" name="Straight Connector 72"/>
          <p:cNvCxnSpPr/>
          <p:nvPr/>
        </p:nvCxnSpPr>
        <p:spPr bwMode="auto">
          <a:xfrm>
            <a:off x="7976093"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 name="Straight Connector 78"/>
          <p:cNvCxnSpPr>
            <a:endCxn id="87" idx="0"/>
          </p:cNvCxnSpPr>
          <p:nvPr/>
        </p:nvCxnSpPr>
        <p:spPr bwMode="auto">
          <a:xfrm>
            <a:off x="2750296"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3" name="Isosceles Triangle 82"/>
          <p:cNvSpPr/>
          <p:nvPr/>
        </p:nvSpPr>
        <p:spPr bwMode="auto">
          <a:xfrm>
            <a:off x="7832077"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7829740" y="413422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260628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2606278" y="413422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2796402" y="371304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2" name="TextBox 91"/>
          <p:cNvSpPr txBox="1"/>
          <p:nvPr/>
        </p:nvSpPr>
        <p:spPr>
          <a:xfrm>
            <a:off x="7783859" y="37124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4" name="Rectangle 93"/>
          <p:cNvSpPr/>
          <p:nvPr/>
        </p:nvSpPr>
        <p:spPr bwMode="auto">
          <a:xfrm>
            <a:off x="2095227" y="5080620"/>
            <a:ext cx="288032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1015107" y="1408212"/>
            <a:ext cx="8640960" cy="4896544"/>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5277751" y="1480800"/>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125" name="Straight Connector 124"/>
          <p:cNvCxnSpPr/>
          <p:nvPr/>
        </p:nvCxnSpPr>
        <p:spPr bwMode="auto">
          <a:xfrm>
            <a:off x="2743299" y="2416324"/>
            <a:ext cx="6363" cy="122413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flipH="1">
            <a:off x="7976093" y="2416324"/>
            <a:ext cx="23790" cy="122413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7495827" y="2272308"/>
            <a:ext cx="0" cy="136815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a:off x="3175347" y="2272308"/>
            <a:ext cx="6997" cy="136815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2" name="TextBox 131"/>
          <p:cNvSpPr txBox="1"/>
          <p:nvPr/>
        </p:nvSpPr>
        <p:spPr>
          <a:xfrm>
            <a:off x="5493775" y="1480800"/>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grpSp>
        <p:nvGrpSpPr>
          <p:cNvPr id="3" name="Group 58"/>
          <p:cNvGrpSpPr>
            <a:grpSpLocks noChangeAspect="1"/>
          </p:cNvGrpSpPr>
          <p:nvPr/>
        </p:nvGrpSpPr>
        <p:grpSpPr>
          <a:xfrm flipV="1">
            <a:off x="4255467" y="5440660"/>
            <a:ext cx="720080"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2599283" y="572869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 name="Group 364"/>
          <p:cNvGrpSpPr/>
          <p:nvPr/>
        </p:nvGrpSpPr>
        <p:grpSpPr>
          <a:xfrm>
            <a:off x="4687515" y="5296644"/>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58396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57676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591165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0" name="Straight Connector 159"/>
          <p:cNvCxnSpPr/>
          <p:nvPr/>
        </p:nvCxnSpPr>
        <p:spPr bwMode="auto">
          <a:xfrm>
            <a:off x="38954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1" name="Straight Connector 160"/>
          <p:cNvCxnSpPr/>
          <p:nvPr/>
        </p:nvCxnSpPr>
        <p:spPr bwMode="auto">
          <a:xfrm>
            <a:off x="37514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2" name="Straight Connector 161"/>
          <p:cNvCxnSpPr/>
          <p:nvPr/>
        </p:nvCxnSpPr>
        <p:spPr bwMode="auto">
          <a:xfrm>
            <a:off x="38234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4615507" y="5872708"/>
            <a:ext cx="1368152"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4839690" y="5719400"/>
            <a:ext cx="1066447" cy="369332"/>
          </a:xfrm>
          <a:prstGeom prst="rect">
            <a:avLst/>
          </a:prstGeom>
          <a:noFill/>
        </p:spPr>
        <p:txBody>
          <a:bodyPr wrap="none" lIns="0" tIns="0" rIns="0" bIns="0" rtlCol="0">
            <a:spAutoFit/>
          </a:bodyPr>
          <a:lstStyle/>
          <a:p>
            <a:pPr algn="ctr"/>
            <a:r>
              <a:rPr lang="en-GB" sz="1200" b="0" dirty="0" smtClean="0">
                <a:solidFill>
                  <a:srgbClr val="808000"/>
                </a:solidFill>
              </a:rPr>
              <a:t>Intra-DAS</a:t>
            </a:r>
          </a:p>
          <a:p>
            <a:pPr algn="ctr"/>
            <a:r>
              <a:rPr lang="en-GB" sz="1200" b="0" dirty="0" smtClean="0">
                <a:solidFill>
                  <a:srgbClr val="808000"/>
                </a:solidFill>
              </a:rPr>
              <a:t>BVLAN or TESI</a:t>
            </a:r>
            <a:endParaRPr lang="en-US" sz="1200" b="0" dirty="0" smtClean="0">
              <a:solidFill>
                <a:srgbClr val="808000"/>
              </a:solidFill>
            </a:endParaRPr>
          </a:p>
        </p:txBody>
      </p:sp>
      <p:cxnSp>
        <p:nvCxnSpPr>
          <p:cNvPr id="174" name="Straight Connector 173"/>
          <p:cNvCxnSpPr>
            <a:stCxn id="146" idx="0"/>
          </p:cNvCxnSpPr>
          <p:nvPr/>
        </p:nvCxnSpPr>
        <p:spPr bwMode="auto">
          <a:xfrm>
            <a:off x="4615507"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a:stCxn id="661" idx="0"/>
          </p:cNvCxnSpPr>
          <p:nvPr/>
        </p:nvCxnSpPr>
        <p:spPr bwMode="auto">
          <a:xfrm>
            <a:off x="5983659"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2167235"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7290720"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90" name="Rectangle 289"/>
          <p:cNvSpPr/>
          <p:nvPr/>
        </p:nvSpPr>
        <p:spPr bwMode="auto">
          <a:xfrm>
            <a:off x="5479603" y="4864596"/>
            <a:ext cx="41044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1087115" y="4864596"/>
            <a:ext cx="4032449"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 name="Group 25"/>
          <p:cNvGrpSpPr>
            <a:grpSpLocks noChangeAspect="1"/>
          </p:cNvGrpSpPr>
          <p:nvPr/>
        </p:nvGrpSpPr>
        <p:grpSpPr>
          <a:xfrm>
            <a:off x="1886198" y="392849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2030214"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07" name="TextBox 306"/>
          <p:cNvSpPr txBox="1"/>
          <p:nvPr/>
        </p:nvSpPr>
        <p:spPr>
          <a:xfrm>
            <a:off x="5672803" y="1480800"/>
            <a:ext cx="238848" cy="215444"/>
          </a:xfrm>
          <a:prstGeom prst="rect">
            <a:avLst/>
          </a:prstGeom>
          <a:noFill/>
        </p:spPr>
        <p:txBody>
          <a:bodyPr wrap="none" lIns="0" tIns="0" rIns="0" bIns="0" rtlCol="0">
            <a:spAutoFit/>
          </a:bodyPr>
          <a:lstStyle/>
          <a:p>
            <a:pPr algn="ctr"/>
            <a:r>
              <a:rPr lang="en-GB" sz="1400" dirty="0" err="1" smtClean="0"/>
              <a:t>Ub</a:t>
            </a:r>
            <a:endParaRPr lang="en-US" sz="1400" dirty="0" smtClean="0"/>
          </a:p>
        </p:txBody>
      </p:sp>
      <p:cxnSp>
        <p:nvCxnSpPr>
          <p:cNvPr id="309" name="Straight Connector 308"/>
          <p:cNvCxnSpPr/>
          <p:nvPr/>
        </p:nvCxnSpPr>
        <p:spPr bwMode="auto">
          <a:xfrm>
            <a:off x="2023219"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1879203"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195121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9" name="Straight Connector 358"/>
          <p:cNvCxnSpPr/>
          <p:nvPr/>
        </p:nvCxnSpPr>
        <p:spPr bwMode="auto">
          <a:xfrm flipV="1">
            <a:off x="8071891" y="57286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 name="Group 359"/>
          <p:cNvGrpSpPr/>
          <p:nvPr/>
        </p:nvGrpSpPr>
        <p:grpSpPr>
          <a:xfrm>
            <a:off x="7423819" y="5080620"/>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5623619" y="5080620"/>
            <a:ext cx="2952328"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cxnSp>
        <p:nvCxnSpPr>
          <p:cNvPr id="413" name="Straight Connector 412"/>
          <p:cNvCxnSpPr/>
          <p:nvPr/>
        </p:nvCxnSpPr>
        <p:spPr bwMode="auto">
          <a:xfrm>
            <a:off x="2815307"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274329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2671291"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9" name="Straight Connector 348"/>
          <p:cNvCxnSpPr/>
          <p:nvPr/>
        </p:nvCxnSpPr>
        <p:spPr bwMode="auto">
          <a:xfrm>
            <a:off x="5335587" y="1696244"/>
            <a:ext cx="1" cy="72008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4" name="Straight Connector 353"/>
          <p:cNvCxnSpPr/>
          <p:nvPr/>
        </p:nvCxnSpPr>
        <p:spPr bwMode="auto">
          <a:xfrm>
            <a:off x="5767635" y="1696244"/>
            <a:ext cx="0" cy="432048"/>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8" name="Group 668"/>
          <p:cNvGrpSpPr/>
          <p:nvPr/>
        </p:nvGrpSpPr>
        <p:grpSpPr>
          <a:xfrm>
            <a:off x="1519163" y="2128292"/>
            <a:ext cx="7776864" cy="288032"/>
            <a:chOff x="1015107" y="1408212"/>
            <a:chExt cx="4752528" cy="288032"/>
          </a:xfrm>
        </p:grpSpPr>
        <p:cxnSp>
          <p:nvCxnSpPr>
            <p:cNvPr id="346" name="Straight Connector 345"/>
            <p:cNvCxnSpPr/>
            <p:nvPr/>
          </p:nvCxnSpPr>
          <p:spPr bwMode="auto">
            <a:xfrm flipH="1">
              <a:off x="1015107" y="169624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0" name="Straight Connector 349"/>
            <p:cNvCxnSpPr/>
            <p:nvPr/>
          </p:nvCxnSpPr>
          <p:spPr bwMode="auto">
            <a:xfrm flipH="1">
              <a:off x="1015107" y="140821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66" name="Straight Connector 365"/>
            <p:cNvCxnSpPr/>
            <p:nvPr/>
          </p:nvCxnSpPr>
          <p:spPr bwMode="auto">
            <a:xfrm flipH="1">
              <a:off x="1015107" y="155222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grpSp>
      <p:cxnSp>
        <p:nvCxnSpPr>
          <p:cNvPr id="371" name="Straight Connector 370"/>
          <p:cNvCxnSpPr/>
          <p:nvPr/>
        </p:nvCxnSpPr>
        <p:spPr bwMode="auto">
          <a:xfrm>
            <a:off x="5551611" y="1696244"/>
            <a:ext cx="0"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1" name="Rectangle 270"/>
          <p:cNvSpPr/>
          <p:nvPr/>
        </p:nvSpPr>
        <p:spPr bwMode="auto">
          <a:xfrm>
            <a:off x="4400120"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cxnSp>
        <p:nvCxnSpPr>
          <p:cNvPr id="272" name="Straight Connector 271"/>
          <p:cNvCxnSpPr/>
          <p:nvPr/>
        </p:nvCxnSpPr>
        <p:spPr bwMode="auto">
          <a:xfrm>
            <a:off x="4911171"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73" name="Straight Connector 272"/>
          <p:cNvCxnSpPr/>
          <p:nvPr/>
        </p:nvCxnSpPr>
        <p:spPr bwMode="auto">
          <a:xfrm>
            <a:off x="4623139"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79" name="Isosceles Triangle 278"/>
          <p:cNvSpPr/>
          <p:nvPr/>
        </p:nvSpPr>
        <p:spPr bwMode="auto">
          <a:xfrm>
            <a:off x="4773223"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0" name="Isosceles Triangle 279"/>
          <p:cNvSpPr/>
          <p:nvPr/>
        </p:nvSpPr>
        <p:spPr bwMode="auto">
          <a:xfrm>
            <a:off x="4485191"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2" name="Trapezoid 281"/>
          <p:cNvSpPr/>
          <p:nvPr/>
        </p:nvSpPr>
        <p:spPr bwMode="auto">
          <a:xfrm>
            <a:off x="4485190" y="413422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3" name="Freeform 312"/>
          <p:cNvSpPr/>
          <p:nvPr/>
        </p:nvSpPr>
        <p:spPr bwMode="auto">
          <a:xfrm>
            <a:off x="4544136"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4" name="TextBox 313"/>
          <p:cNvSpPr txBox="1"/>
          <p:nvPr/>
        </p:nvSpPr>
        <p:spPr>
          <a:xfrm>
            <a:off x="4951758" y="371304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15" name="TextBox 314"/>
          <p:cNvSpPr txBox="1"/>
          <p:nvPr/>
        </p:nvSpPr>
        <p:spPr>
          <a:xfrm>
            <a:off x="4471492" y="371304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22" name="Rectangle 321"/>
          <p:cNvSpPr/>
          <p:nvPr/>
        </p:nvSpPr>
        <p:spPr bwMode="auto">
          <a:xfrm>
            <a:off x="346337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100" b="0" i="0" u="none" strike="noStrike" cap="none" normalizeH="0" baseline="0" dirty="0" err="1" smtClean="0">
                <a:ln>
                  <a:noFill/>
                </a:ln>
                <a:solidFill>
                  <a:schemeClr val="tx1"/>
                </a:solidFill>
                <a:effectLst/>
                <a:latin typeface="Arial" charset="0"/>
                <a:ea typeface="MS PGothic" pitchFamily="34" charset="-128"/>
              </a:rPr>
              <a:t>hDTS</a:t>
            </a:r>
            <a:endParaRPr kumimoji="0" lang="en-US" sz="1100" b="0" i="0" u="none" strike="noStrike" cap="none" normalizeH="0" baseline="0" dirty="0" smtClean="0">
              <a:ln>
                <a:noFill/>
              </a:ln>
              <a:solidFill>
                <a:schemeClr val="tx1"/>
              </a:solidFill>
              <a:effectLst/>
              <a:latin typeface="Arial" charset="0"/>
              <a:ea typeface="MS PGothic" pitchFamily="34" charset="-128"/>
            </a:endParaRPr>
          </a:p>
        </p:txBody>
      </p:sp>
      <p:cxnSp>
        <p:nvCxnSpPr>
          <p:cNvPr id="323" name="Straight Connector 322"/>
          <p:cNvCxnSpPr/>
          <p:nvPr/>
        </p:nvCxnSpPr>
        <p:spPr bwMode="auto">
          <a:xfrm>
            <a:off x="3974430"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a:off x="3686398"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flipH="1">
            <a:off x="397443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26" name="Straight Connector 325"/>
          <p:cNvCxnSpPr/>
          <p:nvPr/>
        </p:nvCxnSpPr>
        <p:spPr bwMode="auto">
          <a:xfrm>
            <a:off x="361439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330" name="Isosceles Triangle 329"/>
          <p:cNvSpPr/>
          <p:nvPr/>
        </p:nvSpPr>
        <p:spPr bwMode="auto">
          <a:xfrm>
            <a:off x="3836482"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a:off x="354845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332" name="Trapezoid 331"/>
          <p:cNvSpPr/>
          <p:nvPr/>
        </p:nvSpPr>
        <p:spPr bwMode="auto">
          <a:xfrm>
            <a:off x="3548449" y="413422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3" name="TextBox 332"/>
          <p:cNvSpPr txBox="1"/>
          <p:nvPr/>
        </p:nvSpPr>
        <p:spPr>
          <a:xfrm>
            <a:off x="4015653" y="371304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34" name="TextBox 333"/>
          <p:cNvSpPr txBox="1"/>
          <p:nvPr/>
        </p:nvSpPr>
        <p:spPr>
          <a:xfrm>
            <a:off x="3535387" y="371304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41" name="TextBox 340"/>
          <p:cNvSpPr txBox="1"/>
          <p:nvPr/>
        </p:nvSpPr>
        <p:spPr>
          <a:xfrm>
            <a:off x="3896063" y="263234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cxnSp>
        <p:nvCxnSpPr>
          <p:cNvPr id="347" name="Straight Connector 346"/>
          <p:cNvCxnSpPr/>
          <p:nvPr/>
        </p:nvCxnSpPr>
        <p:spPr bwMode="auto">
          <a:xfrm flipH="1">
            <a:off x="3607395" y="284837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2" name="Straight Connector 351"/>
          <p:cNvCxnSpPr/>
          <p:nvPr/>
        </p:nvCxnSpPr>
        <p:spPr bwMode="auto">
          <a:xfrm flipH="1">
            <a:off x="4544135" y="284837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356" name="TextBox 355"/>
          <p:cNvSpPr txBox="1"/>
          <p:nvPr/>
        </p:nvSpPr>
        <p:spPr>
          <a:xfrm>
            <a:off x="4760159" y="263234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268" name="Rectangle 267"/>
          <p:cNvSpPr/>
          <p:nvPr/>
        </p:nvSpPr>
        <p:spPr bwMode="auto">
          <a:xfrm>
            <a:off x="547260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100" b="0" dirty="0" err="1" smtClean="0">
                <a:latin typeface="Arial" charset="0"/>
              </a:rPr>
              <a:t>hDTS</a:t>
            </a:r>
            <a:endParaRPr lang="en-US" sz="1100" b="0" dirty="0" smtClean="0">
              <a:latin typeface="Arial" charset="0"/>
            </a:endParaRPr>
          </a:p>
        </p:txBody>
      </p:sp>
      <p:cxnSp>
        <p:nvCxnSpPr>
          <p:cNvPr id="269" name="Straight Connector 268"/>
          <p:cNvCxnSpPr/>
          <p:nvPr/>
        </p:nvCxnSpPr>
        <p:spPr bwMode="auto">
          <a:xfrm>
            <a:off x="5976665"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0" name="Straight Connector 269"/>
          <p:cNvCxnSpPr/>
          <p:nvPr/>
        </p:nvCxnSpPr>
        <p:spPr bwMode="auto">
          <a:xfrm>
            <a:off x="5688633"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4" name="Straight Connector 273"/>
          <p:cNvCxnSpPr/>
          <p:nvPr/>
        </p:nvCxnSpPr>
        <p:spPr bwMode="auto">
          <a:xfrm flipH="1">
            <a:off x="5983660"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75" name="Straight Connector 274"/>
          <p:cNvCxnSpPr/>
          <p:nvPr/>
        </p:nvCxnSpPr>
        <p:spPr bwMode="auto">
          <a:xfrm>
            <a:off x="5623620"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6" name="Isosceles Triangle 275"/>
          <p:cNvSpPr/>
          <p:nvPr/>
        </p:nvSpPr>
        <p:spPr bwMode="auto">
          <a:xfrm>
            <a:off x="5825935"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Isosceles Triangle 276"/>
          <p:cNvSpPr/>
          <p:nvPr/>
        </p:nvSpPr>
        <p:spPr bwMode="auto">
          <a:xfrm>
            <a:off x="5544273"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8" name="Trapezoid 277"/>
          <p:cNvSpPr/>
          <p:nvPr/>
        </p:nvSpPr>
        <p:spPr bwMode="auto">
          <a:xfrm>
            <a:off x="5544272" y="413422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6" name="TextBox 315"/>
          <p:cNvSpPr txBox="1"/>
          <p:nvPr/>
        </p:nvSpPr>
        <p:spPr>
          <a:xfrm>
            <a:off x="6029766" y="37124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17" name="TextBox 316"/>
          <p:cNvSpPr txBox="1"/>
          <p:nvPr/>
        </p:nvSpPr>
        <p:spPr>
          <a:xfrm>
            <a:off x="5479604" y="371246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18" name="Rectangle 317"/>
          <p:cNvSpPr/>
          <p:nvPr/>
        </p:nvSpPr>
        <p:spPr bwMode="auto">
          <a:xfrm>
            <a:off x="6401082"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sp>
        <p:nvSpPr>
          <p:cNvPr id="319" name="Freeform 318"/>
          <p:cNvSpPr/>
          <p:nvPr/>
        </p:nvSpPr>
        <p:spPr bwMode="auto">
          <a:xfrm>
            <a:off x="6545098"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0" name="Straight Connector 319"/>
          <p:cNvCxnSpPr/>
          <p:nvPr/>
        </p:nvCxnSpPr>
        <p:spPr bwMode="auto">
          <a:xfrm>
            <a:off x="6905138"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21" name="Straight Connector 320"/>
          <p:cNvCxnSpPr/>
          <p:nvPr/>
        </p:nvCxnSpPr>
        <p:spPr bwMode="auto">
          <a:xfrm>
            <a:off x="6617106"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327" name="Isosceles Triangle 326"/>
          <p:cNvSpPr/>
          <p:nvPr/>
        </p:nvSpPr>
        <p:spPr bwMode="auto">
          <a:xfrm>
            <a:off x="675440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8" name="Isosceles Triangle 327"/>
          <p:cNvSpPr/>
          <p:nvPr/>
        </p:nvSpPr>
        <p:spPr bwMode="auto">
          <a:xfrm>
            <a:off x="6472746"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Trapezoid 328"/>
          <p:cNvSpPr/>
          <p:nvPr/>
        </p:nvSpPr>
        <p:spPr bwMode="auto">
          <a:xfrm>
            <a:off x="6472745" y="413422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5" name="TextBox 334"/>
          <p:cNvSpPr txBox="1"/>
          <p:nvPr/>
        </p:nvSpPr>
        <p:spPr>
          <a:xfrm>
            <a:off x="6958875" y="371246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36" name="TextBox 335"/>
          <p:cNvSpPr txBox="1"/>
          <p:nvPr/>
        </p:nvSpPr>
        <p:spPr>
          <a:xfrm>
            <a:off x="6408713" y="3712468"/>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39" name="TextBox 338"/>
          <p:cNvSpPr txBox="1"/>
          <p:nvPr/>
        </p:nvSpPr>
        <p:spPr>
          <a:xfrm>
            <a:off x="5178365" y="277636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340" name="Freeform 339"/>
          <p:cNvSpPr/>
          <p:nvPr/>
        </p:nvSpPr>
        <p:spPr bwMode="auto">
          <a:xfrm>
            <a:off x="4039443" y="299238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5" name="TextBox 344"/>
          <p:cNvSpPr txBox="1"/>
          <p:nvPr/>
        </p:nvSpPr>
        <p:spPr>
          <a:xfrm>
            <a:off x="6487715" y="263234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348" name="Straight Connector 347"/>
          <p:cNvCxnSpPr/>
          <p:nvPr/>
        </p:nvCxnSpPr>
        <p:spPr bwMode="auto">
          <a:xfrm>
            <a:off x="6624101" y="284837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351" name="Straight Connector 350"/>
          <p:cNvCxnSpPr/>
          <p:nvPr/>
        </p:nvCxnSpPr>
        <p:spPr bwMode="auto">
          <a:xfrm>
            <a:off x="5623619" y="277636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353" name="Freeform 352"/>
          <p:cNvSpPr/>
          <p:nvPr/>
        </p:nvSpPr>
        <p:spPr bwMode="auto">
          <a:xfrm>
            <a:off x="4975547" y="313640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TextBox 354"/>
          <p:cNvSpPr txBox="1"/>
          <p:nvPr/>
        </p:nvSpPr>
        <p:spPr>
          <a:xfrm>
            <a:off x="5479603" y="263234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360" name="TextBox 359"/>
          <p:cNvSpPr txBox="1"/>
          <p:nvPr/>
        </p:nvSpPr>
        <p:spPr>
          <a:xfrm>
            <a:off x="5191571" y="313640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grpSp>
        <p:nvGrpSpPr>
          <p:cNvPr id="9" name="Group 25"/>
          <p:cNvGrpSpPr>
            <a:grpSpLocks noChangeAspect="1"/>
          </p:cNvGrpSpPr>
          <p:nvPr/>
        </p:nvGrpSpPr>
        <p:grpSpPr>
          <a:xfrm>
            <a:off x="1159123" y="3928492"/>
            <a:ext cx="288032" cy="288032"/>
            <a:chOff x="655067" y="5296644"/>
            <a:chExt cx="504056" cy="504056"/>
          </a:xfrm>
          <a:solidFill>
            <a:schemeClr val="bg1"/>
          </a:solidFill>
        </p:grpSpPr>
        <p:sp>
          <p:nvSpPr>
            <p:cNvPr id="409" name="Isosceles Triangle 40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0" name="Trapezoid 40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1" name="Straight Connector 410"/>
          <p:cNvCxnSpPr>
            <a:stCxn id="409" idx="0"/>
          </p:cNvCxnSpPr>
          <p:nvPr/>
        </p:nvCxnSpPr>
        <p:spPr bwMode="auto">
          <a:xfrm flipV="1">
            <a:off x="130313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0" name="Group 25"/>
          <p:cNvGrpSpPr>
            <a:grpSpLocks noChangeAspect="1"/>
          </p:cNvGrpSpPr>
          <p:nvPr/>
        </p:nvGrpSpPr>
        <p:grpSpPr>
          <a:xfrm flipH="1">
            <a:off x="9296027" y="3928492"/>
            <a:ext cx="288032" cy="288032"/>
            <a:chOff x="655067" y="5296644"/>
            <a:chExt cx="504056" cy="504056"/>
          </a:xfrm>
          <a:solidFill>
            <a:schemeClr val="bg1"/>
          </a:solidFill>
        </p:grpSpPr>
        <p:sp>
          <p:nvSpPr>
            <p:cNvPr id="417" name="Isosceles Triangle 41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0" name="Trapezoid 41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49" name="Straight Connector 448"/>
          <p:cNvCxnSpPr/>
          <p:nvPr/>
        </p:nvCxnSpPr>
        <p:spPr bwMode="auto">
          <a:xfrm flipH="1" flipV="1">
            <a:off x="944004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57" name="TextBox 456"/>
          <p:cNvSpPr txBox="1"/>
          <p:nvPr/>
        </p:nvSpPr>
        <p:spPr>
          <a:xfrm>
            <a:off x="1159123" y="263234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462" name="TextBox 461"/>
          <p:cNvSpPr txBox="1"/>
          <p:nvPr/>
        </p:nvSpPr>
        <p:spPr>
          <a:xfrm>
            <a:off x="9354829" y="263234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463" name="Straight Connector 462"/>
          <p:cNvCxnSpPr/>
          <p:nvPr/>
        </p:nvCxnSpPr>
        <p:spPr bwMode="auto">
          <a:xfrm>
            <a:off x="1303139"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64" name="Straight Connector 463"/>
          <p:cNvCxnSpPr/>
          <p:nvPr/>
        </p:nvCxnSpPr>
        <p:spPr bwMode="auto">
          <a:xfrm>
            <a:off x="9440043"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11" name="Group 344"/>
          <p:cNvGrpSpPr/>
          <p:nvPr/>
        </p:nvGrpSpPr>
        <p:grpSpPr>
          <a:xfrm>
            <a:off x="1231131" y="5080620"/>
            <a:ext cx="144016" cy="360040"/>
            <a:chOff x="871091" y="4144516"/>
            <a:chExt cx="144016" cy="144016"/>
          </a:xfrm>
        </p:grpSpPr>
        <p:cxnSp>
          <p:nvCxnSpPr>
            <p:cNvPr id="552" name="Straight Connector 55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3" name="Straight Connector 55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4" name="Straight Connector 55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555" name="Straight Connector 554"/>
          <p:cNvCxnSpPr/>
          <p:nvPr/>
        </p:nvCxnSpPr>
        <p:spPr bwMode="auto">
          <a:xfrm>
            <a:off x="331936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6" name="Straight Connector 555"/>
          <p:cNvCxnSpPr/>
          <p:nvPr/>
        </p:nvCxnSpPr>
        <p:spPr bwMode="auto">
          <a:xfrm>
            <a:off x="31753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7" name="Straight Connector 556"/>
          <p:cNvCxnSpPr/>
          <p:nvPr/>
        </p:nvCxnSpPr>
        <p:spPr bwMode="auto">
          <a:xfrm>
            <a:off x="32473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8" name="Straight Connector 557"/>
          <p:cNvCxnSpPr/>
          <p:nvPr/>
        </p:nvCxnSpPr>
        <p:spPr bwMode="auto">
          <a:xfrm>
            <a:off x="281530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9" name="Straight Connector 558"/>
          <p:cNvCxnSpPr/>
          <p:nvPr/>
        </p:nvCxnSpPr>
        <p:spPr bwMode="auto">
          <a:xfrm>
            <a:off x="267129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0" name="Straight Connector 559"/>
          <p:cNvCxnSpPr/>
          <p:nvPr/>
        </p:nvCxnSpPr>
        <p:spPr bwMode="auto">
          <a:xfrm>
            <a:off x="274329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365"/>
          <p:cNvGrpSpPr/>
          <p:nvPr/>
        </p:nvGrpSpPr>
        <p:grpSpPr>
          <a:xfrm>
            <a:off x="7927875" y="5296644"/>
            <a:ext cx="144016" cy="144016"/>
            <a:chOff x="1591171" y="4144516"/>
            <a:chExt cx="144016" cy="144016"/>
          </a:xfrm>
        </p:grpSpPr>
        <p:cxnSp>
          <p:nvCxnSpPr>
            <p:cNvPr id="567" name="Straight Connector 5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3" name="Group 344"/>
          <p:cNvGrpSpPr/>
          <p:nvPr/>
        </p:nvGrpSpPr>
        <p:grpSpPr>
          <a:xfrm>
            <a:off x="9368035" y="5080620"/>
            <a:ext cx="144016" cy="360040"/>
            <a:chOff x="871091" y="4144516"/>
            <a:chExt cx="144016" cy="144016"/>
          </a:xfrm>
        </p:grpSpPr>
        <p:cxnSp>
          <p:nvCxnSpPr>
            <p:cNvPr id="575" name="Straight Connector 574"/>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11" name="Straight Connector 610"/>
          <p:cNvCxnSpPr/>
          <p:nvPr/>
        </p:nvCxnSpPr>
        <p:spPr bwMode="auto">
          <a:xfrm>
            <a:off x="95120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5" name="Straight Connector 614"/>
          <p:cNvCxnSpPr/>
          <p:nvPr/>
        </p:nvCxnSpPr>
        <p:spPr bwMode="auto">
          <a:xfrm>
            <a:off x="94400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9" name="Straight Connector 618"/>
          <p:cNvCxnSpPr/>
          <p:nvPr/>
        </p:nvCxnSpPr>
        <p:spPr bwMode="auto">
          <a:xfrm>
            <a:off x="93680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4" name="Straight Connector 623"/>
          <p:cNvCxnSpPr/>
          <p:nvPr/>
        </p:nvCxnSpPr>
        <p:spPr bwMode="auto">
          <a:xfrm>
            <a:off x="137514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a:off x="13031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0" name="Straight Connector 649"/>
          <p:cNvCxnSpPr/>
          <p:nvPr/>
        </p:nvCxnSpPr>
        <p:spPr bwMode="auto">
          <a:xfrm>
            <a:off x="123113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1" name="Straight Connector 650"/>
          <p:cNvCxnSpPr/>
          <p:nvPr/>
        </p:nvCxnSpPr>
        <p:spPr bwMode="auto">
          <a:xfrm>
            <a:off x="18792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2" name="Straight Connector 651"/>
          <p:cNvCxnSpPr/>
          <p:nvPr/>
        </p:nvCxnSpPr>
        <p:spPr bwMode="auto">
          <a:xfrm>
            <a:off x="19512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4" name="Group 364"/>
          <p:cNvGrpSpPr/>
          <p:nvPr/>
        </p:nvGrpSpPr>
        <p:grpSpPr>
          <a:xfrm>
            <a:off x="4399483" y="5296644"/>
            <a:ext cx="144016" cy="144016"/>
            <a:chOff x="1591171" y="4144516"/>
            <a:chExt cx="144016" cy="144016"/>
          </a:xfrm>
        </p:grpSpPr>
        <p:cxnSp>
          <p:nvCxnSpPr>
            <p:cNvPr id="656" name="Straight Connector 65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5" name="Group 58"/>
          <p:cNvGrpSpPr>
            <a:grpSpLocks noChangeAspect="1"/>
          </p:cNvGrpSpPr>
          <p:nvPr/>
        </p:nvGrpSpPr>
        <p:grpSpPr>
          <a:xfrm flipV="1">
            <a:off x="5623619" y="5440660"/>
            <a:ext cx="720080"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64" name="Straight Connector 663"/>
          <p:cNvCxnSpPr/>
          <p:nvPr/>
        </p:nvCxnSpPr>
        <p:spPr bwMode="auto">
          <a:xfrm flipH="1">
            <a:off x="612767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5" name="Straight Connector 664"/>
          <p:cNvCxnSpPr/>
          <p:nvPr/>
        </p:nvCxnSpPr>
        <p:spPr bwMode="auto">
          <a:xfrm flipH="1">
            <a:off x="605566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6" name="Straight Connector 665"/>
          <p:cNvCxnSpPr/>
          <p:nvPr/>
        </p:nvCxnSpPr>
        <p:spPr bwMode="auto">
          <a:xfrm flipH="1">
            <a:off x="619968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6" name="Straight Connector 675"/>
          <p:cNvCxnSpPr/>
          <p:nvPr/>
        </p:nvCxnSpPr>
        <p:spPr bwMode="auto">
          <a:xfrm>
            <a:off x="281530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7" name="Straight Connector 676"/>
          <p:cNvCxnSpPr/>
          <p:nvPr/>
        </p:nvCxnSpPr>
        <p:spPr bwMode="auto">
          <a:xfrm>
            <a:off x="274329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8" name="Straight Connector 677"/>
          <p:cNvCxnSpPr/>
          <p:nvPr/>
        </p:nvCxnSpPr>
        <p:spPr bwMode="auto">
          <a:xfrm>
            <a:off x="267129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9" name="Straight Connector 678"/>
          <p:cNvCxnSpPr/>
          <p:nvPr/>
        </p:nvCxnSpPr>
        <p:spPr bwMode="auto">
          <a:xfrm flipH="1">
            <a:off x="3319363"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0" name="Straight Connector 679"/>
          <p:cNvCxnSpPr/>
          <p:nvPr/>
        </p:nvCxnSpPr>
        <p:spPr bwMode="auto">
          <a:xfrm flipH="1">
            <a:off x="3247355"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1" name="Straight Connector 680"/>
          <p:cNvCxnSpPr/>
          <p:nvPr/>
        </p:nvCxnSpPr>
        <p:spPr bwMode="auto">
          <a:xfrm flipH="1">
            <a:off x="3175347"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2" name="Straight Connector 681"/>
          <p:cNvCxnSpPr/>
          <p:nvPr/>
        </p:nvCxnSpPr>
        <p:spPr bwMode="auto">
          <a:xfrm>
            <a:off x="38954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3" name="Straight Connector 682"/>
          <p:cNvCxnSpPr/>
          <p:nvPr/>
        </p:nvCxnSpPr>
        <p:spPr bwMode="auto">
          <a:xfrm>
            <a:off x="38234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4" name="Straight Connector 683"/>
          <p:cNvCxnSpPr/>
          <p:nvPr/>
        </p:nvCxnSpPr>
        <p:spPr bwMode="auto">
          <a:xfrm>
            <a:off x="37514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5" name="Straight Connector 684"/>
          <p:cNvCxnSpPr/>
          <p:nvPr/>
        </p:nvCxnSpPr>
        <p:spPr bwMode="auto">
          <a:xfrm>
            <a:off x="59116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6" name="Straight Connector 685"/>
          <p:cNvCxnSpPr/>
          <p:nvPr/>
        </p:nvCxnSpPr>
        <p:spPr bwMode="auto">
          <a:xfrm>
            <a:off x="58396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7" name="Straight Connector 686"/>
          <p:cNvCxnSpPr/>
          <p:nvPr/>
        </p:nvCxnSpPr>
        <p:spPr bwMode="auto">
          <a:xfrm>
            <a:off x="57676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8" name="Straight Connector 687"/>
          <p:cNvCxnSpPr/>
          <p:nvPr/>
        </p:nvCxnSpPr>
        <p:spPr bwMode="auto">
          <a:xfrm>
            <a:off x="75678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9" name="Straight Connector 688"/>
          <p:cNvCxnSpPr/>
          <p:nvPr/>
        </p:nvCxnSpPr>
        <p:spPr bwMode="auto">
          <a:xfrm>
            <a:off x="74958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0" name="Straight Connector 689"/>
          <p:cNvCxnSpPr/>
          <p:nvPr/>
        </p:nvCxnSpPr>
        <p:spPr bwMode="auto">
          <a:xfrm>
            <a:off x="74238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2" name="Straight Connector 691"/>
          <p:cNvCxnSpPr/>
          <p:nvPr/>
        </p:nvCxnSpPr>
        <p:spPr bwMode="auto">
          <a:xfrm>
            <a:off x="5911651" y="5080620"/>
            <a:ext cx="93610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3" name="Straight Connector 692"/>
          <p:cNvCxnSpPr/>
          <p:nvPr/>
        </p:nvCxnSpPr>
        <p:spPr bwMode="auto">
          <a:xfrm>
            <a:off x="5839643" y="5080620"/>
            <a:ext cx="93610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4" name="Straight Connector 693"/>
          <p:cNvCxnSpPr/>
          <p:nvPr/>
        </p:nvCxnSpPr>
        <p:spPr bwMode="auto">
          <a:xfrm>
            <a:off x="5767635" y="5080620"/>
            <a:ext cx="93610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5" name="Straight Connector 694"/>
          <p:cNvCxnSpPr/>
          <p:nvPr/>
        </p:nvCxnSpPr>
        <p:spPr bwMode="auto">
          <a:xfrm>
            <a:off x="7567835"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6" name="Straight Connector 695"/>
          <p:cNvCxnSpPr/>
          <p:nvPr/>
        </p:nvCxnSpPr>
        <p:spPr bwMode="auto">
          <a:xfrm>
            <a:off x="7495827"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7" name="Straight Connector 696"/>
          <p:cNvCxnSpPr/>
          <p:nvPr/>
        </p:nvCxnSpPr>
        <p:spPr bwMode="auto">
          <a:xfrm>
            <a:off x="742381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7" name="Group 365"/>
          <p:cNvGrpSpPr/>
          <p:nvPr/>
        </p:nvGrpSpPr>
        <p:grpSpPr>
          <a:xfrm>
            <a:off x="3463379" y="5296644"/>
            <a:ext cx="144016" cy="144016"/>
            <a:chOff x="1591171" y="4144516"/>
            <a:chExt cx="144016" cy="144016"/>
          </a:xfrm>
        </p:grpSpPr>
        <p:cxnSp>
          <p:nvCxnSpPr>
            <p:cNvPr id="710" name="Straight Connector 709"/>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1" name="Straight Connector 710"/>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2" name="Straight Connector 711"/>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8" name="Group 263"/>
          <p:cNvGrpSpPr>
            <a:grpSpLocks noChangeAspect="1"/>
          </p:cNvGrpSpPr>
          <p:nvPr/>
        </p:nvGrpSpPr>
        <p:grpSpPr>
          <a:xfrm rot="10800000" flipH="1">
            <a:off x="1996428" y="4300148"/>
            <a:ext cx="194306" cy="276415"/>
            <a:chOff x="1951211" y="1840260"/>
            <a:chExt cx="144016" cy="288032"/>
          </a:xfrm>
        </p:grpSpPr>
        <p:sp>
          <p:nvSpPr>
            <p:cNvPr id="725" name="Flowchart: Delay 72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6" name="Flowchart: Delay 72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7" name="Isosceles Triangle 72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9" name="Group 273"/>
          <p:cNvGrpSpPr>
            <a:grpSpLocks noChangeAspect="1"/>
          </p:cNvGrpSpPr>
          <p:nvPr/>
        </p:nvGrpSpPr>
        <p:grpSpPr>
          <a:xfrm rot="10800000" flipH="1">
            <a:off x="2207833" y="4298852"/>
            <a:ext cx="198749" cy="282735"/>
            <a:chOff x="1951211" y="1840260"/>
            <a:chExt cx="144016" cy="288032"/>
          </a:xfrm>
        </p:grpSpPr>
        <p:sp>
          <p:nvSpPr>
            <p:cNvPr id="729" name="Flowchart: Delay 728"/>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0" name="Flowchart: Delay 729"/>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732" name="Rectangle 731"/>
          <p:cNvSpPr/>
          <p:nvPr/>
        </p:nvSpPr>
        <p:spPr bwMode="auto">
          <a:xfrm>
            <a:off x="2023219"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734" name="TextBox 733"/>
          <p:cNvSpPr txBox="1"/>
          <p:nvPr/>
        </p:nvSpPr>
        <p:spPr>
          <a:xfrm>
            <a:off x="2394099" y="4576564"/>
            <a:ext cx="205184" cy="184666"/>
          </a:xfrm>
          <a:prstGeom prst="rect">
            <a:avLst/>
          </a:prstGeom>
          <a:noFill/>
        </p:spPr>
        <p:txBody>
          <a:bodyPr wrap="none" lIns="0" tIns="0" rIns="0" bIns="0" rtlCol="0">
            <a:spAutoFit/>
          </a:bodyPr>
          <a:lstStyle/>
          <a:p>
            <a:r>
              <a:rPr lang="en-GB" sz="1200" b="0" dirty="0" smtClean="0"/>
              <a:t>W*</a:t>
            </a:r>
            <a:endParaRPr lang="en-US" sz="1200" b="0" dirty="0" smtClean="0"/>
          </a:p>
        </p:txBody>
      </p:sp>
      <p:sp>
        <p:nvSpPr>
          <p:cNvPr id="735" name="TextBox 734"/>
          <p:cNvSpPr txBox="1"/>
          <p:nvPr/>
        </p:nvSpPr>
        <p:spPr>
          <a:xfrm>
            <a:off x="1951211" y="4576564"/>
            <a:ext cx="102592" cy="184666"/>
          </a:xfrm>
          <a:prstGeom prst="rect">
            <a:avLst/>
          </a:prstGeom>
          <a:noFill/>
        </p:spPr>
        <p:txBody>
          <a:bodyPr wrap="none" lIns="0" tIns="0" rIns="0" bIns="0" rtlCol="0">
            <a:spAutoFit/>
          </a:bodyPr>
          <a:lstStyle/>
          <a:p>
            <a:r>
              <a:rPr lang="en-GB" sz="1200" b="0" dirty="0" smtClean="0"/>
              <a:t>P</a:t>
            </a:r>
            <a:endParaRPr lang="en-US" sz="1200" b="0" dirty="0" smtClean="0"/>
          </a:p>
        </p:txBody>
      </p:sp>
      <p:cxnSp>
        <p:nvCxnSpPr>
          <p:cNvPr id="743" name="Straight Connector 742"/>
          <p:cNvCxnSpPr/>
          <p:nvPr/>
        </p:nvCxnSpPr>
        <p:spPr bwMode="auto">
          <a:xfrm>
            <a:off x="1519163" y="1984276"/>
            <a:ext cx="7776864" cy="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5" name="Straight Connector 744"/>
          <p:cNvCxnSpPr/>
          <p:nvPr/>
        </p:nvCxnSpPr>
        <p:spPr bwMode="auto">
          <a:xfrm>
            <a:off x="1663179"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6" name="Straight Connector 745"/>
          <p:cNvCxnSpPr/>
          <p:nvPr/>
        </p:nvCxnSpPr>
        <p:spPr bwMode="auto">
          <a:xfrm>
            <a:off x="5983659" y="1696244"/>
            <a:ext cx="0" cy="288032"/>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20" name="Group 25"/>
          <p:cNvGrpSpPr>
            <a:grpSpLocks noChangeAspect="1"/>
          </p:cNvGrpSpPr>
          <p:nvPr/>
        </p:nvGrpSpPr>
        <p:grpSpPr>
          <a:xfrm>
            <a:off x="1519163" y="3928492"/>
            <a:ext cx="288032" cy="288032"/>
            <a:chOff x="655067" y="5296644"/>
            <a:chExt cx="504056" cy="504056"/>
          </a:xfrm>
          <a:solidFill>
            <a:schemeClr val="bg1"/>
          </a:solidFill>
        </p:grpSpPr>
        <p:sp>
          <p:nvSpPr>
            <p:cNvPr id="749" name="Isosceles Triangle 74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0" name="Trapezoid 7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51" name="Straight Connector 750"/>
          <p:cNvCxnSpPr>
            <a:stCxn id="749" idx="0"/>
          </p:cNvCxnSpPr>
          <p:nvPr/>
        </p:nvCxnSpPr>
        <p:spPr bwMode="auto">
          <a:xfrm flipV="1">
            <a:off x="166317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74" name="TextBox 773"/>
          <p:cNvSpPr txBox="1"/>
          <p:nvPr/>
        </p:nvSpPr>
        <p:spPr>
          <a:xfrm>
            <a:off x="5925823" y="1480220"/>
            <a:ext cx="238848" cy="215444"/>
          </a:xfrm>
          <a:prstGeom prst="rect">
            <a:avLst/>
          </a:prstGeom>
          <a:noFill/>
        </p:spPr>
        <p:txBody>
          <a:bodyPr wrap="none" lIns="0" tIns="0" rIns="0" bIns="0" rtlCol="0">
            <a:spAutoFit/>
          </a:bodyPr>
          <a:lstStyle/>
          <a:p>
            <a:r>
              <a:rPr lang="en-GB" sz="1400" dirty="0" err="1" smtClean="0">
                <a:solidFill>
                  <a:schemeClr val="tx1">
                    <a:lumMod val="50000"/>
                    <a:lumOff val="50000"/>
                  </a:schemeClr>
                </a:solidFill>
              </a:rPr>
              <a:t>Ug</a:t>
            </a:r>
            <a:endParaRPr lang="en-US" sz="1400" dirty="0" smtClean="0">
              <a:solidFill>
                <a:schemeClr val="tx1">
                  <a:lumMod val="50000"/>
                  <a:lumOff val="50000"/>
                </a:schemeClr>
              </a:solidFill>
            </a:endParaRPr>
          </a:p>
        </p:txBody>
      </p:sp>
      <p:grpSp>
        <p:nvGrpSpPr>
          <p:cNvPr id="21" name="Group 25"/>
          <p:cNvGrpSpPr>
            <a:grpSpLocks noChangeAspect="1"/>
          </p:cNvGrpSpPr>
          <p:nvPr/>
        </p:nvGrpSpPr>
        <p:grpSpPr>
          <a:xfrm>
            <a:off x="2239243" y="3928492"/>
            <a:ext cx="288032" cy="288032"/>
            <a:chOff x="655067" y="5296644"/>
            <a:chExt cx="504056" cy="504056"/>
          </a:xfrm>
          <a:solidFill>
            <a:schemeClr val="bg1"/>
          </a:solidFill>
        </p:grpSpPr>
        <p:sp>
          <p:nvSpPr>
            <p:cNvPr id="776" name="Isosceles Triangle 77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77" name="Trapezoid 77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78" name="Straight Connector 777"/>
          <p:cNvCxnSpPr>
            <a:stCxn id="776" idx="0"/>
          </p:cNvCxnSpPr>
          <p:nvPr/>
        </p:nvCxnSpPr>
        <p:spPr bwMode="auto">
          <a:xfrm flipV="1">
            <a:off x="238325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0" name="Straight Connector 789"/>
          <p:cNvCxnSpPr/>
          <p:nvPr/>
        </p:nvCxnSpPr>
        <p:spPr bwMode="auto">
          <a:xfrm>
            <a:off x="2455267"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2" name="Group 344"/>
          <p:cNvGrpSpPr/>
          <p:nvPr/>
        </p:nvGrpSpPr>
        <p:grpSpPr>
          <a:xfrm>
            <a:off x="1591171" y="5080620"/>
            <a:ext cx="144016" cy="360040"/>
            <a:chOff x="871091" y="4144516"/>
            <a:chExt cx="144016" cy="144016"/>
          </a:xfrm>
        </p:grpSpPr>
        <p:cxnSp>
          <p:nvCxnSpPr>
            <p:cNvPr id="796" name="Straight Connector 7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7" name="Straight Connector 7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8" name="Straight Connector 7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799" name="Straight Connector 798"/>
          <p:cNvCxnSpPr/>
          <p:nvPr/>
        </p:nvCxnSpPr>
        <p:spPr bwMode="auto">
          <a:xfrm>
            <a:off x="173518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0" name="Straight Connector 799"/>
          <p:cNvCxnSpPr/>
          <p:nvPr/>
        </p:nvCxnSpPr>
        <p:spPr bwMode="auto">
          <a:xfrm>
            <a:off x="16631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1" name="Straight Connector 800"/>
          <p:cNvCxnSpPr/>
          <p:nvPr/>
        </p:nvCxnSpPr>
        <p:spPr bwMode="auto">
          <a:xfrm>
            <a:off x="15911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3" name="Straight Connector 802"/>
          <p:cNvCxnSpPr/>
          <p:nvPr/>
        </p:nvCxnSpPr>
        <p:spPr bwMode="auto">
          <a:xfrm flipV="1">
            <a:off x="2383259"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06" name="Straight Connector 805"/>
          <p:cNvCxnSpPr/>
          <p:nvPr/>
        </p:nvCxnSpPr>
        <p:spPr bwMode="auto">
          <a:xfrm flipH="1">
            <a:off x="2383259" y="2560340"/>
            <a:ext cx="5976664"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11" name="Straight Connector 810"/>
          <p:cNvCxnSpPr/>
          <p:nvPr/>
        </p:nvCxnSpPr>
        <p:spPr bwMode="auto">
          <a:xfrm flipH="1">
            <a:off x="88639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2" name="Straight Connector 811"/>
          <p:cNvCxnSpPr/>
          <p:nvPr/>
        </p:nvCxnSpPr>
        <p:spPr bwMode="auto">
          <a:xfrm flipH="1">
            <a:off x="864795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3" name="Straight Connector 812"/>
          <p:cNvCxnSpPr/>
          <p:nvPr/>
        </p:nvCxnSpPr>
        <p:spPr bwMode="auto">
          <a:xfrm flipH="1">
            <a:off x="87919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4" name="Straight Connector 813"/>
          <p:cNvCxnSpPr/>
          <p:nvPr/>
        </p:nvCxnSpPr>
        <p:spPr bwMode="auto">
          <a:xfrm flipH="1">
            <a:off x="90800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5" name="Straight Connector 814"/>
          <p:cNvCxnSpPr/>
          <p:nvPr/>
        </p:nvCxnSpPr>
        <p:spPr bwMode="auto">
          <a:xfrm flipH="1">
            <a:off x="900799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6" name="Straight Connector 815"/>
          <p:cNvCxnSpPr/>
          <p:nvPr/>
        </p:nvCxnSpPr>
        <p:spPr bwMode="auto">
          <a:xfrm flipH="1">
            <a:off x="91520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7" name="Straight Connector 816"/>
          <p:cNvCxnSpPr/>
          <p:nvPr/>
        </p:nvCxnSpPr>
        <p:spPr bwMode="auto">
          <a:xfrm flipH="1">
            <a:off x="8359923"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8" name="Straight Connector 817"/>
          <p:cNvCxnSpPr/>
          <p:nvPr/>
        </p:nvCxnSpPr>
        <p:spPr bwMode="auto">
          <a:xfrm flipH="1">
            <a:off x="84319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25"/>
          <p:cNvGrpSpPr>
            <a:grpSpLocks noChangeAspect="1"/>
          </p:cNvGrpSpPr>
          <p:nvPr/>
        </p:nvGrpSpPr>
        <p:grpSpPr>
          <a:xfrm flipH="1">
            <a:off x="8568952" y="3928492"/>
            <a:ext cx="288032" cy="288032"/>
            <a:chOff x="655067" y="5296644"/>
            <a:chExt cx="504056" cy="504056"/>
          </a:xfrm>
          <a:solidFill>
            <a:schemeClr val="bg1"/>
          </a:solidFill>
        </p:grpSpPr>
        <p:sp>
          <p:nvSpPr>
            <p:cNvPr id="820" name="Isosceles Triangle 81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1" name="Trapezoid 82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22" name="Straight Connector 821"/>
          <p:cNvCxnSpPr>
            <a:stCxn id="820" idx="0"/>
          </p:cNvCxnSpPr>
          <p:nvPr/>
        </p:nvCxnSpPr>
        <p:spPr bwMode="auto">
          <a:xfrm flipH="1" flipV="1">
            <a:off x="8712968"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3" name="Straight Connector 822"/>
          <p:cNvCxnSpPr/>
          <p:nvPr/>
        </p:nvCxnSpPr>
        <p:spPr bwMode="auto">
          <a:xfrm flipH="1">
            <a:off x="9073008"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24" name="Straight Connector 823"/>
          <p:cNvCxnSpPr/>
          <p:nvPr/>
        </p:nvCxnSpPr>
        <p:spPr bwMode="auto">
          <a:xfrm>
            <a:off x="850393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5" name="Straight Connector 824"/>
          <p:cNvCxnSpPr/>
          <p:nvPr/>
        </p:nvCxnSpPr>
        <p:spPr bwMode="auto">
          <a:xfrm flipH="1">
            <a:off x="8863979"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6" name="Straight Connector 825"/>
          <p:cNvCxnSpPr/>
          <p:nvPr/>
        </p:nvCxnSpPr>
        <p:spPr bwMode="auto">
          <a:xfrm flipH="1">
            <a:off x="879197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7" name="Straight Connector 826"/>
          <p:cNvCxnSpPr/>
          <p:nvPr/>
        </p:nvCxnSpPr>
        <p:spPr bwMode="auto">
          <a:xfrm flipH="1">
            <a:off x="88639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8" name="Straight Connector 827"/>
          <p:cNvCxnSpPr/>
          <p:nvPr/>
        </p:nvCxnSpPr>
        <p:spPr bwMode="auto">
          <a:xfrm flipH="1">
            <a:off x="87919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9" name="Straight Connector 828"/>
          <p:cNvCxnSpPr/>
          <p:nvPr/>
        </p:nvCxnSpPr>
        <p:spPr bwMode="auto">
          <a:xfrm flipH="1">
            <a:off x="85039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263"/>
          <p:cNvGrpSpPr>
            <a:grpSpLocks noChangeAspect="1"/>
          </p:cNvGrpSpPr>
          <p:nvPr/>
        </p:nvGrpSpPr>
        <p:grpSpPr>
          <a:xfrm rot="10800000">
            <a:off x="8552448" y="4300148"/>
            <a:ext cx="194306" cy="276415"/>
            <a:chOff x="1951211" y="1840260"/>
            <a:chExt cx="144016" cy="288032"/>
          </a:xfrm>
        </p:grpSpPr>
        <p:sp>
          <p:nvSpPr>
            <p:cNvPr id="831" name="Flowchart: Delay 830"/>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2" name="Flowchart: Delay 831"/>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3" name="Isosceles Triangle 832"/>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 name="Group 273"/>
          <p:cNvGrpSpPr>
            <a:grpSpLocks noChangeAspect="1"/>
          </p:cNvGrpSpPr>
          <p:nvPr/>
        </p:nvGrpSpPr>
        <p:grpSpPr>
          <a:xfrm rot="10800000">
            <a:off x="8336600" y="4298852"/>
            <a:ext cx="198749" cy="282735"/>
            <a:chOff x="1951211" y="1840260"/>
            <a:chExt cx="144016" cy="288032"/>
          </a:xfrm>
        </p:grpSpPr>
        <p:sp>
          <p:nvSpPr>
            <p:cNvPr id="835" name="Flowchart: Delay 83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6" name="Flowchart: Delay 83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7" name="Isosceles Triangle 83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838" name="Rectangle 837"/>
          <p:cNvSpPr/>
          <p:nvPr/>
        </p:nvSpPr>
        <p:spPr bwMode="auto">
          <a:xfrm flipH="1">
            <a:off x="8359923"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839" name="TextBox 838"/>
          <p:cNvSpPr txBox="1"/>
          <p:nvPr/>
        </p:nvSpPr>
        <p:spPr>
          <a:xfrm flipH="1">
            <a:off x="8689379" y="4576564"/>
            <a:ext cx="145874" cy="184666"/>
          </a:xfrm>
          <a:prstGeom prst="rect">
            <a:avLst/>
          </a:prstGeom>
          <a:noFill/>
        </p:spPr>
        <p:txBody>
          <a:bodyPr wrap="none" lIns="0" tIns="0" rIns="0" bIns="0" rtlCol="0">
            <a:spAutoFit/>
          </a:bodyPr>
          <a:lstStyle/>
          <a:p>
            <a:r>
              <a:rPr lang="en-GB" sz="1200" b="0" dirty="0" smtClean="0"/>
              <a:t>W</a:t>
            </a:r>
            <a:endParaRPr lang="en-US" sz="1200" b="0" dirty="0" smtClean="0"/>
          </a:p>
        </p:txBody>
      </p:sp>
      <p:cxnSp>
        <p:nvCxnSpPr>
          <p:cNvPr id="840" name="Straight Connector 839"/>
          <p:cNvCxnSpPr/>
          <p:nvPr/>
        </p:nvCxnSpPr>
        <p:spPr bwMode="auto">
          <a:xfrm flipH="1">
            <a:off x="8719963"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26" name="Group 25"/>
          <p:cNvGrpSpPr>
            <a:grpSpLocks noChangeAspect="1"/>
          </p:cNvGrpSpPr>
          <p:nvPr/>
        </p:nvGrpSpPr>
        <p:grpSpPr>
          <a:xfrm flipH="1">
            <a:off x="8935987" y="3928492"/>
            <a:ext cx="288032" cy="288032"/>
            <a:chOff x="655067" y="5296644"/>
            <a:chExt cx="504056" cy="504056"/>
          </a:xfrm>
          <a:solidFill>
            <a:schemeClr val="bg1"/>
          </a:solidFill>
        </p:grpSpPr>
        <p:sp>
          <p:nvSpPr>
            <p:cNvPr id="842" name="Isosceles Triangle 84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3" name="Trapezoid 84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4" name="Straight Connector 843"/>
          <p:cNvCxnSpPr>
            <a:stCxn id="842" idx="0"/>
          </p:cNvCxnSpPr>
          <p:nvPr/>
        </p:nvCxnSpPr>
        <p:spPr bwMode="auto">
          <a:xfrm flipH="1" flipV="1">
            <a:off x="908000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7" name="Group 25"/>
          <p:cNvGrpSpPr>
            <a:grpSpLocks noChangeAspect="1"/>
          </p:cNvGrpSpPr>
          <p:nvPr/>
        </p:nvGrpSpPr>
        <p:grpSpPr>
          <a:xfrm flipH="1">
            <a:off x="8215907" y="3928492"/>
            <a:ext cx="288032" cy="288032"/>
            <a:chOff x="655067" y="5296644"/>
            <a:chExt cx="504056" cy="504056"/>
          </a:xfrm>
          <a:solidFill>
            <a:schemeClr val="bg1"/>
          </a:solidFill>
        </p:grpSpPr>
        <p:sp>
          <p:nvSpPr>
            <p:cNvPr id="846" name="Isosceles Triangle 8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7" name="Trapezoid 8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8" name="Straight Connector 847"/>
          <p:cNvCxnSpPr>
            <a:stCxn id="846" idx="0"/>
          </p:cNvCxnSpPr>
          <p:nvPr/>
        </p:nvCxnSpPr>
        <p:spPr bwMode="auto">
          <a:xfrm flipH="1" flipV="1">
            <a:off x="835992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9" name="Straight Connector 848"/>
          <p:cNvCxnSpPr/>
          <p:nvPr/>
        </p:nvCxnSpPr>
        <p:spPr bwMode="auto">
          <a:xfrm flipH="1">
            <a:off x="8287915"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8" name="Group 344"/>
          <p:cNvGrpSpPr/>
          <p:nvPr/>
        </p:nvGrpSpPr>
        <p:grpSpPr>
          <a:xfrm flipH="1">
            <a:off x="9007995" y="5080620"/>
            <a:ext cx="144016" cy="360040"/>
            <a:chOff x="871091" y="4144516"/>
            <a:chExt cx="144016" cy="144016"/>
          </a:xfrm>
        </p:grpSpPr>
        <p:cxnSp>
          <p:nvCxnSpPr>
            <p:cNvPr id="851" name="Straight Connector 85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2" name="Straight Connector 85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3" name="Straight Connector 85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854" name="Straight Connector 853"/>
          <p:cNvCxnSpPr/>
          <p:nvPr/>
        </p:nvCxnSpPr>
        <p:spPr bwMode="auto">
          <a:xfrm flipH="1">
            <a:off x="900799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5" name="Straight Connector 854"/>
          <p:cNvCxnSpPr/>
          <p:nvPr/>
        </p:nvCxnSpPr>
        <p:spPr bwMode="auto">
          <a:xfrm flipH="1">
            <a:off x="90800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6" name="Straight Connector 855"/>
          <p:cNvCxnSpPr/>
          <p:nvPr/>
        </p:nvCxnSpPr>
        <p:spPr bwMode="auto">
          <a:xfrm flipH="1">
            <a:off x="91520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7" name="Straight Connector 856"/>
          <p:cNvCxnSpPr/>
          <p:nvPr/>
        </p:nvCxnSpPr>
        <p:spPr bwMode="auto">
          <a:xfrm flipH="1" flipV="1">
            <a:off x="8359923"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859" name="TextBox 858"/>
          <p:cNvSpPr txBox="1"/>
          <p:nvPr/>
        </p:nvSpPr>
        <p:spPr>
          <a:xfrm>
            <a:off x="8226747" y="4576564"/>
            <a:ext cx="161904" cy="184666"/>
          </a:xfrm>
          <a:prstGeom prst="rect">
            <a:avLst/>
          </a:prstGeom>
          <a:noFill/>
        </p:spPr>
        <p:txBody>
          <a:bodyPr wrap="none" lIns="0" tIns="0" rIns="0" bIns="0" rtlCol="0">
            <a:spAutoFit/>
          </a:bodyPr>
          <a:lstStyle/>
          <a:p>
            <a:r>
              <a:rPr lang="en-GB" sz="1200" b="0" dirty="0" smtClean="0"/>
              <a:t>P*</a:t>
            </a:r>
            <a:endParaRPr lang="en-US" sz="1200" b="0" dirty="0" smtClean="0"/>
          </a:p>
        </p:txBody>
      </p:sp>
      <p:grpSp>
        <p:nvGrpSpPr>
          <p:cNvPr id="29" name="Group 61"/>
          <p:cNvGrpSpPr>
            <a:grpSpLocks noChangeAspect="1"/>
          </p:cNvGrpSpPr>
          <p:nvPr/>
        </p:nvGrpSpPr>
        <p:grpSpPr>
          <a:xfrm flipV="1">
            <a:off x="6559723" y="5440660"/>
            <a:ext cx="3024336" cy="288032"/>
            <a:chOff x="655067" y="5296644"/>
            <a:chExt cx="504056" cy="504056"/>
          </a:xfrm>
          <a:solidFill>
            <a:schemeClr val="bg1"/>
          </a:solidFill>
        </p:grpSpPr>
        <p:sp>
          <p:nvSpPr>
            <p:cNvPr id="863" name="Isosceles Triangle 8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64" name="Trapezoid 863"/>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66" name="Straight Connector 865"/>
          <p:cNvCxnSpPr/>
          <p:nvPr/>
        </p:nvCxnSpPr>
        <p:spPr bwMode="auto">
          <a:xfrm>
            <a:off x="216723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8" name="Straight Connector 867"/>
          <p:cNvCxnSpPr/>
          <p:nvPr/>
        </p:nvCxnSpPr>
        <p:spPr bwMode="auto">
          <a:xfrm>
            <a:off x="461550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9" name="Straight Connector 868"/>
          <p:cNvCxnSpPr/>
          <p:nvPr/>
        </p:nvCxnSpPr>
        <p:spPr bwMode="auto">
          <a:xfrm>
            <a:off x="432747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0" name="Straight Connector 869"/>
          <p:cNvCxnSpPr/>
          <p:nvPr/>
        </p:nvCxnSpPr>
        <p:spPr bwMode="auto">
          <a:xfrm>
            <a:off x="490353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1" name="Straight Connector 870"/>
          <p:cNvCxnSpPr/>
          <p:nvPr/>
        </p:nvCxnSpPr>
        <p:spPr bwMode="auto">
          <a:xfrm>
            <a:off x="569562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2" name="Straight Connector 871"/>
          <p:cNvCxnSpPr/>
          <p:nvPr/>
        </p:nvCxnSpPr>
        <p:spPr bwMode="auto">
          <a:xfrm>
            <a:off x="598365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3" name="Straight Connector 872"/>
          <p:cNvCxnSpPr/>
          <p:nvPr/>
        </p:nvCxnSpPr>
        <p:spPr bwMode="auto">
          <a:xfrm>
            <a:off x="6271691"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0" name="Group 61"/>
          <p:cNvGrpSpPr>
            <a:grpSpLocks noChangeAspect="1"/>
          </p:cNvGrpSpPr>
          <p:nvPr/>
        </p:nvGrpSpPr>
        <p:grpSpPr>
          <a:xfrm flipV="1">
            <a:off x="1087115" y="5440660"/>
            <a:ext cx="3024336"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75" name="Straight Connector 874"/>
          <p:cNvCxnSpPr/>
          <p:nvPr/>
        </p:nvCxnSpPr>
        <p:spPr bwMode="auto">
          <a:xfrm>
            <a:off x="85039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8" name="Straight Connector 357"/>
          <p:cNvCxnSpPr/>
          <p:nvPr/>
        </p:nvCxnSpPr>
        <p:spPr bwMode="auto">
          <a:xfrm>
            <a:off x="367940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7" name="Straight Connector 376"/>
          <p:cNvCxnSpPr/>
          <p:nvPr/>
        </p:nvCxnSpPr>
        <p:spPr bwMode="auto">
          <a:xfrm>
            <a:off x="31033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8" name="Straight Connector 377"/>
          <p:cNvCxnSpPr/>
          <p:nvPr/>
        </p:nvCxnSpPr>
        <p:spPr bwMode="auto">
          <a:xfrm>
            <a:off x="295932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9" name="Straight Connector 378"/>
          <p:cNvCxnSpPr/>
          <p:nvPr/>
        </p:nvCxnSpPr>
        <p:spPr bwMode="auto">
          <a:xfrm>
            <a:off x="303133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5" name="Straight Connector 384"/>
          <p:cNvCxnSpPr/>
          <p:nvPr/>
        </p:nvCxnSpPr>
        <p:spPr bwMode="auto">
          <a:xfrm flipH="1">
            <a:off x="8503939" y="4792588"/>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386" name="Straight Connector 385"/>
          <p:cNvCxnSpPr/>
          <p:nvPr/>
        </p:nvCxnSpPr>
        <p:spPr bwMode="auto">
          <a:xfrm>
            <a:off x="8431931"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sp>
        <p:nvSpPr>
          <p:cNvPr id="387" name="Freeform 386"/>
          <p:cNvSpPr/>
          <p:nvPr/>
        </p:nvSpPr>
        <p:spPr bwMode="auto">
          <a:xfrm>
            <a:off x="2095227" y="4720580"/>
            <a:ext cx="216024" cy="72008"/>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00" name="Straight Connector 399"/>
          <p:cNvCxnSpPr/>
          <p:nvPr/>
        </p:nvCxnSpPr>
        <p:spPr bwMode="auto">
          <a:xfrm>
            <a:off x="8647955"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01" name="Straight Connector 400"/>
          <p:cNvCxnSpPr/>
          <p:nvPr/>
        </p:nvCxnSpPr>
        <p:spPr bwMode="auto">
          <a:xfrm flipH="1">
            <a:off x="67037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flipH="1">
            <a:off x="68477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3" name="Straight Connector 402"/>
          <p:cNvCxnSpPr/>
          <p:nvPr/>
        </p:nvCxnSpPr>
        <p:spPr bwMode="auto">
          <a:xfrm flipH="1">
            <a:off x="67757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4" name="Straight Connector 403"/>
          <p:cNvCxnSpPr/>
          <p:nvPr/>
        </p:nvCxnSpPr>
        <p:spPr bwMode="auto">
          <a:xfrm flipH="1">
            <a:off x="727980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5" name="Straight Connector 404"/>
          <p:cNvCxnSpPr/>
          <p:nvPr/>
        </p:nvCxnSpPr>
        <p:spPr bwMode="auto">
          <a:xfrm flipH="1">
            <a:off x="74238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p:nvPr/>
        </p:nvCxnSpPr>
        <p:spPr bwMode="auto">
          <a:xfrm flipH="1">
            <a:off x="73518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07" name="Group 365"/>
          <p:cNvGrpSpPr/>
          <p:nvPr/>
        </p:nvGrpSpPr>
        <p:grpSpPr>
          <a:xfrm flipH="1">
            <a:off x="6991771" y="5296644"/>
            <a:ext cx="144016" cy="144016"/>
            <a:chOff x="1591171" y="4144516"/>
            <a:chExt cx="144016" cy="144016"/>
          </a:xfrm>
        </p:grpSpPr>
        <p:cxnSp>
          <p:nvCxnSpPr>
            <p:cNvPr id="408" name="Straight Connector 40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2" name="Straight Connector 411"/>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18" name="Straight Connector 417"/>
          <p:cNvCxnSpPr/>
          <p:nvPr/>
        </p:nvCxnSpPr>
        <p:spPr bwMode="auto">
          <a:xfrm flipH="1">
            <a:off x="691976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flipH="1">
            <a:off x="74958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1" name="Straight Connector 420"/>
          <p:cNvCxnSpPr/>
          <p:nvPr/>
        </p:nvCxnSpPr>
        <p:spPr bwMode="auto">
          <a:xfrm flipH="1">
            <a:off x="76398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2" name="Straight Connector 421"/>
          <p:cNvCxnSpPr/>
          <p:nvPr/>
        </p:nvCxnSpPr>
        <p:spPr bwMode="auto">
          <a:xfrm flipH="1">
            <a:off x="75678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23" name="TextBox 422"/>
          <p:cNvSpPr txBox="1"/>
          <p:nvPr/>
        </p:nvSpPr>
        <p:spPr>
          <a:xfrm>
            <a:off x="6995" y="7816924"/>
            <a:ext cx="6054991" cy="184666"/>
          </a:xfrm>
          <a:prstGeom prst="rect">
            <a:avLst/>
          </a:prstGeom>
          <a:noFill/>
        </p:spPr>
        <p:txBody>
          <a:bodyPr wrap="none" lIns="0" tIns="0" rIns="0" bIns="0" rtlCol="0">
            <a:spAutoFit/>
          </a:bodyPr>
          <a:lstStyle/>
          <a:p>
            <a:r>
              <a:rPr lang="en-GB" sz="1200" b="0" dirty="0" err="1" smtClean="0"/>
              <a:t>hDTS</a:t>
            </a:r>
            <a:r>
              <a:rPr lang="en-GB" sz="1200" b="0" dirty="0" smtClean="0"/>
              <a:t>: half-Distributed TESI protection </a:t>
            </a:r>
            <a:r>
              <a:rPr lang="en-GB" sz="1200" b="0" dirty="0" err="1" smtClean="0"/>
              <a:t>Sublayer</a:t>
            </a:r>
            <a:r>
              <a:rPr lang="en-GB" sz="1200" b="0" dirty="0" smtClean="0"/>
              <a:t>,   </a:t>
            </a:r>
            <a:r>
              <a:rPr lang="en-GB" sz="1200" b="0" dirty="0" err="1" smtClean="0"/>
              <a:t>hDSS</a:t>
            </a:r>
            <a:r>
              <a:rPr lang="en-GB" sz="1200" b="0" dirty="0" smtClean="0"/>
              <a:t>: half-Distributed SNCP </a:t>
            </a:r>
            <a:r>
              <a:rPr lang="en-GB" sz="1200" b="0" dirty="0" err="1" smtClean="0"/>
              <a:t>Sublayer</a:t>
            </a:r>
            <a:endParaRPr lang="en-US" sz="1200" b="0" dirty="0" smtClean="0"/>
          </a:p>
        </p:txBody>
      </p:sp>
      <p:cxnSp>
        <p:nvCxnSpPr>
          <p:cNvPr id="424" name="Straight Connector 423"/>
          <p:cNvCxnSpPr/>
          <p:nvPr/>
        </p:nvCxnSpPr>
        <p:spPr bwMode="auto">
          <a:xfrm>
            <a:off x="2167235" y="4936604"/>
            <a:ext cx="0" cy="144016"/>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57" name="Straight Connector 356"/>
          <p:cNvCxnSpPr/>
          <p:nvPr/>
        </p:nvCxnSpPr>
        <p:spPr bwMode="auto">
          <a:xfrm>
            <a:off x="324735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7" name="Straight Connector 366"/>
          <p:cNvCxnSpPr/>
          <p:nvPr/>
        </p:nvCxnSpPr>
        <p:spPr bwMode="auto">
          <a:xfrm>
            <a:off x="31753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8" name="Straight Connector 367"/>
          <p:cNvCxnSpPr/>
          <p:nvPr/>
        </p:nvCxnSpPr>
        <p:spPr bwMode="auto">
          <a:xfrm>
            <a:off x="31033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9" name="Straight Connector 368"/>
          <p:cNvCxnSpPr/>
          <p:nvPr/>
        </p:nvCxnSpPr>
        <p:spPr bwMode="auto">
          <a:xfrm>
            <a:off x="483153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6" name="Straight Connector 375"/>
          <p:cNvCxnSpPr/>
          <p:nvPr/>
        </p:nvCxnSpPr>
        <p:spPr bwMode="auto">
          <a:xfrm>
            <a:off x="475952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0" name="Straight Connector 379"/>
          <p:cNvCxnSpPr/>
          <p:nvPr/>
        </p:nvCxnSpPr>
        <p:spPr bwMode="auto">
          <a:xfrm>
            <a:off x="468751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3" name="Straight Connector 382"/>
          <p:cNvCxnSpPr/>
          <p:nvPr/>
        </p:nvCxnSpPr>
        <p:spPr bwMode="auto">
          <a:xfrm>
            <a:off x="67037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4" name="Straight Connector 393"/>
          <p:cNvCxnSpPr/>
          <p:nvPr/>
        </p:nvCxnSpPr>
        <p:spPr bwMode="auto">
          <a:xfrm>
            <a:off x="67757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5" name="Straight Connector 394"/>
          <p:cNvCxnSpPr/>
          <p:nvPr/>
        </p:nvCxnSpPr>
        <p:spPr bwMode="auto">
          <a:xfrm flipH="1">
            <a:off x="6847755" y="4864596"/>
            <a:ext cx="838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6" name="Straight Connector 395"/>
          <p:cNvCxnSpPr/>
          <p:nvPr/>
        </p:nvCxnSpPr>
        <p:spPr bwMode="auto">
          <a:xfrm>
            <a:off x="807189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7" name="Straight Connector 396"/>
          <p:cNvCxnSpPr/>
          <p:nvPr/>
        </p:nvCxnSpPr>
        <p:spPr bwMode="auto">
          <a:xfrm>
            <a:off x="799988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8" name="Straight Connector 397"/>
          <p:cNvCxnSpPr/>
          <p:nvPr/>
        </p:nvCxnSpPr>
        <p:spPr bwMode="auto">
          <a:xfrm>
            <a:off x="792787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8" name="Straight Connector 47"/>
          <p:cNvCxnSpPr/>
          <p:nvPr/>
        </p:nvCxnSpPr>
        <p:spPr bwMode="auto">
          <a:xfrm>
            <a:off x="31033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31753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32473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75678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74238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74958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9" name="Straight Connector 138"/>
          <p:cNvCxnSpPr/>
          <p:nvPr/>
        </p:nvCxnSpPr>
        <p:spPr bwMode="auto">
          <a:xfrm>
            <a:off x="807189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792787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799988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281530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267129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274329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a:off x="18792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20952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19512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p:nvPr/>
        </p:nvCxnSpPr>
        <p:spPr bwMode="auto">
          <a:xfrm>
            <a:off x="468751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99" name="Straight Connector 298"/>
          <p:cNvCxnSpPr/>
          <p:nvPr/>
        </p:nvCxnSpPr>
        <p:spPr bwMode="auto">
          <a:xfrm>
            <a:off x="475952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6" name="Straight Connector 305"/>
          <p:cNvCxnSpPr/>
          <p:nvPr/>
        </p:nvCxnSpPr>
        <p:spPr bwMode="auto">
          <a:xfrm>
            <a:off x="483153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8" name="Straight Connector 307"/>
          <p:cNvCxnSpPr/>
          <p:nvPr/>
        </p:nvCxnSpPr>
        <p:spPr bwMode="auto">
          <a:xfrm>
            <a:off x="59116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a:off x="57676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a:off x="58396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5" name="Straight Connector 364"/>
          <p:cNvCxnSpPr/>
          <p:nvPr/>
        </p:nvCxnSpPr>
        <p:spPr bwMode="auto">
          <a:xfrm>
            <a:off x="68477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0" name="Straight Connector 369"/>
          <p:cNvCxnSpPr/>
          <p:nvPr/>
        </p:nvCxnSpPr>
        <p:spPr bwMode="auto">
          <a:xfrm>
            <a:off x="67037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2" name="Straight Connector 371"/>
          <p:cNvCxnSpPr/>
          <p:nvPr/>
        </p:nvCxnSpPr>
        <p:spPr bwMode="auto">
          <a:xfrm>
            <a:off x="67757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3" name="Straight Connector 372"/>
          <p:cNvCxnSpPr/>
          <p:nvPr/>
        </p:nvCxnSpPr>
        <p:spPr bwMode="auto">
          <a:xfrm>
            <a:off x="38954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4" name="Straight Connector 373"/>
          <p:cNvCxnSpPr/>
          <p:nvPr/>
        </p:nvCxnSpPr>
        <p:spPr bwMode="auto">
          <a:xfrm>
            <a:off x="37514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5" name="Straight Connector 374"/>
          <p:cNvCxnSpPr/>
          <p:nvPr/>
        </p:nvCxnSpPr>
        <p:spPr bwMode="auto">
          <a:xfrm>
            <a:off x="38234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1" name="Straight Connector 450"/>
          <p:cNvCxnSpPr/>
          <p:nvPr/>
        </p:nvCxnSpPr>
        <p:spPr bwMode="auto">
          <a:xfrm>
            <a:off x="130313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2" name="Straight Connector 451"/>
          <p:cNvCxnSpPr/>
          <p:nvPr/>
        </p:nvCxnSpPr>
        <p:spPr bwMode="auto">
          <a:xfrm>
            <a:off x="137514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a:off x="12311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a:off x="94400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a:off x="93680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a:off x="95120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2" name="Straight Connector 751"/>
          <p:cNvCxnSpPr/>
          <p:nvPr/>
        </p:nvCxnSpPr>
        <p:spPr bwMode="auto">
          <a:xfrm>
            <a:off x="16631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3" name="Straight Connector 752"/>
          <p:cNvCxnSpPr/>
          <p:nvPr/>
        </p:nvCxnSpPr>
        <p:spPr bwMode="auto">
          <a:xfrm>
            <a:off x="173518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4" name="Straight Connector 753"/>
          <p:cNvCxnSpPr/>
          <p:nvPr/>
        </p:nvCxnSpPr>
        <p:spPr bwMode="auto">
          <a:xfrm>
            <a:off x="15911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9" name="Straight Connector 778"/>
          <p:cNvCxnSpPr/>
          <p:nvPr/>
        </p:nvCxnSpPr>
        <p:spPr bwMode="auto">
          <a:xfrm>
            <a:off x="2383259"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1" name="Straight Connector 780"/>
          <p:cNvCxnSpPr/>
          <p:nvPr/>
        </p:nvCxnSpPr>
        <p:spPr bwMode="auto">
          <a:xfrm>
            <a:off x="23112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04" name="Rectangle 703"/>
          <p:cNvSpPr/>
          <p:nvPr/>
        </p:nvSpPr>
        <p:spPr bwMode="auto">
          <a:xfrm>
            <a:off x="5407595" y="3280420"/>
            <a:ext cx="4176464"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703" name="Rectangle 702"/>
          <p:cNvSpPr/>
          <p:nvPr/>
        </p:nvSpPr>
        <p:spPr bwMode="auto">
          <a:xfrm>
            <a:off x="1159123" y="3280420"/>
            <a:ext cx="4032448"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Compound view</a:t>
            </a:r>
            <a:br>
              <a:rPr lang="en-GB" dirty="0" smtClean="0"/>
            </a:br>
            <a:r>
              <a:rPr lang="en-GB" sz="2400" dirty="0" smtClean="0"/>
              <a:t>Right ENNI failure</a:t>
            </a:r>
            <a:endParaRPr lang="en-US" dirty="0"/>
          </a:p>
        </p:txBody>
      </p:sp>
      <p:cxnSp>
        <p:nvCxnSpPr>
          <p:cNvPr id="32" name="Straight Connector 31"/>
          <p:cNvCxnSpPr/>
          <p:nvPr/>
        </p:nvCxnSpPr>
        <p:spPr bwMode="auto">
          <a:xfrm>
            <a:off x="7495827"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 name="Straight Connector 37"/>
          <p:cNvCxnSpPr/>
          <p:nvPr/>
        </p:nvCxnSpPr>
        <p:spPr bwMode="auto">
          <a:xfrm>
            <a:off x="3182344"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43" name="Isosceles Triangle 42"/>
          <p:cNvSpPr/>
          <p:nvPr/>
        </p:nvSpPr>
        <p:spPr bwMode="auto">
          <a:xfrm>
            <a:off x="7351811"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7351811" y="4134229"/>
            <a:ext cx="28803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303832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3038328" y="4134229"/>
            <a:ext cx="28852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 name="TextBox 55"/>
          <p:cNvSpPr txBox="1"/>
          <p:nvPr/>
        </p:nvSpPr>
        <p:spPr>
          <a:xfrm>
            <a:off x="3039036" y="371304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7541933" y="37124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cxnSp>
        <p:nvCxnSpPr>
          <p:cNvPr id="73" name="Straight Connector 72"/>
          <p:cNvCxnSpPr/>
          <p:nvPr/>
        </p:nvCxnSpPr>
        <p:spPr bwMode="auto">
          <a:xfrm>
            <a:off x="7976093"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 name="Straight Connector 78"/>
          <p:cNvCxnSpPr>
            <a:endCxn id="87" idx="0"/>
          </p:cNvCxnSpPr>
          <p:nvPr/>
        </p:nvCxnSpPr>
        <p:spPr bwMode="auto">
          <a:xfrm>
            <a:off x="2750296"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3" name="Isosceles Triangle 82"/>
          <p:cNvSpPr/>
          <p:nvPr/>
        </p:nvSpPr>
        <p:spPr bwMode="auto">
          <a:xfrm>
            <a:off x="7832077"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7829740" y="413422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260628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2606278" y="413422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2796402" y="371304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2" name="TextBox 91"/>
          <p:cNvSpPr txBox="1"/>
          <p:nvPr/>
        </p:nvSpPr>
        <p:spPr>
          <a:xfrm>
            <a:off x="7783859" y="37124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4" name="Rectangle 93"/>
          <p:cNvSpPr/>
          <p:nvPr/>
        </p:nvSpPr>
        <p:spPr bwMode="auto">
          <a:xfrm>
            <a:off x="2095227" y="5080620"/>
            <a:ext cx="288032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1015107" y="1408212"/>
            <a:ext cx="8640960" cy="4896544"/>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5277751" y="1480800"/>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125" name="Straight Connector 124"/>
          <p:cNvCxnSpPr/>
          <p:nvPr/>
        </p:nvCxnSpPr>
        <p:spPr bwMode="auto">
          <a:xfrm>
            <a:off x="2743299" y="2416324"/>
            <a:ext cx="6363" cy="122413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flipH="1">
            <a:off x="7976093" y="2416324"/>
            <a:ext cx="23790" cy="122413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7495827" y="2272308"/>
            <a:ext cx="0" cy="136815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a:off x="3175347" y="2272308"/>
            <a:ext cx="6997" cy="136815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2" name="TextBox 131"/>
          <p:cNvSpPr txBox="1"/>
          <p:nvPr/>
        </p:nvSpPr>
        <p:spPr>
          <a:xfrm>
            <a:off x="5493775" y="1480800"/>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grpSp>
        <p:nvGrpSpPr>
          <p:cNvPr id="3" name="Group 58"/>
          <p:cNvGrpSpPr>
            <a:grpSpLocks noChangeAspect="1"/>
          </p:cNvGrpSpPr>
          <p:nvPr/>
        </p:nvGrpSpPr>
        <p:grpSpPr>
          <a:xfrm flipV="1">
            <a:off x="4255467" y="5440660"/>
            <a:ext cx="720080"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2599283" y="572869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 name="Group 364"/>
          <p:cNvGrpSpPr/>
          <p:nvPr/>
        </p:nvGrpSpPr>
        <p:grpSpPr>
          <a:xfrm>
            <a:off x="4687515" y="5296644"/>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58396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57676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591165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4615507" y="5872708"/>
            <a:ext cx="1368152"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4839690" y="5719400"/>
            <a:ext cx="1066447" cy="369332"/>
          </a:xfrm>
          <a:prstGeom prst="rect">
            <a:avLst/>
          </a:prstGeom>
          <a:noFill/>
        </p:spPr>
        <p:txBody>
          <a:bodyPr wrap="none" lIns="0" tIns="0" rIns="0" bIns="0" rtlCol="0">
            <a:spAutoFit/>
          </a:bodyPr>
          <a:lstStyle/>
          <a:p>
            <a:pPr algn="ctr"/>
            <a:r>
              <a:rPr lang="en-GB" sz="1200" b="0" dirty="0" smtClean="0">
                <a:solidFill>
                  <a:srgbClr val="808000"/>
                </a:solidFill>
              </a:rPr>
              <a:t>Intra-DAS</a:t>
            </a:r>
          </a:p>
          <a:p>
            <a:pPr algn="ctr"/>
            <a:r>
              <a:rPr lang="en-GB" sz="1200" b="0" dirty="0" smtClean="0">
                <a:solidFill>
                  <a:srgbClr val="808000"/>
                </a:solidFill>
              </a:rPr>
              <a:t>BVLAN or TESI</a:t>
            </a:r>
            <a:endParaRPr lang="en-US" sz="1200" b="0" dirty="0" smtClean="0">
              <a:solidFill>
                <a:srgbClr val="808000"/>
              </a:solidFill>
            </a:endParaRPr>
          </a:p>
        </p:txBody>
      </p:sp>
      <p:cxnSp>
        <p:nvCxnSpPr>
          <p:cNvPr id="174" name="Straight Connector 173"/>
          <p:cNvCxnSpPr>
            <a:stCxn id="146" idx="0"/>
          </p:cNvCxnSpPr>
          <p:nvPr/>
        </p:nvCxnSpPr>
        <p:spPr bwMode="auto">
          <a:xfrm>
            <a:off x="4615507"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a:stCxn id="661" idx="0"/>
          </p:cNvCxnSpPr>
          <p:nvPr/>
        </p:nvCxnSpPr>
        <p:spPr bwMode="auto">
          <a:xfrm>
            <a:off x="5983659"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2167235"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7290720"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90" name="Rectangle 289"/>
          <p:cNvSpPr/>
          <p:nvPr/>
        </p:nvSpPr>
        <p:spPr bwMode="auto">
          <a:xfrm>
            <a:off x="5479603" y="4864596"/>
            <a:ext cx="41044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1087115" y="4864596"/>
            <a:ext cx="4032449"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 name="Group 25"/>
          <p:cNvGrpSpPr>
            <a:grpSpLocks noChangeAspect="1"/>
          </p:cNvGrpSpPr>
          <p:nvPr/>
        </p:nvGrpSpPr>
        <p:grpSpPr>
          <a:xfrm>
            <a:off x="1886198" y="392849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2030214"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07" name="TextBox 306"/>
          <p:cNvSpPr txBox="1"/>
          <p:nvPr/>
        </p:nvSpPr>
        <p:spPr>
          <a:xfrm>
            <a:off x="5672803" y="1480800"/>
            <a:ext cx="238848" cy="215444"/>
          </a:xfrm>
          <a:prstGeom prst="rect">
            <a:avLst/>
          </a:prstGeom>
          <a:noFill/>
        </p:spPr>
        <p:txBody>
          <a:bodyPr wrap="none" lIns="0" tIns="0" rIns="0" bIns="0" rtlCol="0">
            <a:spAutoFit/>
          </a:bodyPr>
          <a:lstStyle/>
          <a:p>
            <a:pPr algn="ctr"/>
            <a:r>
              <a:rPr lang="en-GB" sz="1400" dirty="0" err="1" smtClean="0"/>
              <a:t>Ub</a:t>
            </a:r>
            <a:endParaRPr lang="en-US" sz="1400" dirty="0" smtClean="0"/>
          </a:p>
        </p:txBody>
      </p:sp>
      <p:cxnSp>
        <p:nvCxnSpPr>
          <p:cNvPr id="309" name="Straight Connector 308"/>
          <p:cNvCxnSpPr/>
          <p:nvPr/>
        </p:nvCxnSpPr>
        <p:spPr bwMode="auto">
          <a:xfrm>
            <a:off x="2023219"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1879203"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195121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9" name="Straight Connector 358"/>
          <p:cNvCxnSpPr/>
          <p:nvPr/>
        </p:nvCxnSpPr>
        <p:spPr bwMode="auto">
          <a:xfrm flipV="1">
            <a:off x="8071891" y="57286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64" name="Rectangle 363"/>
          <p:cNvSpPr/>
          <p:nvPr/>
        </p:nvSpPr>
        <p:spPr bwMode="auto">
          <a:xfrm>
            <a:off x="5623619" y="5080620"/>
            <a:ext cx="2952328"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cxnSp>
        <p:nvCxnSpPr>
          <p:cNvPr id="413" name="Straight Connector 412"/>
          <p:cNvCxnSpPr/>
          <p:nvPr/>
        </p:nvCxnSpPr>
        <p:spPr bwMode="auto">
          <a:xfrm>
            <a:off x="2815307"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274329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2671291"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9" name="Straight Connector 348"/>
          <p:cNvCxnSpPr/>
          <p:nvPr/>
        </p:nvCxnSpPr>
        <p:spPr bwMode="auto">
          <a:xfrm>
            <a:off x="5335587" y="1696244"/>
            <a:ext cx="1" cy="72008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4" name="Straight Connector 353"/>
          <p:cNvCxnSpPr/>
          <p:nvPr/>
        </p:nvCxnSpPr>
        <p:spPr bwMode="auto">
          <a:xfrm>
            <a:off x="5767635" y="1696244"/>
            <a:ext cx="0" cy="432048"/>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8" name="Group 668"/>
          <p:cNvGrpSpPr/>
          <p:nvPr/>
        </p:nvGrpSpPr>
        <p:grpSpPr>
          <a:xfrm>
            <a:off x="1519163" y="2128292"/>
            <a:ext cx="7776864" cy="288032"/>
            <a:chOff x="1015107" y="1408212"/>
            <a:chExt cx="4752528" cy="288032"/>
          </a:xfrm>
        </p:grpSpPr>
        <p:cxnSp>
          <p:nvCxnSpPr>
            <p:cNvPr id="346" name="Straight Connector 345"/>
            <p:cNvCxnSpPr/>
            <p:nvPr/>
          </p:nvCxnSpPr>
          <p:spPr bwMode="auto">
            <a:xfrm flipH="1">
              <a:off x="1015107" y="169624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0" name="Straight Connector 349"/>
            <p:cNvCxnSpPr/>
            <p:nvPr/>
          </p:nvCxnSpPr>
          <p:spPr bwMode="auto">
            <a:xfrm flipH="1">
              <a:off x="1015107" y="140821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66" name="Straight Connector 365"/>
            <p:cNvCxnSpPr/>
            <p:nvPr/>
          </p:nvCxnSpPr>
          <p:spPr bwMode="auto">
            <a:xfrm flipH="1">
              <a:off x="1015107" y="155222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grpSp>
      <p:cxnSp>
        <p:nvCxnSpPr>
          <p:cNvPr id="371" name="Straight Connector 370"/>
          <p:cNvCxnSpPr/>
          <p:nvPr/>
        </p:nvCxnSpPr>
        <p:spPr bwMode="auto">
          <a:xfrm>
            <a:off x="5551611" y="1696244"/>
            <a:ext cx="0"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1" name="Rectangle 270"/>
          <p:cNvSpPr/>
          <p:nvPr/>
        </p:nvSpPr>
        <p:spPr bwMode="auto">
          <a:xfrm>
            <a:off x="4400120"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cxnSp>
        <p:nvCxnSpPr>
          <p:cNvPr id="272" name="Straight Connector 271"/>
          <p:cNvCxnSpPr/>
          <p:nvPr/>
        </p:nvCxnSpPr>
        <p:spPr bwMode="auto">
          <a:xfrm>
            <a:off x="4911171"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73" name="Straight Connector 272"/>
          <p:cNvCxnSpPr/>
          <p:nvPr/>
        </p:nvCxnSpPr>
        <p:spPr bwMode="auto">
          <a:xfrm>
            <a:off x="4623139"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79" name="Isosceles Triangle 278"/>
          <p:cNvSpPr/>
          <p:nvPr/>
        </p:nvSpPr>
        <p:spPr bwMode="auto">
          <a:xfrm>
            <a:off x="4773223"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0" name="Isosceles Triangle 279"/>
          <p:cNvSpPr/>
          <p:nvPr/>
        </p:nvSpPr>
        <p:spPr bwMode="auto">
          <a:xfrm>
            <a:off x="4485191"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2" name="Trapezoid 281"/>
          <p:cNvSpPr/>
          <p:nvPr/>
        </p:nvSpPr>
        <p:spPr bwMode="auto">
          <a:xfrm>
            <a:off x="4485190" y="413422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3" name="Freeform 312"/>
          <p:cNvSpPr/>
          <p:nvPr/>
        </p:nvSpPr>
        <p:spPr bwMode="auto">
          <a:xfrm>
            <a:off x="4544136"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4" name="TextBox 313"/>
          <p:cNvSpPr txBox="1"/>
          <p:nvPr/>
        </p:nvSpPr>
        <p:spPr>
          <a:xfrm>
            <a:off x="4951758" y="371304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15" name="TextBox 314"/>
          <p:cNvSpPr txBox="1"/>
          <p:nvPr/>
        </p:nvSpPr>
        <p:spPr>
          <a:xfrm>
            <a:off x="4471492" y="371304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22" name="Rectangle 321"/>
          <p:cNvSpPr/>
          <p:nvPr/>
        </p:nvSpPr>
        <p:spPr bwMode="auto">
          <a:xfrm>
            <a:off x="346337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100" b="0" i="0" u="none" strike="noStrike" cap="none" normalizeH="0" baseline="0" dirty="0" err="1" smtClean="0">
                <a:ln>
                  <a:noFill/>
                </a:ln>
                <a:solidFill>
                  <a:schemeClr val="tx1"/>
                </a:solidFill>
                <a:effectLst/>
                <a:latin typeface="Arial" charset="0"/>
                <a:ea typeface="MS PGothic" pitchFamily="34" charset="-128"/>
              </a:rPr>
              <a:t>hDTS</a:t>
            </a:r>
            <a:endParaRPr kumimoji="0" lang="en-US" sz="1100" b="0" i="0" u="none" strike="noStrike" cap="none" normalizeH="0" baseline="0" dirty="0" smtClean="0">
              <a:ln>
                <a:noFill/>
              </a:ln>
              <a:solidFill>
                <a:schemeClr val="tx1"/>
              </a:solidFill>
              <a:effectLst/>
              <a:latin typeface="Arial" charset="0"/>
              <a:ea typeface="MS PGothic" pitchFamily="34" charset="-128"/>
            </a:endParaRPr>
          </a:p>
        </p:txBody>
      </p:sp>
      <p:cxnSp>
        <p:nvCxnSpPr>
          <p:cNvPr id="323" name="Straight Connector 322"/>
          <p:cNvCxnSpPr/>
          <p:nvPr/>
        </p:nvCxnSpPr>
        <p:spPr bwMode="auto">
          <a:xfrm>
            <a:off x="3974430"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a:off x="3686398"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flipH="1">
            <a:off x="397443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26" name="Straight Connector 325"/>
          <p:cNvCxnSpPr/>
          <p:nvPr/>
        </p:nvCxnSpPr>
        <p:spPr bwMode="auto">
          <a:xfrm>
            <a:off x="361439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330" name="Isosceles Triangle 329"/>
          <p:cNvSpPr/>
          <p:nvPr/>
        </p:nvSpPr>
        <p:spPr bwMode="auto">
          <a:xfrm>
            <a:off x="3836482"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a:off x="354845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332" name="Trapezoid 331"/>
          <p:cNvSpPr/>
          <p:nvPr/>
        </p:nvSpPr>
        <p:spPr bwMode="auto">
          <a:xfrm>
            <a:off x="3548449" y="413422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3" name="TextBox 332"/>
          <p:cNvSpPr txBox="1"/>
          <p:nvPr/>
        </p:nvSpPr>
        <p:spPr>
          <a:xfrm>
            <a:off x="4015653" y="371304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34" name="TextBox 333"/>
          <p:cNvSpPr txBox="1"/>
          <p:nvPr/>
        </p:nvSpPr>
        <p:spPr>
          <a:xfrm>
            <a:off x="3535387" y="371304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41" name="TextBox 340"/>
          <p:cNvSpPr txBox="1"/>
          <p:nvPr/>
        </p:nvSpPr>
        <p:spPr>
          <a:xfrm>
            <a:off x="3896063" y="263234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cxnSp>
        <p:nvCxnSpPr>
          <p:cNvPr id="347" name="Straight Connector 346"/>
          <p:cNvCxnSpPr/>
          <p:nvPr/>
        </p:nvCxnSpPr>
        <p:spPr bwMode="auto">
          <a:xfrm flipH="1">
            <a:off x="3607395" y="284837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2" name="Straight Connector 351"/>
          <p:cNvCxnSpPr/>
          <p:nvPr/>
        </p:nvCxnSpPr>
        <p:spPr bwMode="auto">
          <a:xfrm flipH="1">
            <a:off x="4544135" y="284837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356" name="TextBox 355"/>
          <p:cNvSpPr txBox="1"/>
          <p:nvPr/>
        </p:nvSpPr>
        <p:spPr>
          <a:xfrm>
            <a:off x="4760159" y="263234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268" name="Rectangle 267"/>
          <p:cNvSpPr/>
          <p:nvPr/>
        </p:nvSpPr>
        <p:spPr bwMode="auto">
          <a:xfrm>
            <a:off x="547260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100" b="0" dirty="0" err="1" smtClean="0">
                <a:latin typeface="Arial" charset="0"/>
              </a:rPr>
              <a:t>hDTS</a:t>
            </a:r>
            <a:endParaRPr lang="en-US" sz="1100" b="0" dirty="0" smtClean="0">
              <a:latin typeface="Arial" charset="0"/>
            </a:endParaRPr>
          </a:p>
        </p:txBody>
      </p:sp>
      <p:cxnSp>
        <p:nvCxnSpPr>
          <p:cNvPr id="269" name="Straight Connector 268"/>
          <p:cNvCxnSpPr/>
          <p:nvPr/>
        </p:nvCxnSpPr>
        <p:spPr bwMode="auto">
          <a:xfrm>
            <a:off x="5976665"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0" name="Straight Connector 269"/>
          <p:cNvCxnSpPr/>
          <p:nvPr/>
        </p:nvCxnSpPr>
        <p:spPr bwMode="auto">
          <a:xfrm>
            <a:off x="5688633"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4" name="Straight Connector 273"/>
          <p:cNvCxnSpPr/>
          <p:nvPr/>
        </p:nvCxnSpPr>
        <p:spPr bwMode="auto">
          <a:xfrm flipH="1">
            <a:off x="5983660"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75" name="Straight Connector 274"/>
          <p:cNvCxnSpPr/>
          <p:nvPr/>
        </p:nvCxnSpPr>
        <p:spPr bwMode="auto">
          <a:xfrm>
            <a:off x="5623620"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6" name="Isosceles Triangle 275"/>
          <p:cNvSpPr/>
          <p:nvPr/>
        </p:nvSpPr>
        <p:spPr bwMode="auto">
          <a:xfrm>
            <a:off x="5825935"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Isosceles Triangle 276"/>
          <p:cNvSpPr/>
          <p:nvPr/>
        </p:nvSpPr>
        <p:spPr bwMode="auto">
          <a:xfrm>
            <a:off x="5544273"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8" name="Trapezoid 277"/>
          <p:cNvSpPr/>
          <p:nvPr/>
        </p:nvSpPr>
        <p:spPr bwMode="auto">
          <a:xfrm>
            <a:off x="5544272" y="413422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6" name="TextBox 315"/>
          <p:cNvSpPr txBox="1"/>
          <p:nvPr/>
        </p:nvSpPr>
        <p:spPr>
          <a:xfrm>
            <a:off x="6029766" y="37124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17" name="TextBox 316"/>
          <p:cNvSpPr txBox="1"/>
          <p:nvPr/>
        </p:nvSpPr>
        <p:spPr>
          <a:xfrm>
            <a:off x="5479604" y="371246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18" name="Rectangle 317"/>
          <p:cNvSpPr/>
          <p:nvPr/>
        </p:nvSpPr>
        <p:spPr bwMode="auto">
          <a:xfrm>
            <a:off x="6401082"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sp>
        <p:nvSpPr>
          <p:cNvPr id="319" name="Freeform 318"/>
          <p:cNvSpPr/>
          <p:nvPr/>
        </p:nvSpPr>
        <p:spPr bwMode="auto">
          <a:xfrm>
            <a:off x="6545098"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0" name="Straight Connector 319"/>
          <p:cNvCxnSpPr/>
          <p:nvPr/>
        </p:nvCxnSpPr>
        <p:spPr bwMode="auto">
          <a:xfrm>
            <a:off x="6905138"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21" name="Straight Connector 320"/>
          <p:cNvCxnSpPr/>
          <p:nvPr/>
        </p:nvCxnSpPr>
        <p:spPr bwMode="auto">
          <a:xfrm>
            <a:off x="6617106"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327" name="Isosceles Triangle 326"/>
          <p:cNvSpPr/>
          <p:nvPr/>
        </p:nvSpPr>
        <p:spPr bwMode="auto">
          <a:xfrm>
            <a:off x="675440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8" name="Isosceles Triangle 327"/>
          <p:cNvSpPr/>
          <p:nvPr/>
        </p:nvSpPr>
        <p:spPr bwMode="auto">
          <a:xfrm>
            <a:off x="6472746"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Trapezoid 328"/>
          <p:cNvSpPr/>
          <p:nvPr/>
        </p:nvSpPr>
        <p:spPr bwMode="auto">
          <a:xfrm>
            <a:off x="6472745" y="413422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5" name="TextBox 334"/>
          <p:cNvSpPr txBox="1"/>
          <p:nvPr/>
        </p:nvSpPr>
        <p:spPr>
          <a:xfrm>
            <a:off x="6958875" y="371246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36" name="TextBox 335"/>
          <p:cNvSpPr txBox="1"/>
          <p:nvPr/>
        </p:nvSpPr>
        <p:spPr>
          <a:xfrm>
            <a:off x="6408713" y="3712468"/>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39" name="TextBox 338"/>
          <p:cNvSpPr txBox="1"/>
          <p:nvPr/>
        </p:nvSpPr>
        <p:spPr>
          <a:xfrm>
            <a:off x="5178365" y="277636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340" name="Freeform 339"/>
          <p:cNvSpPr/>
          <p:nvPr/>
        </p:nvSpPr>
        <p:spPr bwMode="auto">
          <a:xfrm>
            <a:off x="4039443" y="299238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5" name="TextBox 344"/>
          <p:cNvSpPr txBox="1"/>
          <p:nvPr/>
        </p:nvSpPr>
        <p:spPr>
          <a:xfrm>
            <a:off x="6487715" y="263234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348" name="Straight Connector 347"/>
          <p:cNvCxnSpPr/>
          <p:nvPr/>
        </p:nvCxnSpPr>
        <p:spPr bwMode="auto">
          <a:xfrm>
            <a:off x="6624101" y="284837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351" name="Straight Connector 350"/>
          <p:cNvCxnSpPr/>
          <p:nvPr/>
        </p:nvCxnSpPr>
        <p:spPr bwMode="auto">
          <a:xfrm>
            <a:off x="5623619" y="277636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353" name="Freeform 352"/>
          <p:cNvSpPr/>
          <p:nvPr/>
        </p:nvSpPr>
        <p:spPr bwMode="auto">
          <a:xfrm>
            <a:off x="4975547" y="313640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TextBox 354"/>
          <p:cNvSpPr txBox="1"/>
          <p:nvPr/>
        </p:nvSpPr>
        <p:spPr>
          <a:xfrm>
            <a:off x="5479603" y="263234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360" name="TextBox 359"/>
          <p:cNvSpPr txBox="1"/>
          <p:nvPr/>
        </p:nvSpPr>
        <p:spPr>
          <a:xfrm>
            <a:off x="5191571" y="313640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grpSp>
        <p:nvGrpSpPr>
          <p:cNvPr id="9" name="Group 25"/>
          <p:cNvGrpSpPr>
            <a:grpSpLocks noChangeAspect="1"/>
          </p:cNvGrpSpPr>
          <p:nvPr/>
        </p:nvGrpSpPr>
        <p:grpSpPr>
          <a:xfrm>
            <a:off x="1159123" y="3928492"/>
            <a:ext cx="288032" cy="288032"/>
            <a:chOff x="655067" y="5296644"/>
            <a:chExt cx="504056" cy="504056"/>
          </a:xfrm>
          <a:solidFill>
            <a:schemeClr val="bg1"/>
          </a:solidFill>
        </p:grpSpPr>
        <p:sp>
          <p:nvSpPr>
            <p:cNvPr id="409" name="Isosceles Triangle 40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0" name="Trapezoid 40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1" name="Straight Connector 410"/>
          <p:cNvCxnSpPr>
            <a:stCxn id="409" idx="0"/>
          </p:cNvCxnSpPr>
          <p:nvPr/>
        </p:nvCxnSpPr>
        <p:spPr bwMode="auto">
          <a:xfrm flipV="1">
            <a:off x="130313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0" name="Group 25"/>
          <p:cNvGrpSpPr>
            <a:grpSpLocks noChangeAspect="1"/>
          </p:cNvGrpSpPr>
          <p:nvPr/>
        </p:nvGrpSpPr>
        <p:grpSpPr>
          <a:xfrm flipH="1">
            <a:off x="9296027" y="3928492"/>
            <a:ext cx="288032" cy="288032"/>
            <a:chOff x="655067" y="5296644"/>
            <a:chExt cx="504056" cy="504056"/>
          </a:xfrm>
          <a:solidFill>
            <a:schemeClr val="bg1"/>
          </a:solidFill>
        </p:grpSpPr>
        <p:sp>
          <p:nvSpPr>
            <p:cNvPr id="417" name="Isosceles Triangle 41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0" name="Trapezoid 41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49" name="Straight Connector 448"/>
          <p:cNvCxnSpPr/>
          <p:nvPr/>
        </p:nvCxnSpPr>
        <p:spPr bwMode="auto">
          <a:xfrm flipH="1" flipV="1">
            <a:off x="944004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57" name="TextBox 456"/>
          <p:cNvSpPr txBox="1"/>
          <p:nvPr/>
        </p:nvSpPr>
        <p:spPr>
          <a:xfrm>
            <a:off x="1159123" y="263234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462" name="TextBox 461"/>
          <p:cNvSpPr txBox="1"/>
          <p:nvPr/>
        </p:nvSpPr>
        <p:spPr>
          <a:xfrm>
            <a:off x="9354829" y="263234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463" name="Straight Connector 462"/>
          <p:cNvCxnSpPr/>
          <p:nvPr/>
        </p:nvCxnSpPr>
        <p:spPr bwMode="auto">
          <a:xfrm>
            <a:off x="1303139"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64" name="Straight Connector 463"/>
          <p:cNvCxnSpPr/>
          <p:nvPr/>
        </p:nvCxnSpPr>
        <p:spPr bwMode="auto">
          <a:xfrm>
            <a:off x="9440043"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11" name="Group 344"/>
          <p:cNvGrpSpPr/>
          <p:nvPr/>
        </p:nvGrpSpPr>
        <p:grpSpPr>
          <a:xfrm>
            <a:off x="1231131" y="5080620"/>
            <a:ext cx="144016" cy="360040"/>
            <a:chOff x="871091" y="4144516"/>
            <a:chExt cx="144016" cy="144016"/>
          </a:xfrm>
        </p:grpSpPr>
        <p:cxnSp>
          <p:nvCxnSpPr>
            <p:cNvPr id="552" name="Straight Connector 55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3" name="Straight Connector 55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4" name="Straight Connector 55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558" name="Straight Connector 557"/>
          <p:cNvCxnSpPr/>
          <p:nvPr/>
        </p:nvCxnSpPr>
        <p:spPr bwMode="auto">
          <a:xfrm>
            <a:off x="281530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9" name="Straight Connector 558"/>
          <p:cNvCxnSpPr/>
          <p:nvPr/>
        </p:nvCxnSpPr>
        <p:spPr bwMode="auto">
          <a:xfrm>
            <a:off x="267129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0" name="Straight Connector 559"/>
          <p:cNvCxnSpPr/>
          <p:nvPr/>
        </p:nvCxnSpPr>
        <p:spPr bwMode="auto">
          <a:xfrm>
            <a:off x="274329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365"/>
          <p:cNvGrpSpPr/>
          <p:nvPr/>
        </p:nvGrpSpPr>
        <p:grpSpPr>
          <a:xfrm>
            <a:off x="7927875" y="5296644"/>
            <a:ext cx="144016" cy="144016"/>
            <a:chOff x="1591171" y="4144516"/>
            <a:chExt cx="144016" cy="144016"/>
          </a:xfrm>
        </p:grpSpPr>
        <p:cxnSp>
          <p:nvCxnSpPr>
            <p:cNvPr id="567" name="Straight Connector 5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3" name="Group 344"/>
          <p:cNvGrpSpPr/>
          <p:nvPr/>
        </p:nvGrpSpPr>
        <p:grpSpPr>
          <a:xfrm>
            <a:off x="9368035" y="5080620"/>
            <a:ext cx="144016" cy="360040"/>
            <a:chOff x="871091" y="4144516"/>
            <a:chExt cx="144016" cy="144016"/>
          </a:xfrm>
        </p:grpSpPr>
        <p:cxnSp>
          <p:nvCxnSpPr>
            <p:cNvPr id="575" name="Straight Connector 574"/>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11" name="Straight Connector 610"/>
          <p:cNvCxnSpPr/>
          <p:nvPr/>
        </p:nvCxnSpPr>
        <p:spPr bwMode="auto">
          <a:xfrm>
            <a:off x="95120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5" name="Straight Connector 614"/>
          <p:cNvCxnSpPr/>
          <p:nvPr/>
        </p:nvCxnSpPr>
        <p:spPr bwMode="auto">
          <a:xfrm>
            <a:off x="94400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9" name="Straight Connector 618"/>
          <p:cNvCxnSpPr/>
          <p:nvPr/>
        </p:nvCxnSpPr>
        <p:spPr bwMode="auto">
          <a:xfrm>
            <a:off x="93680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4" name="Straight Connector 623"/>
          <p:cNvCxnSpPr/>
          <p:nvPr/>
        </p:nvCxnSpPr>
        <p:spPr bwMode="auto">
          <a:xfrm>
            <a:off x="137514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a:off x="13031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0" name="Straight Connector 649"/>
          <p:cNvCxnSpPr/>
          <p:nvPr/>
        </p:nvCxnSpPr>
        <p:spPr bwMode="auto">
          <a:xfrm>
            <a:off x="123113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1" name="Straight Connector 650"/>
          <p:cNvCxnSpPr/>
          <p:nvPr/>
        </p:nvCxnSpPr>
        <p:spPr bwMode="auto">
          <a:xfrm>
            <a:off x="18792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2" name="Straight Connector 651"/>
          <p:cNvCxnSpPr/>
          <p:nvPr/>
        </p:nvCxnSpPr>
        <p:spPr bwMode="auto">
          <a:xfrm>
            <a:off x="19512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3" name="Straight Connector 652"/>
          <p:cNvCxnSpPr/>
          <p:nvPr/>
        </p:nvCxnSpPr>
        <p:spPr bwMode="auto">
          <a:xfrm>
            <a:off x="216723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grpSp>
        <p:nvGrpSpPr>
          <p:cNvPr id="14" name="Group 364"/>
          <p:cNvGrpSpPr/>
          <p:nvPr/>
        </p:nvGrpSpPr>
        <p:grpSpPr>
          <a:xfrm>
            <a:off x="4399483" y="5296644"/>
            <a:ext cx="144016" cy="144016"/>
            <a:chOff x="1591171" y="4144516"/>
            <a:chExt cx="144016" cy="144016"/>
          </a:xfrm>
        </p:grpSpPr>
        <p:cxnSp>
          <p:nvCxnSpPr>
            <p:cNvPr id="656" name="Straight Connector 65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5" name="Group 58"/>
          <p:cNvGrpSpPr>
            <a:grpSpLocks noChangeAspect="1"/>
          </p:cNvGrpSpPr>
          <p:nvPr/>
        </p:nvGrpSpPr>
        <p:grpSpPr>
          <a:xfrm flipV="1">
            <a:off x="5623619" y="5440660"/>
            <a:ext cx="720080"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64" name="Straight Connector 663"/>
          <p:cNvCxnSpPr/>
          <p:nvPr/>
        </p:nvCxnSpPr>
        <p:spPr bwMode="auto">
          <a:xfrm flipH="1">
            <a:off x="612767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5" name="Straight Connector 664"/>
          <p:cNvCxnSpPr/>
          <p:nvPr/>
        </p:nvCxnSpPr>
        <p:spPr bwMode="auto">
          <a:xfrm flipH="1">
            <a:off x="605566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6" name="Straight Connector 665"/>
          <p:cNvCxnSpPr/>
          <p:nvPr/>
        </p:nvCxnSpPr>
        <p:spPr bwMode="auto">
          <a:xfrm flipH="1">
            <a:off x="619968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6" name="Straight Connector 675"/>
          <p:cNvCxnSpPr/>
          <p:nvPr/>
        </p:nvCxnSpPr>
        <p:spPr bwMode="auto">
          <a:xfrm>
            <a:off x="281530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7" name="Straight Connector 676"/>
          <p:cNvCxnSpPr/>
          <p:nvPr/>
        </p:nvCxnSpPr>
        <p:spPr bwMode="auto">
          <a:xfrm>
            <a:off x="274329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8" name="Straight Connector 677"/>
          <p:cNvCxnSpPr/>
          <p:nvPr/>
        </p:nvCxnSpPr>
        <p:spPr bwMode="auto">
          <a:xfrm>
            <a:off x="267129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9" name="Straight Connector 678"/>
          <p:cNvCxnSpPr/>
          <p:nvPr/>
        </p:nvCxnSpPr>
        <p:spPr bwMode="auto">
          <a:xfrm flipH="1">
            <a:off x="3313216" y="5080620"/>
            <a:ext cx="582211" cy="22171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0" name="Straight Connector 679"/>
          <p:cNvCxnSpPr/>
          <p:nvPr/>
        </p:nvCxnSpPr>
        <p:spPr bwMode="auto">
          <a:xfrm flipH="1">
            <a:off x="3247355"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1" name="Straight Connector 680"/>
          <p:cNvCxnSpPr/>
          <p:nvPr/>
        </p:nvCxnSpPr>
        <p:spPr bwMode="auto">
          <a:xfrm flipH="1">
            <a:off x="3175347"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2" name="Straight Connector 681"/>
          <p:cNvCxnSpPr/>
          <p:nvPr/>
        </p:nvCxnSpPr>
        <p:spPr bwMode="auto">
          <a:xfrm>
            <a:off x="38954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3" name="Straight Connector 682"/>
          <p:cNvCxnSpPr/>
          <p:nvPr/>
        </p:nvCxnSpPr>
        <p:spPr bwMode="auto">
          <a:xfrm>
            <a:off x="38234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4" name="Straight Connector 683"/>
          <p:cNvCxnSpPr/>
          <p:nvPr/>
        </p:nvCxnSpPr>
        <p:spPr bwMode="auto">
          <a:xfrm>
            <a:off x="37514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5" name="Straight Connector 684"/>
          <p:cNvCxnSpPr/>
          <p:nvPr/>
        </p:nvCxnSpPr>
        <p:spPr bwMode="auto">
          <a:xfrm>
            <a:off x="59116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6" name="Straight Connector 685"/>
          <p:cNvCxnSpPr/>
          <p:nvPr/>
        </p:nvCxnSpPr>
        <p:spPr bwMode="auto">
          <a:xfrm>
            <a:off x="58396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7" name="Straight Connector 686"/>
          <p:cNvCxnSpPr/>
          <p:nvPr/>
        </p:nvCxnSpPr>
        <p:spPr bwMode="auto">
          <a:xfrm>
            <a:off x="57676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8" name="Straight Connector 687"/>
          <p:cNvCxnSpPr/>
          <p:nvPr/>
        </p:nvCxnSpPr>
        <p:spPr bwMode="auto">
          <a:xfrm>
            <a:off x="75678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9" name="Straight Connector 688"/>
          <p:cNvCxnSpPr/>
          <p:nvPr/>
        </p:nvCxnSpPr>
        <p:spPr bwMode="auto">
          <a:xfrm>
            <a:off x="74958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0" name="Straight Connector 689"/>
          <p:cNvCxnSpPr/>
          <p:nvPr/>
        </p:nvCxnSpPr>
        <p:spPr bwMode="auto">
          <a:xfrm>
            <a:off x="74238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2" name="Straight Connector 691"/>
          <p:cNvCxnSpPr/>
          <p:nvPr/>
        </p:nvCxnSpPr>
        <p:spPr bwMode="auto">
          <a:xfrm>
            <a:off x="5911651" y="5080620"/>
            <a:ext cx="72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3" name="Straight Connector 692"/>
          <p:cNvCxnSpPr/>
          <p:nvPr/>
        </p:nvCxnSpPr>
        <p:spPr bwMode="auto">
          <a:xfrm>
            <a:off x="5839643" y="5080620"/>
            <a:ext cx="72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4" name="Straight Connector 693"/>
          <p:cNvCxnSpPr/>
          <p:nvPr/>
        </p:nvCxnSpPr>
        <p:spPr bwMode="auto">
          <a:xfrm>
            <a:off x="5767635" y="5080620"/>
            <a:ext cx="72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5" name="Straight Connector 694"/>
          <p:cNvCxnSpPr/>
          <p:nvPr/>
        </p:nvCxnSpPr>
        <p:spPr bwMode="auto">
          <a:xfrm flipH="1">
            <a:off x="6199683" y="5080620"/>
            <a:ext cx="136815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6" name="Straight Connector 695"/>
          <p:cNvCxnSpPr/>
          <p:nvPr/>
        </p:nvCxnSpPr>
        <p:spPr bwMode="auto">
          <a:xfrm flipH="1">
            <a:off x="6127675" y="5080620"/>
            <a:ext cx="136815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7" name="Straight Connector 696"/>
          <p:cNvCxnSpPr/>
          <p:nvPr/>
        </p:nvCxnSpPr>
        <p:spPr bwMode="auto">
          <a:xfrm flipH="1">
            <a:off x="6055667" y="5080620"/>
            <a:ext cx="136815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8" name="Group 263"/>
          <p:cNvGrpSpPr>
            <a:grpSpLocks noChangeAspect="1"/>
          </p:cNvGrpSpPr>
          <p:nvPr/>
        </p:nvGrpSpPr>
        <p:grpSpPr>
          <a:xfrm rot="10800000" flipH="1">
            <a:off x="1996428" y="4300148"/>
            <a:ext cx="194306" cy="276415"/>
            <a:chOff x="1951211" y="1840260"/>
            <a:chExt cx="144016" cy="288032"/>
          </a:xfrm>
        </p:grpSpPr>
        <p:sp>
          <p:nvSpPr>
            <p:cNvPr id="725" name="Flowchart: Delay 72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6" name="Flowchart: Delay 72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7" name="Isosceles Triangle 72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9" name="Group 273"/>
          <p:cNvGrpSpPr>
            <a:grpSpLocks noChangeAspect="1"/>
          </p:cNvGrpSpPr>
          <p:nvPr/>
        </p:nvGrpSpPr>
        <p:grpSpPr>
          <a:xfrm rot="10800000" flipH="1">
            <a:off x="2207833" y="4298852"/>
            <a:ext cx="198749" cy="282735"/>
            <a:chOff x="1951211" y="1840260"/>
            <a:chExt cx="144016" cy="288032"/>
          </a:xfrm>
        </p:grpSpPr>
        <p:sp>
          <p:nvSpPr>
            <p:cNvPr id="729" name="Flowchart: Delay 728"/>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0" name="Flowchart: Delay 729"/>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734" name="TextBox 733"/>
          <p:cNvSpPr txBox="1"/>
          <p:nvPr/>
        </p:nvSpPr>
        <p:spPr>
          <a:xfrm>
            <a:off x="2394099" y="4576564"/>
            <a:ext cx="205184" cy="184666"/>
          </a:xfrm>
          <a:prstGeom prst="rect">
            <a:avLst/>
          </a:prstGeom>
          <a:noFill/>
        </p:spPr>
        <p:txBody>
          <a:bodyPr wrap="none" lIns="0" tIns="0" rIns="0" bIns="0" rtlCol="0">
            <a:spAutoFit/>
          </a:bodyPr>
          <a:lstStyle/>
          <a:p>
            <a:r>
              <a:rPr lang="en-GB" sz="1200" b="0" dirty="0" smtClean="0"/>
              <a:t>W*</a:t>
            </a:r>
            <a:endParaRPr lang="en-US" sz="1200" b="0" dirty="0" smtClean="0"/>
          </a:p>
        </p:txBody>
      </p:sp>
      <p:sp>
        <p:nvSpPr>
          <p:cNvPr id="735" name="TextBox 734"/>
          <p:cNvSpPr txBox="1"/>
          <p:nvPr/>
        </p:nvSpPr>
        <p:spPr>
          <a:xfrm>
            <a:off x="1951211" y="4576564"/>
            <a:ext cx="102592" cy="184666"/>
          </a:xfrm>
          <a:prstGeom prst="rect">
            <a:avLst/>
          </a:prstGeom>
          <a:noFill/>
        </p:spPr>
        <p:txBody>
          <a:bodyPr wrap="none" lIns="0" tIns="0" rIns="0" bIns="0" rtlCol="0">
            <a:spAutoFit/>
          </a:bodyPr>
          <a:lstStyle/>
          <a:p>
            <a:r>
              <a:rPr lang="en-GB" sz="1200" b="0" dirty="0" smtClean="0"/>
              <a:t>P</a:t>
            </a:r>
            <a:endParaRPr lang="en-US" sz="1200" b="0" dirty="0" smtClean="0"/>
          </a:p>
        </p:txBody>
      </p:sp>
      <p:cxnSp>
        <p:nvCxnSpPr>
          <p:cNvPr id="743" name="Straight Connector 742"/>
          <p:cNvCxnSpPr/>
          <p:nvPr/>
        </p:nvCxnSpPr>
        <p:spPr bwMode="auto">
          <a:xfrm>
            <a:off x="1519163" y="1984276"/>
            <a:ext cx="7776864" cy="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5" name="Straight Connector 744"/>
          <p:cNvCxnSpPr/>
          <p:nvPr/>
        </p:nvCxnSpPr>
        <p:spPr bwMode="auto">
          <a:xfrm>
            <a:off x="1663179"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6" name="Straight Connector 745"/>
          <p:cNvCxnSpPr/>
          <p:nvPr/>
        </p:nvCxnSpPr>
        <p:spPr bwMode="auto">
          <a:xfrm>
            <a:off x="5983659" y="1696244"/>
            <a:ext cx="0" cy="288032"/>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20" name="Group 25"/>
          <p:cNvGrpSpPr>
            <a:grpSpLocks noChangeAspect="1"/>
          </p:cNvGrpSpPr>
          <p:nvPr/>
        </p:nvGrpSpPr>
        <p:grpSpPr>
          <a:xfrm>
            <a:off x="1519163" y="3928492"/>
            <a:ext cx="288032" cy="288032"/>
            <a:chOff x="655067" y="5296644"/>
            <a:chExt cx="504056" cy="504056"/>
          </a:xfrm>
          <a:solidFill>
            <a:schemeClr val="bg1"/>
          </a:solidFill>
        </p:grpSpPr>
        <p:sp>
          <p:nvSpPr>
            <p:cNvPr id="749" name="Isosceles Triangle 74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0" name="Trapezoid 7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51" name="Straight Connector 750"/>
          <p:cNvCxnSpPr>
            <a:stCxn id="749" idx="0"/>
          </p:cNvCxnSpPr>
          <p:nvPr/>
        </p:nvCxnSpPr>
        <p:spPr bwMode="auto">
          <a:xfrm flipV="1">
            <a:off x="166317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74" name="TextBox 773"/>
          <p:cNvSpPr txBox="1"/>
          <p:nvPr/>
        </p:nvSpPr>
        <p:spPr>
          <a:xfrm>
            <a:off x="5925823" y="1480220"/>
            <a:ext cx="238848" cy="215444"/>
          </a:xfrm>
          <a:prstGeom prst="rect">
            <a:avLst/>
          </a:prstGeom>
          <a:noFill/>
        </p:spPr>
        <p:txBody>
          <a:bodyPr wrap="none" lIns="0" tIns="0" rIns="0" bIns="0" rtlCol="0">
            <a:spAutoFit/>
          </a:bodyPr>
          <a:lstStyle/>
          <a:p>
            <a:r>
              <a:rPr lang="en-GB" sz="1400" dirty="0" err="1" smtClean="0">
                <a:solidFill>
                  <a:schemeClr val="tx1">
                    <a:lumMod val="50000"/>
                    <a:lumOff val="50000"/>
                  </a:schemeClr>
                </a:solidFill>
              </a:rPr>
              <a:t>Ug</a:t>
            </a:r>
            <a:endParaRPr lang="en-US" sz="1400" dirty="0" smtClean="0">
              <a:solidFill>
                <a:schemeClr val="tx1">
                  <a:lumMod val="50000"/>
                  <a:lumOff val="50000"/>
                </a:schemeClr>
              </a:solidFill>
            </a:endParaRPr>
          </a:p>
        </p:txBody>
      </p:sp>
      <p:grpSp>
        <p:nvGrpSpPr>
          <p:cNvPr id="21" name="Group 25"/>
          <p:cNvGrpSpPr>
            <a:grpSpLocks noChangeAspect="1"/>
          </p:cNvGrpSpPr>
          <p:nvPr/>
        </p:nvGrpSpPr>
        <p:grpSpPr>
          <a:xfrm>
            <a:off x="2239243" y="3928492"/>
            <a:ext cx="288032" cy="288032"/>
            <a:chOff x="655067" y="5296644"/>
            <a:chExt cx="504056" cy="504056"/>
          </a:xfrm>
          <a:solidFill>
            <a:schemeClr val="bg1"/>
          </a:solidFill>
        </p:grpSpPr>
        <p:sp>
          <p:nvSpPr>
            <p:cNvPr id="776" name="Isosceles Triangle 77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77" name="Trapezoid 77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78" name="Straight Connector 777"/>
          <p:cNvCxnSpPr>
            <a:stCxn id="776" idx="0"/>
          </p:cNvCxnSpPr>
          <p:nvPr/>
        </p:nvCxnSpPr>
        <p:spPr bwMode="auto">
          <a:xfrm flipV="1">
            <a:off x="238325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0" name="Straight Connector 789"/>
          <p:cNvCxnSpPr/>
          <p:nvPr/>
        </p:nvCxnSpPr>
        <p:spPr bwMode="auto">
          <a:xfrm>
            <a:off x="2455267"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2" name="Group 344"/>
          <p:cNvGrpSpPr/>
          <p:nvPr/>
        </p:nvGrpSpPr>
        <p:grpSpPr>
          <a:xfrm>
            <a:off x="1591171" y="5080620"/>
            <a:ext cx="144016" cy="360040"/>
            <a:chOff x="871091" y="4144516"/>
            <a:chExt cx="144016" cy="144016"/>
          </a:xfrm>
        </p:grpSpPr>
        <p:cxnSp>
          <p:nvCxnSpPr>
            <p:cNvPr id="796" name="Straight Connector 7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7" name="Straight Connector 7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8" name="Straight Connector 7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799" name="Straight Connector 798"/>
          <p:cNvCxnSpPr/>
          <p:nvPr/>
        </p:nvCxnSpPr>
        <p:spPr bwMode="auto">
          <a:xfrm>
            <a:off x="173518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0" name="Straight Connector 799"/>
          <p:cNvCxnSpPr/>
          <p:nvPr/>
        </p:nvCxnSpPr>
        <p:spPr bwMode="auto">
          <a:xfrm>
            <a:off x="16631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1" name="Straight Connector 800"/>
          <p:cNvCxnSpPr/>
          <p:nvPr/>
        </p:nvCxnSpPr>
        <p:spPr bwMode="auto">
          <a:xfrm>
            <a:off x="15911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3" name="Straight Connector 802"/>
          <p:cNvCxnSpPr/>
          <p:nvPr/>
        </p:nvCxnSpPr>
        <p:spPr bwMode="auto">
          <a:xfrm flipV="1">
            <a:off x="2383259"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06" name="Straight Connector 805"/>
          <p:cNvCxnSpPr/>
          <p:nvPr/>
        </p:nvCxnSpPr>
        <p:spPr bwMode="auto">
          <a:xfrm flipH="1">
            <a:off x="2383259" y="2560340"/>
            <a:ext cx="5976664"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11" name="Straight Connector 810"/>
          <p:cNvCxnSpPr/>
          <p:nvPr/>
        </p:nvCxnSpPr>
        <p:spPr bwMode="auto">
          <a:xfrm flipH="1">
            <a:off x="88639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2" name="Straight Connector 811"/>
          <p:cNvCxnSpPr/>
          <p:nvPr/>
        </p:nvCxnSpPr>
        <p:spPr bwMode="auto">
          <a:xfrm flipH="1">
            <a:off x="864795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3" name="Straight Connector 812"/>
          <p:cNvCxnSpPr/>
          <p:nvPr/>
        </p:nvCxnSpPr>
        <p:spPr bwMode="auto">
          <a:xfrm flipH="1">
            <a:off x="87919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4" name="Straight Connector 813"/>
          <p:cNvCxnSpPr/>
          <p:nvPr/>
        </p:nvCxnSpPr>
        <p:spPr bwMode="auto">
          <a:xfrm flipH="1">
            <a:off x="90800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5" name="Straight Connector 814"/>
          <p:cNvCxnSpPr/>
          <p:nvPr/>
        </p:nvCxnSpPr>
        <p:spPr bwMode="auto">
          <a:xfrm flipH="1">
            <a:off x="900799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6" name="Straight Connector 815"/>
          <p:cNvCxnSpPr/>
          <p:nvPr/>
        </p:nvCxnSpPr>
        <p:spPr bwMode="auto">
          <a:xfrm flipH="1">
            <a:off x="91520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7" name="Straight Connector 816"/>
          <p:cNvCxnSpPr/>
          <p:nvPr/>
        </p:nvCxnSpPr>
        <p:spPr bwMode="auto">
          <a:xfrm flipH="1">
            <a:off x="8359923"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8" name="Straight Connector 817"/>
          <p:cNvCxnSpPr/>
          <p:nvPr/>
        </p:nvCxnSpPr>
        <p:spPr bwMode="auto">
          <a:xfrm flipH="1">
            <a:off x="84319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25"/>
          <p:cNvGrpSpPr>
            <a:grpSpLocks noChangeAspect="1"/>
          </p:cNvGrpSpPr>
          <p:nvPr/>
        </p:nvGrpSpPr>
        <p:grpSpPr>
          <a:xfrm flipH="1">
            <a:off x="8568952" y="3928492"/>
            <a:ext cx="288032" cy="288032"/>
            <a:chOff x="655067" y="5296644"/>
            <a:chExt cx="504056" cy="504056"/>
          </a:xfrm>
          <a:solidFill>
            <a:schemeClr val="bg1"/>
          </a:solidFill>
        </p:grpSpPr>
        <p:sp>
          <p:nvSpPr>
            <p:cNvPr id="820" name="Isosceles Triangle 81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1" name="Trapezoid 82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22" name="Straight Connector 821"/>
          <p:cNvCxnSpPr>
            <a:stCxn id="820" idx="0"/>
          </p:cNvCxnSpPr>
          <p:nvPr/>
        </p:nvCxnSpPr>
        <p:spPr bwMode="auto">
          <a:xfrm flipH="1" flipV="1">
            <a:off x="8712968"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3" name="Straight Connector 822"/>
          <p:cNvCxnSpPr/>
          <p:nvPr/>
        </p:nvCxnSpPr>
        <p:spPr bwMode="auto">
          <a:xfrm flipH="1">
            <a:off x="9073008"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24" name="Straight Connector 823"/>
          <p:cNvCxnSpPr/>
          <p:nvPr/>
        </p:nvCxnSpPr>
        <p:spPr bwMode="auto">
          <a:xfrm flipH="1">
            <a:off x="6271691" y="5080620"/>
            <a:ext cx="223224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5" name="Straight Connector 824"/>
          <p:cNvCxnSpPr/>
          <p:nvPr/>
        </p:nvCxnSpPr>
        <p:spPr bwMode="auto">
          <a:xfrm flipH="1">
            <a:off x="8863979"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6" name="Straight Connector 825"/>
          <p:cNvCxnSpPr/>
          <p:nvPr/>
        </p:nvCxnSpPr>
        <p:spPr bwMode="auto">
          <a:xfrm flipH="1">
            <a:off x="879197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7" name="Straight Connector 826"/>
          <p:cNvCxnSpPr/>
          <p:nvPr/>
        </p:nvCxnSpPr>
        <p:spPr bwMode="auto">
          <a:xfrm flipH="1">
            <a:off x="88639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8" name="Straight Connector 827"/>
          <p:cNvCxnSpPr/>
          <p:nvPr/>
        </p:nvCxnSpPr>
        <p:spPr bwMode="auto">
          <a:xfrm flipH="1">
            <a:off x="87919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9" name="Straight Connector 828"/>
          <p:cNvCxnSpPr/>
          <p:nvPr/>
        </p:nvCxnSpPr>
        <p:spPr bwMode="auto">
          <a:xfrm flipH="1">
            <a:off x="85039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263"/>
          <p:cNvGrpSpPr>
            <a:grpSpLocks noChangeAspect="1"/>
          </p:cNvGrpSpPr>
          <p:nvPr/>
        </p:nvGrpSpPr>
        <p:grpSpPr>
          <a:xfrm rot="10800000">
            <a:off x="8552448" y="4300148"/>
            <a:ext cx="194306" cy="276415"/>
            <a:chOff x="1951211" y="1840260"/>
            <a:chExt cx="144016" cy="288032"/>
          </a:xfrm>
        </p:grpSpPr>
        <p:sp>
          <p:nvSpPr>
            <p:cNvPr id="831" name="Flowchart: Delay 830"/>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2" name="Flowchart: Delay 831"/>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3" name="Isosceles Triangle 832"/>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 name="Group 273"/>
          <p:cNvGrpSpPr>
            <a:grpSpLocks noChangeAspect="1"/>
          </p:cNvGrpSpPr>
          <p:nvPr/>
        </p:nvGrpSpPr>
        <p:grpSpPr>
          <a:xfrm rot="10800000">
            <a:off x="8336600" y="4298852"/>
            <a:ext cx="198749" cy="282735"/>
            <a:chOff x="1951211" y="1840260"/>
            <a:chExt cx="144016" cy="288032"/>
          </a:xfrm>
        </p:grpSpPr>
        <p:sp>
          <p:nvSpPr>
            <p:cNvPr id="835" name="Flowchart: Delay 83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6" name="Flowchart: Delay 83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7" name="Isosceles Triangle 83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839" name="TextBox 838"/>
          <p:cNvSpPr txBox="1"/>
          <p:nvPr/>
        </p:nvSpPr>
        <p:spPr>
          <a:xfrm flipH="1">
            <a:off x="8689379" y="4576564"/>
            <a:ext cx="145874" cy="184666"/>
          </a:xfrm>
          <a:prstGeom prst="rect">
            <a:avLst/>
          </a:prstGeom>
          <a:noFill/>
        </p:spPr>
        <p:txBody>
          <a:bodyPr wrap="none" lIns="0" tIns="0" rIns="0" bIns="0" rtlCol="0">
            <a:spAutoFit/>
          </a:bodyPr>
          <a:lstStyle/>
          <a:p>
            <a:r>
              <a:rPr lang="en-GB" sz="1200" b="0" dirty="0" smtClean="0"/>
              <a:t>W</a:t>
            </a:r>
            <a:endParaRPr lang="en-US" sz="1200" b="0" dirty="0" smtClean="0"/>
          </a:p>
        </p:txBody>
      </p:sp>
      <p:cxnSp>
        <p:nvCxnSpPr>
          <p:cNvPr id="840" name="Straight Connector 839"/>
          <p:cNvCxnSpPr/>
          <p:nvPr/>
        </p:nvCxnSpPr>
        <p:spPr bwMode="auto">
          <a:xfrm flipH="1">
            <a:off x="8719963"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26" name="Group 25"/>
          <p:cNvGrpSpPr>
            <a:grpSpLocks noChangeAspect="1"/>
          </p:cNvGrpSpPr>
          <p:nvPr/>
        </p:nvGrpSpPr>
        <p:grpSpPr>
          <a:xfrm flipH="1">
            <a:off x="8935987" y="3928492"/>
            <a:ext cx="288032" cy="288032"/>
            <a:chOff x="655067" y="5296644"/>
            <a:chExt cx="504056" cy="504056"/>
          </a:xfrm>
          <a:solidFill>
            <a:schemeClr val="bg1"/>
          </a:solidFill>
        </p:grpSpPr>
        <p:sp>
          <p:nvSpPr>
            <p:cNvPr id="842" name="Isosceles Triangle 84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3" name="Trapezoid 84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4" name="Straight Connector 843"/>
          <p:cNvCxnSpPr>
            <a:stCxn id="842" idx="0"/>
          </p:cNvCxnSpPr>
          <p:nvPr/>
        </p:nvCxnSpPr>
        <p:spPr bwMode="auto">
          <a:xfrm flipH="1" flipV="1">
            <a:off x="908000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7" name="Group 25"/>
          <p:cNvGrpSpPr>
            <a:grpSpLocks noChangeAspect="1"/>
          </p:cNvGrpSpPr>
          <p:nvPr/>
        </p:nvGrpSpPr>
        <p:grpSpPr>
          <a:xfrm flipH="1">
            <a:off x="8215907" y="3928492"/>
            <a:ext cx="288032" cy="288032"/>
            <a:chOff x="655067" y="5296644"/>
            <a:chExt cx="504056" cy="504056"/>
          </a:xfrm>
          <a:solidFill>
            <a:schemeClr val="bg1"/>
          </a:solidFill>
        </p:grpSpPr>
        <p:sp>
          <p:nvSpPr>
            <p:cNvPr id="846" name="Isosceles Triangle 8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7" name="Trapezoid 8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8" name="Straight Connector 847"/>
          <p:cNvCxnSpPr>
            <a:stCxn id="846" idx="0"/>
          </p:cNvCxnSpPr>
          <p:nvPr/>
        </p:nvCxnSpPr>
        <p:spPr bwMode="auto">
          <a:xfrm flipH="1" flipV="1">
            <a:off x="835992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9" name="Straight Connector 848"/>
          <p:cNvCxnSpPr/>
          <p:nvPr/>
        </p:nvCxnSpPr>
        <p:spPr bwMode="auto">
          <a:xfrm flipH="1">
            <a:off x="8287915"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8" name="Group 344"/>
          <p:cNvGrpSpPr/>
          <p:nvPr/>
        </p:nvGrpSpPr>
        <p:grpSpPr>
          <a:xfrm flipH="1">
            <a:off x="9007995" y="5080620"/>
            <a:ext cx="144016" cy="360040"/>
            <a:chOff x="871091" y="4144516"/>
            <a:chExt cx="144016" cy="144016"/>
          </a:xfrm>
        </p:grpSpPr>
        <p:cxnSp>
          <p:nvCxnSpPr>
            <p:cNvPr id="851" name="Straight Connector 85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2" name="Straight Connector 85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3" name="Straight Connector 85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854" name="Straight Connector 853"/>
          <p:cNvCxnSpPr/>
          <p:nvPr/>
        </p:nvCxnSpPr>
        <p:spPr bwMode="auto">
          <a:xfrm flipH="1">
            <a:off x="900799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5" name="Straight Connector 854"/>
          <p:cNvCxnSpPr/>
          <p:nvPr/>
        </p:nvCxnSpPr>
        <p:spPr bwMode="auto">
          <a:xfrm flipH="1">
            <a:off x="90800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6" name="Straight Connector 855"/>
          <p:cNvCxnSpPr/>
          <p:nvPr/>
        </p:nvCxnSpPr>
        <p:spPr bwMode="auto">
          <a:xfrm flipH="1">
            <a:off x="91520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7" name="Straight Connector 856"/>
          <p:cNvCxnSpPr/>
          <p:nvPr/>
        </p:nvCxnSpPr>
        <p:spPr bwMode="auto">
          <a:xfrm flipH="1" flipV="1">
            <a:off x="8359923"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859" name="TextBox 858"/>
          <p:cNvSpPr txBox="1"/>
          <p:nvPr/>
        </p:nvSpPr>
        <p:spPr>
          <a:xfrm>
            <a:off x="8226747" y="4576564"/>
            <a:ext cx="161904" cy="184666"/>
          </a:xfrm>
          <a:prstGeom prst="rect">
            <a:avLst/>
          </a:prstGeom>
          <a:noFill/>
        </p:spPr>
        <p:txBody>
          <a:bodyPr wrap="none" lIns="0" tIns="0" rIns="0" bIns="0" rtlCol="0">
            <a:spAutoFit/>
          </a:bodyPr>
          <a:lstStyle/>
          <a:p>
            <a:r>
              <a:rPr lang="en-GB" sz="1200" b="0" dirty="0" smtClean="0"/>
              <a:t>P*</a:t>
            </a:r>
            <a:endParaRPr lang="en-US" sz="1200" b="0" dirty="0" smtClean="0"/>
          </a:p>
        </p:txBody>
      </p:sp>
      <p:grpSp>
        <p:nvGrpSpPr>
          <p:cNvPr id="29" name="Group 61"/>
          <p:cNvGrpSpPr>
            <a:grpSpLocks noChangeAspect="1"/>
          </p:cNvGrpSpPr>
          <p:nvPr/>
        </p:nvGrpSpPr>
        <p:grpSpPr>
          <a:xfrm flipV="1">
            <a:off x="6559723" y="5440660"/>
            <a:ext cx="3024336" cy="288032"/>
            <a:chOff x="655067" y="5296644"/>
            <a:chExt cx="504056" cy="504056"/>
          </a:xfrm>
          <a:solidFill>
            <a:schemeClr val="bg1"/>
          </a:solidFill>
        </p:grpSpPr>
        <p:sp>
          <p:nvSpPr>
            <p:cNvPr id="863" name="Isosceles Triangle 8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64" name="Trapezoid 863"/>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66" name="Straight Connector 865"/>
          <p:cNvCxnSpPr/>
          <p:nvPr/>
        </p:nvCxnSpPr>
        <p:spPr bwMode="auto">
          <a:xfrm>
            <a:off x="216723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8" name="Straight Connector 867"/>
          <p:cNvCxnSpPr/>
          <p:nvPr/>
        </p:nvCxnSpPr>
        <p:spPr bwMode="auto">
          <a:xfrm>
            <a:off x="461550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9" name="Straight Connector 868"/>
          <p:cNvCxnSpPr/>
          <p:nvPr/>
        </p:nvCxnSpPr>
        <p:spPr bwMode="auto">
          <a:xfrm>
            <a:off x="432747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0" name="Straight Connector 869"/>
          <p:cNvCxnSpPr/>
          <p:nvPr/>
        </p:nvCxnSpPr>
        <p:spPr bwMode="auto">
          <a:xfrm>
            <a:off x="490353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1" name="Straight Connector 870"/>
          <p:cNvCxnSpPr/>
          <p:nvPr/>
        </p:nvCxnSpPr>
        <p:spPr bwMode="auto">
          <a:xfrm>
            <a:off x="569562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2" name="Straight Connector 871"/>
          <p:cNvCxnSpPr/>
          <p:nvPr/>
        </p:nvCxnSpPr>
        <p:spPr bwMode="auto">
          <a:xfrm>
            <a:off x="598365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3" name="Straight Connector 872"/>
          <p:cNvCxnSpPr/>
          <p:nvPr/>
        </p:nvCxnSpPr>
        <p:spPr bwMode="auto">
          <a:xfrm>
            <a:off x="6271691"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0" name="Group 61"/>
          <p:cNvGrpSpPr>
            <a:grpSpLocks noChangeAspect="1"/>
          </p:cNvGrpSpPr>
          <p:nvPr/>
        </p:nvGrpSpPr>
        <p:grpSpPr>
          <a:xfrm flipV="1">
            <a:off x="1087115" y="5440660"/>
            <a:ext cx="3024336"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75" name="Straight Connector 874"/>
          <p:cNvCxnSpPr/>
          <p:nvPr/>
        </p:nvCxnSpPr>
        <p:spPr bwMode="auto">
          <a:xfrm>
            <a:off x="85039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57" name="TextBox 356"/>
          <p:cNvSpPr txBox="1"/>
          <p:nvPr/>
        </p:nvSpPr>
        <p:spPr>
          <a:xfrm>
            <a:off x="7877546" y="5584676"/>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cxnSp>
        <p:nvCxnSpPr>
          <p:cNvPr id="386" name="Straight Connector 385"/>
          <p:cNvCxnSpPr/>
          <p:nvPr/>
        </p:nvCxnSpPr>
        <p:spPr bwMode="auto">
          <a:xfrm>
            <a:off x="38954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7" name="Straight Connector 386"/>
          <p:cNvCxnSpPr/>
          <p:nvPr/>
        </p:nvCxnSpPr>
        <p:spPr bwMode="auto">
          <a:xfrm>
            <a:off x="37514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8" name="Straight Connector 387"/>
          <p:cNvCxnSpPr/>
          <p:nvPr/>
        </p:nvCxnSpPr>
        <p:spPr bwMode="auto">
          <a:xfrm>
            <a:off x="38234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331936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31753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1" name="Straight Connector 390"/>
          <p:cNvCxnSpPr/>
          <p:nvPr/>
        </p:nvCxnSpPr>
        <p:spPr bwMode="auto">
          <a:xfrm>
            <a:off x="32473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92" name="Group 365"/>
          <p:cNvGrpSpPr/>
          <p:nvPr/>
        </p:nvGrpSpPr>
        <p:grpSpPr>
          <a:xfrm>
            <a:off x="3463379" y="5296644"/>
            <a:ext cx="144016" cy="144016"/>
            <a:chOff x="1591171" y="4144516"/>
            <a:chExt cx="144016" cy="144016"/>
          </a:xfrm>
        </p:grpSpPr>
        <p:cxnSp>
          <p:nvCxnSpPr>
            <p:cNvPr id="393" name="Straight Connector 392"/>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4" name="Straight Connector 393"/>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5" name="Straight Connector 394"/>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96" name="Straight Connector 395"/>
          <p:cNvCxnSpPr/>
          <p:nvPr/>
        </p:nvCxnSpPr>
        <p:spPr bwMode="auto">
          <a:xfrm>
            <a:off x="367940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31033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295932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03133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03" name="Freeform 402"/>
          <p:cNvSpPr/>
          <p:nvPr/>
        </p:nvSpPr>
        <p:spPr bwMode="auto">
          <a:xfrm>
            <a:off x="3895106" y="5252852"/>
            <a:ext cx="439388" cy="49480"/>
          </a:xfrm>
          <a:custGeom>
            <a:avLst/>
            <a:gdLst>
              <a:gd name="connsiteX0" fmla="*/ 439388 w 439388"/>
              <a:gd name="connsiteY0" fmla="*/ 37605 h 49480"/>
              <a:gd name="connsiteX1" fmla="*/ 225632 w 439388"/>
              <a:gd name="connsiteY1" fmla="*/ 1979 h 49480"/>
              <a:gd name="connsiteX2" fmla="*/ 0 w 439388"/>
              <a:gd name="connsiteY2" fmla="*/ 49480 h 49480"/>
            </a:gdLst>
            <a:ahLst/>
            <a:cxnLst>
              <a:cxn ang="0">
                <a:pos x="connsiteX0" y="connsiteY0"/>
              </a:cxn>
              <a:cxn ang="0">
                <a:pos x="connsiteX1" y="connsiteY1"/>
              </a:cxn>
              <a:cxn ang="0">
                <a:pos x="connsiteX2" y="connsiteY2"/>
              </a:cxn>
            </a:cxnLst>
            <a:rect l="l" t="t" r="r" b="b"/>
            <a:pathLst>
              <a:path w="439388" h="49480">
                <a:moveTo>
                  <a:pt x="439388" y="37605"/>
                </a:moveTo>
                <a:cubicBezTo>
                  <a:pt x="369125" y="18802"/>
                  <a:pt x="298863" y="0"/>
                  <a:pt x="225632" y="1979"/>
                </a:cubicBezTo>
                <a:cubicBezTo>
                  <a:pt x="152401" y="3958"/>
                  <a:pt x="76200" y="26719"/>
                  <a:pt x="0" y="4948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4" name="Freeform 403"/>
          <p:cNvSpPr/>
          <p:nvPr/>
        </p:nvSpPr>
        <p:spPr bwMode="auto">
          <a:xfrm>
            <a:off x="3829792" y="5224636"/>
            <a:ext cx="564078" cy="77696"/>
          </a:xfrm>
          <a:custGeom>
            <a:avLst/>
            <a:gdLst>
              <a:gd name="connsiteX0" fmla="*/ 564078 w 564078"/>
              <a:gd name="connsiteY0" fmla="*/ 84116 h 84116"/>
              <a:gd name="connsiteX1" fmla="*/ 302821 w 564078"/>
              <a:gd name="connsiteY1" fmla="*/ 989 h 84116"/>
              <a:gd name="connsiteX2" fmla="*/ 0 w 564078"/>
              <a:gd name="connsiteY2" fmla="*/ 78179 h 84116"/>
            </a:gdLst>
            <a:ahLst/>
            <a:cxnLst>
              <a:cxn ang="0">
                <a:pos x="connsiteX0" y="connsiteY0"/>
              </a:cxn>
              <a:cxn ang="0">
                <a:pos x="connsiteX1" y="connsiteY1"/>
              </a:cxn>
              <a:cxn ang="0">
                <a:pos x="connsiteX2" y="connsiteY2"/>
              </a:cxn>
            </a:cxnLst>
            <a:rect l="l" t="t" r="r" b="b"/>
            <a:pathLst>
              <a:path w="564078" h="84116">
                <a:moveTo>
                  <a:pt x="564078" y="84116"/>
                </a:moveTo>
                <a:cubicBezTo>
                  <a:pt x="480456" y="43047"/>
                  <a:pt x="396834" y="1978"/>
                  <a:pt x="302821" y="989"/>
                </a:cubicBezTo>
                <a:cubicBezTo>
                  <a:pt x="208808" y="0"/>
                  <a:pt x="104404" y="39089"/>
                  <a:pt x="0" y="78179"/>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5" name="Freeform 404"/>
          <p:cNvSpPr/>
          <p:nvPr/>
        </p:nvSpPr>
        <p:spPr bwMode="auto">
          <a:xfrm>
            <a:off x="3752850" y="5199856"/>
            <a:ext cx="721519" cy="98425"/>
          </a:xfrm>
          <a:custGeom>
            <a:avLst/>
            <a:gdLst>
              <a:gd name="connsiteX0" fmla="*/ 721519 w 721519"/>
              <a:gd name="connsiteY0" fmla="*/ 98425 h 98425"/>
              <a:gd name="connsiteX1" fmla="*/ 366713 w 721519"/>
              <a:gd name="connsiteY1" fmla="*/ 794 h 98425"/>
              <a:gd name="connsiteX2" fmla="*/ 0 w 721519"/>
              <a:gd name="connsiteY2" fmla="*/ 93663 h 98425"/>
            </a:gdLst>
            <a:ahLst/>
            <a:cxnLst>
              <a:cxn ang="0">
                <a:pos x="connsiteX0" y="connsiteY0"/>
              </a:cxn>
              <a:cxn ang="0">
                <a:pos x="connsiteX1" y="connsiteY1"/>
              </a:cxn>
              <a:cxn ang="0">
                <a:pos x="connsiteX2" y="connsiteY2"/>
              </a:cxn>
            </a:cxnLst>
            <a:rect l="l" t="t" r="r" b="b"/>
            <a:pathLst>
              <a:path w="721519" h="98425">
                <a:moveTo>
                  <a:pt x="721519" y="98425"/>
                </a:moveTo>
                <a:cubicBezTo>
                  <a:pt x="604242" y="50006"/>
                  <a:pt x="486966" y="1588"/>
                  <a:pt x="366713" y="794"/>
                </a:cubicBezTo>
                <a:cubicBezTo>
                  <a:pt x="246460" y="0"/>
                  <a:pt x="123230" y="46831"/>
                  <a:pt x="0" y="93663"/>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6" name="Freeform 405"/>
          <p:cNvSpPr/>
          <p:nvPr/>
        </p:nvSpPr>
        <p:spPr bwMode="auto">
          <a:xfrm>
            <a:off x="3681413" y="5166519"/>
            <a:ext cx="864393" cy="131762"/>
          </a:xfrm>
          <a:custGeom>
            <a:avLst/>
            <a:gdLst>
              <a:gd name="connsiteX0" fmla="*/ 864393 w 864393"/>
              <a:gd name="connsiteY0" fmla="*/ 131762 h 131762"/>
              <a:gd name="connsiteX1" fmla="*/ 461962 w 864393"/>
              <a:gd name="connsiteY1" fmla="*/ 794 h 131762"/>
              <a:gd name="connsiteX2" fmla="*/ 0 w 864393"/>
              <a:gd name="connsiteY2" fmla="*/ 127000 h 131762"/>
            </a:gdLst>
            <a:ahLst/>
            <a:cxnLst>
              <a:cxn ang="0">
                <a:pos x="connsiteX0" y="connsiteY0"/>
              </a:cxn>
              <a:cxn ang="0">
                <a:pos x="connsiteX1" y="connsiteY1"/>
              </a:cxn>
              <a:cxn ang="0">
                <a:pos x="connsiteX2" y="connsiteY2"/>
              </a:cxn>
            </a:cxnLst>
            <a:rect l="l" t="t" r="r" b="b"/>
            <a:pathLst>
              <a:path w="864393" h="131762">
                <a:moveTo>
                  <a:pt x="864393" y="131762"/>
                </a:moveTo>
                <a:cubicBezTo>
                  <a:pt x="735210" y="66675"/>
                  <a:pt x="606027" y="1588"/>
                  <a:pt x="461962" y="794"/>
                </a:cubicBezTo>
                <a:cubicBezTo>
                  <a:pt x="317897" y="0"/>
                  <a:pt x="158948" y="63500"/>
                  <a:pt x="0" y="12700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7" name="Freeform 406"/>
          <p:cNvSpPr/>
          <p:nvPr/>
        </p:nvSpPr>
        <p:spPr bwMode="auto">
          <a:xfrm>
            <a:off x="3607594" y="5131197"/>
            <a:ext cx="1009650" cy="164703"/>
          </a:xfrm>
          <a:custGeom>
            <a:avLst/>
            <a:gdLst>
              <a:gd name="connsiteX0" fmla="*/ 1009650 w 1009650"/>
              <a:gd name="connsiteY0" fmla="*/ 162322 h 164703"/>
              <a:gd name="connsiteX1" fmla="*/ 545306 w 1009650"/>
              <a:gd name="connsiteY1" fmla="*/ 397 h 164703"/>
              <a:gd name="connsiteX2" fmla="*/ 0 w 1009650"/>
              <a:gd name="connsiteY2" fmla="*/ 164703 h 164703"/>
            </a:gdLst>
            <a:ahLst/>
            <a:cxnLst>
              <a:cxn ang="0">
                <a:pos x="connsiteX0" y="connsiteY0"/>
              </a:cxn>
              <a:cxn ang="0">
                <a:pos x="connsiteX1" y="connsiteY1"/>
              </a:cxn>
              <a:cxn ang="0">
                <a:pos x="connsiteX2" y="connsiteY2"/>
              </a:cxn>
            </a:cxnLst>
            <a:rect l="l" t="t" r="r" b="b"/>
            <a:pathLst>
              <a:path w="1009650" h="164703">
                <a:moveTo>
                  <a:pt x="1009650" y="162322"/>
                </a:moveTo>
                <a:cubicBezTo>
                  <a:pt x="861615" y="81161"/>
                  <a:pt x="713581" y="0"/>
                  <a:pt x="545306" y="397"/>
                </a:cubicBezTo>
                <a:cubicBezTo>
                  <a:pt x="377031" y="794"/>
                  <a:pt x="188515" y="82748"/>
                  <a:pt x="0" y="164703"/>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8" name="Freeform 407"/>
          <p:cNvSpPr/>
          <p:nvPr/>
        </p:nvSpPr>
        <p:spPr bwMode="auto">
          <a:xfrm>
            <a:off x="3543300" y="5109369"/>
            <a:ext cx="1143000" cy="186531"/>
          </a:xfrm>
          <a:custGeom>
            <a:avLst/>
            <a:gdLst>
              <a:gd name="connsiteX0" fmla="*/ 1143000 w 1143000"/>
              <a:gd name="connsiteY0" fmla="*/ 186531 h 186531"/>
              <a:gd name="connsiteX1" fmla="*/ 626269 w 1143000"/>
              <a:gd name="connsiteY1" fmla="*/ 794 h 186531"/>
              <a:gd name="connsiteX2" fmla="*/ 0 w 1143000"/>
              <a:gd name="connsiteY2" fmla="*/ 181769 h 186531"/>
            </a:gdLst>
            <a:ahLst/>
            <a:cxnLst>
              <a:cxn ang="0">
                <a:pos x="connsiteX0" y="connsiteY0"/>
              </a:cxn>
              <a:cxn ang="0">
                <a:pos x="connsiteX1" y="connsiteY1"/>
              </a:cxn>
              <a:cxn ang="0">
                <a:pos x="connsiteX2" y="connsiteY2"/>
              </a:cxn>
            </a:cxnLst>
            <a:rect l="l" t="t" r="r" b="b"/>
            <a:pathLst>
              <a:path w="1143000" h="186531">
                <a:moveTo>
                  <a:pt x="1143000" y="186531"/>
                </a:moveTo>
                <a:cubicBezTo>
                  <a:pt x="979884" y="94059"/>
                  <a:pt x="816769" y="1588"/>
                  <a:pt x="626269" y="794"/>
                </a:cubicBezTo>
                <a:cubicBezTo>
                  <a:pt x="435769" y="0"/>
                  <a:pt x="217884" y="90884"/>
                  <a:pt x="0" y="181769"/>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2" name="Freeform 411"/>
          <p:cNvSpPr/>
          <p:nvPr/>
        </p:nvSpPr>
        <p:spPr bwMode="auto">
          <a:xfrm>
            <a:off x="3462338" y="5080397"/>
            <a:ext cx="1297781" cy="220266"/>
          </a:xfrm>
          <a:custGeom>
            <a:avLst/>
            <a:gdLst>
              <a:gd name="connsiteX0" fmla="*/ 1297781 w 1297781"/>
              <a:gd name="connsiteY0" fmla="*/ 220266 h 220266"/>
              <a:gd name="connsiteX1" fmla="*/ 723900 w 1297781"/>
              <a:gd name="connsiteY1" fmla="*/ 1191 h 220266"/>
              <a:gd name="connsiteX2" fmla="*/ 0 w 1297781"/>
              <a:gd name="connsiteY2" fmla="*/ 213122 h 220266"/>
            </a:gdLst>
            <a:ahLst/>
            <a:cxnLst>
              <a:cxn ang="0">
                <a:pos x="connsiteX0" y="connsiteY0"/>
              </a:cxn>
              <a:cxn ang="0">
                <a:pos x="connsiteX1" y="connsiteY1"/>
              </a:cxn>
              <a:cxn ang="0">
                <a:pos x="connsiteX2" y="connsiteY2"/>
              </a:cxn>
            </a:cxnLst>
            <a:rect l="l" t="t" r="r" b="b"/>
            <a:pathLst>
              <a:path w="1297781" h="220266">
                <a:moveTo>
                  <a:pt x="1297781" y="220266"/>
                </a:moveTo>
                <a:cubicBezTo>
                  <a:pt x="1118989" y="111324"/>
                  <a:pt x="940197" y="2382"/>
                  <a:pt x="723900" y="1191"/>
                </a:cubicBezTo>
                <a:cubicBezTo>
                  <a:pt x="507603" y="0"/>
                  <a:pt x="253801" y="106561"/>
                  <a:pt x="0" y="213122"/>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6" name="Rectangle 415"/>
          <p:cNvSpPr/>
          <p:nvPr/>
        </p:nvSpPr>
        <p:spPr bwMode="auto">
          <a:xfrm>
            <a:off x="2023219"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418" name="Rectangle 417"/>
          <p:cNvSpPr/>
          <p:nvPr/>
        </p:nvSpPr>
        <p:spPr bwMode="auto">
          <a:xfrm flipH="1">
            <a:off x="8359923"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cxnSp>
        <p:nvCxnSpPr>
          <p:cNvPr id="419" name="Straight Connector 418"/>
          <p:cNvCxnSpPr/>
          <p:nvPr/>
        </p:nvCxnSpPr>
        <p:spPr bwMode="auto">
          <a:xfrm flipH="1">
            <a:off x="8503939" y="4792588"/>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21" name="Straight Connector 420"/>
          <p:cNvCxnSpPr/>
          <p:nvPr/>
        </p:nvCxnSpPr>
        <p:spPr bwMode="auto">
          <a:xfrm>
            <a:off x="8431931"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sp>
        <p:nvSpPr>
          <p:cNvPr id="422" name="Freeform 421"/>
          <p:cNvSpPr/>
          <p:nvPr/>
        </p:nvSpPr>
        <p:spPr bwMode="auto">
          <a:xfrm>
            <a:off x="2095227" y="4720580"/>
            <a:ext cx="216024" cy="72008"/>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23" name="Straight Connector 422"/>
          <p:cNvCxnSpPr/>
          <p:nvPr/>
        </p:nvCxnSpPr>
        <p:spPr bwMode="auto">
          <a:xfrm>
            <a:off x="8647955"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24" name="Straight Connector 423"/>
          <p:cNvCxnSpPr/>
          <p:nvPr/>
        </p:nvCxnSpPr>
        <p:spPr bwMode="auto">
          <a:xfrm flipH="1">
            <a:off x="67037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p:nvPr/>
        </p:nvCxnSpPr>
        <p:spPr bwMode="auto">
          <a:xfrm flipH="1">
            <a:off x="68477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H="1">
            <a:off x="67757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H="1">
            <a:off x="727980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8" name="Straight Connector 427"/>
          <p:cNvCxnSpPr/>
          <p:nvPr/>
        </p:nvCxnSpPr>
        <p:spPr bwMode="auto">
          <a:xfrm flipH="1">
            <a:off x="74238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9" name="Straight Connector 428"/>
          <p:cNvCxnSpPr/>
          <p:nvPr/>
        </p:nvCxnSpPr>
        <p:spPr bwMode="auto">
          <a:xfrm flipH="1">
            <a:off x="73518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30" name="Group 365"/>
          <p:cNvGrpSpPr/>
          <p:nvPr/>
        </p:nvGrpSpPr>
        <p:grpSpPr>
          <a:xfrm flipH="1">
            <a:off x="6991771" y="5296644"/>
            <a:ext cx="144016" cy="144016"/>
            <a:chOff x="1591171" y="4144516"/>
            <a:chExt cx="144016" cy="144016"/>
          </a:xfrm>
        </p:grpSpPr>
        <p:cxnSp>
          <p:nvCxnSpPr>
            <p:cNvPr id="431" name="Straight Connector 430"/>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34" name="Straight Connector 433"/>
          <p:cNvCxnSpPr/>
          <p:nvPr/>
        </p:nvCxnSpPr>
        <p:spPr bwMode="auto">
          <a:xfrm flipH="1">
            <a:off x="691976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flipH="1">
            <a:off x="74958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H="1">
            <a:off x="76398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H="1">
            <a:off x="75678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38" name="TextBox 437"/>
          <p:cNvSpPr txBox="1"/>
          <p:nvPr/>
        </p:nvSpPr>
        <p:spPr>
          <a:xfrm>
            <a:off x="6995" y="7816924"/>
            <a:ext cx="6054991" cy="184666"/>
          </a:xfrm>
          <a:prstGeom prst="rect">
            <a:avLst/>
          </a:prstGeom>
          <a:noFill/>
        </p:spPr>
        <p:txBody>
          <a:bodyPr wrap="none" lIns="0" tIns="0" rIns="0" bIns="0" rtlCol="0">
            <a:spAutoFit/>
          </a:bodyPr>
          <a:lstStyle/>
          <a:p>
            <a:r>
              <a:rPr lang="en-GB" sz="1200" b="0" dirty="0" err="1" smtClean="0"/>
              <a:t>hDTS</a:t>
            </a:r>
            <a:r>
              <a:rPr lang="en-GB" sz="1200" b="0" dirty="0" smtClean="0"/>
              <a:t>: half-Distributed TESI protection </a:t>
            </a:r>
            <a:r>
              <a:rPr lang="en-GB" sz="1200" b="0" dirty="0" err="1" smtClean="0"/>
              <a:t>Sublayer</a:t>
            </a:r>
            <a:r>
              <a:rPr lang="en-GB" sz="1200" b="0" dirty="0" smtClean="0"/>
              <a:t>,   </a:t>
            </a:r>
            <a:r>
              <a:rPr lang="en-GB" sz="1200" b="0" dirty="0" err="1" smtClean="0"/>
              <a:t>hDSS</a:t>
            </a:r>
            <a:r>
              <a:rPr lang="en-GB" sz="1200" b="0" dirty="0" smtClean="0"/>
              <a:t>: half-Distributed SNCP </a:t>
            </a:r>
            <a:r>
              <a:rPr lang="en-GB" sz="1200" b="0" dirty="0" err="1" smtClean="0"/>
              <a:t>Sublayer</a:t>
            </a:r>
            <a:endParaRPr lang="en-US" sz="1200" b="0" dirty="0" smtClean="0"/>
          </a:p>
        </p:txBody>
      </p:sp>
      <p:cxnSp>
        <p:nvCxnSpPr>
          <p:cNvPr id="361" name="Straight Connector 360"/>
          <p:cNvCxnSpPr/>
          <p:nvPr/>
        </p:nvCxnSpPr>
        <p:spPr bwMode="auto">
          <a:xfrm>
            <a:off x="324735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2" name="Straight Connector 361"/>
          <p:cNvCxnSpPr/>
          <p:nvPr/>
        </p:nvCxnSpPr>
        <p:spPr bwMode="auto">
          <a:xfrm>
            <a:off x="31753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3" name="Straight Connector 362"/>
          <p:cNvCxnSpPr/>
          <p:nvPr/>
        </p:nvCxnSpPr>
        <p:spPr bwMode="auto">
          <a:xfrm>
            <a:off x="31033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7" name="Straight Connector 366"/>
          <p:cNvCxnSpPr/>
          <p:nvPr/>
        </p:nvCxnSpPr>
        <p:spPr bwMode="auto">
          <a:xfrm>
            <a:off x="483153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8" name="Straight Connector 367"/>
          <p:cNvCxnSpPr/>
          <p:nvPr/>
        </p:nvCxnSpPr>
        <p:spPr bwMode="auto">
          <a:xfrm>
            <a:off x="475952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9" name="Straight Connector 368"/>
          <p:cNvCxnSpPr/>
          <p:nvPr/>
        </p:nvCxnSpPr>
        <p:spPr bwMode="auto">
          <a:xfrm>
            <a:off x="468751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6" name="Straight Connector 375"/>
          <p:cNvCxnSpPr/>
          <p:nvPr/>
        </p:nvCxnSpPr>
        <p:spPr bwMode="auto">
          <a:xfrm>
            <a:off x="807189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7" name="Straight Connector 376"/>
          <p:cNvCxnSpPr/>
          <p:nvPr/>
        </p:nvCxnSpPr>
        <p:spPr bwMode="auto">
          <a:xfrm>
            <a:off x="799988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8" name="Straight Connector 377"/>
          <p:cNvCxnSpPr/>
          <p:nvPr/>
        </p:nvCxnSpPr>
        <p:spPr bwMode="auto">
          <a:xfrm>
            <a:off x="792787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9" name="Straight Connector 378"/>
          <p:cNvCxnSpPr/>
          <p:nvPr/>
        </p:nvCxnSpPr>
        <p:spPr bwMode="auto">
          <a:xfrm>
            <a:off x="67037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0" name="Straight Connector 379"/>
          <p:cNvCxnSpPr/>
          <p:nvPr/>
        </p:nvCxnSpPr>
        <p:spPr bwMode="auto">
          <a:xfrm>
            <a:off x="67757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1" name="Straight Connector 380"/>
          <p:cNvCxnSpPr/>
          <p:nvPr/>
        </p:nvCxnSpPr>
        <p:spPr bwMode="auto">
          <a:xfrm flipH="1">
            <a:off x="6847755" y="4864596"/>
            <a:ext cx="838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8" name="Straight Connector 47"/>
          <p:cNvCxnSpPr/>
          <p:nvPr/>
        </p:nvCxnSpPr>
        <p:spPr bwMode="auto">
          <a:xfrm>
            <a:off x="310333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 name="Straight Connector 48"/>
          <p:cNvCxnSpPr/>
          <p:nvPr/>
        </p:nvCxnSpPr>
        <p:spPr bwMode="auto">
          <a:xfrm>
            <a:off x="317534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0" name="Straight Connector 49"/>
          <p:cNvCxnSpPr/>
          <p:nvPr/>
        </p:nvCxnSpPr>
        <p:spPr bwMode="auto">
          <a:xfrm>
            <a:off x="324735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1" name="Straight Connector 50"/>
          <p:cNvCxnSpPr/>
          <p:nvPr/>
        </p:nvCxnSpPr>
        <p:spPr bwMode="auto">
          <a:xfrm>
            <a:off x="756783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2" name="Straight Connector 51"/>
          <p:cNvCxnSpPr/>
          <p:nvPr/>
        </p:nvCxnSpPr>
        <p:spPr bwMode="auto">
          <a:xfrm>
            <a:off x="742381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3" name="Straight Connector 52"/>
          <p:cNvCxnSpPr/>
          <p:nvPr/>
        </p:nvCxnSpPr>
        <p:spPr bwMode="auto">
          <a:xfrm>
            <a:off x="749582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39" name="Straight Connector 138"/>
          <p:cNvCxnSpPr/>
          <p:nvPr/>
        </p:nvCxnSpPr>
        <p:spPr bwMode="auto">
          <a:xfrm>
            <a:off x="807189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792787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799988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281530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267129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274329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a:off x="18792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20952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19512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p:nvPr/>
        </p:nvCxnSpPr>
        <p:spPr bwMode="auto">
          <a:xfrm>
            <a:off x="5768598"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99" name="Straight Connector 298"/>
          <p:cNvCxnSpPr/>
          <p:nvPr/>
        </p:nvCxnSpPr>
        <p:spPr bwMode="auto">
          <a:xfrm>
            <a:off x="5840606"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6" name="Straight Connector 305"/>
          <p:cNvCxnSpPr/>
          <p:nvPr/>
        </p:nvCxnSpPr>
        <p:spPr bwMode="auto">
          <a:xfrm>
            <a:off x="5912614"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8" name="Straight Connector 307"/>
          <p:cNvCxnSpPr/>
          <p:nvPr/>
        </p:nvCxnSpPr>
        <p:spPr bwMode="auto">
          <a:xfrm>
            <a:off x="48315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a:off x="468751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a:off x="475952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5" name="Straight Connector 364"/>
          <p:cNvCxnSpPr/>
          <p:nvPr/>
        </p:nvCxnSpPr>
        <p:spPr bwMode="auto">
          <a:xfrm>
            <a:off x="68477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0" name="Straight Connector 369"/>
          <p:cNvCxnSpPr/>
          <p:nvPr/>
        </p:nvCxnSpPr>
        <p:spPr bwMode="auto">
          <a:xfrm>
            <a:off x="67037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2" name="Straight Connector 371"/>
          <p:cNvCxnSpPr/>
          <p:nvPr/>
        </p:nvCxnSpPr>
        <p:spPr bwMode="auto">
          <a:xfrm>
            <a:off x="67757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3" name="Straight Connector 372"/>
          <p:cNvCxnSpPr/>
          <p:nvPr/>
        </p:nvCxnSpPr>
        <p:spPr bwMode="auto">
          <a:xfrm>
            <a:off x="38954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4" name="Straight Connector 373"/>
          <p:cNvCxnSpPr/>
          <p:nvPr/>
        </p:nvCxnSpPr>
        <p:spPr bwMode="auto">
          <a:xfrm>
            <a:off x="37514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5" name="Straight Connector 374"/>
          <p:cNvCxnSpPr/>
          <p:nvPr/>
        </p:nvCxnSpPr>
        <p:spPr bwMode="auto">
          <a:xfrm>
            <a:off x="38234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1" name="Straight Connector 450"/>
          <p:cNvCxnSpPr/>
          <p:nvPr/>
        </p:nvCxnSpPr>
        <p:spPr bwMode="auto">
          <a:xfrm>
            <a:off x="130313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2" name="Straight Connector 451"/>
          <p:cNvCxnSpPr/>
          <p:nvPr/>
        </p:nvCxnSpPr>
        <p:spPr bwMode="auto">
          <a:xfrm>
            <a:off x="137514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a:off x="12311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a:off x="94400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a:off x="93680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a:off x="95120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2" name="Straight Connector 751"/>
          <p:cNvCxnSpPr/>
          <p:nvPr/>
        </p:nvCxnSpPr>
        <p:spPr bwMode="auto">
          <a:xfrm>
            <a:off x="16631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3" name="Straight Connector 752"/>
          <p:cNvCxnSpPr/>
          <p:nvPr/>
        </p:nvCxnSpPr>
        <p:spPr bwMode="auto">
          <a:xfrm>
            <a:off x="173518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4" name="Straight Connector 753"/>
          <p:cNvCxnSpPr/>
          <p:nvPr/>
        </p:nvCxnSpPr>
        <p:spPr bwMode="auto">
          <a:xfrm>
            <a:off x="15911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9" name="Straight Connector 778"/>
          <p:cNvCxnSpPr/>
          <p:nvPr/>
        </p:nvCxnSpPr>
        <p:spPr bwMode="auto">
          <a:xfrm>
            <a:off x="2383259"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1" name="Straight Connector 780"/>
          <p:cNvCxnSpPr/>
          <p:nvPr/>
        </p:nvCxnSpPr>
        <p:spPr bwMode="auto">
          <a:xfrm>
            <a:off x="23112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04" name="Rectangle 703"/>
          <p:cNvSpPr/>
          <p:nvPr/>
        </p:nvSpPr>
        <p:spPr bwMode="auto">
          <a:xfrm>
            <a:off x="5407595" y="3280420"/>
            <a:ext cx="4176464"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703" name="Rectangle 702"/>
          <p:cNvSpPr/>
          <p:nvPr/>
        </p:nvSpPr>
        <p:spPr bwMode="auto">
          <a:xfrm>
            <a:off x="1159123" y="3280420"/>
            <a:ext cx="4032448"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Compound view</a:t>
            </a:r>
            <a:br>
              <a:rPr lang="en-GB" dirty="0" smtClean="0"/>
            </a:br>
            <a:r>
              <a:rPr lang="en-GB" sz="2400" dirty="0" smtClean="0"/>
              <a:t>Right ENNI and Intra-DAS link failure (or right portal node failure)</a:t>
            </a:r>
            <a:endParaRPr lang="en-US" dirty="0"/>
          </a:p>
        </p:txBody>
      </p:sp>
      <p:cxnSp>
        <p:nvCxnSpPr>
          <p:cNvPr id="32" name="Straight Connector 31"/>
          <p:cNvCxnSpPr/>
          <p:nvPr/>
        </p:nvCxnSpPr>
        <p:spPr bwMode="auto">
          <a:xfrm>
            <a:off x="7495827"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 name="Straight Connector 37"/>
          <p:cNvCxnSpPr/>
          <p:nvPr/>
        </p:nvCxnSpPr>
        <p:spPr bwMode="auto">
          <a:xfrm>
            <a:off x="3182344"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3" name="Isosceles Triangle 42"/>
          <p:cNvSpPr/>
          <p:nvPr/>
        </p:nvSpPr>
        <p:spPr bwMode="auto">
          <a:xfrm>
            <a:off x="7351811"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7351811" y="4134229"/>
            <a:ext cx="288032"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3038328"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3038328" y="4134229"/>
            <a:ext cx="288521"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 name="TextBox 55"/>
          <p:cNvSpPr txBox="1"/>
          <p:nvPr/>
        </p:nvSpPr>
        <p:spPr>
          <a:xfrm>
            <a:off x="3039036" y="371304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57" name="TextBox 56"/>
          <p:cNvSpPr txBox="1"/>
          <p:nvPr/>
        </p:nvSpPr>
        <p:spPr>
          <a:xfrm>
            <a:off x="7541933" y="371246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cxnSp>
        <p:nvCxnSpPr>
          <p:cNvPr id="73" name="Straight Connector 72"/>
          <p:cNvCxnSpPr/>
          <p:nvPr/>
        </p:nvCxnSpPr>
        <p:spPr bwMode="auto">
          <a:xfrm>
            <a:off x="7976093"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 name="Straight Connector 78"/>
          <p:cNvCxnSpPr>
            <a:endCxn id="87" idx="0"/>
          </p:cNvCxnSpPr>
          <p:nvPr/>
        </p:nvCxnSpPr>
        <p:spPr bwMode="auto">
          <a:xfrm>
            <a:off x="2750296"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3" name="Isosceles Triangle 82"/>
          <p:cNvSpPr/>
          <p:nvPr/>
        </p:nvSpPr>
        <p:spPr bwMode="auto">
          <a:xfrm>
            <a:off x="7832077"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7829740" y="413422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260628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2606278" y="413422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2796402" y="371304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2" name="TextBox 91"/>
          <p:cNvSpPr txBox="1"/>
          <p:nvPr/>
        </p:nvSpPr>
        <p:spPr>
          <a:xfrm>
            <a:off x="7783859" y="37124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4" name="Rectangle 93"/>
          <p:cNvSpPr/>
          <p:nvPr/>
        </p:nvSpPr>
        <p:spPr bwMode="auto">
          <a:xfrm>
            <a:off x="2095227" y="5080620"/>
            <a:ext cx="288032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1015107" y="1408212"/>
            <a:ext cx="8640960" cy="4896544"/>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5277751" y="1480800"/>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125" name="Straight Connector 124"/>
          <p:cNvCxnSpPr/>
          <p:nvPr/>
        </p:nvCxnSpPr>
        <p:spPr bwMode="auto">
          <a:xfrm>
            <a:off x="2743299" y="2416324"/>
            <a:ext cx="6363" cy="122413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flipH="1">
            <a:off x="7976093" y="2416324"/>
            <a:ext cx="23790" cy="122413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7495827" y="2272308"/>
            <a:ext cx="0" cy="136815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a:off x="3175347" y="2272308"/>
            <a:ext cx="6997" cy="136815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2" name="TextBox 131"/>
          <p:cNvSpPr txBox="1"/>
          <p:nvPr/>
        </p:nvSpPr>
        <p:spPr>
          <a:xfrm>
            <a:off x="5493775" y="1480800"/>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grpSp>
        <p:nvGrpSpPr>
          <p:cNvPr id="3" name="Group 58"/>
          <p:cNvGrpSpPr>
            <a:grpSpLocks noChangeAspect="1"/>
          </p:cNvGrpSpPr>
          <p:nvPr/>
        </p:nvGrpSpPr>
        <p:grpSpPr>
          <a:xfrm flipV="1">
            <a:off x="4255467" y="5440660"/>
            <a:ext cx="720080"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2599283" y="572869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 name="Group 364"/>
          <p:cNvGrpSpPr/>
          <p:nvPr/>
        </p:nvGrpSpPr>
        <p:grpSpPr>
          <a:xfrm>
            <a:off x="4687515" y="5296644"/>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58396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57676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591165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4615507" y="5872708"/>
            <a:ext cx="1368152"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4839690" y="5719400"/>
            <a:ext cx="1066447" cy="369332"/>
          </a:xfrm>
          <a:prstGeom prst="rect">
            <a:avLst/>
          </a:prstGeom>
          <a:noFill/>
        </p:spPr>
        <p:txBody>
          <a:bodyPr wrap="none" lIns="0" tIns="0" rIns="0" bIns="0" rtlCol="0">
            <a:spAutoFit/>
          </a:bodyPr>
          <a:lstStyle/>
          <a:p>
            <a:pPr algn="ctr"/>
            <a:r>
              <a:rPr lang="en-GB" sz="1200" b="0" dirty="0" smtClean="0">
                <a:solidFill>
                  <a:srgbClr val="808000"/>
                </a:solidFill>
              </a:rPr>
              <a:t>Intra-DAS</a:t>
            </a:r>
          </a:p>
          <a:p>
            <a:pPr algn="ctr"/>
            <a:r>
              <a:rPr lang="en-GB" sz="1200" b="0" dirty="0" smtClean="0">
                <a:solidFill>
                  <a:srgbClr val="808000"/>
                </a:solidFill>
              </a:rPr>
              <a:t>BVLAN or TESI</a:t>
            </a:r>
            <a:endParaRPr lang="en-US" sz="1200" b="0" dirty="0" smtClean="0">
              <a:solidFill>
                <a:srgbClr val="808000"/>
              </a:solidFill>
            </a:endParaRPr>
          </a:p>
        </p:txBody>
      </p:sp>
      <p:cxnSp>
        <p:nvCxnSpPr>
          <p:cNvPr id="174" name="Straight Connector 173"/>
          <p:cNvCxnSpPr>
            <a:stCxn id="146" idx="0"/>
          </p:cNvCxnSpPr>
          <p:nvPr/>
        </p:nvCxnSpPr>
        <p:spPr bwMode="auto">
          <a:xfrm>
            <a:off x="4615507"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a:stCxn id="661" idx="0"/>
          </p:cNvCxnSpPr>
          <p:nvPr/>
        </p:nvCxnSpPr>
        <p:spPr bwMode="auto">
          <a:xfrm>
            <a:off x="5983659"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2167235"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7290720"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90" name="Rectangle 289"/>
          <p:cNvSpPr/>
          <p:nvPr/>
        </p:nvSpPr>
        <p:spPr bwMode="auto">
          <a:xfrm>
            <a:off x="5479603" y="4864596"/>
            <a:ext cx="41044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1087115" y="4864596"/>
            <a:ext cx="4032449"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 name="Group 25"/>
          <p:cNvGrpSpPr>
            <a:grpSpLocks noChangeAspect="1"/>
          </p:cNvGrpSpPr>
          <p:nvPr/>
        </p:nvGrpSpPr>
        <p:grpSpPr>
          <a:xfrm>
            <a:off x="1886198" y="392849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2030214"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07" name="TextBox 306"/>
          <p:cNvSpPr txBox="1"/>
          <p:nvPr/>
        </p:nvSpPr>
        <p:spPr>
          <a:xfrm>
            <a:off x="5672803" y="1480800"/>
            <a:ext cx="238848" cy="215444"/>
          </a:xfrm>
          <a:prstGeom prst="rect">
            <a:avLst/>
          </a:prstGeom>
          <a:noFill/>
        </p:spPr>
        <p:txBody>
          <a:bodyPr wrap="none" lIns="0" tIns="0" rIns="0" bIns="0" rtlCol="0">
            <a:spAutoFit/>
          </a:bodyPr>
          <a:lstStyle/>
          <a:p>
            <a:pPr algn="ctr"/>
            <a:r>
              <a:rPr lang="en-GB" sz="1400" dirty="0" err="1" smtClean="0"/>
              <a:t>Ub</a:t>
            </a:r>
            <a:endParaRPr lang="en-US" sz="1400" dirty="0" smtClean="0"/>
          </a:p>
        </p:txBody>
      </p:sp>
      <p:cxnSp>
        <p:nvCxnSpPr>
          <p:cNvPr id="309" name="Straight Connector 308"/>
          <p:cNvCxnSpPr/>
          <p:nvPr/>
        </p:nvCxnSpPr>
        <p:spPr bwMode="auto">
          <a:xfrm>
            <a:off x="2023219"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42" name="Straight Connector 341"/>
          <p:cNvCxnSpPr/>
          <p:nvPr/>
        </p:nvCxnSpPr>
        <p:spPr bwMode="auto">
          <a:xfrm>
            <a:off x="2167235"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1879203"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195121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9" name="Straight Connector 358"/>
          <p:cNvCxnSpPr/>
          <p:nvPr/>
        </p:nvCxnSpPr>
        <p:spPr bwMode="auto">
          <a:xfrm flipV="1">
            <a:off x="8071891" y="57286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64" name="Rectangle 363"/>
          <p:cNvSpPr/>
          <p:nvPr/>
        </p:nvSpPr>
        <p:spPr bwMode="auto">
          <a:xfrm>
            <a:off x="5623619" y="5080620"/>
            <a:ext cx="2952328"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cxnSp>
        <p:nvCxnSpPr>
          <p:cNvPr id="413" name="Straight Connector 412"/>
          <p:cNvCxnSpPr/>
          <p:nvPr/>
        </p:nvCxnSpPr>
        <p:spPr bwMode="auto">
          <a:xfrm>
            <a:off x="2815307"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274329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2671291"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9" name="Straight Connector 348"/>
          <p:cNvCxnSpPr/>
          <p:nvPr/>
        </p:nvCxnSpPr>
        <p:spPr bwMode="auto">
          <a:xfrm>
            <a:off x="5335587" y="1696244"/>
            <a:ext cx="1" cy="72008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4" name="Straight Connector 353"/>
          <p:cNvCxnSpPr/>
          <p:nvPr/>
        </p:nvCxnSpPr>
        <p:spPr bwMode="auto">
          <a:xfrm>
            <a:off x="5767635" y="1696244"/>
            <a:ext cx="0" cy="432048"/>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8" name="Group 668"/>
          <p:cNvGrpSpPr/>
          <p:nvPr/>
        </p:nvGrpSpPr>
        <p:grpSpPr>
          <a:xfrm>
            <a:off x="1519163" y="2128292"/>
            <a:ext cx="7776864" cy="288032"/>
            <a:chOff x="1015107" y="1408212"/>
            <a:chExt cx="4752528" cy="288032"/>
          </a:xfrm>
        </p:grpSpPr>
        <p:cxnSp>
          <p:nvCxnSpPr>
            <p:cNvPr id="346" name="Straight Connector 345"/>
            <p:cNvCxnSpPr/>
            <p:nvPr/>
          </p:nvCxnSpPr>
          <p:spPr bwMode="auto">
            <a:xfrm flipH="1">
              <a:off x="1015107" y="169624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0" name="Straight Connector 349"/>
            <p:cNvCxnSpPr/>
            <p:nvPr/>
          </p:nvCxnSpPr>
          <p:spPr bwMode="auto">
            <a:xfrm flipH="1">
              <a:off x="1015107" y="140821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66" name="Straight Connector 365"/>
            <p:cNvCxnSpPr/>
            <p:nvPr/>
          </p:nvCxnSpPr>
          <p:spPr bwMode="auto">
            <a:xfrm flipH="1">
              <a:off x="1015107" y="155222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grpSp>
      <p:cxnSp>
        <p:nvCxnSpPr>
          <p:cNvPr id="371" name="Straight Connector 370"/>
          <p:cNvCxnSpPr/>
          <p:nvPr/>
        </p:nvCxnSpPr>
        <p:spPr bwMode="auto">
          <a:xfrm>
            <a:off x="5551611" y="1696244"/>
            <a:ext cx="0"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1" name="Rectangle 270"/>
          <p:cNvSpPr/>
          <p:nvPr/>
        </p:nvSpPr>
        <p:spPr bwMode="auto">
          <a:xfrm>
            <a:off x="4400120"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cxnSp>
        <p:nvCxnSpPr>
          <p:cNvPr id="272" name="Straight Connector 271"/>
          <p:cNvCxnSpPr/>
          <p:nvPr/>
        </p:nvCxnSpPr>
        <p:spPr bwMode="auto">
          <a:xfrm>
            <a:off x="4911171"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3" name="Straight Connector 272"/>
          <p:cNvCxnSpPr/>
          <p:nvPr/>
        </p:nvCxnSpPr>
        <p:spPr bwMode="auto">
          <a:xfrm>
            <a:off x="4623139"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9" name="Isosceles Triangle 278"/>
          <p:cNvSpPr/>
          <p:nvPr/>
        </p:nvSpPr>
        <p:spPr bwMode="auto">
          <a:xfrm>
            <a:off x="5839644"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0" name="Isosceles Triangle 279"/>
          <p:cNvSpPr/>
          <p:nvPr/>
        </p:nvSpPr>
        <p:spPr bwMode="auto">
          <a:xfrm>
            <a:off x="5551612"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2" name="Trapezoid 281"/>
          <p:cNvSpPr/>
          <p:nvPr/>
        </p:nvSpPr>
        <p:spPr bwMode="auto">
          <a:xfrm>
            <a:off x="5551611" y="413422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4" name="TextBox 313"/>
          <p:cNvSpPr txBox="1"/>
          <p:nvPr/>
        </p:nvSpPr>
        <p:spPr>
          <a:xfrm>
            <a:off x="4951758" y="371304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15" name="TextBox 314"/>
          <p:cNvSpPr txBox="1"/>
          <p:nvPr/>
        </p:nvSpPr>
        <p:spPr>
          <a:xfrm>
            <a:off x="4471492" y="371304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22" name="Rectangle 321"/>
          <p:cNvSpPr/>
          <p:nvPr/>
        </p:nvSpPr>
        <p:spPr bwMode="auto">
          <a:xfrm>
            <a:off x="346337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100" b="0" i="0" u="none" strike="noStrike" cap="none" normalizeH="0" baseline="0" dirty="0" err="1" smtClean="0">
                <a:ln>
                  <a:noFill/>
                </a:ln>
                <a:solidFill>
                  <a:schemeClr val="tx1"/>
                </a:solidFill>
                <a:effectLst/>
                <a:latin typeface="Arial" charset="0"/>
                <a:ea typeface="MS PGothic" pitchFamily="34" charset="-128"/>
              </a:rPr>
              <a:t>hDTS</a:t>
            </a:r>
            <a:endParaRPr kumimoji="0" lang="en-US" sz="1100" b="0" i="0" u="none" strike="noStrike" cap="none" normalizeH="0" baseline="0" dirty="0" smtClean="0">
              <a:ln>
                <a:noFill/>
              </a:ln>
              <a:solidFill>
                <a:schemeClr val="tx1"/>
              </a:solidFill>
              <a:effectLst/>
              <a:latin typeface="Arial" charset="0"/>
              <a:ea typeface="MS PGothic" pitchFamily="34" charset="-128"/>
            </a:endParaRPr>
          </a:p>
        </p:txBody>
      </p:sp>
      <p:cxnSp>
        <p:nvCxnSpPr>
          <p:cNvPr id="323" name="Straight Connector 322"/>
          <p:cNvCxnSpPr/>
          <p:nvPr/>
        </p:nvCxnSpPr>
        <p:spPr bwMode="auto">
          <a:xfrm>
            <a:off x="3974430"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a:off x="3686398"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flipH="1">
            <a:off x="397443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26" name="Straight Connector 325"/>
          <p:cNvCxnSpPr/>
          <p:nvPr/>
        </p:nvCxnSpPr>
        <p:spPr bwMode="auto">
          <a:xfrm>
            <a:off x="361439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330" name="Isosceles Triangle 329"/>
          <p:cNvSpPr/>
          <p:nvPr/>
        </p:nvSpPr>
        <p:spPr bwMode="auto">
          <a:xfrm>
            <a:off x="3836482"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a:off x="354845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332" name="Trapezoid 331"/>
          <p:cNvSpPr/>
          <p:nvPr/>
        </p:nvSpPr>
        <p:spPr bwMode="auto">
          <a:xfrm>
            <a:off x="3548449" y="413422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3" name="TextBox 332"/>
          <p:cNvSpPr txBox="1"/>
          <p:nvPr/>
        </p:nvSpPr>
        <p:spPr>
          <a:xfrm>
            <a:off x="4015653" y="371304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34" name="TextBox 333"/>
          <p:cNvSpPr txBox="1"/>
          <p:nvPr/>
        </p:nvSpPr>
        <p:spPr>
          <a:xfrm>
            <a:off x="3535387" y="371304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41" name="TextBox 340"/>
          <p:cNvSpPr txBox="1"/>
          <p:nvPr/>
        </p:nvSpPr>
        <p:spPr>
          <a:xfrm>
            <a:off x="3896063" y="263234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cxnSp>
        <p:nvCxnSpPr>
          <p:cNvPr id="347" name="Straight Connector 346"/>
          <p:cNvCxnSpPr/>
          <p:nvPr/>
        </p:nvCxnSpPr>
        <p:spPr bwMode="auto">
          <a:xfrm flipH="1">
            <a:off x="3607395" y="284837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2" name="Straight Connector 351"/>
          <p:cNvCxnSpPr/>
          <p:nvPr/>
        </p:nvCxnSpPr>
        <p:spPr bwMode="auto">
          <a:xfrm flipH="1">
            <a:off x="4544135" y="284837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356" name="TextBox 355"/>
          <p:cNvSpPr txBox="1"/>
          <p:nvPr/>
        </p:nvSpPr>
        <p:spPr>
          <a:xfrm>
            <a:off x="4760159" y="263234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268" name="Rectangle 267"/>
          <p:cNvSpPr/>
          <p:nvPr/>
        </p:nvSpPr>
        <p:spPr bwMode="auto">
          <a:xfrm>
            <a:off x="547260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100" b="0" dirty="0" err="1" smtClean="0">
                <a:latin typeface="Arial" charset="0"/>
              </a:rPr>
              <a:t>hDTS</a:t>
            </a:r>
            <a:endParaRPr lang="en-US" sz="1100" b="0" dirty="0" smtClean="0">
              <a:latin typeface="Arial" charset="0"/>
            </a:endParaRPr>
          </a:p>
        </p:txBody>
      </p:sp>
      <p:cxnSp>
        <p:nvCxnSpPr>
          <p:cNvPr id="269" name="Straight Connector 268"/>
          <p:cNvCxnSpPr/>
          <p:nvPr/>
        </p:nvCxnSpPr>
        <p:spPr bwMode="auto">
          <a:xfrm>
            <a:off x="5976665"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70" name="Straight Connector 269"/>
          <p:cNvCxnSpPr/>
          <p:nvPr/>
        </p:nvCxnSpPr>
        <p:spPr bwMode="auto">
          <a:xfrm>
            <a:off x="5688633"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74" name="Straight Connector 273"/>
          <p:cNvCxnSpPr/>
          <p:nvPr/>
        </p:nvCxnSpPr>
        <p:spPr bwMode="auto">
          <a:xfrm flipH="1">
            <a:off x="4903539"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75" name="Straight Connector 274"/>
          <p:cNvCxnSpPr/>
          <p:nvPr/>
        </p:nvCxnSpPr>
        <p:spPr bwMode="auto">
          <a:xfrm>
            <a:off x="4543499"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6" name="Isosceles Triangle 275"/>
          <p:cNvSpPr/>
          <p:nvPr/>
        </p:nvSpPr>
        <p:spPr bwMode="auto">
          <a:xfrm>
            <a:off x="4756029"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Isosceles Triangle 276"/>
          <p:cNvSpPr/>
          <p:nvPr/>
        </p:nvSpPr>
        <p:spPr bwMode="auto">
          <a:xfrm>
            <a:off x="4474367"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8" name="Trapezoid 277"/>
          <p:cNvSpPr/>
          <p:nvPr/>
        </p:nvSpPr>
        <p:spPr bwMode="auto">
          <a:xfrm>
            <a:off x="4474366" y="413422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6" name="TextBox 315"/>
          <p:cNvSpPr txBox="1"/>
          <p:nvPr/>
        </p:nvSpPr>
        <p:spPr>
          <a:xfrm>
            <a:off x="6029766" y="371246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17" name="TextBox 316"/>
          <p:cNvSpPr txBox="1"/>
          <p:nvPr/>
        </p:nvSpPr>
        <p:spPr>
          <a:xfrm>
            <a:off x="5479604" y="3712468"/>
            <a:ext cx="190758" cy="215444"/>
          </a:xfrm>
          <a:prstGeom prst="rect">
            <a:avLst/>
          </a:prstGeom>
          <a:noFill/>
        </p:spPr>
        <p:txBody>
          <a:bodyPr wrap="none" lIns="0" tIns="0" rIns="0" bIns="0" rtlCol="0">
            <a:spAutoFit/>
          </a:bodyPr>
          <a:lstStyle/>
          <a:p>
            <a:r>
              <a:rPr lang="en-GB" sz="1400" dirty="0" smtClean="0">
                <a:solidFill>
                  <a:schemeClr val="bg1">
                    <a:lumMod val="65000"/>
                  </a:schemeClr>
                </a:solidFill>
              </a:rPr>
              <a:t>P*</a:t>
            </a:r>
            <a:endParaRPr lang="en-US" sz="1400" dirty="0" smtClean="0">
              <a:solidFill>
                <a:schemeClr val="bg1">
                  <a:lumMod val="65000"/>
                </a:schemeClr>
              </a:solidFill>
            </a:endParaRPr>
          </a:p>
        </p:txBody>
      </p:sp>
      <p:sp>
        <p:nvSpPr>
          <p:cNvPr id="318" name="Rectangle 317"/>
          <p:cNvSpPr/>
          <p:nvPr/>
        </p:nvSpPr>
        <p:spPr bwMode="auto">
          <a:xfrm>
            <a:off x="6401082"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sp>
        <p:nvSpPr>
          <p:cNvPr id="319" name="Freeform 318"/>
          <p:cNvSpPr/>
          <p:nvPr/>
        </p:nvSpPr>
        <p:spPr bwMode="auto">
          <a:xfrm>
            <a:off x="6559723"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0" name="Straight Connector 319"/>
          <p:cNvCxnSpPr/>
          <p:nvPr/>
        </p:nvCxnSpPr>
        <p:spPr bwMode="auto">
          <a:xfrm>
            <a:off x="6905138"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21" name="Straight Connector 320"/>
          <p:cNvCxnSpPr/>
          <p:nvPr/>
        </p:nvCxnSpPr>
        <p:spPr bwMode="auto">
          <a:xfrm>
            <a:off x="6617106"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327" name="Isosceles Triangle 326"/>
          <p:cNvSpPr/>
          <p:nvPr/>
        </p:nvSpPr>
        <p:spPr bwMode="auto">
          <a:xfrm>
            <a:off x="675440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8" name="Isosceles Triangle 327"/>
          <p:cNvSpPr/>
          <p:nvPr/>
        </p:nvSpPr>
        <p:spPr bwMode="auto">
          <a:xfrm>
            <a:off x="6472746"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Trapezoid 328"/>
          <p:cNvSpPr/>
          <p:nvPr/>
        </p:nvSpPr>
        <p:spPr bwMode="auto">
          <a:xfrm>
            <a:off x="6472745" y="413422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5" name="TextBox 334"/>
          <p:cNvSpPr txBox="1"/>
          <p:nvPr/>
        </p:nvSpPr>
        <p:spPr>
          <a:xfrm>
            <a:off x="6958875" y="371246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36" name="TextBox 335"/>
          <p:cNvSpPr txBox="1"/>
          <p:nvPr/>
        </p:nvSpPr>
        <p:spPr>
          <a:xfrm>
            <a:off x="6408713" y="3712468"/>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39" name="TextBox 338"/>
          <p:cNvSpPr txBox="1"/>
          <p:nvPr/>
        </p:nvSpPr>
        <p:spPr>
          <a:xfrm>
            <a:off x="5178365" y="277636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340" name="Freeform 339"/>
          <p:cNvSpPr/>
          <p:nvPr/>
        </p:nvSpPr>
        <p:spPr bwMode="auto">
          <a:xfrm>
            <a:off x="4039443" y="299238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5" name="TextBox 344"/>
          <p:cNvSpPr txBox="1"/>
          <p:nvPr/>
        </p:nvSpPr>
        <p:spPr>
          <a:xfrm>
            <a:off x="6487715" y="263234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348" name="Straight Connector 347"/>
          <p:cNvCxnSpPr/>
          <p:nvPr/>
        </p:nvCxnSpPr>
        <p:spPr bwMode="auto">
          <a:xfrm>
            <a:off x="6624101" y="284837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351" name="Straight Connector 350"/>
          <p:cNvCxnSpPr/>
          <p:nvPr/>
        </p:nvCxnSpPr>
        <p:spPr bwMode="auto">
          <a:xfrm>
            <a:off x="5623619" y="277636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353" name="Freeform 352"/>
          <p:cNvSpPr/>
          <p:nvPr/>
        </p:nvSpPr>
        <p:spPr bwMode="auto">
          <a:xfrm>
            <a:off x="4975547" y="313640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TextBox 354"/>
          <p:cNvSpPr txBox="1"/>
          <p:nvPr/>
        </p:nvSpPr>
        <p:spPr>
          <a:xfrm>
            <a:off x="5479603" y="263234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360" name="TextBox 359"/>
          <p:cNvSpPr txBox="1"/>
          <p:nvPr/>
        </p:nvSpPr>
        <p:spPr>
          <a:xfrm>
            <a:off x="5191571" y="313640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grpSp>
        <p:nvGrpSpPr>
          <p:cNvPr id="9" name="Group 25"/>
          <p:cNvGrpSpPr>
            <a:grpSpLocks noChangeAspect="1"/>
          </p:cNvGrpSpPr>
          <p:nvPr/>
        </p:nvGrpSpPr>
        <p:grpSpPr>
          <a:xfrm>
            <a:off x="1159123" y="3928492"/>
            <a:ext cx="288032" cy="288032"/>
            <a:chOff x="655067" y="5296644"/>
            <a:chExt cx="504056" cy="504056"/>
          </a:xfrm>
          <a:solidFill>
            <a:schemeClr val="bg1"/>
          </a:solidFill>
        </p:grpSpPr>
        <p:sp>
          <p:nvSpPr>
            <p:cNvPr id="409" name="Isosceles Triangle 40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0" name="Trapezoid 40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1" name="Straight Connector 410"/>
          <p:cNvCxnSpPr>
            <a:stCxn id="409" idx="0"/>
          </p:cNvCxnSpPr>
          <p:nvPr/>
        </p:nvCxnSpPr>
        <p:spPr bwMode="auto">
          <a:xfrm flipV="1">
            <a:off x="130313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0" name="Group 25"/>
          <p:cNvGrpSpPr>
            <a:grpSpLocks noChangeAspect="1"/>
          </p:cNvGrpSpPr>
          <p:nvPr/>
        </p:nvGrpSpPr>
        <p:grpSpPr>
          <a:xfrm flipH="1">
            <a:off x="9296027" y="3928492"/>
            <a:ext cx="288032" cy="288032"/>
            <a:chOff x="655067" y="5296644"/>
            <a:chExt cx="504056" cy="504056"/>
          </a:xfrm>
          <a:solidFill>
            <a:schemeClr val="bg1"/>
          </a:solidFill>
        </p:grpSpPr>
        <p:sp>
          <p:nvSpPr>
            <p:cNvPr id="417" name="Isosceles Triangle 41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0" name="Trapezoid 41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49" name="Straight Connector 448"/>
          <p:cNvCxnSpPr/>
          <p:nvPr/>
        </p:nvCxnSpPr>
        <p:spPr bwMode="auto">
          <a:xfrm flipH="1" flipV="1">
            <a:off x="944004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57" name="TextBox 456"/>
          <p:cNvSpPr txBox="1"/>
          <p:nvPr/>
        </p:nvSpPr>
        <p:spPr>
          <a:xfrm>
            <a:off x="1159123" y="263234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462" name="TextBox 461"/>
          <p:cNvSpPr txBox="1"/>
          <p:nvPr/>
        </p:nvSpPr>
        <p:spPr>
          <a:xfrm>
            <a:off x="9354829" y="263234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463" name="Straight Connector 462"/>
          <p:cNvCxnSpPr/>
          <p:nvPr/>
        </p:nvCxnSpPr>
        <p:spPr bwMode="auto">
          <a:xfrm>
            <a:off x="1303139"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64" name="Straight Connector 463"/>
          <p:cNvCxnSpPr/>
          <p:nvPr/>
        </p:nvCxnSpPr>
        <p:spPr bwMode="auto">
          <a:xfrm>
            <a:off x="9440043"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11" name="Group 344"/>
          <p:cNvGrpSpPr/>
          <p:nvPr/>
        </p:nvGrpSpPr>
        <p:grpSpPr>
          <a:xfrm>
            <a:off x="1231131" y="5080620"/>
            <a:ext cx="144016" cy="360040"/>
            <a:chOff x="871091" y="4144516"/>
            <a:chExt cx="144016" cy="144016"/>
          </a:xfrm>
        </p:grpSpPr>
        <p:cxnSp>
          <p:nvCxnSpPr>
            <p:cNvPr id="552" name="Straight Connector 55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3" name="Straight Connector 55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4" name="Straight Connector 55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558" name="Straight Connector 557"/>
          <p:cNvCxnSpPr/>
          <p:nvPr/>
        </p:nvCxnSpPr>
        <p:spPr bwMode="auto">
          <a:xfrm>
            <a:off x="281530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9" name="Straight Connector 558"/>
          <p:cNvCxnSpPr/>
          <p:nvPr/>
        </p:nvCxnSpPr>
        <p:spPr bwMode="auto">
          <a:xfrm>
            <a:off x="267129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0" name="Straight Connector 559"/>
          <p:cNvCxnSpPr/>
          <p:nvPr/>
        </p:nvCxnSpPr>
        <p:spPr bwMode="auto">
          <a:xfrm>
            <a:off x="274329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365"/>
          <p:cNvGrpSpPr/>
          <p:nvPr/>
        </p:nvGrpSpPr>
        <p:grpSpPr>
          <a:xfrm>
            <a:off x="7927875" y="5296644"/>
            <a:ext cx="144016" cy="144016"/>
            <a:chOff x="1591171" y="4144516"/>
            <a:chExt cx="144016" cy="144016"/>
          </a:xfrm>
        </p:grpSpPr>
        <p:cxnSp>
          <p:nvCxnSpPr>
            <p:cNvPr id="567" name="Straight Connector 5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3" name="Group 344"/>
          <p:cNvGrpSpPr/>
          <p:nvPr/>
        </p:nvGrpSpPr>
        <p:grpSpPr>
          <a:xfrm>
            <a:off x="9368035" y="5080620"/>
            <a:ext cx="144016" cy="360040"/>
            <a:chOff x="871091" y="4144516"/>
            <a:chExt cx="144016" cy="144016"/>
          </a:xfrm>
        </p:grpSpPr>
        <p:cxnSp>
          <p:nvCxnSpPr>
            <p:cNvPr id="575" name="Straight Connector 574"/>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11" name="Straight Connector 610"/>
          <p:cNvCxnSpPr/>
          <p:nvPr/>
        </p:nvCxnSpPr>
        <p:spPr bwMode="auto">
          <a:xfrm>
            <a:off x="95120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5" name="Straight Connector 614"/>
          <p:cNvCxnSpPr/>
          <p:nvPr/>
        </p:nvCxnSpPr>
        <p:spPr bwMode="auto">
          <a:xfrm>
            <a:off x="94400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9" name="Straight Connector 618"/>
          <p:cNvCxnSpPr/>
          <p:nvPr/>
        </p:nvCxnSpPr>
        <p:spPr bwMode="auto">
          <a:xfrm>
            <a:off x="93680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4" name="Straight Connector 623"/>
          <p:cNvCxnSpPr/>
          <p:nvPr/>
        </p:nvCxnSpPr>
        <p:spPr bwMode="auto">
          <a:xfrm>
            <a:off x="137514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a:off x="13031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0" name="Straight Connector 649"/>
          <p:cNvCxnSpPr/>
          <p:nvPr/>
        </p:nvCxnSpPr>
        <p:spPr bwMode="auto">
          <a:xfrm>
            <a:off x="123113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1" name="Straight Connector 650"/>
          <p:cNvCxnSpPr/>
          <p:nvPr/>
        </p:nvCxnSpPr>
        <p:spPr bwMode="auto">
          <a:xfrm>
            <a:off x="18792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2" name="Straight Connector 651"/>
          <p:cNvCxnSpPr/>
          <p:nvPr/>
        </p:nvCxnSpPr>
        <p:spPr bwMode="auto">
          <a:xfrm>
            <a:off x="19512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3" name="Straight Connector 652"/>
          <p:cNvCxnSpPr/>
          <p:nvPr/>
        </p:nvCxnSpPr>
        <p:spPr bwMode="auto">
          <a:xfrm>
            <a:off x="21672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4" name="Group 364"/>
          <p:cNvGrpSpPr/>
          <p:nvPr/>
        </p:nvGrpSpPr>
        <p:grpSpPr>
          <a:xfrm>
            <a:off x="4399483" y="5296644"/>
            <a:ext cx="144016" cy="144016"/>
            <a:chOff x="1591171" y="4144516"/>
            <a:chExt cx="144016" cy="144016"/>
          </a:xfrm>
        </p:grpSpPr>
        <p:cxnSp>
          <p:nvCxnSpPr>
            <p:cNvPr id="656" name="Straight Connector 65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5" name="Group 58"/>
          <p:cNvGrpSpPr>
            <a:grpSpLocks noChangeAspect="1"/>
          </p:cNvGrpSpPr>
          <p:nvPr/>
        </p:nvGrpSpPr>
        <p:grpSpPr>
          <a:xfrm flipV="1">
            <a:off x="5623619" y="5440660"/>
            <a:ext cx="720080"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64" name="Straight Connector 663"/>
          <p:cNvCxnSpPr/>
          <p:nvPr/>
        </p:nvCxnSpPr>
        <p:spPr bwMode="auto">
          <a:xfrm flipH="1">
            <a:off x="612767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5" name="Straight Connector 664"/>
          <p:cNvCxnSpPr/>
          <p:nvPr/>
        </p:nvCxnSpPr>
        <p:spPr bwMode="auto">
          <a:xfrm flipH="1">
            <a:off x="605566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6" name="Straight Connector 665"/>
          <p:cNvCxnSpPr/>
          <p:nvPr/>
        </p:nvCxnSpPr>
        <p:spPr bwMode="auto">
          <a:xfrm flipH="1">
            <a:off x="619968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6" name="Straight Connector 675"/>
          <p:cNvCxnSpPr/>
          <p:nvPr/>
        </p:nvCxnSpPr>
        <p:spPr bwMode="auto">
          <a:xfrm>
            <a:off x="281530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7" name="Straight Connector 676"/>
          <p:cNvCxnSpPr/>
          <p:nvPr/>
        </p:nvCxnSpPr>
        <p:spPr bwMode="auto">
          <a:xfrm>
            <a:off x="274329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8" name="Straight Connector 677"/>
          <p:cNvCxnSpPr/>
          <p:nvPr/>
        </p:nvCxnSpPr>
        <p:spPr bwMode="auto">
          <a:xfrm>
            <a:off x="267129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9" name="Straight Connector 678"/>
          <p:cNvCxnSpPr/>
          <p:nvPr/>
        </p:nvCxnSpPr>
        <p:spPr bwMode="auto">
          <a:xfrm flipH="1">
            <a:off x="3313216" y="5080620"/>
            <a:ext cx="582211" cy="22171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0" name="Straight Connector 679"/>
          <p:cNvCxnSpPr/>
          <p:nvPr/>
        </p:nvCxnSpPr>
        <p:spPr bwMode="auto">
          <a:xfrm flipH="1">
            <a:off x="3247355"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1" name="Straight Connector 680"/>
          <p:cNvCxnSpPr/>
          <p:nvPr/>
        </p:nvCxnSpPr>
        <p:spPr bwMode="auto">
          <a:xfrm flipH="1">
            <a:off x="3175347"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2" name="Straight Connector 681"/>
          <p:cNvCxnSpPr/>
          <p:nvPr/>
        </p:nvCxnSpPr>
        <p:spPr bwMode="auto">
          <a:xfrm>
            <a:off x="38954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3" name="Straight Connector 682"/>
          <p:cNvCxnSpPr/>
          <p:nvPr/>
        </p:nvCxnSpPr>
        <p:spPr bwMode="auto">
          <a:xfrm>
            <a:off x="38234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4" name="Straight Connector 683"/>
          <p:cNvCxnSpPr/>
          <p:nvPr/>
        </p:nvCxnSpPr>
        <p:spPr bwMode="auto">
          <a:xfrm>
            <a:off x="37514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5" name="Straight Connector 684"/>
          <p:cNvCxnSpPr/>
          <p:nvPr/>
        </p:nvCxnSpPr>
        <p:spPr bwMode="auto">
          <a:xfrm>
            <a:off x="591165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686" name="Straight Connector 685"/>
          <p:cNvCxnSpPr/>
          <p:nvPr/>
        </p:nvCxnSpPr>
        <p:spPr bwMode="auto">
          <a:xfrm>
            <a:off x="583964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687" name="Straight Connector 686"/>
          <p:cNvCxnSpPr/>
          <p:nvPr/>
        </p:nvCxnSpPr>
        <p:spPr bwMode="auto">
          <a:xfrm>
            <a:off x="576763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688" name="Straight Connector 687"/>
          <p:cNvCxnSpPr/>
          <p:nvPr/>
        </p:nvCxnSpPr>
        <p:spPr bwMode="auto">
          <a:xfrm>
            <a:off x="756783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689" name="Straight Connector 688"/>
          <p:cNvCxnSpPr/>
          <p:nvPr/>
        </p:nvCxnSpPr>
        <p:spPr bwMode="auto">
          <a:xfrm>
            <a:off x="749582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690" name="Straight Connector 689"/>
          <p:cNvCxnSpPr/>
          <p:nvPr/>
        </p:nvCxnSpPr>
        <p:spPr bwMode="auto">
          <a:xfrm>
            <a:off x="742381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grpSp>
        <p:nvGrpSpPr>
          <p:cNvPr id="17" name="Group 263"/>
          <p:cNvGrpSpPr>
            <a:grpSpLocks noChangeAspect="1"/>
          </p:cNvGrpSpPr>
          <p:nvPr/>
        </p:nvGrpSpPr>
        <p:grpSpPr>
          <a:xfrm rot="10800000" flipH="1">
            <a:off x="1996428" y="4300148"/>
            <a:ext cx="194306" cy="276415"/>
            <a:chOff x="1951211" y="1840260"/>
            <a:chExt cx="144016" cy="288032"/>
          </a:xfrm>
        </p:grpSpPr>
        <p:sp>
          <p:nvSpPr>
            <p:cNvPr id="725" name="Flowchart: Delay 72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6" name="Flowchart: Delay 72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7" name="Isosceles Triangle 72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8" name="Group 273"/>
          <p:cNvGrpSpPr>
            <a:grpSpLocks noChangeAspect="1"/>
          </p:cNvGrpSpPr>
          <p:nvPr/>
        </p:nvGrpSpPr>
        <p:grpSpPr>
          <a:xfrm rot="10800000" flipH="1">
            <a:off x="2207833" y="4298852"/>
            <a:ext cx="198749" cy="282735"/>
            <a:chOff x="1951211" y="1840260"/>
            <a:chExt cx="144016" cy="288032"/>
          </a:xfrm>
        </p:grpSpPr>
        <p:sp>
          <p:nvSpPr>
            <p:cNvPr id="729" name="Flowchart: Delay 728"/>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0" name="Flowchart: Delay 729"/>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734" name="TextBox 733"/>
          <p:cNvSpPr txBox="1"/>
          <p:nvPr/>
        </p:nvSpPr>
        <p:spPr>
          <a:xfrm>
            <a:off x="2394099" y="4576564"/>
            <a:ext cx="205184" cy="184666"/>
          </a:xfrm>
          <a:prstGeom prst="rect">
            <a:avLst/>
          </a:prstGeom>
          <a:noFill/>
        </p:spPr>
        <p:txBody>
          <a:bodyPr wrap="none" lIns="0" tIns="0" rIns="0" bIns="0" rtlCol="0">
            <a:spAutoFit/>
          </a:bodyPr>
          <a:lstStyle/>
          <a:p>
            <a:r>
              <a:rPr lang="en-GB" sz="1200" b="0" dirty="0" smtClean="0"/>
              <a:t>W*</a:t>
            </a:r>
            <a:endParaRPr lang="en-US" sz="1200" b="0" dirty="0" smtClean="0"/>
          </a:p>
        </p:txBody>
      </p:sp>
      <p:sp>
        <p:nvSpPr>
          <p:cNvPr id="735" name="TextBox 734"/>
          <p:cNvSpPr txBox="1"/>
          <p:nvPr/>
        </p:nvSpPr>
        <p:spPr>
          <a:xfrm>
            <a:off x="1951211" y="4576564"/>
            <a:ext cx="102592" cy="184666"/>
          </a:xfrm>
          <a:prstGeom prst="rect">
            <a:avLst/>
          </a:prstGeom>
          <a:noFill/>
        </p:spPr>
        <p:txBody>
          <a:bodyPr wrap="none" lIns="0" tIns="0" rIns="0" bIns="0" rtlCol="0">
            <a:spAutoFit/>
          </a:bodyPr>
          <a:lstStyle/>
          <a:p>
            <a:r>
              <a:rPr lang="en-GB" sz="1200" b="0" dirty="0" smtClean="0"/>
              <a:t>P</a:t>
            </a:r>
            <a:endParaRPr lang="en-US" sz="1200" b="0" dirty="0" smtClean="0"/>
          </a:p>
        </p:txBody>
      </p:sp>
      <p:cxnSp>
        <p:nvCxnSpPr>
          <p:cNvPr id="743" name="Straight Connector 742"/>
          <p:cNvCxnSpPr/>
          <p:nvPr/>
        </p:nvCxnSpPr>
        <p:spPr bwMode="auto">
          <a:xfrm>
            <a:off x="1519163" y="1984276"/>
            <a:ext cx="7776864" cy="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5" name="Straight Connector 744"/>
          <p:cNvCxnSpPr/>
          <p:nvPr/>
        </p:nvCxnSpPr>
        <p:spPr bwMode="auto">
          <a:xfrm>
            <a:off x="1663179"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6" name="Straight Connector 745"/>
          <p:cNvCxnSpPr/>
          <p:nvPr/>
        </p:nvCxnSpPr>
        <p:spPr bwMode="auto">
          <a:xfrm>
            <a:off x="5983659" y="1696244"/>
            <a:ext cx="0" cy="288032"/>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19" name="Group 25"/>
          <p:cNvGrpSpPr>
            <a:grpSpLocks noChangeAspect="1"/>
          </p:cNvGrpSpPr>
          <p:nvPr/>
        </p:nvGrpSpPr>
        <p:grpSpPr>
          <a:xfrm>
            <a:off x="1519163" y="3928492"/>
            <a:ext cx="288032" cy="288032"/>
            <a:chOff x="655067" y="5296644"/>
            <a:chExt cx="504056" cy="504056"/>
          </a:xfrm>
          <a:solidFill>
            <a:schemeClr val="bg1"/>
          </a:solidFill>
        </p:grpSpPr>
        <p:sp>
          <p:nvSpPr>
            <p:cNvPr id="749" name="Isosceles Triangle 74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0" name="Trapezoid 7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51" name="Straight Connector 750"/>
          <p:cNvCxnSpPr>
            <a:stCxn id="749" idx="0"/>
          </p:cNvCxnSpPr>
          <p:nvPr/>
        </p:nvCxnSpPr>
        <p:spPr bwMode="auto">
          <a:xfrm flipV="1">
            <a:off x="166317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74" name="TextBox 773"/>
          <p:cNvSpPr txBox="1"/>
          <p:nvPr/>
        </p:nvSpPr>
        <p:spPr>
          <a:xfrm>
            <a:off x="5925823" y="1480220"/>
            <a:ext cx="238848" cy="215444"/>
          </a:xfrm>
          <a:prstGeom prst="rect">
            <a:avLst/>
          </a:prstGeom>
          <a:noFill/>
        </p:spPr>
        <p:txBody>
          <a:bodyPr wrap="none" lIns="0" tIns="0" rIns="0" bIns="0" rtlCol="0">
            <a:spAutoFit/>
          </a:bodyPr>
          <a:lstStyle/>
          <a:p>
            <a:r>
              <a:rPr lang="en-GB" sz="1400" dirty="0" err="1" smtClean="0">
                <a:solidFill>
                  <a:schemeClr val="tx1">
                    <a:lumMod val="50000"/>
                    <a:lumOff val="50000"/>
                  </a:schemeClr>
                </a:solidFill>
              </a:rPr>
              <a:t>Ug</a:t>
            </a:r>
            <a:endParaRPr lang="en-US" sz="1400" dirty="0" smtClean="0">
              <a:solidFill>
                <a:schemeClr val="tx1">
                  <a:lumMod val="50000"/>
                  <a:lumOff val="50000"/>
                </a:schemeClr>
              </a:solidFill>
            </a:endParaRPr>
          </a:p>
        </p:txBody>
      </p:sp>
      <p:grpSp>
        <p:nvGrpSpPr>
          <p:cNvPr id="20" name="Group 25"/>
          <p:cNvGrpSpPr>
            <a:grpSpLocks noChangeAspect="1"/>
          </p:cNvGrpSpPr>
          <p:nvPr/>
        </p:nvGrpSpPr>
        <p:grpSpPr>
          <a:xfrm>
            <a:off x="2239243" y="3928492"/>
            <a:ext cx="288032" cy="288032"/>
            <a:chOff x="655067" y="5296644"/>
            <a:chExt cx="504056" cy="504056"/>
          </a:xfrm>
          <a:solidFill>
            <a:schemeClr val="bg1"/>
          </a:solidFill>
        </p:grpSpPr>
        <p:sp>
          <p:nvSpPr>
            <p:cNvPr id="776" name="Isosceles Triangle 77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77" name="Trapezoid 77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78" name="Straight Connector 777"/>
          <p:cNvCxnSpPr>
            <a:stCxn id="776" idx="0"/>
          </p:cNvCxnSpPr>
          <p:nvPr/>
        </p:nvCxnSpPr>
        <p:spPr bwMode="auto">
          <a:xfrm flipV="1">
            <a:off x="238325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0" name="Straight Connector 789"/>
          <p:cNvCxnSpPr/>
          <p:nvPr/>
        </p:nvCxnSpPr>
        <p:spPr bwMode="auto">
          <a:xfrm>
            <a:off x="2455267"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1" name="Group 344"/>
          <p:cNvGrpSpPr/>
          <p:nvPr/>
        </p:nvGrpSpPr>
        <p:grpSpPr>
          <a:xfrm>
            <a:off x="1591171" y="5080620"/>
            <a:ext cx="144016" cy="360040"/>
            <a:chOff x="871091" y="4144516"/>
            <a:chExt cx="144016" cy="144016"/>
          </a:xfrm>
        </p:grpSpPr>
        <p:cxnSp>
          <p:nvCxnSpPr>
            <p:cNvPr id="796" name="Straight Connector 7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7" name="Straight Connector 7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8" name="Straight Connector 7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799" name="Straight Connector 798"/>
          <p:cNvCxnSpPr/>
          <p:nvPr/>
        </p:nvCxnSpPr>
        <p:spPr bwMode="auto">
          <a:xfrm>
            <a:off x="173518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0" name="Straight Connector 799"/>
          <p:cNvCxnSpPr/>
          <p:nvPr/>
        </p:nvCxnSpPr>
        <p:spPr bwMode="auto">
          <a:xfrm>
            <a:off x="16631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1" name="Straight Connector 800"/>
          <p:cNvCxnSpPr/>
          <p:nvPr/>
        </p:nvCxnSpPr>
        <p:spPr bwMode="auto">
          <a:xfrm>
            <a:off x="15911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3" name="Straight Connector 802"/>
          <p:cNvCxnSpPr/>
          <p:nvPr/>
        </p:nvCxnSpPr>
        <p:spPr bwMode="auto">
          <a:xfrm flipV="1">
            <a:off x="2383259"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06" name="Straight Connector 805"/>
          <p:cNvCxnSpPr/>
          <p:nvPr/>
        </p:nvCxnSpPr>
        <p:spPr bwMode="auto">
          <a:xfrm flipH="1">
            <a:off x="2383259" y="2560340"/>
            <a:ext cx="5976664"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11" name="Straight Connector 810"/>
          <p:cNvCxnSpPr/>
          <p:nvPr/>
        </p:nvCxnSpPr>
        <p:spPr bwMode="auto">
          <a:xfrm flipH="1">
            <a:off x="88639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2" name="Straight Connector 811"/>
          <p:cNvCxnSpPr/>
          <p:nvPr/>
        </p:nvCxnSpPr>
        <p:spPr bwMode="auto">
          <a:xfrm flipH="1">
            <a:off x="864795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3" name="Straight Connector 812"/>
          <p:cNvCxnSpPr/>
          <p:nvPr/>
        </p:nvCxnSpPr>
        <p:spPr bwMode="auto">
          <a:xfrm flipH="1">
            <a:off x="87919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4" name="Straight Connector 813"/>
          <p:cNvCxnSpPr/>
          <p:nvPr/>
        </p:nvCxnSpPr>
        <p:spPr bwMode="auto">
          <a:xfrm flipH="1">
            <a:off x="90800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5" name="Straight Connector 814"/>
          <p:cNvCxnSpPr/>
          <p:nvPr/>
        </p:nvCxnSpPr>
        <p:spPr bwMode="auto">
          <a:xfrm flipH="1">
            <a:off x="900799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6" name="Straight Connector 815"/>
          <p:cNvCxnSpPr/>
          <p:nvPr/>
        </p:nvCxnSpPr>
        <p:spPr bwMode="auto">
          <a:xfrm flipH="1">
            <a:off x="91520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7" name="Straight Connector 816"/>
          <p:cNvCxnSpPr/>
          <p:nvPr/>
        </p:nvCxnSpPr>
        <p:spPr bwMode="auto">
          <a:xfrm flipH="1">
            <a:off x="8359923"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8" name="Straight Connector 817"/>
          <p:cNvCxnSpPr/>
          <p:nvPr/>
        </p:nvCxnSpPr>
        <p:spPr bwMode="auto">
          <a:xfrm flipH="1">
            <a:off x="84319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2" name="Group 25"/>
          <p:cNvGrpSpPr>
            <a:grpSpLocks noChangeAspect="1"/>
          </p:cNvGrpSpPr>
          <p:nvPr/>
        </p:nvGrpSpPr>
        <p:grpSpPr>
          <a:xfrm flipH="1">
            <a:off x="8568952" y="3928492"/>
            <a:ext cx="288032" cy="288032"/>
            <a:chOff x="655067" y="5296644"/>
            <a:chExt cx="504056" cy="504056"/>
          </a:xfrm>
          <a:solidFill>
            <a:schemeClr val="bg1"/>
          </a:solidFill>
        </p:grpSpPr>
        <p:sp>
          <p:nvSpPr>
            <p:cNvPr id="820" name="Isosceles Triangle 81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1" name="Trapezoid 82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22" name="Straight Connector 821"/>
          <p:cNvCxnSpPr>
            <a:stCxn id="820" idx="0"/>
          </p:cNvCxnSpPr>
          <p:nvPr/>
        </p:nvCxnSpPr>
        <p:spPr bwMode="auto">
          <a:xfrm flipH="1" flipV="1">
            <a:off x="8712968"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3" name="Straight Connector 822"/>
          <p:cNvCxnSpPr/>
          <p:nvPr/>
        </p:nvCxnSpPr>
        <p:spPr bwMode="auto">
          <a:xfrm flipH="1">
            <a:off x="9073008"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25" name="Straight Connector 824"/>
          <p:cNvCxnSpPr/>
          <p:nvPr/>
        </p:nvCxnSpPr>
        <p:spPr bwMode="auto">
          <a:xfrm flipH="1">
            <a:off x="8863979"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6" name="Straight Connector 825"/>
          <p:cNvCxnSpPr/>
          <p:nvPr/>
        </p:nvCxnSpPr>
        <p:spPr bwMode="auto">
          <a:xfrm flipH="1">
            <a:off x="879197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7" name="Straight Connector 826"/>
          <p:cNvCxnSpPr/>
          <p:nvPr/>
        </p:nvCxnSpPr>
        <p:spPr bwMode="auto">
          <a:xfrm flipH="1">
            <a:off x="88639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8" name="Straight Connector 827"/>
          <p:cNvCxnSpPr/>
          <p:nvPr/>
        </p:nvCxnSpPr>
        <p:spPr bwMode="auto">
          <a:xfrm flipH="1">
            <a:off x="87919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9" name="Straight Connector 828"/>
          <p:cNvCxnSpPr/>
          <p:nvPr/>
        </p:nvCxnSpPr>
        <p:spPr bwMode="auto">
          <a:xfrm flipH="1">
            <a:off x="85039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grpSp>
        <p:nvGrpSpPr>
          <p:cNvPr id="23" name="Group 263"/>
          <p:cNvGrpSpPr>
            <a:grpSpLocks noChangeAspect="1"/>
          </p:cNvGrpSpPr>
          <p:nvPr/>
        </p:nvGrpSpPr>
        <p:grpSpPr>
          <a:xfrm rot="10800000">
            <a:off x="8552448" y="4300148"/>
            <a:ext cx="194306" cy="276415"/>
            <a:chOff x="1951211" y="1840260"/>
            <a:chExt cx="144016" cy="288032"/>
          </a:xfrm>
        </p:grpSpPr>
        <p:sp>
          <p:nvSpPr>
            <p:cNvPr id="831" name="Flowchart: Delay 830"/>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2" name="Flowchart: Delay 831"/>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3" name="Isosceles Triangle 83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 name="Group 273"/>
          <p:cNvGrpSpPr>
            <a:grpSpLocks noChangeAspect="1"/>
          </p:cNvGrpSpPr>
          <p:nvPr/>
        </p:nvGrpSpPr>
        <p:grpSpPr>
          <a:xfrm rot="10800000">
            <a:off x="8336600" y="4298852"/>
            <a:ext cx="198749" cy="282735"/>
            <a:chOff x="1951211" y="1840260"/>
            <a:chExt cx="144016" cy="288032"/>
          </a:xfrm>
        </p:grpSpPr>
        <p:sp>
          <p:nvSpPr>
            <p:cNvPr id="835" name="Flowchart: Delay 83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6" name="Flowchart: Delay 83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7" name="Isosceles Triangle 83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839" name="TextBox 838"/>
          <p:cNvSpPr txBox="1"/>
          <p:nvPr/>
        </p:nvSpPr>
        <p:spPr>
          <a:xfrm flipH="1">
            <a:off x="8689379" y="4576564"/>
            <a:ext cx="145874" cy="184666"/>
          </a:xfrm>
          <a:prstGeom prst="rect">
            <a:avLst/>
          </a:prstGeom>
          <a:noFill/>
        </p:spPr>
        <p:txBody>
          <a:bodyPr wrap="none" lIns="0" tIns="0" rIns="0" bIns="0" rtlCol="0">
            <a:spAutoFit/>
          </a:bodyPr>
          <a:lstStyle/>
          <a:p>
            <a:r>
              <a:rPr lang="en-GB" sz="1200" b="0" dirty="0" smtClean="0"/>
              <a:t>W</a:t>
            </a:r>
            <a:endParaRPr lang="en-US" sz="1200" b="0" dirty="0" smtClean="0"/>
          </a:p>
        </p:txBody>
      </p:sp>
      <p:cxnSp>
        <p:nvCxnSpPr>
          <p:cNvPr id="840" name="Straight Connector 839"/>
          <p:cNvCxnSpPr/>
          <p:nvPr/>
        </p:nvCxnSpPr>
        <p:spPr bwMode="auto">
          <a:xfrm flipH="1">
            <a:off x="8719963"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25" name="Group 25"/>
          <p:cNvGrpSpPr>
            <a:grpSpLocks noChangeAspect="1"/>
          </p:cNvGrpSpPr>
          <p:nvPr/>
        </p:nvGrpSpPr>
        <p:grpSpPr>
          <a:xfrm flipH="1">
            <a:off x="8935987" y="3928492"/>
            <a:ext cx="288032" cy="288032"/>
            <a:chOff x="655067" y="5296644"/>
            <a:chExt cx="504056" cy="504056"/>
          </a:xfrm>
          <a:solidFill>
            <a:schemeClr val="bg1"/>
          </a:solidFill>
        </p:grpSpPr>
        <p:sp>
          <p:nvSpPr>
            <p:cNvPr id="842" name="Isosceles Triangle 84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3" name="Trapezoid 84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4" name="Straight Connector 843"/>
          <p:cNvCxnSpPr>
            <a:stCxn id="842" idx="0"/>
          </p:cNvCxnSpPr>
          <p:nvPr/>
        </p:nvCxnSpPr>
        <p:spPr bwMode="auto">
          <a:xfrm flipH="1" flipV="1">
            <a:off x="908000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6" name="Group 25"/>
          <p:cNvGrpSpPr>
            <a:grpSpLocks noChangeAspect="1"/>
          </p:cNvGrpSpPr>
          <p:nvPr/>
        </p:nvGrpSpPr>
        <p:grpSpPr>
          <a:xfrm flipH="1">
            <a:off x="8215907" y="3928492"/>
            <a:ext cx="288032" cy="288032"/>
            <a:chOff x="655067" y="5296644"/>
            <a:chExt cx="504056" cy="504056"/>
          </a:xfrm>
          <a:solidFill>
            <a:schemeClr val="bg1"/>
          </a:solidFill>
        </p:grpSpPr>
        <p:sp>
          <p:nvSpPr>
            <p:cNvPr id="846" name="Isosceles Triangle 8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7" name="Trapezoid 8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8" name="Straight Connector 847"/>
          <p:cNvCxnSpPr>
            <a:stCxn id="846" idx="0"/>
          </p:cNvCxnSpPr>
          <p:nvPr/>
        </p:nvCxnSpPr>
        <p:spPr bwMode="auto">
          <a:xfrm flipH="1" flipV="1">
            <a:off x="835992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9" name="Straight Connector 848"/>
          <p:cNvCxnSpPr/>
          <p:nvPr/>
        </p:nvCxnSpPr>
        <p:spPr bwMode="auto">
          <a:xfrm flipH="1">
            <a:off x="8287915"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7" name="Group 344"/>
          <p:cNvGrpSpPr/>
          <p:nvPr/>
        </p:nvGrpSpPr>
        <p:grpSpPr>
          <a:xfrm flipH="1">
            <a:off x="9007995" y="5080620"/>
            <a:ext cx="144016" cy="360040"/>
            <a:chOff x="871091" y="4144516"/>
            <a:chExt cx="144016" cy="144016"/>
          </a:xfrm>
        </p:grpSpPr>
        <p:cxnSp>
          <p:nvCxnSpPr>
            <p:cNvPr id="851" name="Straight Connector 85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2" name="Straight Connector 85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3" name="Straight Connector 85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854" name="Straight Connector 853"/>
          <p:cNvCxnSpPr/>
          <p:nvPr/>
        </p:nvCxnSpPr>
        <p:spPr bwMode="auto">
          <a:xfrm flipH="1">
            <a:off x="900799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5" name="Straight Connector 854"/>
          <p:cNvCxnSpPr/>
          <p:nvPr/>
        </p:nvCxnSpPr>
        <p:spPr bwMode="auto">
          <a:xfrm flipH="1">
            <a:off x="90800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6" name="Straight Connector 855"/>
          <p:cNvCxnSpPr/>
          <p:nvPr/>
        </p:nvCxnSpPr>
        <p:spPr bwMode="auto">
          <a:xfrm flipH="1">
            <a:off x="91520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7" name="Straight Connector 856"/>
          <p:cNvCxnSpPr/>
          <p:nvPr/>
        </p:nvCxnSpPr>
        <p:spPr bwMode="auto">
          <a:xfrm flipH="1" flipV="1">
            <a:off x="8359923"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859" name="TextBox 858"/>
          <p:cNvSpPr txBox="1"/>
          <p:nvPr/>
        </p:nvSpPr>
        <p:spPr>
          <a:xfrm>
            <a:off x="8226747" y="4576564"/>
            <a:ext cx="161904" cy="184666"/>
          </a:xfrm>
          <a:prstGeom prst="rect">
            <a:avLst/>
          </a:prstGeom>
          <a:noFill/>
        </p:spPr>
        <p:txBody>
          <a:bodyPr wrap="none" lIns="0" tIns="0" rIns="0" bIns="0" rtlCol="0">
            <a:spAutoFit/>
          </a:bodyPr>
          <a:lstStyle/>
          <a:p>
            <a:r>
              <a:rPr lang="en-GB" sz="1200" b="0" dirty="0" smtClean="0"/>
              <a:t>P*</a:t>
            </a:r>
            <a:endParaRPr lang="en-US" sz="1200" b="0" dirty="0" smtClean="0"/>
          </a:p>
        </p:txBody>
      </p:sp>
      <p:grpSp>
        <p:nvGrpSpPr>
          <p:cNvPr id="28" name="Group 61"/>
          <p:cNvGrpSpPr>
            <a:grpSpLocks noChangeAspect="1"/>
          </p:cNvGrpSpPr>
          <p:nvPr/>
        </p:nvGrpSpPr>
        <p:grpSpPr>
          <a:xfrm flipV="1">
            <a:off x="6559723" y="5440660"/>
            <a:ext cx="3024336" cy="288032"/>
            <a:chOff x="655067" y="5296644"/>
            <a:chExt cx="504056" cy="504056"/>
          </a:xfrm>
          <a:solidFill>
            <a:schemeClr val="bg1"/>
          </a:solidFill>
        </p:grpSpPr>
        <p:sp>
          <p:nvSpPr>
            <p:cNvPr id="863" name="Isosceles Triangle 8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64" name="Trapezoid 863"/>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66" name="Straight Connector 865"/>
          <p:cNvCxnSpPr/>
          <p:nvPr/>
        </p:nvCxnSpPr>
        <p:spPr bwMode="auto">
          <a:xfrm>
            <a:off x="216723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8" name="Straight Connector 867"/>
          <p:cNvCxnSpPr/>
          <p:nvPr/>
        </p:nvCxnSpPr>
        <p:spPr bwMode="auto">
          <a:xfrm>
            <a:off x="461550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9" name="Straight Connector 868"/>
          <p:cNvCxnSpPr/>
          <p:nvPr/>
        </p:nvCxnSpPr>
        <p:spPr bwMode="auto">
          <a:xfrm>
            <a:off x="432747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0" name="Straight Connector 869"/>
          <p:cNvCxnSpPr/>
          <p:nvPr/>
        </p:nvCxnSpPr>
        <p:spPr bwMode="auto">
          <a:xfrm>
            <a:off x="490353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1" name="Straight Connector 870"/>
          <p:cNvCxnSpPr/>
          <p:nvPr/>
        </p:nvCxnSpPr>
        <p:spPr bwMode="auto">
          <a:xfrm>
            <a:off x="569562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2" name="Straight Connector 871"/>
          <p:cNvCxnSpPr/>
          <p:nvPr/>
        </p:nvCxnSpPr>
        <p:spPr bwMode="auto">
          <a:xfrm>
            <a:off x="598365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3" name="Straight Connector 872"/>
          <p:cNvCxnSpPr/>
          <p:nvPr/>
        </p:nvCxnSpPr>
        <p:spPr bwMode="auto">
          <a:xfrm>
            <a:off x="6271691"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9" name="Group 61"/>
          <p:cNvGrpSpPr>
            <a:grpSpLocks noChangeAspect="1"/>
          </p:cNvGrpSpPr>
          <p:nvPr/>
        </p:nvGrpSpPr>
        <p:grpSpPr>
          <a:xfrm flipV="1">
            <a:off x="1087115" y="5440660"/>
            <a:ext cx="3024336"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75" name="Straight Connector 874"/>
          <p:cNvCxnSpPr/>
          <p:nvPr/>
        </p:nvCxnSpPr>
        <p:spPr bwMode="auto">
          <a:xfrm>
            <a:off x="85039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57" name="TextBox 356"/>
          <p:cNvSpPr txBox="1"/>
          <p:nvPr/>
        </p:nvSpPr>
        <p:spPr>
          <a:xfrm>
            <a:off x="7877546" y="5584676"/>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cxnSp>
        <p:nvCxnSpPr>
          <p:cNvPr id="386" name="Straight Connector 385"/>
          <p:cNvCxnSpPr/>
          <p:nvPr/>
        </p:nvCxnSpPr>
        <p:spPr bwMode="auto">
          <a:xfrm>
            <a:off x="38954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7" name="Straight Connector 386"/>
          <p:cNvCxnSpPr/>
          <p:nvPr/>
        </p:nvCxnSpPr>
        <p:spPr bwMode="auto">
          <a:xfrm>
            <a:off x="37514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8" name="Straight Connector 387"/>
          <p:cNvCxnSpPr/>
          <p:nvPr/>
        </p:nvCxnSpPr>
        <p:spPr bwMode="auto">
          <a:xfrm>
            <a:off x="38234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331936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31753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1" name="Straight Connector 390"/>
          <p:cNvCxnSpPr/>
          <p:nvPr/>
        </p:nvCxnSpPr>
        <p:spPr bwMode="auto">
          <a:xfrm>
            <a:off x="32473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0" name="Group 365"/>
          <p:cNvGrpSpPr/>
          <p:nvPr/>
        </p:nvGrpSpPr>
        <p:grpSpPr>
          <a:xfrm>
            <a:off x="3463379" y="5296644"/>
            <a:ext cx="144016" cy="144016"/>
            <a:chOff x="1591171" y="4144516"/>
            <a:chExt cx="144016" cy="144016"/>
          </a:xfrm>
        </p:grpSpPr>
        <p:cxnSp>
          <p:nvCxnSpPr>
            <p:cNvPr id="393" name="Straight Connector 392"/>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4" name="Straight Connector 393"/>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5" name="Straight Connector 394"/>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96" name="Straight Connector 395"/>
          <p:cNvCxnSpPr/>
          <p:nvPr/>
        </p:nvCxnSpPr>
        <p:spPr bwMode="auto">
          <a:xfrm>
            <a:off x="367940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31033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295932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03133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58" name="TextBox 357"/>
          <p:cNvSpPr txBox="1"/>
          <p:nvPr/>
        </p:nvSpPr>
        <p:spPr>
          <a:xfrm>
            <a:off x="5119563" y="5584676"/>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376" name="Rectangle 375"/>
          <p:cNvSpPr/>
          <p:nvPr/>
        </p:nvSpPr>
        <p:spPr bwMode="auto">
          <a:xfrm>
            <a:off x="2023219"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377" name="Rectangle 376"/>
          <p:cNvSpPr/>
          <p:nvPr/>
        </p:nvSpPr>
        <p:spPr bwMode="auto">
          <a:xfrm flipH="1">
            <a:off x="8359923"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cxnSp>
        <p:nvCxnSpPr>
          <p:cNvPr id="378" name="Straight Connector 377"/>
          <p:cNvCxnSpPr/>
          <p:nvPr/>
        </p:nvCxnSpPr>
        <p:spPr bwMode="auto">
          <a:xfrm flipH="1">
            <a:off x="2167235" y="4792588"/>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379" name="Straight Connector 378"/>
          <p:cNvCxnSpPr/>
          <p:nvPr/>
        </p:nvCxnSpPr>
        <p:spPr bwMode="auto">
          <a:xfrm>
            <a:off x="2095227"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sp>
        <p:nvSpPr>
          <p:cNvPr id="380" name="Freeform 379"/>
          <p:cNvSpPr/>
          <p:nvPr/>
        </p:nvSpPr>
        <p:spPr bwMode="auto">
          <a:xfrm>
            <a:off x="8431931" y="4720580"/>
            <a:ext cx="216024" cy="72008"/>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81" name="Straight Connector 380"/>
          <p:cNvCxnSpPr/>
          <p:nvPr/>
        </p:nvCxnSpPr>
        <p:spPr bwMode="auto">
          <a:xfrm>
            <a:off x="2311251"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sp>
        <p:nvSpPr>
          <p:cNvPr id="313" name="Freeform 312"/>
          <p:cNvSpPr/>
          <p:nvPr/>
        </p:nvSpPr>
        <p:spPr bwMode="auto">
          <a:xfrm>
            <a:off x="5623619"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82" name="Straight Connector 381"/>
          <p:cNvCxnSpPr/>
          <p:nvPr/>
        </p:nvCxnSpPr>
        <p:spPr bwMode="auto">
          <a:xfrm>
            <a:off x="324735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3" name="Straight Connector 382"/>
          <p:cNvCxnSpPr/>
          <p:nvPr/>
        </p:nvCxnSpPr>
        <p:spPr bwMode="auto">
          <a:xfrm>
            <a:off x="317534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31033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5" name="Straight Connector 384"/>
          <p:cNvCxnSpPr/>
          <p:nvPr/>
        </p:nvCxnSpPr>
        <p:spPr bwMode="auto">
          <a:xfrm flipH="1">
            <a:off x="3103340" y="5080620"/>
            <a:ext cx="144015"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2" name="Straight Connector 391"/>
          <p:cNvCxnSpPr/>
          <p:nvPr/>
        </p:nvCxnSpPr>
        <p:spPr bwMode="auto">
          <a:xfrm flipH="1">
            <a:off x="3031332" y="5080620"/>
            <a:ext cx="144015"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0" name="Straight Connector 399"/>
          <p:cNvCxnSpPr>
            <a:stCxn id="291" idx="2"/>
          </p:cNvCxnSpPr>
          <p:nvPr/>
        </p:nvCxnSpPr>
        <p:spPr bwMode="auto">
          <a:xfrm flipH="1">
            <a:off x="2959324" y="5080620"/>
            <a:ext cx="14401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a:off x="468751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8" name="Straight Connector 427"/>
          <p:cNvCxnSpPr/>
          <p:nvPr/>
        </p:nvCxnSpPr>
        <p:spPr bwMode="auto">
          <a:xfrm>
            <a:off x="475952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9" name="Straight Connector 428"/>
          <p:cNvCxnSpPr/>
          <p:nvPr/>
        </p:nvCxnSpPr>
        <p:spPr bwMode="auto">
          <a:xfrm>
            <a:off x="483153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0" name="Straight Connector 439"/>
          <p:cNvCxnSpPr/>
          <p:nvPr/>
        </p:nvCxnSpPr>
        <p:spPr bwMode="auto">
          <a:xfrm flipH="1">
            <a:off x="3679404" y="5080620"/>
            <a:ext cx="1152127" cy="22171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1" name="Straight Connector 440"/>
          <p:cNvCxnSpPr/>
          <p:nvPr/>
        </p:nvCxnSpPr>
        <p:spPr bwMode="auto">
          <a:xfrm flipH="1">
            <a:off x="3607396" y="5080620"/>
            <a:ext cx="1152127" cy="22171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2" name="Straight Connector 441"/>
          <p:cNvCxnSpPr/>
          <p:nvPr/>
        </p:nvCxnSpPr>
        <p:spPr bwMode="auto">
          <a:xfrm flipH="1">
            <a:off x="3535388" y="5080620"/>
            <a:ext cx="1152127" cy="22171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3" name="Straight Connector 442"/>
          <p:cNvCxnSpPr/>
          <p:nvPr/>
        </p:nvCxnSpPr>
        <p:spPr bwMode="auto">
          <a:xfrm flipH="1">
            <a:off x="67037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4" name="Straight Connector 443"/>
          <p:cNvCxnSpPr/>
          <p:nvPr/>
        </p:nvCxnSpPr>
        <p:spPr bwMode="auto">
          <a:xfrm flipH="1">
            <a:off x="68477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5" name="Straight Connector 444"/>
          <p:cNvCxnSpPr/>
          <p:nvPr/>
        </p:nvCxnSpPr>
        <p:spPr bwMode="auto">
          <a:xfrm flipH="1">
            <a:off x="67757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6" name="Straight Connector 445"/>
          <p:cNvCxnSpPr/>
          <p:nvPr/>
        </p:nvCxnSpPr>
        <p:spPr bwMode="auto">
          <a:xfrm flipH="1">
            <a:off x="727980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7" name="Straight Connector 446"/>
          <p:cNvCxnSpPr/>
          <p:nvPr/>
        </p:nvCxnSpPr>
        <p:spPr bwMode="auto">
          <a:xfrm flipH="1">
            <a:off x="74238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48" name="Straight Connector 447"/>
          <p:cNvCxnSpPr/>
          <p:nvPr/>
        </p:nvCxnSpPr>
        <p:spPr bwMode="auto">
          <a:xfrm flipH="1">
            <a:off x="73518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50" name="Group 365"/>
          <p:cNvGrpSpPr/>
          <p:nvPr/>
        </p:nvGrpSpPr>
        <p:grpSpPr>
          <a:xfrm flipH="1">
            <a:off x="6991771" y="5296644"/>
            <a:ext cx="144016" cy="144016"/>
            <a:chOff x="1591171" y="4144516"/>
            <a:chExt cx="144016" cy="144016"/>
          </a:xfrm>
        </p:grpSpPr>
        <p:cxnSp>
          <p:nvCxnSpPr>
            <p:cNvPr id="458" name="Straight Connector 45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61" name="Straight Connector 460"/>
          <p:cNvCxnSpPr/>
          <p:nvPr/>
        </p:nvCxnSpPr>
        <p:spPr bwMode="auto">
          <a:xfrm flipH="1">
            <a:off x="691976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5" name="Straight Connector 464"/>
          <p:cNvCxnSpPr/>
          <p:nvPr/>
        </p:nvCxnSpPr>
        <p:spPr bwMode="auto">
          <a:xfrm flipH="1">
            <a:off x="74958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6" name="Straight Connector 465"/>
          <p:cNvCxnSpPr/>
          <p:nvPr/>
        </p:nvCxnSpPr>
        <p:spPr bwMode="auto">
          <a:xfrm flipH="1">
            <a:off x="76398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7" name="Straight Connector 466"/>
          <p:cNvCxnSpPr/>
          <p:nvPr/>
        </p:nvCxnSpPr>
        <p:spPr bwMode="auto">
          <a:xfrm flipH="1">
            <a:off x="75678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69" name="TextBox 468"/>
          <p:cNvSpPr txBox="1"/>
          <p:nvPr/>
        </p:nvSpPr>
        <p:spPr>
          <a:xfrm>
            <a:off x="6995" y="7816924"/>
            <a:ext cx="6054991" cy="184666"/>
          </a:xfrm>
          <a:prstGeom prst="rect">
            <a:avLst/>
          </a:prstGeom>
          <a:noFill/>
        </p:spPr>
        <p:txBody>
          <a:bodyPr wrap="none" lIns="0" tIns="0" rIns="0" bIns="0" rtlCol="0">
            <a:spAutoFit/>
          </a:bodyPr>
          <a:lstStyle/>
          <a:p>
            <a:r>
              <a:rPr lang="en-GB" sz="1200" b="0" dirty="0" err="1" smtClean="0"/>
              <a:t>hDTS</a:t>
            </a:r>
            <a:r>
              <a:rPr lang="en-GB" sz="1200" b="0" dirty="0" smtClean="0"/>
              <a:t>: half-Distributed TESI protection </a:t>
            </a:r>
            <a:r>
              <a:rPr lang="en-GB" sz="1200" b="0" dirty="0" err="1" smtClean="0"/>
              <a:t>Sublayer</a:t>
            </a:r>
            <a:r>
              <a:rPr lang="en-GB" sz="1200" b="0" dirty="0" smtClean="0"/>
              <a:t>,   </a:t>
            </a:r>
            <a:r>
              <a:rPr lang="en-GB" sz="1200" b="0" dirty="0" err="1" smtClean="0"/>
              <a:t>hDSS</a:t>
            </a:r>
            <a:r>
              <a:rPr lang="en-GB" sz="1200" b="0" dirty="0" smtClean="0"/>
              <a:t>: half-Distributed SNCP </a:t>
            </a:r>
            <a:r>
              <a:rPr lang="en-GB" sz="1200" b="0" dirty="0" err="1" smtClean="0"/>
              <a:t>Sublayer</a:t>
            </a:r>
            <a:endParaRPr lang="en-US" sz="1200" b="0" dirty="0" smtClean="0"/>
          </a:p>
        </p:txBody>
      </p:sp>
      <p:cxnSp>
        <p:nvCxnSpPr>
          <p:cNvPr id="361" name="Straight Connector 360"/>
          <p:cNvCxnSpPr/>
          <p:nvPr/>
        </p:nvCxnSpPr>
        <p:spPr bwMode="auto">
          <a:xfrm>
            <a:off x="807189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2" name="Straight Connector 361"/>
          <p:cNvCxnSpPr/>
          <p:nvPr/>
        </p:nvCxnSpPr>
        <p:spPr bwMode="auto">
          <a:xfrm>
            <a:off x="799988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3" name="Straight Connector 362"/>
          <p:cNvCxnSpPr/>
          <p:nvPr/>
        </p:nvCxnSpPr>
        <p:spPr bwMode="auto">
          <a:xfrm>
            <a:off x="792787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7" name="Straight Connector 366"/>
          <p:cNvCxnSpPr/>
          <p:nvPr/>
        </p:nvCxnSpPr>
        <p:spPr bwMode="auto">
          <a:xfrm>
            <a:off x="67037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8" name="Straight Connector 367"/>
          <p:cNvCxnSpPr/>
          <p:nvPr/>
        </p:nvCxnSpPr>
        <p:spPr bwMode="auto">
          <a:xfrm>
            <a:off x="67757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9" name="Straight Connector 368"/>
          <p:cNvCxnSpPr/>
          <p:nvPr/>
        </p:nvCxnSpPr>
        <p:spPr bwMode="auto">
          <a:xfrm flipH="1">
            <a:off x="6847755" y="4864596"/>
            <a:ext cx="838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8" name="Straight Connector 47"/>
          <p:cNvCxnSpPr/>
          <p:nvPr/>
        </p:nvCxnSpPr>
        <p:spPr bwMode="auto">
          <a:xfrm>
            <a:off x="31033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31753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32473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75678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74238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74958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9" name="Straight Connector 138"/>
          <p:cNvCxnSpPr/>
          <p:nvPr/>
        </p:nvCxnSpPr>
        <p:spPr bwMode="auto">
          <a:xfrm>
            <a:off x="807189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792787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799988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281530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267129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274329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a:off x="18792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20952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19512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p:nvPr/>
        </p:nvCxnSpPr>
        <p:spPr bwMode="auto">
          <a:xfrm>
            <a:off x="468751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99" name="Straight Connector 298"/>
          <p:cNvCxnSpPr/>
          <p:nvPr/>
        </p:nvCxnSpPr>
        <p:spPr bwMode="auto">
          <a:xfrm>
            <a:off x="4759523"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6" name="Straight Connector 305"/>
          <p:cNvCxnSpPr/>
          <p:nvPr/>
        </p:nvCxnSpPr>
        <p:spPr bwMode="auto">
          <a:xfrm>
            <a:off x="4831531"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08" name="Straight Connector 307"/>
          <p:cNvCxnSpPr/>
          <p:nvPr/>
        </p:nvCxnSpPr>
        <p:spPr bwMode="auto">
          <a:xfrm>
            <a:off x="59116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a:off x="57676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a:off x="58396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5" name="Straight Connector 364"/>
          <p:cNvCxnSpPr/>
          <p:nvPr/>
        </p:nvCxnSpPr>
        <p:spPr bwMode="auto">
          <a:xfrm>
            <a:off x="6847755"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0" name="Straight Connector 369"/>
          <p:cNvCxnSpPr/>
          <p:nvPr/>
        </p:nvCxnSpPr>
        <p:spPr bwMode="auto">
          <a:xfrm>
            <a:off x="6703739"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2" name="Straight Connector 371"/>
          <p:cNvCxnSpPr/>
          <p:nvPr/>
        </p:nvCxnSpPr>
        <p:spPr bwMode="auto">
          <a:xfrm>
            <a:off x="6775747" y="4216524"/>
            <a:ext cx="0" cy="64807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3" name="Straight Connector 372"/>
          <p:cNvCxnSpPr/>
          <p:nvPr/>
        </p:nvCxnSpPr>
        <p:spPr bwMode="auto">
          <a:xfrm>
            <a:off x="389542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4" name="Straight Connector 373"/>
          <p:cNvCxnSpPr/>
          <p:nvPr/>
        </p:nvCxnSpPr>
        <p:spPr bwMode="auto">
          <a:xfrm>
            <a:off x="37514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5" name="Straight Connector 374"/>
          <p:cNvCxnSpPr/>
          <p:nvPr/>
        </p:nvCxnSpPr>
        <p:spPr bwMode="auto">
          <a:xfrm>
            <a:off x="382341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1" name="Straight Connector 450"/>
          <p:cNvCxnSpPr/>
          <p:nvPr/>
        </p:nvCxnSpPr>
        <p:spPr bwMode="auto">
          <a:xfrm>
            <a:off x="130313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2" name="Straight Connector 451"/>
          <p:cNvCxnSpPr/>
          <p:nvPr/>
        </p:nvCxnSpPr>
        <p:spPr bwMode="auto">
          <a:xfrm>
            <a:off x="137514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a:off x="12311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a:off x="944004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a:off x="936803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a:off x="95120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2" name="Straight Connector 751"/>
          <p:cNvCxnSpPr/>
          <p:nvPr/>
        </p:nvCxnSpPr>
        <p:spPr bwMode="auto">
          <a:xfrm>
            <a:off x="16631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3" name="Straight Connector 752"/>
          <p:cNvCxnSpPr/>
          <p:nvPr/>
        </p:nvCxnSpPr>
        <p:spPr bwMode="auto">
          <a:xfrm>
            <a:off x="1735187"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4" name="Straight Connector 753"/>
          <p:cNvCxnSpPr/>
          <p:nvPr/>
        </p:nvCxnSpPr>
        <p:spPr bwMode="auto">
          <a:xfrm>
            <a:off x="15911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79" name="Straight Connector 778"/>
          <p:cNvCxnSpPr/>
          <p:nvPr/>
        </p:nvCxnSpPr>
        <p:spPr bwMode="auto">
          <a:xfrm>
            <a:off x="2383259"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1" name="Straight Connector 780"/>
          <p:cNvCxnSpPr/>
          <p:nvPr/>
        </p:nvCxnSpPr>
        <p:spPr bwMode="auto">
          <a:xfrm>
            <a:off x="231125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04" name="Rectangle 703"/>
          <p:cNvSpPr/>
          <p:nvPr/>
        </p:nvSpPr>
        <p:spPr bwMode="auto">
          <a:xfrm>
            <a:off x="5407595" y="3280420"/>
            <a:ext cx="4104456"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703" name="Rectangle 702"/>
          <p:cNvSpPr/>
          <p:nvPr/>
        </p:nvSpPr>
        <p:spPr bwMode="auto">
          <a:xfrm>
            <a:off x="1231131" y="3280420"/>
            <a:ext cx="396044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BVLAN EC/TESI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Virtual BVLAN, TESI, SVLAN end points</a:t>
            </a:r>
            <a:endParaRPr lang="en-US" dirty="0"/>
          </a:p>
        </p:txBody>
      </p:sp>
      <p:cxnSp>
        <p:nvCxnSpPr>
          <p:cNvPr id="32" name="Straight Connector 31"/>
          <p:cNvCxnSpPr/>
          <p:nvPr/>
        </p:nvCxnSpPr>
        <p:spPr bwMode="auto">
          <a:xfrm>
            <a:off x="7495827"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 name="Straight Connector 37"/>
          <p:cNvCxnSpPr/>
          <p:nvPr/>
        </p:nvCxnSpPr>
        <p:spPr bwMode="auto">
          <a:xfrm>
            <a:off x="3182344"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43" name="Isosceles Triangle 42"/>
          <p:cNvSpPr/>
          <p:nvPr/>
        </p:nvSpPr>
        <p:spPr bwMode="auto">
          <a:xfrm>
            <a:off x="7351811"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7351811" y="4134229"/>
            <a:ext cx="28803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303832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3038328" y="4134229"/>
            <a:ext cx="28852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 name="TextBox 55"/>
          <p:cNvSpPr txBox="1"/>
          <p:nvPr/>
        </p:nvSpPr>
        <p:spPr>
          <a:xfrm>
            <a:off x="3039036" y="371304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7541933" y="37124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cxnSp>
        <p:nvCxnSpPr>
          <p:cNvPr id="73" name="Straight Connector 72"/>
          <p:cNvCxnSpPr/>
          <p:nvPr/>
        </p:nvCxnSpPr>
        <p:spPr bwMode="auto">
          <a:xfrm>
            <a:off x="7976093"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9" name="Straight Connector 78"/>
          <p:cNvCxnSpPr>
            <a:endCxn id="87" idx="0"/>
          </p:cNvCxnSpPr>
          <p:nvPr/>
        </p:nvCxnSpPr>
        <p:spPr bwMode="auto">
          <a:xfrm>
            <a:off x="2750296"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3" name="Isosceles Triangle 82"/>
          <p:cNvSpPr/>
          <p:nvPr/>
        </p:nvSpPr>
        <p:spPr bwMode="auto">
          <a:xfrm>
            <a:off x="7832077"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7829740" y="4134229"/>
            <a:ext cx="290370"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260628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2606278" y="4134229"/>
            <a:ext cx="28405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2796402" y="371304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2" name="TextBox 91"/>
          <p:cNvSpPr txBox="1"/>
          <p:nvPr/>
        </p:nvSpPr>
        <p:spPr>
          <a:xfrm>
            <a:off x="7783859" y="371246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4" name="Rectangle 93"/>
          <p:cNvSpPr/>
          <p:nvPr/>
        </p:nvSpPr>
        <p:spPr bwMode="auto">
          <a:xfrm>
            <a:off x="2095227" y="5080620"/>
            <a:ext cx="288032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1015107" y="1408212"/>
            <a:ext cx="8640960" cy="4896544"/>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5277751" y="1480800"/>
            <a:ext cx="129844" cy="215444"/>
          </a:xfrm>
          <a:prstGeom prst="rect">
            <a:avLst/>
          </a:prstGeom>
          <a:noFill/>
        </p:spPr>
        <p:txBody>
          <a:bodyPr wrap="none" lIns="0" tIns="0" rIns="0" bIns="0" rtlCol="0">
            <a:spAutoFit/>
          </a:bodyPr>
          <a:lstStyle/>
          <a:p>
            <a:r>
              <a:rPr lang="en-GB" sz="1400" dirty="0" smtClean="0">
                <a:solidFill>
                  <a:srgbClr val="0066FF"/>
                </a:solidFill>
              </a:rPr>
              <a:t>B</a:t>
            </a:r>
            <a:endParaRPr lang="en-US" sz="1400" dirty="0" smtClean="0">
              <a:solidFill>
                <a:srgbClr val="0066FF"/>
              </a:solidFill>
            </a:endParaRPr>
          </a:p>
        </p:txBody>
      </p:sp>
      <p:cxnSp>
        <p:nvCxnSpPr>
          <p:cNvPr id="125" name="Straight Connector 124"/>
          <p:cNvCxnSpPr/>
          <p:nvPr/>
        </p:nvCxnSpPr>
        <p:spPr bwMode="auto">
          <a:xfrm>
            <a:off x="2743299" y="2416324"/>
            <a:ext cx="6363" cy="122413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flipH="1">
            <a:off x="7976093" y="2416324"/>
            <a:ext cx="23790" cy="122413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7495827" y="2272308"/>
            <a:ext cx="0" cy="136815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a:off x="3175347" y="2272308"/>
            <a:ext cx="6997" cy="1368152"/>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2" name="TextBox 131"/>
          <p:cNvSpPr txBox="1"/>
          <p:nvPr/>
        </p:nvSpPr>
        <p:spPr>
          <a:xfrm>
            <a:off x="5493775" y="1480800"/>
            <a:ext cx="129844" cy="215444"/>
          </a:xfrm>
          <a:prstGeom prst="rect">
            <a:avLst/>
          </a:prstGeom>
          <a:noFill/>
        </p:spPr>
        <p:txBody>
          <a:bodyPr wrap="none" lIns="0" tIns="0" rIns="0" bIns="0" rtlCol="0">
            <a:spAutoFit/>
          </a:bodyPr>
          <a:lstStyle/>
          <a:p>
            <a:r>
              <a:rPr lang="en-GB" sz="1400" dirty="0" smtClean="0">
                <a:solidFill>
                  <a:srgbClr val="C00000"/>
                </a:solidFill>
              </a:rPr>
              <a:t>A</a:t>
            </a:r>
            <a:endParaRPr lang="en-US" sz="1400" dirty="0" smtClean="0">
              <a:solidFill>
                <a:srgbClr val="C00000"/>
              </a:solidFill>
            </a:endParaRPr>
          </a:p>
        </p:txBody>
      </p:sp>
      <p:grpSp>
        <p:nvGrpSpPr>
          <p:cNvPr id="3" name="Group 58"/>
          <p:cNvGrpSpPr>
            <a:grpSpLocks noChangeAspect="1"/>
          </p:cNvGrpSpPr>
          <p:nvPr/>
        </p:nvGrpSpPr>
        <p:grpSpPr>
          <a:xfrm flipV="1">
            <a:off x="4255467" y="5440660"/>
            <a:ext cx="720080"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2599283" y="5728692"/>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 name="Group 364"/>
          <p:cNvGrpSpPr/>
          <p:nvPr/>
        </p:nvGrpSpPr>
        <p:grpSpPr>
          <a:xfrm>
            <a:off x="4687515" y="5296644"/>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58396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57676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591165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0" name="Straight Connector 159"/>
          <p:cNvCxnSpPr/>
          <p:nvPr/>
        </p:nvCxnSpPr>
        <p:spPr bwMode="auto">
          <a:xfrm>
            <a:off x="38954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1" name="Straight Connector 160"/>
          <p:cNvCxnSpPr/>
          <p:nvPr/>
        </p:nvCxnSpPr>
        <p:spPr bwMode="auto">
          <a:xfrm>
            <a:off x="37514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2" name="Straight Connector 161"/>
          <p:cNvCxnSpPr/>
          <p:nvPr/>
        </p:nvCxnSpPr>
        <p:spPr bwMode="auto">
          <a:xfrm>
            <a:off x="38234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4615507" y="5872708"/>
            <a:ext cx="1368152"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4839690" y="5719400"/>
            <a:ext cx="1066447" cy="369332"/>
          </a:xfrm>
          <a:prstGeom prst="rect">
            <a:avLst/>
          </a:prstGeom>
          <a:noFill/>
        </p:spPr>
        <p:txBody>
          <a:bodyPr wrap="none" lIns="0" tIns="0" rIns="0" bIns="0" rtlCol="0">
            <a:spAutoFit/>
          </a:bodyPr>
          <a:lstStyle/>
          <a:p>
            <a:pPr algn="ctr"/>
            <a:r>
              <a:rPr lang="en-GB" sz="1200" b="0" dirty="0" smtClean="0">
                <a:solidFill>
                  <a:srgbClr val="808000"/>
                </a:solidFill>
              </a:rPr>
              <a:t>Intra-DAS</a:t>
            </a:r>
          </a:p>
          <a:p>
            <a:pPr algn="ctr"/>
            <a:r>
              <a:rPr lang="en-GB" sz="1200" b="0" dirty="0" smtClean="0">
                <a:solidFill>
                  <a:srgbClr val="808000"/>
                </a:solidFill>
              </a:rPr>
              <a:t>BVLAN or TESI</a:t>
            </a:r>
            <a:endParaRPr lang="en-US" sz="1200" b="0" dirty="0" smtClean="0">
              <a:solidFill>
                <a:srgbClr val="808000"/>
              </a:solidFill>
            </a:endParaRPr>
          </a:p>
        </p:txBody>
      </p:sp>
      <p:cxnSp>
        <p:nvCxnSpPr>
          <p:cNvPr id="174" name="Straight Connector 173"/>
          <p:cNvCxnSpPr>
            <a:stCxn id="146" idx="0"/>
          </p:cNvCxnSpPr>
          <p:nvPr/>
        </p:nvCxnSpPr>
        <p:spPr bwMode="auto">
          <a:xfrm>
            <a:off x="4615507"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a:stCxn id="661" idx="0"/>
          </p:cNvCxnSpPr>
          <p:nvPr/>
        </p:nvCxnSpPr>
        <p:spPr bwMode="auto">
          <a:xfrm>
            <a:off x="5983659" y="5728692"/>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2167235"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7290720" y="6016724"/>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90" name="Rectangle 289"/>
          <p:cNvSpPr/>
          <p:nvPr/>
        </p:nvSpPr>
        <p:spPr bwMode="auto">
          <a:xfrm>
            <a:off x="5479603" y="4864596"/>
            <a:ext cx="41044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1087115" y="4864596"/>
            <a:ext cx="4032449"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5" name="Group 25"/>
          <p:cNvGrpSpPr>
            <a:grpSpLocks noChangeAspect="1"/>
          </p:cNvGrpSpPr>
          <p:nvPr/>
        </p:nvGrpSpPr>
        <p:grpSpPr>
          <a:xfrm>
            <a:off x="1886198" y="392849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2030214"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07" name="TextBox 306"/>
          <p:cNvSpPr txBox="1"/>
          <p:nvPr/>
        </p:nvSpPr>
        <p:spPr>
          <a:xfrm>
            <a:off x="5672803" y="1480800"/>
            <a:ext cx="238848" cy="215444"/>
          </a:xfrm>
          <a:prstGeom prst="rect">
            <a:avLst/>
          </a:prstGeom>
          <a:noFill/>
        </p:spPr>
        <p:txBody>
          <a:bodyPr wrap="none" lIns="0" tIns="0" rIns="0" bIns="0" rtlCol="0">
            <a:spAutoFit/>
          </a:bodyPr>
          <a:lstStyle/>
          <a:p>
            <a:pPr algn="ctr"/>
            <a:r>
              <a:rPr lang="en-GB" sz="1400" dirty="0" err="1" smtClean="0"/>
              <a:t>Ub</a:t>
            </a:r>
            <a:endParaRPr lang="en-US" sz="1400" dirty="0" smtClean="0"/>
          </a:p>
        </p:txBody>
      </p:sp>
      <p:cxnSp>
        <p:nvCxnSpPr>
          <p:cNvPr id="309" name="Straight Connector 308"/>
          <p:cNvCxnSpPr/>
          <p:nvPr/>
        </p:nvCxnSpPr>
        <p:spPr bwMode="auto">
          <a:xfrm>
            <a:off x="2023219"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1879203"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195121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9" name="Straight Connector 358"/>
          <p:cNvCxnSpPr/>
          <p:nvPr/>
        </p:nvCxnSpPr>
        <p:spPr bwMode="auto">
          <a:xfrm flipV="1">
            <a:off x="8071891" y="572869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 name="Group 359"/>
          <p:cNvGrpSpPr/>
          <p:nvPr/>
        </p:nvGrpSpPr>
        <p:grpSpPr>
          <a:xfrm>
            <a:off x="7423819" y="5080620"/>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5623619" y="5080620"/>
            <a:ext cx="2952328"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cxnSp>
        <p:nvCxnSpPr>
          <p:cNvPr id="413" name="Straight Connector 412"/>
          <p:cNvCxnSpPr/>
          <p:nvPr/>
        </p:nvCxnSpPr>
        <p:spPr bwMode="auto">
          <a:xfrm>
            <a:off x="2815307"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274329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2671291"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9" name="Straight Connector 348"/>
          <p:cNvCxnSpPr/>
          <p:nvPr/>
        </p:nvCxnSpPr>
        <p:spPr bwMode="auto">
          <a:xfrm>
            <a:off x="5335587" y="1696244"/>
            <a:ext cx="1" cy="72008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4" name="Straight Connector 353"/>
          <p:cNvCxnSpPr/>
          <p:nvPr/>
        </p:nvCxnSpPr>
        <p:spPr bwMode="auto">
          <a:xfrm>
            <a:off x="5767635" y="1696244"/>
            <a:ext cx="0" cy="432048"/>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7" name="Group 668"/>
          <p:cNvGrpSpPr/>
          <p:nvPr/>
        </p:nvGrpSpPr>
        <p:grpSpPr>
          <a:xfrm>
            <a:off x="1519163" y="2128292"/>
            <a:ext cx="7776864" cy="288032"/>
            <a:chOff x="1015107" y="1408212"/>
            <a:chExt cx="4752528" cy="288032"/>
          </a:xfrm>
        </p:grpSpPr>
        <p:cxnSp>
          <p:nvCxnSpPr>
            <p:cNvPr id="346" name="Straight Connector 345"/>
            <p:cNvCxnSpPr/>
            <p:nvPr/>
          </p:nvCxnSpPr>
          <p:spPr bwMode="auto">
            <a:xfrm flipH="1">
              <a:off x="1015107" y="1696244"/>
              <a:ext cx="4752528" cy="0"/>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0" name="Straight Connector 349"/>
            <p:cNvCxnSpPr/>
            <p:nvPr/>
          </p:nvCxnSpPr>
          <p:spPr bwMode="auto">
            <a:xfrm flipH="1">
              <a:off x="1015107" y="1408212"/>
              <a:ext cx="4752528" cy="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66" name="Straight Connector 365"/>
            <p:cNvCxnSpPr/>
            <p:nvPr/>
          </p:nvCxnSpPr>
          <p:spPr bwMode="auto">
            <a:xfrm flipH="1">
              <a:off x="1015107" y="1552228"/>
              <a:ext cx="4752528" cy="0"/>
            </a:xfrm>
            <a:prstGeom prst="line">
              <a:avLst/>
            </a:prstGeom>
            <a:solidFill>
              <a:schemeClr val="accent1"/>
            </a:solidFill>
            <a:ln w="38100" cap="flat" cmpd="sng" algn="ctr">
              <a:solidFill>
                <a:srgbClr val="C00000"/>
              </a:solidFill>
              <a:prstDash val="solid"/>
              <a:round/>
              <a:headEnd type="none" w="med" len="med"/>
              <a:tailEnd type="none" w="med" len="med"/>
            </a:ln>
            <a:effectLst/>
          </p:spPr>
        </p:cxnSp>
      </p:grpSp>
      <p:cxnSp>
        <p:nvCxnSpPr>
          <p:cNvPr id="371" name="Straight Connector 370"/>
          <p:cNvCxnSpPr/>
          <p:nvPr/>
        </p:nvCxnSpPr>
        <p:spPr bwMode="auto">
          <a:xfrm>
            <a:off x="5551611" y="1696244"/>
            <a:ext cx="0"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1" name="Rectangle 270"/>
          <p:cNvSpPr/>
          <p:nvPr/>
        </p:nvSpPr>
        <p:spPr bwMode="auto">
          <a:xfrm>
            <a:off x="4400120"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cxnSp>
        <p:nvCxnSpPr>
          <p:cNvPr id="272" name="Straight Connector 271"/>
          <p:cNvCxnSpPr/>
          <p:nvPr/>
        </p:nvCxnSpPr>
        <p:spPr bwMode="auto">
          <a:xfrm>
            <a:off x="4911171"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73" name="Straight Connector 272"/>
          <p:cNvCxnSpPr/>
          <p:nvPr/>
        </p:nvCxnSpPr>
        <p:spPr bwMode="auto">
          <a:xfrm>
            <a:off x="4623139"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79" name="Isosceles Triangle 278"/>
          <p:cNvSpPr/>
          <p:nvPr/>
        </p:nvSpPr>
        <p:spPr bwMode="auto">
          <a:xfrm>
            <a:off x="4773223"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0" name="Isosceles Triangle 279"/>
          <p:cNvSpPr/>
          <p:nvPr/>
        </p:nvSpPr>
        <p:spPr bwMode="auto">
          <a:xfrm>
            <a:off x="4485191"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2" name="Trapezoid 281"/>
          <p:cNvSpPr/>
          <p:nvPr/>
        </p:nvSpPr>
        <p:spPr bwMode="auto">
          <a:xfrm>
            <a:off x="4485190" y="4134229"/>
            <a:ext cx="57826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3" name="Freeform 312"/>
          <p:cNvSpPr/>
          <p:nvPr/>
        </p:nvSpPr>
        <p:spPr bwMode="auto">
          <a:xfrm>
            <a:off x="4544136"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4" name="TextBox 313"/>
          <p:cNvSpPr txBox="1"/>
          <p:nvPr/>
        </p:nvSpPr>
        <p:spPr>
          <a:xfrm>
            <a:off x="4951758" y="3713048"/>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15" name="TextBox 314"/>
          <p:cNvSpPr txBox="1"/>
          <p:nvPr/>
        </p:nvSpPr>
        <p:spPr>
          <a:xfrm>
            <a:off x="4471492" y="3713048"/>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22" name="Rectangle 321"/>
          <p:cNvSpPr/>
          <p:nvPr/>
        </p:nvSpPr>
        <p:spPr bwMode="auto">
          <a:xfrm>
            <a:off x="346337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100" b="0" i="0" u="none" strike="noStrike" cap="none" normalizeH="0" baseline="0" dirty="0" err="1" smtClean="0">
                <a:ln>
                  <a:noFill/>
                </a:ln>
                <a:solidFill>
                  <a:schemeClr val="tx1"/>
                </a:solidFill>
                <a:effectLst/>
                <a:latin typeface="Arial" charset="0"/>
                <a:ea typeface="MS PGothic" pitchFamily="34" charset="-128"/>
              </a:rPr>
              <a:t>hDTS</a:t>
            </a:r>
            <a:endParaRPr kumimoji="0" lang="en-US" sz="1100" b="0" i="0" u="none" strike="noStrike" cap="none" normalizeH="0" baseline="0" dirty="0" smtClean="0">
              <a:ln>
                <a:noFill/>
              </a:ln>
              <a:solidFill>
                <a:schemeClr val="tx1"/>
              </a:solidFill>
              <a:effectLst/>
              <a:latin typeface="Arial" charset="0"/>
              <a:ea typeface="MS PGothic" pitchFamily="34" charset="-128"/>
            </a:endParaRPr>
          </a:p>
        </p:txBody>
      </p:sp>
      <p:cxnSp>
        <p:nvCxnSpPr>
          <p:cNvPr id="323" name="Straight Connector 322"/>
          <p:cNvCxnSpPr/>
          <p:nvPr/>
        </p:nvCxnSpPr>
        <p:spPr bwMode="auto">
          <a:xfrm>
            <a:off x="3974430"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a:off x="3686398"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flipH="1">
            <a:off x="397443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26" name="Straight Connector 325"/>
          <p:cNvCxnSpPr/>
          <p:nvPr/>
        </p:nvCxnSpPr>
        <p:spPr bwMode="auto">
          <a:xfrm>
            <a:off x="3614390" y="3352428"/>
            <a:ext cx="72008" cy="288032"/>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330" name="Isosceles Triangle 329"/>
          <p:cNvSpPr/>
          <p:nvPr/>
        </p:nvSpPr>
        <p:spPr bwMode="auto">
          <a:xfrm>
            <a:off x="3836482"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1" name="Isosceles Triangle 330"/>
          <p:cNvSpPr/>
          <p:nvPr/>
        </p:nvSpPr>
        <p:spPr bwMode="auto">
          <a:xfrm>
            <a:off x="3548450"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332" name="Trapezoid 331"/>
          <p:cNvSpPr/>
          <p:nvPr/>
        </p:nvSpPr>
        <p:spPr bwMode="auto">
          <a:xfrm>
            <a:off x="3548449" y="4134229"/>
            <a:ext cx="572652"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3" name="TextBox 332"/>
          <p:cNvSpPr txBox="1"/>
          <p:nvPr/>
        </p:nvSpPr>
        <p:spPr>
          <a:xfrm>
            <a:off x="4015653" y="3713048"/>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34" name="TextBox 333"/>
          <p:cNvSpPr txBox="1"/>
          <p:nvPr/>
        </p:nvSpPr>
        <p:spPr>
          <a:xfrm>
            <a:off x="3535387" y="3713048"/>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41" name="TextBox 340"/>
          <p:cNvSpPr txBox="1"/>
          <p:nvPr/>
        </p:nvSpPr>
        <p:spPr>
          <a:xfrm>
            <a:off x="3896063" y="263234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cxnSp>
        <p:nvCxnSpPr>
          <p:cNvPr id="347" name="Straight Connector 346"/>
          <p:cNvCxnSpPr/>
          <p:nvPr/>
        </p:nvCxnSpPr>
        <p:spPr bwMode="auto">
          <a:xfrm flipH="1">
            <a:off x="3607395" y="284837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52" name="Straight Connector 351"/>
          <p:cNvCxnSpPr/>
          <p:nvPr/>
        </p:nvCxnSpPr>
        <p:spPr bwMode="auto">
          <a:xfrm flipH="1">
            <a:off x="4544135" y="284837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356" name="TextBox 355"/>
          <p:cNvSpPr txBox="1"/>
          <p:nvPr/>
        </p:nvSpPr>
        <p:spPr>
          <a:xfrm>
            <a:off x="4760159" y="263234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268" name="Rectangle 267"/>
          <p:cNvSpPr/>
          <p:nvPr/>
        </p:nvSpPr>
        <p:spPr bwMode="auto">
          <a:xfrm>
            <a:off x="5472609"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latinLnBrk="0">
              <a:lnSpc>
                <a:spcPct val="100000"/>
              </a:lnSpc>
              <a:buClrTx/>
              <a:buSzTx/>
              <a:buFontTx/>
              <a:buNone/>
              <a:tabLst/>
            </a:pPr>
            <a:r>
              <a:rPr lang="en-GB" sz="1100" b="0" dirty="0" err="1" smtClean="0">
                <a:latin typeface="Arial" charset="0"/>
              </a:rPr>
              <a:t>hDTS</a:t>
            </a:r>
            <a:endParaRPr lang="en-US" sz="1100" b="0" dirty="0" smtClean="0">
              <a:latin typeface="Arial" charset="0"/>
            </a:endParaRPr>
          </a:p>
        </p:txBody>
      </p:sp>
      <p:cxnSp>
        <p:nvCxnSpPr>
          <p:cNvPr id="269" name="Straight Connector 268"/>
          <p:cNvCxnSpPr/>
          <p:nvPr/>
        </p:nvCxnSpPr>
        <p:spPr bwMode="auto">
          <a:xfrm>
            <a:off x="5976665"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0" name="Straight Connector 269"/>
          <p:cNvCxnSpPr/>
          <p:nvPr/>
        </p:nvCxnSpPr>
        <p:spPr bwMode="auto">
          <a:xfrm>
            <a:off x="5688633" y="364046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4" name="Straight Connector 273"/>
          <p:cNvCxnSpPr/>
          <p:nvPr/>
        </p:nvCxnSpPr>
        <p:spPr bwMode="auto">
          <a:xfrm flipH="1">
            <a:off x="5983660"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75" name="Straight Connector 274"/>
          <p:cNvCxnSpPr/>
          <p:nvPr/>
        </p:nvCxnSpPr>
        <p:spPr bwMode="auto">
          <a:xfrm>
            <a:off x="5623620" y="3352428"/>
            <a:ext cx="72008" cy="288032"/>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76" name="Isosceles Triangle 275"/>
          <p:cNvSpPr/>
          <p:nvPr/>
        </p:nvSpPr>
        <p:spPr bwMode="auto">
          <a:xfrm>
            <a:off x="5825935"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7" name="Isosceles Triangle 276"/>
          <p:cNvSpPr/>
          <p:nvPr/>
        </p:nvSpPr>
        <p:spPr bwMode="auto">
          <a:xfrm>
            <a:off x="5544273" y="392849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8" name="Trapezoid 277"/>
          <p:cNvSpPr/>
          <p:nvPr/>
        </p:nvSpPr>
        <p:spPr bwMode="auto">
          <a:xfrm>
            <a:off x="5544272" y="4134229"/>
            <a:ext cx="57318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6" name="TextBox 315"/>
          <p:cNvSpPr txBox="1"/>
          <p:nvPr/>
        </p:nvSpPr>
        <p:spPr>
          <a:xfrm>
            <a:off x="6029766" y="3712468"/>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17" name="TextBox 316"/>
          <p:cNvSpPr txBox="1"/>
          <p:nvPr/>
        </p:nvSpPr>
        <p:spPr>
          <a:xfrm>
            <a:off x="5479604" y="3712468"/>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18" name="Rectangle 317"/>
          <p:cNvSpPr/>
          <p:nvPr/>
        </p:nvSpPr>
        <p:spPr bwMode="auto">
          <a:xfrm>
            <a:off x="6401082" y="335242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algn="ctr"/>
            <a:r>
              <a:rPr lang="en-GB" sz="1100" b="0" dirty="0" err="1" smtClean="0">
                <a:latin typeface="Arial" charset="0"/>
              </a:rPr>
              <a:t>hDTS</a:t>
            </a:r>
            <a:endParaRPr lang="en-US" sz="1100" b="0" dirty="0" smtClean="0">
              <a:latin typeface="Arial" charset="0"/>
            </a:endParaRPr>
          </a:p>
        </p:txBody>
      </p:sp>
      <p:sp>
        <p:nvSpPr>
          <p:cNvPr id="319" name="Freeform 318"/>
          <p:cNvSpPr/>
          <p:nvPr/>
        </p:nvSpPr>
        <p:spPr bwMode="auto">
          <a:xfrm>
            <a:off x="6545098" y="335242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0" name="Straight Connector 319"/>
          <p:cNvCxnSpPr/>
          <p:nvPr/>
        </p:nvCxnSpPr>
        <p:spPr bwMode="auto">
          <a:xfrm>
            <a:off x="6905138"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21" name="Straight Connector 320"/>
          <p:cNvCxnSpPr/>
          <p:nvPr/>
        </p:nvCxnSpPr>
        <p:spPr bwMode="auto">
          <a:xfrm>
            <a:off x="6617106" y="364046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327" name="Isosceles Triangle 326"/>
          <p:cNvSpPr/>
          <p:nvPr/>
        </p:nvSpPr>
        <p:spPr bwMode="auto">
          <a:xfrm>
            <a:off x="6754408"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8" name="Isosceles Triangle 327"/>
          <p:cNvSpPr/>
          <p:nvPr/>
        </p:nvSpPr>
        <p:spPr bwMode="auto">
          <a:xfrm>
            <a:off x="6472746" y="392849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Trapezoid 328"/>
          <p:cNvSpPr/>
          <p:nvPr/>
        </p:nvSpPr>
        <p:spPr bwMode="auto">
          <a:xfrm>
            <a:off x="6472745" y="4134229"/>
            <a:ext cx="57038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5" name="TextBox 334"/>
          <p:cNvSpPr txBox="1"/>
          <p:nvPr/>
        </p:nvSpPr>
        <p:spPr>
          <a:xfrm>
            <a:off x="6958875" y="3712468"/>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36" name="TextBox 335"/>
          <p:cNvSpPr txBox="1"/>
          <p:nvPr/>
        </p:nvSpPr>
        <p:spPr>
          <a:xfrm>
            <a:off x="6408713" y="3712468"/>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39" name="TextBox 338"/>
          <p:cNvSpPr txBox="1"/>
          <p:nvPr/>
        </p:nvSpPr>
        <p:spPr>
          <a:xfrm>
            <a:off x="5178365" y="2776364"/>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340" name="Freeform 339"/>
          <p:cNvSpPr/>
          <p:nvPr/>
        </p:nvSpPr>
        <p:spPr bwMode="auto">
          <a:xfrm>
            <a:off x="4039443" y="2992388"/>
            <a:ext cx="2520280" cy="36004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5" name="TextBox 344"/>
          <p:cNvSpPr txBox="1"/>
          <p:nvPr/>
        </p:nvSpPr>
        <p:spPr>
          <a:xfrm>
            <a:off x="6487715" y="263234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348" name="Straight Connector 347"/>
          <p:cNvCxnSpPr/>
          <p:nvPr/>
        </p:nvCxnSpPr>
        <p:spPr bwMode="auto">
          <a:xfrm>
            <a:off x="6624101" y="284837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351" name="Straight Connector 350"/>
          <p:cNvCxnSpPr/>
          <p:nvPr/>
        </p:nvCxnSpPr>
        <p:spPr bwMode="auto">
          <a:xfrm>
            <a:off x="5623619" y="277636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353" name="Freeform 352"/>
          <p:cNvSpPr/>
          <p:nvPr/>
        </p:nvSpPr>
        <p:spPr bwMode="auto">
          <a:xfrm>
            <a:off x="4975547" y="3136404"/>
            <a:ext cx="648072" cy="216024"/>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TextBox 354"/>
          <p:cNvSpPr txBox="1"/>
          <p:nvPr/>
        </p:nvSpPr>
        <p:spPr>
          <a:xfrm>
            <a:off x="5479603" y="263234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360" name="TextBox 359"/>
          <p:cNvSpPr txBox="1"/>
          <p:nvPr/>
        </p:nvSpPr>
        <p:spPr>
          <a:xfrm>
            <a:off x="5191571" y="313640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grpSp>
        <p:nvGrpSpPr>
          <p:cNvPr id="8" name="Group 25"/>
          <p:cNvGrpSpPr>
            <a:grpSpLocks noChangeAspect="1"/>
          </p:cNvGrpSpPr>
          <p:nvPr/>
        </p:nvGrpSpPr>
        <p:grpSpPr>
          <a:xfrm>
            <a:off x="1159123" y="3928492"/>
            <a:ext cx="288032" cy="288032"/>
            <a:chOff x="655067" y="5296644"/>
            <a:chExt cx="504056" cy="504056"/>
          </a:xfrm>
          <a:solidFill>
            <a:schemeClr val="bg1"/>
          </a:solidFill>
        </p:grpSpPr>
        <p:sp>
          <p:nvSpPr>
            <p:cNvPr id="409" name="Isosceles Triangle 40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0" name="Trapezoid 40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1" name="Straight Connector 410"/>
          <p:cNvCxnSpPr>
            <a:stCxn id="409" idx="0"/>
          </p:cNvCxnSpPr>
          <p:nvPr/>
        </p:nvCxnSpPr>
        <p:spPr bwMode="auto">
          <a:xfrm flipV="1">
            <a:off x="130313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9" name="Group 25"/>
          <p:cNvGrpSpPr>
            <a:grpSpLocks noChangeAspect="1"/>
          </p:cNvGrpSpPr>
          <p:nvPr/>
        </p:nvGrpSpPr>
        <p:grpSpPr>
          <a:xfrm flipH="1">
            <a:off x="9296027" y="3928492"/>
            <a:ext cx="288032" cy="288032"/>
            <a:chOff x="655067" y="5296644"/>
            <a:chExt cx="504056" cy="504056"/>
          </a:xfrm>
          <a:solidFill>
            <a:schemeClr val="bg1"/>
          </a:solidFill>
        </p:grpSpPr>
        <p:sp>
          <p:nvSpPr>
            <p:cNvPr id="417" name="Isosceles Triangle 41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0" name="Trapezoid 41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49" name="Straight Connector 448"/>
          <p:cNvCxnSpPr/>
          <p:nvPr/>
        </p:nvCxnSpPr>
        <p:spPr bwMode="auto">
          <a:xfrm flipH="1" flipV="1">
            <a:off x="944004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57" name="TextBox 456"/>
          <p:cNvSpPr txBox="1"/>
          <p:nvPr/>
        </p:nvSpPr>
        <p:spPr>
          <a:xfrm>
            <a:off x="1159123" y="263234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462" name="TextBox 461"/>
          <p:cNvSpPr txBox="1"/>
          <p:nvPr/>
        </p:nvSpPr>
        <p:spPr>
          <a:xfrm>
            <a:off x="9354829" y="263234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463" name="Straight Connector 462"/>
          <p:cNvCxnSpPr/>
          <p:nvPr/>
        </p:nvCxnSpPr>
        <p:spPr bwMode="auto">
          <a:xfrm>
            <a:off x="1303139"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64" name="Straight Connector 463"/>
          <p:cNvCxnSpPr/>
          <p:nvPr/>
        </p:nvCxnSpPr>
        <p:spPr bwMode="auto">
          <a:xfrm>
            <a:off x="9440043" y="284837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10" name="Group 344"/>
          <p:cNvGrpSpPr/>
          <p:nvPr/>
        </p:nvGrpSpPr>
        <p:grpSpPr>
          <a:xfrm>
            <a:off x="1231131" y="5080620"/>
            <a:ext cx="144016" cy="360040"/>
            <a:chOff x="871091" y="4144516"/>
            <a:chExt cx="144016" cy="144016"/>
          </a:xfrm>
        </p:grpSpPr>
        <p:cxnSp>
          <p:nvCxnSpPr>
            <p:cNvPr id="552" name="Straight Connector 55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3" name="Straight Connector 55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4" name="Straight Connector 55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555" name="Straight Connector 554"/>
          <p:cNvCxnSpPr/>
          <p:nvPr/>
        </p:nvCxnSpPr>
        <p:spPr bwMode="auto">
          <a:xfrm>
            <a:off x="331936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6" name="Straight Connector 555"/>
          <p:cNvCxnSpPr/>
          <p:nvPr/>
        </p:nvCxnSpPr>
        <p:spPr bwMode="auto">
          <a:xfrm>
            <a:off x="31753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7" name="Straight Connector 556"/>
          <p:cNvCxnSpPr/>
          <p:nvPr/>
        </p:nvCxnSpPr>
        <p:spPr bwMode="auto">
          <a:xfrm>
            <a:off x="32473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8" name="Straight Connector 557"/>
          <p:cNvCxnSpPr/>
          <p:nvPr/>
        </p:nvCxnSpPr>
        <p:spPr bwMode="auto">
          <a:xfrm>
            <a:off x="281530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9" name="Straight Connector 558"/>
          <p:cNvCxnSpPr/>
          <p:nvPr/>
        </p:nvCxnSpPr>
        <p:spPr bwMode="auto">
          <a:xfrm>
            <a:off x="267129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0" name="Straight Connector 559"/>
          <p:cNvCxnSpPr/>
          <p:nvPr/>
        </p:nvCxnSpPr>
        <p:spPr bwMode="auto">
          <a:xfrm>
            <a:off x="274329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1" name="Group 365"/>
          <p:cNvGrpSpPr/>
          <p:nvPr/>
        </p:nvGrpSpPr>
        <p:grpSpPr>
          <a:xfrm>
            <a:off x="7927875" y="5296644"/>
            <a:ext cx="144016" cy="144016"/>
            <a:chOff x="1591171" y="4144516"/>
            <a:chExt cx="144016" cy="144016"/>
          </a:xfrm>
        </p:grpSpPr>
        <p:cxnSp>
          <p:nvCxnSpPr>
            <p:cNvPr id="567" name="Straight Connector 5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2" name="Group 344"/>
          <p:cNvGrpSpPr/>
          <p:nvPr/>
        </p:nvGrpSpPr>
        <p:grpSpPr>
          <a:xfrm>
            <a:off x="9368035" y="5080620"/>
            <a:ext cx="144016" cy="360040"/>
            <a:chOff x="871091" y="4144516"/>
            <a:chExt cx="144016" cy="144016"/>
          </a:xfrm>
        </p:grpSpPr>
        <p:cxnSp>
          <p:nvCxnSpPr>
            <p:cNvPr id="575" name="Straight Connector 574"/>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11" name="Straight Connector 610"/>
          <p:cNvCxnSpPr/>
          <p:nvPr/>
        </p:nvCxnSpPr>
        <p:spPr bwMode="auto">
          <a:xfrm>
            <a:off x="95120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5" name="Straight Connector 614"/>
          <p:cNvCxnSpPr/>
          <p:nvPr/>
        </p:nvCxnSpPr>
        <p:spPr bwMode="auto">
          <a:xfrm>
            <a:off x="94400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9" name="Straight Connector 618"/>
          <p:cNvCxnSpPr/>
          <p:nvPr/>
        </p:nvCxnSpPr>
        <p:spPr bwMode="auto">
          <a:xfrm>
            <a:off x="93680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4" name="Straight Connector 623"/>
          <p:cNvCxnSpPr/>
          <p:nvPr/>
        </p:nvCxnSpPr>
        <p:spPr bwMode="auto">
          <a:xfrm>
            <a:off x="137514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a:off x="13031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0" name="Straight Connector 649"/>
          <p:cNvCxnSpPr/>
          <p:nvPr/>
        </p:nvCxnSpPr>
        <p:spPr bwMode="auto">
          <a:xfrm>
            <a:off x="123113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1" name="Straight Connector 650"/>
          <p:cNvCxnSpPr/>
          <p:nvPr/>
        </p:nvCxnSpPr>
        <p:spPr bwMode="auto">
          <a:xfrm>
            <a:off x="18792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2" name="Straight Connector 651"/>
          <p:cNvCxnSpPr/>
          <p:nvPr/>
        </p:nvCxnSpPr>
        <p:spPr bwMode="auto">
          <a:xfrm>
            <a:off x="19512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 name="Group 364"/>
          <p:cNvGrpSpPr/>
          <p:nvPr/>
        </p:nvGrpSpPr>
        <p:grpSpPr>
          <a:xfrm>
            <a:off x="4399483" y="5296644"/>
            <a:ext cx="144016" cy="144016"/>
            <a:chOff x="1591171" y="4144516"/>
            <a:chExt cx="144016" cy="144016"/>
          </a:xfrm>
        </p:grpSpPr>
        <p:cxnSp>
          <p:nvCxnSpPr>
            <p:cNvPr id="656" name="Straight Connector 65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4" name="Group 58"/>
          <p:cNvGrpSpPr>
            <a:grpSpLocks noChangeAspect="1"/>
          </p:cNvGrpSpPr>
          <p:nvPr/>
        </p:nvGrpSpPr>
        <p:grpSpPr>
          <a:xfrm flipV="1">
            <a:off x="5623619" y="5440660"/>
            <a:ext cx="720080"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12631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64" name="Straight Connector 663"/>
          <p:cNvCxnSpPr/>
          <p:nvPr/>
        </p:nvCxnSpPr>
        <p:spPr bwMode="auto">
          <a:xfrm flipH="1">
            <a:off x="612767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5" name="Straight Connector 664"/>
          <p:cNvCxnSpPr/>
          <p:nvPr/>
        </p:nvCxnSpPr>
        <p:spPr bwMode="auto">
          <a:xfrm flipH="1">
            <a:off x="605566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66" name="Straight Connector 665"/>
          <p:cNvCxnSpPr/>
          <p:nvPr/>
        </p:nvCxnSpPr>
        <p:spPr bwMode="auto">
          <a:xfrm flipH="1">
            <a:off x="619968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6" name="Straight Connector 675"/>
          <p:cNvCxnSpPr/>
          <p:nvPr/>
        </p:nvCxnSpPr>
        <p:spPr bwMode="auto">
          <a:xfrm>
            <a:off x="281530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7" name="Straight Connector 676"/>
          <p:cNvCxnSpPr/>
          <p:nvPr/>
        </p:nvCxnSpPr>
        <p:spPr bwMode="auto">
          <a:xfrm>
            <a:off x="274329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8" name="Straight Connector 677"/>
          <p:cNvCxnSpPr/>
          <p:nvPr/>
        </p:nvCxnSpPr>
        <p:spPr bwMode="auto">
          <a:xfrm>
            <a:off x="267129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79" name="Straight Connector 678"/>
          <p:cNvCxnSpPr/>
          <p:nvPr/>
        </p:nvCxnSpPr>
        <p:spPr bwMode="auto">
          <a:xfrm flipH="1">
            <a:off x="3319363"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0" name="Straight Connector 679"/>
          <p:cNvCxnSpPr/>
          <p:nvPr/>
        </p:nvCxnSpPr>
        <p:spPr bwMode="auto">
          <a:xfrm flipH="1">
            <a:off x="3247355"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1" name="Straight Connector 680"/>
          <p:cNvCxnSpPr/>
          <p:nvPr/>
        </p:nvCxnSpPr>
        <p:spPr bwMode="auto">
          <a:xfrm flipH="1">
            <a:off x="3175347" y="5080620"/>
            <a:ext cx="57606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2" name="Straight Connector 681"/>
          <p:cNvCxnSpPr/>
          <p:nvPr/>
        </p:nvCxnSpPr>
        <p:spPr bwMode="auto">
          <a:xfrm>
            <a:off x="38954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3" name="Straight Connector 682"/>
          <p:cNvCxnSpPr/>
          <p:nvPr/>
        </p:nvCxnSpPr>
        <p:spPr bwMode="auto">
          <a:xfrm>
            <a:off x="38234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4" name="Straight Connector 683"/>
          <p:cNvCxnSpPr/>
          <p:nvPr/>
        </p:nvCxnSpPr>
        <p:spPr bwMode="auto">
          <a:xfrm>
            <a:off x="37514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5" name="Straight Connector 684"/>
          <p:cNvCxnSpPr/>
          <p:nvPr/>
        </p:nvCxnSpPr>
        <p:spPr bwMode="auto">
          <a:xfrm>
            <a:off x="591165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6" name="Straight Connector 685"/>
          <p:cNvCxnSpPr/>
          <p:nvPr/>
        </p:nvCxnSpPr>
        <p:spPr bwMode="auto">
          <a:xfrm>
            <a:off x="583964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7" name="Straight Connector 686"/>
          <p:cNvCxnSpPr/>
          <p:nvPr/>
        </p:nvCxnSpPr>
        <p:spPr bwMode="auto">
          <a:xfrm>
            <a:off x="57676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8" name="Straight Connector 687"/>
          <p:cNvCxnSpPr/>
          <p:nvPr/>
        </p:nvCxnSpPr>
        <p:spPr bwMode="auto">
          <a:xfrm>
            <a:off x="756783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89" name="Straight Connector 688"/>
          <p:cNvCxnSpPr/>
          <p:nvPr/>
        </p:nvCxnSpPr>
        <p:spPr bwMode="auto">
          <a:xfrm>
            <a:off x="749582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0" name="Straight Connector 689"/>
          <p:cNvCxnSpPr/>
          <p:nvPr/>
        </p:nvCxnSpPr>
        <p:spPr bwMode="auto">
          <a:xfrm>
            <a:off x="742381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2" name="Straight Connector 691"/>
          <p:cNvCxnSpPr/>
          <p:nvPr/>
        </p:nvCxnSpPr>
        <p:spPr bwMode="auto">
          <a:xfrm>
            <a:off x="5911651" y="5080620"/>
            <a:ext cx="93610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3" name="Straight Connector 692"/>
          <p:cNvCxnSpPr/>
          <p:nvPr/>
        </p:nvCxnSpPr>
        <p:spPr bwMode="auto">
          <a:xfrm>
            <a:off x="5839643" y="5080620"/>
            <a:ext cx="93610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4" name="Straight Connector 693"/>
          <p:cNvCxnSpPr/>
          <p:nvPr/>
        </p:nvCxnSpPr>
        <p:spPr bwMode="auto">
          <a:xfrm>
            <a:off x="5767635" y="5080620"/>
            <a:ext cx="93610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5" name="Straight Connector 694"/>
          <p:cNvCxnSpPr/>
          <p:nvPr/>
        </p:nvCxnSpPr>
        <p:spPr bwMode="auto">
          <a:xfrm>
            <a:off x="7567835"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6" name="Straight Connector 695"/>
          <p:cNvCxnSpPr/>
          <p:nvPr/>
        </p:nvCxnSpPr>
        <p:spPr bwMode="auto">
          <a:xfrm>
            <a:off x="7495827"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7" name="Straight Connector 696"/>
          <p:cNvCxnSpPr/>
          <p:nvPr/>
        </p:nvCxnSpPr>
        <p:spPr bwMode="auto">
          <a:xfrm>
            <a:off x="742381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5" name="Group 365"/>
          <p:cNvGrpSpPr/>
          <p:nvPr/>
        </p:nvGrpSpPr>
        <p:grpSpPr>
          <a:xfrm>
            <a:off x="3463379" y="5296644"/>
            <a:ext cx="144016" cy="144016"/>
            <a:chOff x="1591171" y="4144516"/>
            <a:chExt cx="144016" cy="144016"/>
          </a:xfrm>
        </p:grpSpPr>
        <p:cxnSp>
          <p:nvCxnSpPr>
            <p:cNvPr id="710" name="Straight Connector 709"/>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1" name="Straight Connector 710"/>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2" name="Straight Connector 711"/>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6" name="Group 263"/>
          <p:cNvGrpSpPr>
            <a:grpSpLocks noChangeAspect="1"/>
          </p:cNvGrpSpPr>
          <p:nvPr/>
        </p:nvGrpSpPr>
        <p:grpSpPr>
          <a:xfrm rot="10800000" flipH="1">
            <a:off x="1996428" y="4300148"/>
            <a:ext cx="194306" cy="276415"/>
            <a:chOff x="1951211" y="1840260"/>
            <a:chExt cx="144016" cy="288032"/>
          </a:xfrm>
        </p:grpSpPr>
        <p:sp>
          <p:nvSpPr>
            <p:cNvPr id="725" name="Flowchart: Delay 72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6" name="Flowchart: Delay 72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7" name="Isosceles Triangle 72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273"/>
          <p:cNvGrpSpPr>
            <a:grpSpLocks noChangeAspect="1"/>
          </p:cNvGrpSpPr>
          <p:nvPr/>
        </p:nvGrpSpPr>
        <p:grpSpPr>
          <a:xfrm rot="10800000" flipH="1">
            <a:off x="2207833" y="4298852"/>
            <a:ext cx="198749" cy="282735"/>
            <a:chOff x="1951211" y="1840260"/>
            <a:chExt cx="144016" cy="288032"/>
          </a:xfrm>
        </p:grpSpPr>
        <p:sp>
          <p:nvSpPr>
            <p:cNvPr id="729" name="Flowchart: Delay 728"/>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0" name="Flowchart: Delay 729"/>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732" name="Rectangle 731"/>
          <p:cNvSpPr/>
          <p:nvPr/>
        </p:nvSpPr>
        <p:spPr bwMode="auto">
          <a:xfrm>
            <a:off x="2023219"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734" name="TextBox 733"/>
          <p:cNvSpPr txBox="1"/>
          <p:nvPr/>
        </p:nvSpPr>
        <p:spPr>
          <a:xfrm>
            <a:off x="2394099" y="4576564"/>
            <a:ext cx="205184" cy="184666"/>
          </a:xfrm>
          <a:prstGeom prst="rect">
            <a:avLst/>
          </a:prstGeom>
          <a:noFill/>
        </p:spPr>
        <p:txBody>
          <a:bodyPr wrap="none" lIns="0" tIns="0" rIns="0" bIns="0" rtlCol="0">
            <a:spAutoFit/>
          </a:bodyPr>
          <a:lstStyle/>
          <a:p>
            <a:r>
              <a:rPr lang="en-GB" sz="1200" b="0" dirty="0" smtClean="0"/>
              <a:t>W*</a:t>
            </a:r>
            <a:endParaRPr lang="en-US" sz="1200" b="0" dirty="0" smtClean="0"/>
          </a:p>
        </p:txBody>
      </p:sp>
      <p:sp>
        <p:nvSpPr>
          <p:cNvPr id="735" name="TextBox 734"/>
          <p:cNvSpPr txBox="1"/>
          <p:nvPr/>
        </p:nvSpPr>
        <p:spPr>
          <a:xfrm>
            <a:off x="1951211" y="4576564"/>
            <a:ext cx="102592" cy="184666"/>
          </a:xfrm>
          <a:prstGeom prst="rect">
            <a:avLst/>
          </a:prstGeom>
          <a:noFill/>
        </p:spPr>
        <p:txBody>
          <a:bodyPr wrap="none" lIns="0" tIns="0" rIns="0" bIns="0" rtlCol="0">
            <a:spAutoFit/>
          </a:bodyPr>
          <a:lstStyle/>
          <a:p>
            <a:r>
              <a:rPr lang="en-GB" sz="1200" b="0" dirty="0" smtClean="0"/>
              <a:t>P</a:t>
            </a:r>
            <a:endParaRPr lang="en-US" sz="1200" b="0" dirty="0" smtClean="0"/>
          </a:p>
        </p:txBody>
      </p:sp>
      <p:cxnSp>
        <p:nvCxnSpPr>
          <p:cNvPr id="743" name="Straight Connector 742"/>
          <p:cNvCxnSpPr/>
          <p:nvPr/>
        </p:nvCxnSpPr>
        <p:spPr bwMode="auto">
          <a:xfrm>
            <a:off x="1519163" y="1984276"/>
            <a:ext cx="7776864" cy="0"/>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5" name="Straight Connector 744"/>
          <p:cNvCxnSpPr/>
          <p:nvPr/>
        </p:nvCxnSpPr>
        <p:spPr bwMode="auto">
          <a:xfrm>
            <a:off x="1663179"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cxnSp>
        <p:nvCxnSpPr>
          <p:cNvPr id="746" name="Straight Connector 745"/>
          <p:cNvCxnSpPr/>
          <p:nvPr/>
        </p:nvCxnSpPr>
        <p:spPr bwMode="auto">
          <a:xfrm>
            <a:off x="5983659" y="1696244"/>
            <a:ext cx="0" cy="288032"/>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18" name="Group 25"/>
          <p:cNvGrpSpPr>
            <a:grpSpLocks noChangeAspect="1"/>
          </p:cNvGrpSpPr>
          <p:nvPr/>
        </p:nvGrpSpPr>
        <p:grpSpPr>
          <a:xfrm>
            <a:off x="1519163" y="3928492"/>
            <a:ext cx="288032" cy="288032"/>
            <a:chOff x="655067" y="5296644"/>
            <a:chExt cx="504056" cy="504056"/>
          </a:xfrm>
          <a:solidFill>
            <a:schemeClr val="bg1"/>
          </a:solidFill>
        </p:grpSpPr>
        <p:sp>
          <p:nvSpPr>
            <p:cNvPr id="749" name="Isosceles Triangle 74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50" name="Trapezoid 7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51" name="Straight Connector 750"/>
          <p:cNvCxnSpPr>
            <a:stCxn id="749" idx="0"/>
          </p:cNvCxnSpPr>
          <p:nvPr/>
        </p:nvCxnSpPr>
        <p:spPr bwMode="auto">
          <a:xfrm flipV="1">
            <a:off x="166317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74" name="TextBox 773"/>
          <p:cNvSpPr txBox="1"/>
          <p:nvPr/>
        </p:nvSpPr>
        <p:spPr>
          <a:xfrm>
            <a:off x="5925823" y="1480220"/>
            <a:ext cx="238848" cy="215444"/>
          </a:xfrm>
          <a:prstGeom prst="rect">
            <a:avLst/>
          </a:prstGeom>
          <a:noFill/>
        </p:spPr>
        <p:txBody>
          <a:bodyPr wrap="none" lIns="0" tIns="0" rIns="0" bIns="0" rtlCol="0">
            <a:spAutoFit/>
          </a:bodyPr>
          <a:lstStyle/>
          <a:p>
            <a:r>
              <a:rPr lang="en-GB" sz="1400" dirty="0" err="1" smtClean="0">
                <a:solidFill>
                  <a:schemeClr val="tx1">
                    <a:lumMod val="50000"/>
                    <a:lumOff val="50000"/>
                  </a:schemeClr>
                </a:solidFill>
              </a:rPr>
              <a:t>Ug</a:t>
            </a:r>
            <a:endParaRPr lang="en-US" sz="1400" dirty="0" smtClean="0">
              <a:solidFill>
                <a:schemeClr val="tx1">
                  <a:lumMod val="50000"/>
                  <a:lumOff val="50000"/>
                </a:schemeClr>
              </a:solidFill>
            </a:endParaRPr>
          </a:p>
        </p:txBody>
      </p:sp>
      <p:grpSp>
        <p:nvGrpSpPr>
          <p:cNvPr id="19" name="Group 25"/>
          <p:cNvGrpSpPr>
            <a:grpSpLocks noChangeAspect="1"/>
          </p:cNvGrpSpPr>
          <p:nvPr/>
        </p:nvGrpSpPr>
        <p:grpSpPr>
          <a:xfrm>
            <a:off x="2239243" y="3928492"/>
            <a:ext cx="288032" cy="288032"/>
            <a:chOff x="655067" y="5296644"/>
            <a:chExt cx="504056" cy="504056"/>
          </a:xfrm>
          <a:solidFill>
            <a:schemeClr val="bg1"/>
          </a:solidFill>
        </p:grpSpPr>
        <p:sp>
          <p:nvSpPr>
            <p:cNvPr id="776" name="Isosceles Triangle 77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77" name="Trapezoid 77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778" name="Straight Connector 777"/>
          <p:cNvCxnSpPr>
            <a:stCxn id="776" idx="0"/>
          </p:cNvCxnSpPr>
          <p:nvPr/>
        </p:nvCxnSpPr>
        <p:spPr bwMode="auto">
          <a:xfrm flipV="1">
            <a:off x="2383259"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0" name="Straight Connector 789"/>
          <p:cNvCxnSpPr/>
          <p:nvPr/>
        </p:nvCxnSpPr>
        <p:spPr bwMode="auto">
          <a:xfrm>
            <a:off x="2455267"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0" name="Group 344"/>
          <p:cNvGrpSpPr/>
          <p:nvPr/>
        </p:nvGrpSpPr>
        <p:grpSpPr>
          <a:xfrm>
            <a:off x="1591171" y="5080620"/>
            <a:ext cx="144016" cy="360040"/>
            <a:chOff x="871091" y="4144516"/>
            <a:chExt cx="144016" cy="144016"/>
          </a:xfrm>
        </p:grpSpPr>
        <p:cxnSp>
          <p:nvCxnSpPr>
            <p:cNvPr id="796" name="Straight Connector 7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7" name="Straight Connector 7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8" name="Straight Connector 7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799" name="Straight Connector 798"/>
          <p:cNvCxnSpPr/>
          <p:nvPr/>
        </p:nvCxnSpPr>
        <p:spPr bwMode="auto">
          <a:xfrm>
            <a:off x="1735187"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0" name="Straight Connector 799"/>
          <p:cNvCxnSpPr/>
          <p:nvPr/>
        </p:nvCxnSpPr>
        <p:spPr bwMode="auto">
          <a:xfrm>
            <a:off x="16631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1" name="Straight Connector 800"/>
          <p:cNvCxnSpPr/>
          <p:nvPr/>
        </p:nvCxnSpPr>
        <p:spPr bwMode="auto">
          <a:xfrm>
            <a:off x="15911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3" name="Straight Connector 802"/>
          <p:cNvCxnSpPr/>
          <p:nvPr/>
        </p:nvCxnSpPr>
        <p:spPr bwMode="auto">
          <a:xfrm flipV="1">
            <a:off x="2383259"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06" name="Straight Connector 805"/>
          <p:cNvCxnSpPr/>
          <p:nvPr/>
        </p:nvCxnSpPr>
        <p:spPr bwMode="auto">
          <a:xfrm flipH="1">
            <a:off x="2383259" y="2560340"/>
            <a:ext cx="5976664" cy="0"/>
          </a:xfrm>
          <a:prstGeom prst="line">
            <a:avLst/>
          </a:prstGeom>
          <a:solidFill>
            <a:schemeClr val="accent1"/>
          </a:solidFill>
          <a:ln w="38100" cap="flat" cmpd="sng" algn="ctr">
            <a:solidFill>
              <a:srgbClr val="CC00FF"/>
            </a:solidFill>
            <a:prstDash val="solid"/>
            <a:round/>
            <a:headEnd type="none" w="med" len="med"/>
            <a:tailEnd type="none" w="med" len="med"/>
          </a:ln>
          <a:effectLst/>
        </p:spPr>
      </p:cxnSp>
      <p:cxnSp>
        <p:nvCxnSpPr>
          <p:cNvPr id="811" name="Straight Connector 810"/>
          <p:cNvCxnSpPr/>
          <p:nvPr/>
        </p:nvCxnSpPr>
        <p:spPr bwMode="auto">
          <a:xfrm flipH="1">
            <a:off x="8863979"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2" name="Straight Connector 811"/>
          <p:cNvCxnSpPr/>
          <p:nvPr/>
        </p:nvCxnSpPr>
        <p:spPr bwMode="auto">
          <a:xfrm flipH="1">
            <a:off x="864795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3" name="Straight Connector 812"/>
          <p:cNvCxnSpPr/>
          <p:nvPr/>
        </p:nvCxnSpPr>
        <p:spPr bwMode="auto">
          <a:xfrm flipH="1">
            <a:off x="879197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4" name="Straight Connector 813"/>
          <p:cNvCxnSpPr/>
          <p:nvPr/>
        </p:nvCxnSpPr>
        <p:spPr bwMode="auto">
          <a:xfrm flipH="1">
            <a:off x="9080003"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5" name="Straight Connector 814"/>
          <p:cNvCxnSpPr/>
          <p:nvPr/>
        </p:nvCxnSpPr>
        <p:spPr bwMode="auto">
          <a:xfrm flipH="1">
            <a:off x="9007995"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6" name="Straight Connector 815"/>
          <p:cNvCxnSpPr/>
          <p:nvPr/>
        </p:nvCxnSpPr>
        <p:spPr bwMode="auto">
          <a:xfrm flipH="1">
            <a:off x="915201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7" name="Straight Connector 816"/>
          <p:cNvCxnSpPr/>
          <p:nvPr/>
        </p:nvCxnSpPr>
        <p:spPr bwMode="auto">
          <a:xfrm flipH="1">
            <a:off x="8359923"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8" name="Straight Connector 817"/>
          <p:cNvCxnSpPr/>
          <p:nvPr/>
        </p:nvCxnSpPr>
        <p:spPr bwMode="auto">
          <a:xfrm flipH="1">
            <a:off x="8431931" y="4216524"/>
            <a:ext cx="0" cy="64807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1" name="Group 25"/>
          <p:cNvGrpSpPr>
            <a:grpSpLocks noChangeAspect="1"/>
          </p:cNvGrpSpPr>
          <p:nvPr/>
        </p:nvGrpSpPr>
        <p:grpSpPr>
          <a:xfrm flipH="1">
            <a:off x="8568952" y="3928492"/>
            <a:ext cx="288032" cy="288032"/>
            <a:chOff x="655067" y="5296644"/>
            <a:chExt cx="504056" cy="504056"/>
          </a:xfrm>
          <a:solidFill>
            <a:schemeClr val="bg1"/>
          </a:solidFill>
        </p:grpSpPr>
        <p:sp>
          <p:nvSpPr>
            <p:cNvPr id="820" name="Isosceles Triangle 81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1" name="Trapezoid 82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22" name="Straight Connector 821"/>
          <p:cNvCxnSpPr>
            <a:stCxn id="820" idx="0"/>
          </p:cNvCxnSpPr>
          <p:nvPr/>
        </p:nvCxnSpPr>
        <p:spPr bwMode="auto">
          <a:xfrm flipH="1" flipV="1">
            <a:off x="8712968"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3" name="Straight Connector 822"/>
          <p:cNvCxnSpPr/>
          <p:nvPr/>
        </p:nvCxnSpPr>
        <p:spPr bwMode="auto">
          <a:xfrm flipH="1">
            <a:off x="9073008" y="2128292"/>
            <a:ext cx="6995" cy="172819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824" name="Straight Connector 823"/>
          <p:cNvCxnSpPr/>
          <p:nvPr/>
        </p:nvCxnSpPr>
        <p:spPr bwMode="auto">
          <a:xfrm>
            <a:off x="8503939" y="508062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5" name="Straight Connector 824"/>
          <p:cNvCxnSpPr/>
          <p:nvPr/>
        </p:nvCxnSpPr>
        <p:spPr bwMode="auto">
          <a:xfrm flipH="1">
            <a:off x="8863979"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6" name="Straight Connector 825"/>
          <p:cNvCxnSpPr/>
          <p:nvPr/>
        </p:nvCxnSpPr>
        <p:spPr bwMode="auto">
          <a:xfrm flipH="1">
            <a:off x="8791971" y="5080620"/>
            <a:ext cx="0" cy="3600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7" name="Straight Connector 826"/>
          <p:cNvCxnSpPr/>
          <p:nvPr/>
        </p:nvCxnSpPr>
        <p:spPr bwMode="auto">
          <a:xfrm flipH="1">
            <a:off x="886397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8" name="Straight Connector 827"/>
          <p:cNvCxnSpPr/>
          <p:nvPr/>
        </p:nvCxnSpPr>
        <p:spPr bwMode="auto">
          <a:xfrm flipH="1">
            <a:off x="879197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9" name="Straight Connector 828"/>
          <p:cNvCxnSpPr/>
          <p:nvPr/>
        </p:nvCxnSpPr>
        <p:spPr bwMode="auto">
          <a:xfrm flipH="1">
            <a:off x="8503939"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2" name="Group 263"/>
          <p:cNvGrpSpPr>
            <a:grpSpLocks noChangeAspect="1"/>
          </p:cNvGrpSpPr>
          <p:nvPr/>
        </p:nvGrpSpPr>
        <p:grpSpPr>
          <a:xfrm rot="10800000">
            <a:off x="8552448" y="4300148"/>
            <a:ext cx="194306" cy="276415"/>
            <a:chOff x="1951211" y="1840260"/>
            <a:chExt cx="144016" cy="288032"/>
          </a:xfrm>
        </p:grpSpPr>
        <p:sp>
          <p:nvSpPr>
            <p:cNvPr id="831" name="Flowchart: Delay 830"/>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2" name="Flowchart: Delay 831"/>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3" name="Isosceles Triangle 832"/>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273"/>
          <p:cNvGrpSpPr>
            <a:grpSpLocks noChangeAspect="1"/>
          </p:cNvGrpSpPr>
          <p:nvPr/>
        </p:nvGrpSpPr>
        <p:grpSpPr>
          <a:xfrm rot="10800000">
            <a:off x="8336600" y="4298852"/>
            <a:ext cx="198749" cy="282735"/>
            <a:chOff x="1951211" y="1840260"/>
            <a:chExt cx="144016" cy="288032"/>
          </a:xfrm>
        </p:grpSpPr>
        <p:sp>
          <p:nvSpPr>
            <p:cNvPr id="835" name="Flowchart: Delay 834"/>
            <p:cNvSpPr/>
            <p:nvPr/>
          </p:nvSpPr>
          <p:spPr bwMode="auto">
            <a:xfrm rot="16200000">
              <a:off x="1987215" y="1804256"/>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6" name="Flowchart: Delay 835"/>
            <p:cNvSpPr/>
            <p:nvPr/>
          </p:nvSpPr>
          <p:spPr bwMode="auto">
            <a:xfrm rot="5400000" flipV="1">
              <a:off x="1987215" y="1876264"/>
              <a:ext cx="72008" cy="144016"/>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7" name="Isosceles Triangle 836"/>
            <p:cNvSpPr/>
            <p:nvPr/>
          </p:nvSpPr>
          <p:spPr bwMode="auto">
            <a:xfrm flipH="1" flipV="1">
              <a:off x="1951211" y="1984276"/>
              <a:ext cx="144016" cy="14401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838" name="Rectangle 837"/>
          <p:cNvSpPr/>
          <p:nvPr/>
        </p:nvSpPr>
        <p:spPr bwMode="auto">
          <a:xfrm flipH="1">
            <a:off x="8359923" y="4720580"/>
            <a:ext cx="36004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000" dirty="0" err="1" smtClean="0">
                <a:solidFill>
                  <a:schemeClr val="bg1"/>
                </a:solidFill>
                <a:latin typeface="Arial" charset="0"/>
              </a:rPr>
              <a:t>h</a:t>
            </a:r>
            <a:r>
              <a:rPr kumimoji="0" lang="en-GB" sz="1000" b="1" i="0" u="none" strike="noStrike" cap="none" normalizeH="0" baseline="0" dirty="0" err="1" smtClean="0">
                <a:ln>
                  <a:noFill/>
                </a:ln>
                <a:solidFill>
                  <a:schemeClr val="bg1"/>
                </a:solidFill>
                <a:effectLst/>
                <a:latin typeface="Arial" charset="0"/>
                <a:ea typeface="MS PGothic" pitchFamily="34" charset="-128"/>
              </a:rPr>
              <a:t>DSS</a:t>
            </a:r>
            <a:endParaRPr kumimoji="0" lang="en-US" sz="1000" b="1" i="0" u="none" strike="noStrike" cap="none" normalizeH="0" baseline="0" dirty="0" smtClean="0">
              <a:ln>
                <a:noFill/>
              </a:ln>
              <a:solidFill>
                <a:schemeClr val="bg1"/>
              </a:solidFill>
              <a:effectLst/>
              <a:latin typeface="Arial" charset="0"/>
              <a:ea typeface="MS PGothic" pitchFamily="34" charset="-128"/>
            </a:endParaRPr>
          </a:p>
        </p:txBody>
      </p:sp>
      <p:sp>
        <p:nvSpPr>
          <p:cNvPr id="839" name="TextBox 838"/>
          <p:cNvSpPr txBox="1"/>
          <p:nvPr/>
        </p:nvSpPr>
        <p:spPr>
          <a:xfrm flipH="1">
            <a:off x="8689379" y="4576564"/>
            <a:ext cx="145874" cy="184666"/>
          </a:xfrm>
          <a:prstGeom prst="rect">
            <a:avLst/>
          </a:prstGeom>
          <a:noFill/>
        </p:spPr>
        <p:txBody>
          <a:bodyPr wrap="none" lIns="0" tIns="0" rIns="0" bIns="0" rtlCol="0">
            <a:spAutoFit/>
          </a:bodyPr>
          <a:lstStyle/>
          <a:p>
            <a:r>
              <a:rPr lang="en-GB" sz="1200" b="0" dirty="0" smtClean="0"/>
              <a:t>W</a:t>
            </a:r>
            <a:endParaRPr lang="en-US" sz="1200" b="0" dirty="0" smtClean="0"/>
          </a:p>
        </p:txBody>
      </p:sp>
      <p:cxnSp>
        <p:nvCxnSpPr>
          <p:cNvPr id="840" name="Straight Connector 839"/>
          <p:cNvCxnSpPr/>
          <p:nvPr/>
        </p:nvCxnSpPr>
        <p:spPr bwMode="auto">
          <a:xfrm flipH="1">
            <a:off x="8719963" y="1984276"/>
            <a:ext cx="0" cy="1872208"/>
          </a:xfrm>
          <a:prstGeom prst="line">
            <a:avLst/>
          </a:prstGeom>
          <a:solidFill>
            <a:schemeClr val="accent1"/>
          </a:solidFill>
          <a:ln w="38100" cap="flat" cmpd="sng" algn="ctr">
            <a:solidFill>
              <a:schemeClr val="tx1">
                <a:lumMod val="50000"/>
                <a:lumOff val="50000"/>
              </a:schemeClr>
            </a:solidFill>
            <a:prstDash val="solid"/>
            <a:round/>
            <a:headEnd type="none" w="med" len="med"/>
            <a:tailEnd type="none" w="med" len="med"/>
          </a:ln>
          <a:effectLst/>
        </p:spPr>
      </p:cxnSp>
      <p:grpSp>
        <p:nvGrpSpPr>
          <p:cNvPr id="24" name="Group 25"/>
          <p:cNvGrpSpPr>
            <a:grpSpLocks noChangeAspect="1"/>
          </p:cNvGrpSpPr>
          <p:nvPr/>
        </p:nvGrpSpPr>
        <p:grpSpPr>
          <a:xfrm flipH="1">
            <a:off x="8935987" y="3928492"/>
            <a:ext cx="288032" cy="288032"/>
            <a:chOff x="655067" y="5296644"/>
            <a:chExt cx="504056" cy="504056"/>
          </a:xfrm>
          <a:solidFill>
            <a:schemeClr val="bg1"/>
          </a:solidFill>
        </p:grpSpPr>
        <p:sp>
          <p:nvSpPr>
            <p:cNvPr id="842" name="Isosceles Triangle 84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3" name="Trapezoid 84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4" name="Straight Connector 843"/>
          <p:cNvCxnSpPr>
            <a:stCxn id="842" idx="0"/>
          </p:cNvCxnSpPr>
          <p:nvPr/>
        </p:nvCxnSpPr>
        <p:spPr bwMode="auto">
          <a:xfrm flipH="1" flipV="1">
            <a:off x="908000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5" name="Group 25"/>
          <p:cNvGrpSpPr>
            <a:grpSpLocks noChangeAspect="1"/>
          </p:cNvGrpSpPr>
          <p:nvPr/>
        </p:nvGrpSpPr>
        <p:grpSpPr>
          <a:xfrm flipH="1">
            <a:off x="8215907" y="3928492"/>
            <a:ext cx="288032" cy="288032"/>
            <a:chOff x="655067" y="5296644"/>
            <a:chExt cx="504056" cy="504056"/>
          </a:xfrm>
          <a:solidFill>
            <a:schemeClr val="bg1"/>
          </a:solidFill>
        </p:grpSpPr>
        <p:sp>
          <p:nvSpPr>
            <p:cNvPr id="846" name="Isosceles Triangle 8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47" name="Trapezoid 8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48" name="Straight Connector 847"/>
          <p:cNvCxnSpPr>
            <a:stCxn id="846" idx="0"/>
          </p:cNvCxnSpPr>
          <p:nvPr/>
        </p:nvCxnSpPr>
        <p:spPr bwMode="auto">
          <a:xfrm flipH="1" flipV="1">
            <a:off x="8359923" y="38564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9" name="Straight Connector 848"/>
          <p:cNvCxnSpPr/>
          <p:nvPr/>
        </p:nvCxnSpPr>
        <p:spPr bwMode="auto">
          <a:xfrm flipH="1">
            <a:off x="8287915" y="42165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6" name="Group 344"/>
          <p:cNvGrpSpPr/>
          <p:nvPr/>
        </p:nvGrpSpPr>
        <p:grpSpPr>
          <a:xfrm flipH="1">
            <a:off x="9007995" y="5080620"/>
            <a:ext cx="144016" cy="360040"/>
            <a:chOff x="871091" y="4144516"/>
            <a:chExt cx="144016" cy="144016"/>
          </a:xfrm>
        </p:grpSpPr>
        <p:cxnSp>
          <p:nvCxnSpPr>
            <p:cNvPr id="851" name="Straight Connector 85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2" name="Straight Connector 85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3" name="Straight Connector 85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854" name="Straight Connector 853"/>
          <p:cNvCxnSpPr/>
          <p:nvPr/>
        </p:nvCxnSpPr>
        <p:spPr bwMode="auto">
          <a:xfrm flipH="1">
            <a:off x="9007995"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5" name="Straight Connector 854"/>
          <p:cNvCxnSpPr/>
          <p:nvPr/>
        </p:nvCxnSpPr>
        <p:spPr bwMode="auto">
          <a:xfrm flipH="1">
            <a:off x="9080003"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6" name="Straight Connector 855"/>
          <p:cNvCxnSpPr/>
          <p:nvPr/>
        </p:nvCxnSpPr>
        <p:spPr bwMode="auto">
          <a:xfrm flipH="1">
            <a:off x="9152011" y="486459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7" name="Straight Connector 856"/>
          <p:cNvCxnSpPr/>
          <p:nvPr/>
        </p:nvCxnSpPr>
        <p:spPr bwMode="auto">
          <a:xfrm flipH="1" flipV="1">
            <a:off x="8359923" y="2560340"/>
            <a:ext cx="0" cy="1296144"/>
          </a:xfrm>
          <a:prstGeom prst="line">
            <a:avLst/>
          </a:prstGeom>
          <a:solidFill>
            <a:schemeClr val="accent1"/>
          </a:solidFill>
          <a:ln w="38100" cap="flat" cmpd="sng" algn="ctr">
            <a:solidFill>
              <a:srgbClr val="CC00FF"/>
            </a:solidFill>
            <a:prstDash val="solid"/>
            <a:round/>
            <a:headEnd type="none" w="med" len="med"/>
            <a:tailEnd type="none" w="med" len="med"/>
          </a:ln>
          <a:effectLst/>
        </p:spPr>
      </p:cxnSp>
      <p:sp>
        <p:nvSpPr>
          <p:cNvPr id="859" name="TextBox 858"/>
          <p:cNvSpPr txBox="1"/>
          <p:nvPr/>
        </p:nvSpPr>
        <p:spPr>
          <a:xfrm>
            <a:off x="8226747" y="4576564"/>
            <a:ext cx="161904" cy="184666"/>
          </a:xfrm>
          <a:prstGeom prst="rect">
            <a:avLst/>
          </a:prstGeom>
          <a:noFill/>
        </p:spPr>
        <p:txBody>
          <a:bodyPr wrap="none" lIns="0" tIns="0" rIns="0" bIns="0" rtlCol="0">
            <a:spAutoFit/>
          </a:bodyPr>
          <a:lstStyle/>
          <a:p>
            <a:r>
              <a:rPr lang="en-GB" sz="1200" b="0" dirty="0" smtClean="0"/>
              <a:t>P*</a:t>
            </a:r>
            <a:endParaRPr lang="en-US" sz="1200" b="0" dirty="0" smtClean="0"/>
          </a:p>
        </p:txBody>
      </p:sp>
      <p:grpSp>
        <p:nvGrpSpPr>
          <p:cNvPr id="27" name="Group 61"/>
          <p:cNvGrpSpPr>
            <a:grpSpLocks noChangeAspect="1"/>
          </p:cNvGrpSpPr>
          <p:nvPr/>
        </p:nvGrpSpPr>
        <p:grpSpPr>
          <a:xfrm flipV="1">
            <a:off x="6559723" y="5440660"/>
            <a:ext cx="3024336" cy="288032"/>
            <a:chOff x="655067" y="5296644"/>
            <a:chExt cx="504056" cy="504056"/>
          </a:xfrm>
          <a:solidFill>
            <a:schemeClr val="bg1"/>
          </a:solidFill>
        </p:grpSpPr>
        <p:sp>
          <p:nvSpPr>
            <p:cNvPr id="863" name="Isosceles Triangle 8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64" name="Trapezoid 863"/>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66" name="Straight Connector 865"/>
          <p:cNvCxnSpPr/>
          <p:nvPr/>
        </p:nvCxnSpPr>
        <p:spPr bwMode="auto">
          <a:xfrm>
            <a:off x="216723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8" name="Straight Connector 867"/>
          <p:cNvCxnSpPr/>
          <p:nvPr/>
        </p:nvCxnSpPr>
        <p:spPr bwMode="auto">
          <a:xfrm>
            <a:off x="461550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9" name="Straight Connector 868"/>
          <p:cNvCxnSpPr/>
          <p:nvPr/>
        </p:nvCxnSpPr>
        <p:spPr bwMode="auto">
          <a:xfrm>
            <a:off x="4327475"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0" name="Straight Connector 869"/>
          <p:cNvCxnSpPr/>
          <p:nvPr/>
        </p:nvCxnSpPr>
        <p:spPr bwMode="auto">
          <a:xfrm>
            <a:off x="490353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1" name="Straight Connector 870"/>
          <p:cNvCxnSpPr/>
          <p:nvPr/>
        </p:nvCxnSpPr>
        <p:spPr bwMode="auto">
          <a:xfrm>
            <a:off x="5695627"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2" name="Straight Connector 871"/>
          <p:cNvCxnSpPr/>
          <p:nvPr/>
        </p:nvCxnSpPr>
        <p:spPr bwMode="auto">
          <a:xfrm>
            <a:off x="5983659"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3" name="Straight Connector 872"/>
          <p:cNvCxnSpPr/>
          <p:nvPr/>
        </p:nvCxnSpPr>
        <p:spPr bwMode="auto">
          <a:xfrm>
            <a:off x="6271691"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8" name="Group 61"/>
          <p:cNvGrpSpPr>
            <a:grpSpLocks noChangeAspect="1"/>
          </p:cNvGrpSpPr>
          <p:nvPr/>
        </p:nvGrpSpPr>
        <p:grpSpPr>
          <a:xfrm flipV="1">
            <a:off x="1087115" y="5440660"/>
            <a:ext cx="3024336"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544200"/>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875" name="Straight Connector 874"/>
          <p:cNvCxnSpPr/>
          <p:nvPr/>
        </p:nvCxnSpPr>
        <p:spPr bwMode="auto">
          <a:xfrm>
            <a:off x="85039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8" name="Straight Connector 357"/>
          <p:cNvCxnSpPr/>
          <p:nvPr/>
        </p:nvCxnSpPr>
        <p:spPr bwMode="auto">
          <a:xfrm>
            <a:off x="367940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7" name="Straight Connector 376"/>
          <p:cNvCxnSpPr/>
          <p:nvPr/>
        </p:nvCxnSpPr>
        <p:spPr bwMode="auto">
          <a:xfrm>
            <a:off x="31033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8" name="Straight Connector 377"/>
          <p:cNvCxnSpPr/>
          <p:nvPr/>
        </p:nvCxnSpPr>
        <p:spPr bwMode="auto">
          <a:xfrm>
            <a:off x="295932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9" name="Straight Connector 378"/>
          <p:cNvCxnSpPr/>
          <p:nvPr/>
        </p:nvCxnSpPr>
        <p:spPr bwMode="auto">
          <a:xfrm>
            <a:off x="303133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5" name="Straight Connector 384"/>
          <p:cNvCxnSpPr/>
          <p:nvPr/>
        </p:nvCxnSpPr>
        <p:spPr bwMode="auto">
          <a:xfrm flipH="1">
            <a:off x="8503939" y="4792588"/>
            <a:ext cx="72008" cy="144016"/>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386" name="Straight Connector 385"/>
          <p:cNvCxnSpPr/>
          <p:nvPr/>
        </p:nvCxnSpPr>
        <p:spPr bwMode="auto">
          <a:xfrm>
            <a:off x="8431931"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sp>
        <p:nvSpPr>
          <p:cNvPr id="387" name="Freeform 386"/>
          <p:cNvSpPr/>
          <p:nvPr/>
        </p:nvSpPr>
        <p:spPr bwMode="auto">
          <a:xfrm>
            <a:off x="2095227" y="4720580"/>
            <a:ext cx="216024" cy="72008"/>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00" name="Straight Connector 399"/>
          <p:cNvCxnSpPr/>
          <p:nvPr/>
        </p:nvCxnSpPr>
        <p:spPr bwMode="auto">
          <a:xfrm>
            <a:off x="8647955" y="4720580"/>
            <a:ext cx="0" cy="72008"/>
          </a:xfrm>
          <a:prstGeom prst="line">
            <a:avLst/>
          </a:prstGeom>
          <a:solidFill>
            <a:schemeClr val="accent1"/>
          </a:solidFill>
          <a:ln w="38100" cap="flat" cmpd="sng" algn="ctr">
            <a:solidFill>
              <a:schemeClr val="bg1"/>
            </a:solidFill>
            <a:prstDash val="solid"/>
            <a:round/>
            <a:headEnd type="none" w="med" len="med"/>
            <a:tailEnd type="none" w="med" len="med"/>
          </a:ln>
          <a:effectLst/>
        </p:spPr>
      </p:cxnSp>
      <p:cxnSp>
        <p:nvCxnSpPr>
          <p:cNvPr id="401" name="Straight Connector 400"/>
          <p:cNvCxnSpPr/>
          <p:nvPr/>
        </p:nvCxnSpPr>
        <p:spPr bwMode="auto">
          <a:xfrm flipH="1">
            <a:off x="670373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flipH="1">
            <a:off x="684775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3" name="Straight Connector 402"/>
          <p:cNvCxnSpPr/>
          <p:nvPr/>
        </p:nvCxnSpPr>
        <p:spPr bwMode="auto">
          <a:xfrm flipH="1">
            <a:off x="677574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4" name="Straight Connector 403"/>
          <p:cNvCxnSpPr/>
          <p:nvPr/>
        </p:nvCxnSpPr>
        <p:spPr bwMode="auto">
          <a:xfrm flipH="1">
            <a:off x="727980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5" name="Straight Connector 404"/>
          <p:cNvCxnSpPr/>
          <p:nvPr/>
        </p:nvCxnSpPr>
        <p:spPr bwMode="auto">
          <a:xfrm flipH="1">
            <a:off x="7423819"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p:nvPr/>
        </p:nvCxnSpPr>
        <p:spPr bwMode="auto">
          <a:xfrm flipH="1">
            <a:off x="7351811"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9" name="Group 365"/>
          <p:cNvGrpSpPr/>
          <p:nvPr/>
        </p:nvGrpSpPr>
        <p:grpSpPr>
          <a:xfrm flipH="1">
            <a:off x="6991771" y="5296644"/>
            <a:ext cx="144016" cy="144016"/>
            <a:chOff x="1591171" y="4144516"/>
            <a:chExt cx="144016" cy="144016"/>
          </a:xfrm>
        </p:grpSpPr>
        <p:cxnSp>
          <p:nvCxnSpPr>
            <p:cNvPr id="408" name="Straight Connector 40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2" name="Straight Connector 411"/>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18" name="Straight Connector 417"/>
          <p:cNvCxnSpPr/>
          <p:nvPr/>
        </p:nvCxnSpPr>
        <p:spPr bwMode="auto">
          <a:xfrm flipH="1">
            <a:off x="6919763" y="5296644"/>
            <a:ext cx="0" cy="15240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flipH="1">
            <a:off x="7495827"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1" name="Straight Connector 420"/>
          <p:cNvCxnSpPr/>
          <p:nvPr/>
        </p:nvCxnSpPr>
        <p:spPr bwMode="auto">
          <a:xfrm flipH="1">
            <a:off x="7639843"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2" name="Straight Connector 421"/>
          <p:cNvCxnSpPr/>
          <p:nvPr/>
        </p:nvCxnSpPr>
        <p:spPr bwMode="auto">
          <a:xfrm flipH="1">
            <a:off x="7567835" y="529664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4" name="Straight Connector 423"/>
          <p:cNvCxnSpPr/>
          <p:nvPr/>
        </p:nvCxnSpPr>
        <p:spPr bwMode="auto">
          <a:xfrm>
            <a:off x="2167235" y="4936604"/>
            <a:ext cx="0" cy="144016"/>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57" name="Straight Connector 356"/>
          <p:cNvCxnSpPr/>
          <p:nvPr/>
        </p:nvCxnSpPr>
        <p:spPr bwMode="auto">
          <a:xfrm>
            <a:off x="324735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7" name="Straight Connector 366"/>
          <p:cNvCxnSpPr/>
          <p:nvPr/>
        </p:nvCxnSpPr>
        <p:spPr bwMode="auto">
          <a:xfrm>
            <a:off x="31753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8" name="Straight Connector 367"/>
          <p:cNvCxnSpPr/>
          <p:nvPr/>
        </p:nvCxnSpPr>
        <p:spPr bwMode="auto">
          <a:xfrm>
            <a:off x="31033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69" name="Straight Connector 368"/>
          <p:cNvCxnSpPr/>
          <p:nvPr/>
        </p:nvCxnSpPr>
        <p:spPr bwMode="auto">
          <a:xfrm>
            <a:off x="483153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76" name="Straight Connector 375"/>
          <p:cNvCxnSpPr/>
          <p:nvPr/>
        </p:nvCxnSpPr>
        <p:spPr bwMode="auto">
          <a:xfrm>
            <a:off x="475952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0" name="Straight Connector 379"/>
          <p:cNvCxnSpPr/>
          <p:nvPr/>
        </p:nvCxnSpPr>
        <p:spPr bwMode="auto">
          <a:xfrm>
            <a:off x="468751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83" name="Straight Connector 382"/>
          <p:cNvCxnSpPr/>
          <p:nvPr/>
        </p:nvCxnSpPr>
        <p:spPr bwMode="auto">
          <a:xfrm>
            <a:off x="6703739"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4" name="Straight Connector 393"/>
          <p:cNvCxnSpPr/>
          <p:nvPr/>
        </p:nvCxnSpPr>
        <p:spPr bwMode="auto">
          <a:xfrm>
            <a:off x="6775747"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5" name="Straight Connector 394"/>
          <p:cNvCxnSpPr/>
          <p:nvPr/>
        </p:nvCxnSpPr>
        <p:spPr bwMode="auto">
          <a:xfrm flipH="1">
            <a:off x="6847755" y="4864596"/>
            <a:ext cx="8384"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6" name="Straight Connector 395"/>
          <p:cNvCxnSpPr/>
          <p:nvPr/>
        </p:nvCxnSpPr>
        <p:spPr bwMode="auto">
          <a:xfrm>
            <a:off x="8071891"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7" name="Straight Connector 396"/>
          <p:cNvCxnSpPr/>
          <p:nvPr/>
        </p:nvCxnSpPr>
        <p:spPr bwMode="auto">
          <a:xfrm>
            <a:off x="7999883"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8" name="Straight Connector 397"/>
          <p:cNvCxnSpPr/>
          <p:nvPr/>
        </p:nvCxnSpPr>
        <p:spPr bwMode="auto">
          <a:xfrm>
            <a:off x="7927875" y="4864596"/>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381" name="TextBox 380"/>
          <p:cNvSpPr txBox="1"/>
          <p:nvPr/>
        </p:nvSpPr>
        <p:spPr>
          <a:xfrm>
            <a:off x="3823419" y="6880820"/>
            <a:ext cx="1296144" cy="430887"/>
          </a:xfrm>
          <a:prstGeom prst="rect">
            <a:avLst/>
          </a:prstGeom>
          <a:noFill/>
        </p:spPr>
        <p:txBody>
          <a:bodyPr wrap="square" lIns="0" tIns="0" rIns="0" bIns="0" rtlCol="0">
            <a:spAutoFit/>
          </a:bodyPr>
          <a:lstStyle/>
          <a:p>
            <a:pPr algn="ctr"/>
            <a:r>
              <a:rPr lang="en-GB" sz="1400" b="0" dirty="0" smtClean="0"/>
              <a:t>Virtual  BVLAN end point B</a:t>
            </a:r>
            <a:endParaRPr lang="en-US" sz="1400" b="0" dirty="0" smtClean="0"/>
          </a:p>
        </p:txBody>
      </p:sp>
      <p:cxnSp>
        <p:nvCxnSpPr>
          <p:cNvPr id="384" name="Straight Arrow Connector 383"/>
          <p:cNvCxnSpPr>
            <a:stCxn id="381" idx="0"/>
            <a:endCxn id="88" idx="0"/>
          </p:cNvCxnSpPr>
          <p:nvPr/>
        </p:nvCxnSpPr>
        <p:spPr bwMode="auto">
          <a:xfrm flipH="1" flipV="1">
            <a:off x="2748307" y="4134229"/>
            <a:ext cx="1723184" cy="274659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88" name="Straight Arrow Connector 387"/>
          <p:cNvCxnSpPr>
            <a:stCxn id="381" idx="0"/>
            <a:endCxn id="85" idx="0"/>
          </p:cNvCxnSpPr>
          <p:nvPr/>
        </p:nvCxnSpPr>
        <p:spPr bwMode="auto">
          <a:xfrm flipV="1">
            <a:off x="4471491" y="4134229"/>
            <a:ext cx="3503434" cy="274659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392" name="TextBox 391"/>
          <p:cNvSpPr txBox="1"/>
          <p:nvPr/>
        </p:nvSpPr>
        <p:spPr>
          <a:xfrm>
            <a:off x="5407595" y="6891107"/>
            <a:ext cx="1199178" cy="430887"/>
          </a:xfrm>
          <a:prstGeom prst="rect">
            <a:avLst/>
          </a:prstGeom>
          <a:noFill/>
        </p:spPr>
        <p:txBody>
          <a:bodyPr wrap="square" lIns="0" tIns="0" rIns="0" bIns="0" rtlCol="0">
            <a:spAutoFit/>
          </a:bodyPr>
          <a:lstStyle/>
          <a:p>
            <a:pPr algn="ctr"/>
            <a:r>
              <a:rPr lang="en-GB" sz="1400" b="0" dirty="0" smtClean="0"/>
              <a:t>Virtual  BVLAN end point A</a:t>
            </a:r>
            <a:endParaRPr lang="en-US" sz="1400" b="0" dirty="0" smtClean="0"/>
          </a:p>
        </p:txBody>
      </p:sp>
      <p:cxnSp>
        <p:nvCxnSpPr>
          <p:cNvPr id="393" name="Straight Arrow Connector 392"/>
          <p:cNvCxnSpPr>
            <a:stCxn id="392" idx="0"/>
            <a:endCxn id="47" idx="0"/>
          </p:cNvCxnSpPr>
          <p:nvPr/>
        </p:nvCxnSpPr>
        <p:spPr bwMode="auto">
          <a:xfrm flipH="1" flipV="1">
            <a:off x="3182589" y="4134229"/>
            <a:ext cx="2824595" cy="275687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399" name="Straight Arrow Connector 398"/>
          <p:cNvCxnSpPr>
            <a:stCxn id="392" idx="0"/>
            <a:endCxn id="44" idx="0"/>
          </p:cNvCxnSpPr>
          <p:nvPr/>
        </p:nvCxnSpPr>
        <p:spPr bwMode="auto">
          <a:xfrm flipV="1">
            <a:off x="6007184" y="4134229"/>
            <a:ext cx="1488643" cy="275687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428" name="TextBox 427"/>
          <p:cNvSpPr txBox="1"/>
          <p:nvPr/>
        </p:nvSpPr>
        <p:spPr>
          <a:xfrm>
            <a:off x="6944721" y="6891107"/>
            <a:ext cx="1487210" cy="430887"/>
          </a:xfrm>
          <a:prstGeom prst="rect">
            <a:avLst/>
          </a:prstGeom>
          <a:noFill/>
        </p:spPr>
        <p:txBody>
          <a:bodyPr wrap="square" lIns="0" tIns="0" rIns="0" bIns="0" rtlCol="0">
            <a:spAutoFit/>
          </a:bodyPr>
          <a:lstStyle/>
          <a:p>
            <a:pPr algn="ctr"/>
            <a:r>
              <a:rPr lang="en-GB" sz="1400" b="0" dirty="0" smtClean="0"/>
              <a:t>Virtual  protected TESI end point B</a:t>
            </a:r>
            <a:endParaRPr lang="en-US" sz="1400" b="0" dirty="0" smtClean="0"/>
          </a:p>
        </p:txBody>
      </p:sp>
      <p:cxnSp>
        <p:nvCxnSpPr>
          <p:cNvPr id="429" name="Straight Arrow Connector 428"/>
          <p:cNvCxnSpPr>
            <a:stCxn id="428" idx="0"/>
            <a:endCxn id="332" idx="0"/>
          </p:cNvCxnSpPr>
          <p:nvPr/>
        </p:nvCxnSpPr>
        <p:spPr bwMode="auto">
          <a:xfrm flipH="1" flipV="1">
            <a:off x="3834775" y="4134229"/>
            <a:ext cx="3853551" cy="275687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30" name="Straight Arrow Connector 429"/>
          <p:cNvCxnSpPr>
            <a:stCxn id="428" idx="0"/>
            <a:endCxn id="329" idx="0"/>
          </p:cNvCxnSpPr>
          <p:nvPr/>
        </p:nvCxnSpPr>
        <p:spPr bwMode="auto">
          <a:xfrm flipH="1" flipV="1">
            <a:off x="6757937" y="4134229"/>
            <a:ext cx="930389" cy="275687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445" name="TextBox 444"/>
          <p:cNvSpPr txBox="1"/>
          <p:nvPr/>
        </p:nvSpPr>
        <p:spPr>
          <a:xfrm>
            <a:off x="8719963" y="6901394"/>
            <a:ext cx="1512168" cy="430887"/>
          </a:xfrm>
          <a:prstGeom prst="rect">
            <a:avLst/>
          </a:prstGeom>
          <a:noFill/>
        </p:spPr>
        <p:txBody>
          <a:bodyPr wrap="square" lIns="0" tIns="0" rIns="0" bIns="0" rtlCol="0">
            <a:spAutoFit/>
          </a:bodyPr>
          <a:lstStyle/>
          <a:p>
            <a:pPr algn="ctr"/>
            <a:r>
              <a:rPr lang="en-GB" sz="1400" b="0" dirty="0" smtClean="0"/>
              <a:t>Virtual  protected TESI end point A</a:t>
            </a:r>
            <a:endParaRPr lang="en-US" sz="1400" b="0" dirty="0" smtClean="0"/>
          </a:p>
        </p:txBody>
      </p:sp>
      <p:cxnSp>
        <p:nvCxnSpPr>
          <p:cNvPr id="446" name="Straight Arrow Connector 445"/>
          <p:cNvCxnSpPr>
            <a:stCxn id="445" idx="0"/>
            <a:endCxn id="282" idx="0"/>
          </p:cNvCxnSpPr>
          <p:nvPr/>
        </p:nvCxnSpPr>
        <p:spPr bwMode="auto">
          <a:xfrm flipH="1" flipV="1">
            <a:off x="4774321" y="4134229"/>
            <a:ext cx="4701726" cy="276716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47" name="Straight Arrow Connector 446"/>
          <p:cNvCxnSpPr>
            <a:stCxn id="445" idx="0"/>
            <a:endCxn id="278" idx="0"/>
          </p:cNvCxnSpPr>
          <p:nvPr/>
        </p:nvCxnSpPr>
        <p:spPr bwMode="auto">
          <a:xfrm flipH="1" flipV="1">
            <a:off x="5830867" y="4134229"/>
            <a:ext cx="3645180" cy="276716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458" name="TextBox 457"/>
          <p:cNvSpPr txBox="1"/>
          <p:nvPr/>
        </p:nvSpPr>
        <p:spPr>
          <a:xfrm>
            <a:off x="79003" y="6901394"/>
            <a:ext cx="1703234" cy="430887"/>
          </a:xfrm>
          <a:prstGeom prst="rect">
            <a:avLst/>
          </a:prstGeom>
          <a:noFill/>
        </p:spPr>
        <p:txBody>
          <a:bodyPr wrap="square" lIns="0" tIns="0" rIns="0" bIns="0" rtlCol="0">
            <a:spAutoFit/>
          </a:bodyPr>
          <a:lstStyle/>
          <a:p>
            <a:pPr algn="ctr"/>
            <a:r>
              <a:rPr lang="en-GB" sz="1400" b="0" dirty="0" smtClean="0"/>
              <a:t>Virtual  SVLAN segment end point P</a:t>
            </a:r>
            <a:endParaRPr lang="en-US" sz="1400" b="0" dirty="0" smtClean="0"/>
          </a:p>
        </p:txBody>
      </p:sp>
      <p:cxnSp>
        <p:nvCxnSpPr>
          <p:cNvPr id="459" name="Straight Arrow Connector 458"/>
          <p:cNvCxnSpPr>
            <a:stCxn id="458" idx="0"/>
            <a:endCxn id="727" idx="3"/>
          </p:cNvCxnSpPr>
          <p:nvPr/>
        </p:nvCxnSpPr>
        <p:spPr bwMode="auto">
          <a:xfrm flipV="1">
            <a:off x="930620" y="4438356"/>
            <a:ext cx="1162961" cy="246303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60" name="Straight Arrow Connector 459"/>
          <p:cNvCxnSpPr>
            <a:stCxn id="458" idx="0"/>
            <a:endCxn id="837" idx="3"/>
          </p:cNvCxnSpPr>
          <p:nvPr/>
        </p:nvCxnSpPr>
        <p:spPr bwMode="auto">
          <a:xfrm flipV="1">
            <a:off x="930620" y="4440220"/>
            <a:ext cx="7505355" cy="246117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466" name="TextBox 465"/>
          <p:cNvSpPr txBox="1"/>
          <p:nvPr/>
        </p:nvSpPr>
        <p:spPr>
          <a:xfrm>
            <a:off x="1951211" y="6895586"/>
            <a:ext cx="1703234" cy="430887"/>
          </a:xfrm>
          <a:prstGeom prst="rect">
            <a:avLst/>
          </a:prstGeom>
          <a:noFill/>
        </p:spPr>
        <p:txBody>
          <a:bodyPr wrap="square" lIns="0" tIns="0" rIns="0" bIns="0" rtlCol="0">
            <a:spAutoFit/>
          </a:bodyPr>
          <a:lstStyle/>
          <a:p>
            <a:pPr algn="ctr"/>
            <a:r>
              <a:rPr lang="en-GB" sz="1400" b="0" dirty="0" smtClean="0"/>
              <a:t>Virtual  SVLAN segment end point W</a:t>
            </a:r>
            <a:endParaRPr lang="en-US" sz="1400" b="0" dirty="0" smtClean="0"/>
          </a:p>
        </p:txBody>
      </p:sp>
      <p:cxnSp>
        <p:nvCxnSpPr>
          <p:cNvPr id="467" name="Straight Arrow Connector 466"/>
          <p:cNvCxnSpPr>
            <a:stCxn id="466" idx="0"/>
            <a:endCxn id="731" idx="3"/>
          </p:cNvCxnSpPr>
          <p:nvPr/>
        </p:nvCxnSpPr>
        <p:spPr bwMode="auto">
          <a:xfrm flipH="1" flipV="1">
            <a:off x="2307207" y="4440220"/>
            <a:ext cx="495621" cy="245536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68" name="Straight Arrow Connector 467"/>
          <p:cNvCxnSpPr>
            <a:stCxn id="466" idx="0"/>
            <a:endCxn id="833" idx="4"/>
          </p:cNvCxnSpPr>
          <p:nvPr/>
        </p:nvCxnSpPr>
        <p:spPr bwMode="auto">
          <a:xfrm flipV="1">
            <a:off x="2802828" y="4438356"/>
            <a:ext cx="5943926" cy="245723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476" name="TextBox 475"/>
          <p:cNvSpPr txBox="1"/>
          <p:nvPr/>
        </p:nvSpPr>
        <p:spPr>
          <a:xfrm>
            <a:off x="1087115" y="7672908"/>
            <a:ext cx="8450775" cy="215444"/>
          </a:xfrm>
          <a:prstGeom prst="rect">
            <a:avLst/>
          </a:prstGeom>
          <a:noFill/>
        </p:spPr>
        <p:txBody>
          <a:bodyPr wrap="none" lIns="0" tIns="0" rIns="0" bIns="0" rtlCol="0">
            <a:spAutoFit/>
          </a:bodyPr>
          <a:lstStyle/>
          <a:p>
            <a:r>
              <a:rPr lang="en-GB" sz="1400" dirty="0" smtClean="0">
                <a:solidFill>
                  <a:srgbClr val="FF0000"/>
                </a:solidFill>
              </a:rPr>
              <a:t>Do end points within a virtual end point require a common MAC Address value? Expectation is: yes</a:t>
            </a:r>
            <a:endParaRPr lang="en-US" sz="1400" dirty="0" smtClean="0">
              <a:solidFill>
                <a:srgbClr val="FF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Introduction</a:t>
            </a:r>
            <a:endParaRPr lang="en-US" dirty="0"/>
          </a:p>
        </p:txBody>
      </p:sp>
      <p:sp>
        <p:nvSpPr>
          <p:cNvPr id="3" name="Content Placeholder 2"/>
          <p:cNvSpPr>
            <a:spLocks noGrp="1"/>
          </p:cNvSpPr>
          <p:nvPr>
            <p:ph idx="1"/>
          </p:nvPr>
        </p:nvSpPr>
        <p:spPr/>
        <p:txBody>
          <a:bodyPr/>
          <a:lstStyle/>
          <a:p>
            <a:pPr marL="0" indent="0"/>
            <a:r>
              <a:rPr lang="en-GB" sz="1800" b="0" dirty="0" smtClean="0"/>
              <a:t>The following slides focus on the distributed network protection (DNP) functionality and associated MAC addresses in the portal nodes of a DRNI protected Ethernet ENNI. These slides complement the “DRNI Data Plane Model I/II Comparison &amp; MAC Address Values in DRNI” slides </a:t>
            </a:r>
            <a:r>
              <a:rPr lang="en-GB" sz="1400" b="0" dirty="0" smtClean="0"/>
              <a:t>(</a:t>
            </a:r>
            <a:r>
              <a:rPr lang="en-GB" sz="1400" b="0" dirty="0" smtClean="0">
                <a:hlinkClick r:id="rId2"/>
              </a:rPr>
              <a:t>axbq-vissers-drni-data-plane-model-I-and-II-comparison-1011-v00.pptx</a:t>
            </a:r>
            <a:r>
              <a:rPr lang="en-GB" sz="1400" b="0" dirty="0" smtClean="0"/>
              <a:t>)</a:t>
            </a:r>
            <a:r>
              <a:rPr lang="en-GB" sz="1800" b="0" dirty="0" smtClean="0"/>
              <a:t> .</a:t>
            </a:r>
          </a:p>
          <a:p>
            <a:pPr marL="0" indent="0"/>
            <a:r>
              <a:rPr lang="en-GB" sz="1800" b="0" dirty="0" smtClean="0"/>
              <a:t>The simplest DRNI configuration is assumed, including two nodes in a portal</a:t>
            </a:r>
          </a:p>
          <a:p>
            <a:pPr marL="0" indent="0"/>
            <a:r>
              <a:rPr lang="en-GB" sz="1800" b="0" dirty="0" smtClean="0"/>
              <a:t>A portal supports DRNI protected SVLAN </a:t>
            </a:r>
            <a:r>
              <a:rPr lang="en-GB" sz="1800" b="0" dirty="0" err="1" smtClean="0"/>
              <a:t>ECs</a:t>
            </a:r>
            <a:r>
              <a:rPr lang="en-GB" sz="1800" b="0" dirty="0" smtClean="0"/>
              <a:t> and unprotected SVLAN </a:t>
            </a:r>
            <a:r>
              <a:rPr lang="en-GB" sz="1800" b="0" dirty="0" err="1" smtClean="0"/>
              <a:t>ECs</a:t>
            </a:r>
            <a:r>
              <a:rPr lang="en-GB" sz="1800" b="0" dirty="0" smtClean="0"/>
              <a:t> (as per MEF requirement); unprotected SVLAN </a:t>
            </a:r>
            <a:r>
              <a:rPr lang="en-GB" sz="1800" b="0" dirty="0" err="1" smtClean="0"/>
              <a:t>ECs</a:t>
            </a:r>
            <a:r>
              <a:rPr lang="en-GB" sz="1800" b="0" dirty="0" smtClean="0"/>
              <a:t> are considered to be outside DNRI control</a:t>
            </a:r>
          </a:p>
          <a:p>
            <a:pPr marL="0" indent="0"/>
            <a:r>
              <a:rPr lang="en-GB" sz="1800" b="0" dirty="0" smtClean="0"/>
              <a:t>Network domain is assumed to be PBB/PBB-TE and portal nodes are IBBEB nodes, supporting restorable MP2MP BVLAN </a:t>
            </a:r>
            <a:r>
              <a:rPr lang="en-GB" sz="1800" b="0" dirty="0" err="1" smtClean="0"/>
              <a:t>ECs</a:t>
            </a:r>
            <a:r>
              <a:rPr lang="en-GB" sz="1800" b="0" dirty="0" smtClean="0"/>
              <a:t> and protected P2P </a:t>
            </a:r>
            <a:r>
              <a:rPr lang="en-GB" sz="1800" b="0" dirty="0" err="1" smtClean="0"/>
              <a:t>TESIs</a:t>
            </a:r>
            <a:endParaRPr lang="en-GB" sz="1800" b="0" dirty="0" smtClean="0"/>
          </a:p>
          <a:p>
            <a:pPr marL="809625" lvl="1" indent="-277813"/>
            <a:r>
              <a:rPr lang="en-GB" sz="1600" dirty="0" smtClean="0"/>
              <a:t>Deployment of alternative network domain technologies (MPLS(TP), SDH, OTN) and portal nodes (TB) is addressed in a next version. In such TB nodes the B-Component and </a:t>
            </a:r>
            <a:r>
              <a:rPr lang="en-GB" sz="1600" dirty="0" err="1" smtClean="0"/>
              <a:t>PIPs</a:t>
            </a:r>
            <a:r>
              <a:rPr lang="en-GB" sz="1600" dirty="0" smtClean="0"/>
              <a:t> are replaced by MPLS(TP), SDH or OTN Network Ports connected to ‘MPLS LSP Relay’, ‘SDH VC-n Relay’ or ‘OTN ODUk Relay’ functions and MPLS(TP), SDH or OTN specific ‘provider network ports’.</a:t>
            </a:r>
          </a:p>
          <a:p>
            <a:pPr marL="0" indent="0"/>
            <a:r>
              <a:rPr lang="en-GB" sz="1800" b="0" dirty="0" smtClean="0"/>
              <a:t>MAC address requirement is investigated (to some extend) to understand which functions must use the PIP/CBP port’s EUI48 values, which functions may use these values and which functions must not use these values; further analysis is to be added in a next version</a:t>
            </a:r>
          </a:p>
          <a:p>
            <a:pPr marL="0" indent="0"/>
            <a:endParaRPr lang="en-US" sz="1800" b="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smtClean="0"/>
              <a:t>MAC Addresses at CBP/PIP ports</a:t>
            </a:r>
            <a:endParaRPr lang="en-US" dirty="0"/>
          </a:p>
        </p:txBody>
      </p:sp>
      <p:sp>
        <p:nvSpPr>
          <p:cNvPr id="4" name="Content Placeholder 3"/>
          <p:cNvSpPr>
            <a:spLocks noGrp="1"/>
          </p:cNvSpPr>
          <p:nvPr>
            <p:ph idx="1"/>
          </p:nvPr>
        </p:nvSpPr>
        <p:spPr/>
        <p:txBody>
          <a:bodyPr/>
          <a:lstStyle/>
          <a:p>
            <a:r>
              <a:rPr lang="en-GB" dirty="0" smtClean="0"/>
              <a:t>To be added… </a:t>
            </a: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GB" dirty="0" smtClean="0"/>
              <a:t>Impact of single switch fabric?</a:t>
            </a:r>
            <a:endParaRPr lang="en-US" dirty="0"/>
          </a:p>
        </p:txBody>
      </p:sp>
      <p:sp>
        <p:nvSpPr>
          <p:cNvPr id="6" name="Content Placeholder 5"/>
          <p:cNvSpPr>
            <a:spLocks noGrp="1"/>
          </p:cNvSpPr>
          <p:nvPr>
            <p:ph idx="1"/>
          </p:nvPr>
        </p:nvSpPr>
        <p:spPr>
          <a:xfrm>
            <a:off x="533400" y="760141"/>
            <a:ext cx="9604375" cy="1584176"/>
          </a:xfrm>
        </p:spPr>
        <p:txBody>
          <a:bodyPr/>
          <a:lstStyle/>
          <a:p>
            <a:pPr marL="0" indent="0">
              <a:tabLst>
                <a:tab pos="0" algn="l"/>
              </a:tabLst>
            </a:pPr>
            <a:r>
              <a:rPr lang="en-GB" sz="1800" dirty="0" smtClean="0"/>
              <a:t>What will be the impact if an IBBEB has a single switch fabric, which supports both the BVLAN/TESI Relay function and the SVLAN Relay function?</a:t>
            </a:r>
            <a:endParaRPr lang="en-US" sz="1800" dirty="0"/>
          </a:p>
        </p:txBody>
      </p:sp>
      <p:sp>
        <p:nvSpPr>
          <p:cNvPr id="7" name="Rectangle 6"/>
          <p:cNvSpPr/>
          <p:nvPr/>
        </p:nvSpPr>
        <p:spPr bwMode="auto">
          <a:xfrm flipH="1">
            <a:off x="4975547" y="2243125"/>
            <a:ext cx="4176461" cy="432048"/>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BVLAN/TESI 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cxnSp>
        <p:nvCxnSpPr>
          <p:cNvPr id="8" name="Straight Arrow Connector 7"/>
          <p:cNvCxnSpPr/>
          <p:nvPr/>
        </p:nvCxnSpPr>
        <p:spPr bwMode="auto">
          <a:xfrm>
            <a:off x="3016426" y="2307188"/>
            <a:ext cx="0" cy="180020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9" name="Rectangle 8"/>
          <p:cNvSpPr/>
          <p:nvPr/>
        </p:nvSpPr>
        <p:spPr bwMode="auto">
          <a:xfrm>
            <a:off x="1936305" y="324329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1936305" y="34593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1936305" y="619562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1936305" y="65556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1936305" y="67716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TextBox 13"/>
          <p:cNvSpPr txBox="1"/>
          <p:nvPr/>
        </p:nvSpPr>
        <p:spPr>
          <a:xfrm rot="5400000">
            <a:off x="2823482" y="3120184"/>
            <a:ext cx="432052" cy="246221"/>
          </a:xfrm>
          <a:prstGeom prst="rect">
            <a:avLst/>
          </a:prstGeom>
          <a:solidFill>
            <a:schemeClr val="bg1"/>
          </a:solidFill>
        </p:spPr>
        <p:txBody>
          <a:bodyPr wrap="square" lIns="0" tIns="0" rIns="0" bIns="0" rtlCol="0">
            <a:spAutoFit/>
          </a:bodyPr>
          <a:lstStyle/>
          <a:p>
            <a:pPr algn="ctr"/>
            <a:r>
              <a:rPr lang="en-US" sz="1600" dirty="0" smtClean="0"/>
              <a:t>PIP</a:t>
            </a:r>
            <a:endParaRPr lang="en-GB" sz="1600" dirty="0"/>
          </a:p>
        </p:txBody>
      </p:sp>
      <p:sp>
        <p:nvSpPr>
          <p:cNvPr id="15" name="Isosceles Triangle 14"/>
          <p:cNvSpPr/>
          <p:nvPr/>
        </p:nvSpPr>
        <p:spPr bwMode="auto">
          <a:xfrm flipV="1">
            <a:off x="2232250" y="6267628"/>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 name="Rectangle 15"/>
          <p:cNvSpPr/>
          <p:nvPr/>
        </p:nvSpPr>
        <p:spPr bwMode="auto">
          <a:xfrm>
            <a:off x="1936306" y="38913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1936306" y="36753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8" name="Straight Connector 17"/>
          <p:cNvCxnSpPr/>
          <p:nvPr/>
        </p:nvCxnSpPr>
        <p:spPr bwMode="auto">
          <a:xfrm>
            <a:off x="2440362" y="410738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9" name="Rectangle 18"/>
          <p:cNvSpPr/>
          <p:nvPr/>
        </p:nvSpPr>
        <p:spPr bwMode="auto">
          <a:xfrm>
            <a:off x="1936306" y="43234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0" name="Rectangle 19"/>
          <p:cNvSpPr/>
          <p:nvPr/>
        </p:nvSpPr>
        <p:spPr bwMode="auto">
          <a:xfrm>
            <a:off x="1936306" y="45394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1936306" y="475546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 name="Isosceles Triangle 21"/>
          <p:cNvSpPr/>
          <p:nvPr/>
        </p:nvSpPr>
        <p:spPr bwMode="auto">
          <a:xfrm flipV="1">
            <a:off x="2023219" y="48274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 name="Isosceles Triangle 22"/>
          <p:cNvSpPr/>
          <p:nvPr/>
        </p:nvSpPr>
        <p:spPr bwMode="auto">
          <a:xfrm flipV="1">
            <a:off x="2463651" y="48274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 name="Rectangle 23"/>
          <p:cNvSpPr/>
          <p:nvPr/>
        </p:nvSpPr>
        <p:spPr bwMode="auto">
          <a:xfrm>
            <a:off x="1936306" y="5403532"/>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 name="Rectangle 24"/>
          <p:cNvSpPr/>
          <p:nvPr/>
        </p:nvSpPr>
        <p:spPr bwMode="auto">
          <a:xfrm>
            <a:off x="1936306" y="57635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 name="Rectangle 25"/>
          <p:cNvSpPr/>
          <p:nvPr/>
        </p:nvSpPr>
        <p:spPr bwMode="auto">
          <a:xfrm>
            <a:off x="1936306" y="59795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27" name="Group 294"/>
          <p:cNvGrpSpPr/>
          <p:nvPr/>
        </p:nvGrpSpPr>
        <p:grpSpPr>
          <a:xfrm>
            <a:off x="2008315" y="5475541"/>
            <a:ext cx="792088" cy="216023"/>
            <a:chOff x="2728392" y="4440560"/>
            <a:chExt cx="792088" cy="216023"/>
          </a:xfrm>
          <a:solidFill>
            <a:srgbClr val="66FF33"/>
          </a:solidFill>
        </p:grpSpPr>
        <p:grpSp>
          <p:nvGrpSpPr>
            <p:cNvPr id="28" name="Group 282"/>
            <p:cNvGrpSpPr/>
            <p:nvPr/>
          </p:nvGrpSpPr>
          <p:grpSpPr>
            <a:xfrm>
              <a:off x="2728392" y="4440560"/>
              <a:ext cx="216024" cy="216023"/>
              <a:chOff x="9209112" y="7464897"/>
              <a:chExt cx="432048" cy="216023"/>
            </a:xfrm>
            <a:grpFill/>
          </p:grpSpPr>
          <p:sp>
            <p:nvSpPr>
              <p:cNvPr id="35" name="Flowchart: Delay 34"/>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 name="Flowchart: Delay 35"/>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9" name="Group 284"/>
            <p:cNvGrpSpPr/>
            <p:nvPr/>
          </p:nvGrpSpPr>
          <p:grpSpPr>
            <a:xfrm>
              <a:off x="3016424" y="4440560"/>
              <a:ext cx="216024" cy="216023"/>
              <a:chOff x="9209112" y="7464897"/>
              <a:chExt cx="432048" cy="216023"/>
            </a:xfrm>
            <a:grpFill/>
          </p:grpSpPr>
          <p:sp>
            <p:nvSpPr>
              <p:cNvPr id="33" name="Flowchart: Delay 32"/>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Flowchart: Delay 33"/>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286"/>
            <p:cNvGrpSpPr/>
            <p:nvPr/>
          </p:nvGrpSpPr>
          <p:grpSpPr>
            <a:xfrm>
              <a:off x="3304456" y="4440560"/>
              <a:ext cx="216024" cy="216023"/>
              <a:chOff x="9209112" y="7464897"/>
              <a:chExt cx="432048" cy="216023"/>
            </a:xfrm>
            <a:grpFill/>
          </p:grpSpPr>
          <p:sp>
            <p:nvSpPr>
              <p:cNvPr id="31" name="Flowchart: Delay 30"/>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 name="Flowchart: Delay 31"/>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cxnSp>
        <p:nvCxnSpPr>
          <p:cNvPr id="37" name="Straight Arrow Connector 36"/>
          <p:cNvCxnSpPr/>
          <p:nvPr/>
        </p:nvCxnSpPr>
        <p:spPr bwMode="auto">
          <a:xfrm>
            <a:off x="3016426" y="4323412"/>
            <a:ext cx="0" cy="7920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38" name="TextBox 37"/>
          <p:cNvSpPr txBox="1"/>
          <p:nvPr/>
        </p:nvSpPr>
        <p:spPr>
          <a:xfrm rot="5400000">
            <a:off x="2785302" y="4596347"/>
            <a:ext cx="504058" cy="246221"/>
          </a:xfrm>
          <a:prstGeom prst="rect">
            <a:avLst/>
          </a:prstGeom>
          <a:solidFill>
            <a:schemeClr val="bg1"/>
          </a:solidFill>
        </p:spPr>
        <p:txBody>
          <a:bodyPr wrap="square" lIns="0" tIns="0" rIns="0" bIns="0" rtlCol="0">
            <a:spAutoFit/>
          </a:bodyPr>
          <a:lstStyle/>
          <a:p>
            <a:pPr algn="ctr"/>
            <a:r>
              <a:rPr lang="en-GB" sz="1600" dirty="0" smtClean="0"/>
              <a:t>CBP</a:t>
            </a:r>
            <a:endParaRPr lang="en-GB" sz="1600" dirty="0"/>
          </a:p>
        </p:txBody>
      </p:sp>
      <p:cxnSp>
        <p:nvCxnSpPr>
          <p:cNvPr id="39" name="Straight Arrow Connector 38"/>
          <p:cNvCxnSpPr/>
          <p:nvPr/>
        </p:nvCxnSpPr>
        <p:spPr bwMode="auto">
          <a:xfrm>
            <a:off x="3016426" y="5403532"/>
            <a:ext cx="2178" cy="1584176"/>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40" name="TextBox 39"/>
          <p:cNvSpPr txBox="1"/>
          <p:nvPr/>
        </p:nvSpPr>
        <p:spPr>
          <a:xfrm rot="5400000">
            <a:off x="2773690" y="6036507"/>
            <a:ext cx="504058" cy="246221"/>
          </a:xfrm>
          <a:prstGeom prst="rect">
            <a:avLst/>
          </a:prstGeom>
          <a:solidFill>
            <a:schemeClr val="bg1"/>
          </a:solidFill>
        </p:spPr>
        <p:txBody>
          <a:bodyPr wrap="square" lIns="0" tIns="0" rIns="0" bIns="0" rtlCol="0">
            <a:spAutoFit/>
          </a:bodyPr>
          <a:lstStyle/>
          <a:p>
            <a:pPr algn="ctr"/>
            <a:r>
              <a:rPr lang="en-US" sz="1600" dirty="0" smtClean="0"/>
              <a:t>PNP</a:t>
            </a:r>
            <a:endParaRPr lang="en-GB" sz="1600" dirty="0"/>
          </a:p>
        </p:txBody>
      </p:sp>
      <p:sp>
        <p:nvSpPr>
          <p:cNvPr id="41" name="Rectangle 40"/>
          <p:cNvSpPr/>
          <p:nvPr/>
        </p:nvSpPr>
        <p:spPr bwMode="auto">
          <a:xfrm>
            <a:off x="1936305" y="2091164"/>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4" name="Rectangle 53"/>
          <p:cNvSpPr/>
          <p:nvPr/>
        </p:nvSpPr>
        <p:spPr bwMode="auto">
          <a:xfrm flipH="1">
            <a:off x="712169" y="1803132"/>
            <a:ext cx="2160240"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SVLAN 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5" name="Rectangle 54"/>
          <p:cNvSpPr/>
          <p:nvPr/>
        </p:nvSpPr>
        <p:spPr bwMode="auto">
          <a:xfrm flipH="1">
            <a:off x="568152" y="5115500"/>
            <a:ext cx="2304255" cy="288032"/>
          </a:xfrm>
          <a:prstGeom prst="rect">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BVLAN/TESI</a:t>
            </a:r>
            <a:r>
              <a:rPr kumimoji="0" lang="en-US" sz="1200" b="1" i="0" u="none" strike="noStrike" cap="none" normalizeH="0" dirty="0" smtClean="0">
                <a:ln>
                  <a:noFill/>
                </a:ln>
                <a:solidFill>
                  <a:schemeClr val="tx1"/>
                </a:solidFill>
                <a:effectLst/>
                <a:latin typeface="Arial" charset="0"/>
                <a:ea typeface="MS PGothic" pitchFamily="34" charset="-128"/>
              </a:rPr>
              <a:t> </a:t>
            </a:r>
            <a:r>
              <a:rPr kumimoji="0" lang="en-US" sz="1200" b="1" i="0" u="none" strike="noStrike" cap="none" normalizeH="0" baseline="0" dirty="0" smtClean="0">
                <a:ln>
                  <a:noFill/>
                </a:ln>
                <a:solidFill>
                  <a:schemeClr val="tx1"/>
                </a:solidFill>
                <a:effectLst/>
                <a:latin typeface="Arial" charset="0"/>
                <a:ea typeface="MS PGothic" pitchFamily="34" charset="-128"/>
              </a:rPr>
              <a:t>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57" name="Rectangle 56"/>
          <p:cNvSpPr/>
          <p:nvPr/>
        </p:nvSpPr>
        <p:spPr bwMode="auto">
          <a:xfrm>
            <a:off x="8071891" y="389930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8" name="Rectangle 57"/>
          <p:cNvSpPr/>
          <p:nvPr/>
        </p:nvSpPr>
        <p:spPr bwMode="auto">
          <a:xfrm>
            <a:off x="8071891" y="411533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59" name="Rectangle 58"/>
          <p:cNvSpPr/>
          <p:nvPr/>
        </p:nvSpPr>
        <p:spPr bwMode="auto">
          <a:xfrm>
            <a:off x="7135786" y="6203565"/>
            <a:ext cx="1870031"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0" name="Rectangle 59"/>
          <p:cNvSpPr/>
          <p:nvPr/>
        </p:nvSpPr>
        <p:spPr bwMode="auto">
          <a:xfrm>
            <a:off x="7135786" y="6563605"/>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1" name="Rectangle 60"/>
          <p:cNvSpPr/>
          <p:nvPr/>
        </p:nvSpPr>
        <p:spPr bwMode="auto">
          <a:xfrm>
            <a:off x="7135786" y="6779629"/>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2" name="Isosceles Triangle 61"/>
          <p:cNvSpPr/>
          <p:nvPr/>
        </p:nvSpPr>
        <p:spPr bwMode="auto">
          <a:xfrm flipV="1">
            <a:off x="7863779" y="6275573"/>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3" name="Rectangle 62"/>
          <p:cNvSpPr/>
          <p:nvPr/>
        </p:nvSpPr>
        <p:spPr bwMode="auto">
          <a:xfrm>
            <a:off x="8071892" y="454738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4" name="Rectangle 63"/>
          <p:cNvSpPr/>
          <p:nvPr/>
        </p:nvSpPr>
        <p:spPr bwMode="auto">
          <a:xfrm>
            <a:off x="8071892" y="4331357"/>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65" name="Straight Connector 64"/>
          <p:cNvCxnSpPr/>
          <p:nvPr/>
        </p:nvCxnSpPr>
        <p:spPr bwMode="auto">
          <a:xfrm>
            <a:off x="8575948" y="476340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6" name="Rectangle 65"/>
          <p:cNvSpPr/>
          <p:nvPr/>
        </p:nvSpPr>
        <p:spPr bwMode="auto">
          <a:xfrm>
            <a:off x="8071892" y="497942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7" name="Rectangle 66"/>
          <p:cNvSpPr/>
          <p:nvPr/>
        </p:nvSpPr>
        <p:spPr bwMode="auto">
          <a:xfrm>
            <a:off x="8071892" y="519545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8" name="Rectangle 67"/>
          <p:cNvSpPr/>
          <p:nvPr/>
        </p:nvSpPr>
        <p:spPr bwMode="auto">
          <a:xfrm>
            <a:off x="8071892" y="5411477"/>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9" name="Isosceles Triangle 68"/>
          <p:cNvSpPr/>
          <p:nvPr/>
        </p:nvSpPr>
        <p:spPr bwMode="auto">
          <a:xfrm flipV="1">
            <a:off x="8143899" y="5483485"/>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 name="Isosceles Triangle 69"/>
          <p:cNvSpPr/>
          <p:nvPr/>
        </p:nvSpPr>
        <p:spPr bwMode="auto">
          <a:xfrm flipV="1">
            <a:off x="8656339" y="5483485"/>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1" name="Rectangle 70"/>
          <p:cNvSpPr/>
          <p:nvPr/>
        </p:nvSpPr>
        <p:spPr bwMode="auto">
          <a:xfrm>
            <a:off x="7135785" y="2747181"/>
            <a:ext cx="936105" cy="3024335"/>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2" name="Rectangle 71"/>
          <p:cNvSpPr/>
          <p:nvPr/>
        </p:nvSpPr>
        <p:spPr bwMode="auto">
          <a:xfrm>
            <a:off x="7135787" y="5771517"/>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3" name="Rectangle 72"/>
          <p:cNvSpPr/>
          <p:nvPr/>
        </p:nvSpPr>
        <p:spPr bwMode="auto">
          <a:xfrm>
            <a:off x="7135787" y="5987541"/>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74" name="Group 294"/>
          <p:cNvGrpSpPr/>
          <p:nvPr/>
        </p:nvGrpSpPr>
        <p:grpSpPr>
          <a:xfrm>
            <a:off x="7207795" y="4144516"/>
            <a:ext cx="792088" cy="216023"/>
            <a:chOff x="2728392" y="4440560"/>
            <a:chExt cx="792088" cy="216023"/>
          </a:xfrm>
          <a:solidFill>
            <a:srgbClr val="66FF33"/>
          </a:solidFill>
        </p:grpSpPr>
        <p:grpSp>
          <p:nvGrpSpPr>
            <p:cNvPr id="75" name="Group 282"/>
            <p:cNvGrpSpPr/>
            <p:nvPr/>
          </p:nvGrpSpPr>
          <p:grpSpPr>
            <a:xfrm>
              <a:off x="2728392" y="4440560"/>
              <a:ext cx="216024" cy="216023"/>
              <a:chOff x="9209112" y="7464897"/>
              <a:chExt cx="432048" cy="216023"/>
            </a:xfrm>
            <a:grpFill/>
          </p:grpSpPr>
          <p:sp>
            <p:nvSpPr>
              <p:cNvPr id="82" name="Flowchart: Delay 81"/>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3" name="Flowchart: Delay 82"/>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6" name="Group 284"/>
            <p:cNvGrpSpPr/>
            <p:nvPr/>
          </p:nvGrpSpPr>
          <p:grpSpPr>
            <a:xfrm>
              <a:off x="3016424" y="4440560"/>
              <a:ext cx="216024" cy="216023"/>
              <a:chOff x="9209112" y="7464897"/>
              <a:chExt cx="432048" cy="216023"/>
            </a:xfrm>
            <a:grpFill/>
          </p:grpSpPr>
          <p:sp>
            <p:nvSpPr>
              <p:cNvPr id="80" name="Flowchart: Delay 79"/>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1" name="Flowchart: Delay 80"/>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7" name="Group 286"/>
            <p:cNvGrpSpPr/>
            <p:nvPr/>
          </p:nvGrpSpPr>
          <p:grpSpPr>
            <a:xfrm>
              <a:off x="3304456" y="4440560"/>
              <a:ext cx="216024" cy="216023"/>
              <a:chOff x="9209112" y="7464897"/>
              <a:chExt cx="432048" cy="216023"/>
            </a:xfrm>
            <a:grpFill/>
          </p:grpSpPr>
          <p:sp>
            <p:nvSpPr>
              <p:cNvPr id="78" name="Flowchart: Delay 77"/>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9" name="Flowchart: Delay 78"/>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84" name="Rectangle 83"/>
          <p:cNvSpPr/>
          <p:nvPr/>
        </p:nvSpPr>
        <p:spPr bwMode="auto">
          <a:xfrm>
            <a:off x="8071891" y="2747181"/>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8" name="Rectangle 97"/>
          <p:cNvSpPr/>
          <p:nvPr/>
        </p:nvSpPr>
        <p:spPr bwMode="auto">
          <a:xfrm flipH="1">
            <a:off x="4759523" y="2459149"/>
            <a:ext cx="4248472" cy="288032"/>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chemeClr val="tx1"/>
                </a:solidFill>
                <a:effectLst/>
                <a:latin typeface="Arial" charset="0"/>
                <a:ea typeface="MS PGothic" pitchFamily="34" charset="-128"/>
              </a:rPr>
              <a:t>SVLAN Relay</a:t>
            </a:r>
            <a:endParaRPr kumimoji="0" lang="en-GB" sz="1200" b="1" i="0" u="none" strike="noStrike" cap="none" normalizeH="0" baseline="0" dirty="0" smtClean="0">
              <a:ln>
                <a:noFill/>
              </a:ln>
              <a:solidFill>
                <a:schemeClr val="tx1"/>
              </a:solidFill>
              <a:effectLst/>
              <a:latin typeface="Arial" charset="0"/>
              <a:ea typeface="MS PGothic" pitchFamily="34" charset="-128"/>
            </a:endParaRPr>
          </a:p>
        </p:txBody>
      </p:sp>
      <p:sp>
        <p:nvSpPr>
          <p:cNvPr id="99" name="TextBox 98"/>
          <p:cNvSpPr txBox="1"/>
          <p:nvPr/>
        </p:nvSpPr>
        <p:spPr>
          <a:xfrm>
            <a:off x="352128" y="7344806"/>
            <a:ext cx="3876255" cy="400110"/>
          </a:xfrm>
          <a:prstGeom prst="rect">
            <a:avLst/>
          </a:prstGeom>
          <a:noFill/>
        </p:spPr>
        <p:txBody>
          <a:bodyPr wrap="square" rtlCol="0">
            <a:spAutoFit/>
          </a:bodyPr>
          <a:lstStyle/>
          <a:p>
            <a:pPr algn="ctr"/>
            <a:r>
              <a:rPr lang="en-GB" sz="2000" dirty="0" smtClean="0">
                <a:solidFill>
                  <a:srgbClr val="C00000"/>
                </a:solidFill>
              </a:rPr>
              <a:t>Separate</a:t>
            </a:r>
            <a:r>
              <a:rPr lang="en-GB" sz="2000" dirty="0" smtClean="0"/>
              <a:t> B- &amp; S-VLAN fabrics</a:t>
            </a:r>
            <a:endParaRPr lang="en-US" sz="2000" dirty="0"/>
          </a:p>
        </p:txBody>
      </p:sp>
      <p:sp>
        <p:nvSpPr>
          <p:cNvPr id="100" name="TextBox 99"/>
          <p:cNvSpPr txBox="1"/>
          <p:nvPr/>
        </p:nvSpPr>
        <p:spPr>
          <a:xfrm>
            <a:off x="5039643" y="7344806"/>
            <a:ext cx="4164287" cy="707886"/>
          </a:xfrm>
          <a:prstGeom prst="rect">
            <a:avLst/>
          </a:prstGeom>
          <a:noFill/>
        </p:spPr>
        <p:txBody>
          <a:bodyPr wrap="square" rtlCol="0">
            <a:spAutoFit/>
          </a:bodyPr>
          <a:lstStyle/>
          <a:p>
            <a:pPr algn="ctr"/>
            <a:r>
              <a:rPr lang="en-GB" sz="2000" dirty="0" smtClean="0">
                <a:solidFill>
                  <a:srgbClr val="C00000"/>
                </a:solidFill>
              </a:rPr>
              <a:t>Combined</a:t>
            </a:r>
            <a:r>
              <a:rPr lang="en-GB" sz="2000" dirty="0" smtClean="0"/>
              <a:t> B- &amp; S-VLAN fabrics</a:t>
            </a:r>
          </a:p>
          <a:p>
            <a:pPr algn="ctr"/>
            <a:r>
              <a:rPr lang="en-GB" sz="2000" dirty="0" smtClean="0"/>
              <a:t>(combined PNP/CBP/PIP)</a:t>
            </a:r>
            <a:endParaRPr lang="en-US" sz="2000" dirty="0"/>
          </a:p>
        </p:txBody>
      </p:sp>
      <p:sp>
        <p:nvSpPr>
          <p:cNvPr id="101" name="TextBox 100"/>
          <p:cNvSpPr txBox="1"/>
          <p:nvPr/>
        </p:nvSpPr>
        <p:spPr>
          <a:xfrm flipH="1">
            <a:off x="3160441" y="4502268"/>
            <a:ext cx="1887114" cy="1384995"/>
          </a:xfrm>
          <a:prstGeom prst="rect">
            <a:avLst/>
          </a:prstGeom>
          <a:noFill/>
        </p:spPr>
        <p:txBody>
          <a:bodyPr wrap="square" rtlCol="0">
            <a:spAutoFit/>
          </a:bodyPr>
          <a:lstStyle/>
          <a:p>
            <a:r>
              <a:rPr lang="en-GB" sz="1400" dirty="0" smtClean="0"/>
              <a:t>BVLAN Relay supports </a:t>
            </a:r>
            <a:r>
              <a:rPr lang="en-GB" sz="1400" dirty="0" smtClean="0">
                <a:solidFill>
                  <a:srgbClr val="C00000"/>
                </a:solidFill>
              </a:rPr>
              <a:t>MP BVLAN connectivity </a:t>
            </a:r>
            <a:r>
              <a:rPr lang="en-GB" sz="1400" dirty="0" smtClean="0"/>
              <a:t>between two or more </a:t>
            </a:r>
            <a:r>
              <a:rPr lang="en-GB" sz="1400" dirty="0" err="1" smtClean="0"/>
              <a:t>PNPs</a:t>
            </a:r>
            <a:r>
              <a:rPr lang="en-GB" sz="1400" dirty="0" smtClean="0"/>
              <a:t> and one or more </a:t>
            </a:r>
            <a:r>
              <a:rPr lang="en-GB" sz="1400" dirty="0" err="1" smtClean="0"/>
              <a:t>CBPs</a:t>
            </a:r>
            <a:endParaRPr lang="en-US" sz="1400" dirty="0"/>
          </a:p>
        </p:txBody>
      </p:sp>
      <p:sp>
        <p:nvSpPr>
          <p:cNvPr id="102" name="TextBox 101"/>
          <p:cNvSpPr txBox="1"/>
          <p:nvPr/>
        </p:nvSpPr>
        <p:spPr>
          <a:xfrm flipH="1">
            <a:off x="9080003" y="2992388"/>
            <a:ext cx="1591172" cy="1384995"/>
          </a:xfrm>
          <a:prstGeom prst="rect">
            <a:avLst/>
          </a:prstGeom>
          <a:noFill/>
        </p:spPr>
        <p:txBody>
          <a:bodyPr wrap="square" rtlCol="0">
            <a:spAutoFit/>
          </a:bodyPr>
          <a:lstStyle/>
          <a:p>
            <a:r>
              <a:rPr lang="en-GB" sz="1400" dirty="0" smtClean="0"/>
              <a:t>The same connectivity within a IB-BEB with combined B- &amp; S-VLAN Fabric</a:t>
            </a:r>
          </a:p>
        </p:txBody>
      </p:sp>
      <p:sp>
        <p:nvSpPr>
          <p:cNvPr id="103" name="Rectangle 102"/>
          <p:cNvSpPr/>
          <p:nvPr/>
        </p:nvSpPr>
        <p:spPr bwMode="auto">
          <a:xfrm>
            <a:off x="856183" y="619562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4" name="Rectangle 103"/>
          <p:cNvSpPr/>
          <p:nvPr/>
        </p:nvSpPr>
        <p:spPr bwMode="auto">
          <a:xfrm>
            <a:off x="856183" y="655566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5" name="Rectangle 104"/>
          <p:cNvSpPr/>
          <p:nvPr/>
        </p:nvSpPr>
        <p:spPr bwMode="auto">
          <a:xfrm>
            <a:off x="856183" y="677168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6" name="Isosceles Triangle 105"/>
          <p:cNvSpPr/>
          <p:nvPr/>
        </p:nvSpPr>
        <p:spPr bwMode="auto">
          <a:xfrm flipV="1">
            <a:off x="1152128" y="6267628"/>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7" name="Rectangle 106"/>
          <p:cNvSpPr/>
          <p:nvPr/>
        </p:nvSpPr>
        <p:spPr bwMode="auto">
          <a:xfrm>
            <a:off x="856184" y="5403532"/>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8" name="Rectangle 107"/>
          <p:cNvSpPr/>
          <p:nvPr/>
        </p:nvSpPr>
        <p:spPr bwMode="auto">
          <a:xfrm>
            <a:off x="856184" y="576357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9" name="Rectangle 108"/>
          <p:cNvSpPr/>
          <p:nvPr/>
        </p:nvSpPr>
        <p:spPr bwMode="auto">
          <a:xfrm>
            <a:off x="856184" y="597959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110" name="Group 294"/>
          <p:cNvGrpSpPr/>
          <p:nvPr/>
        </p:nvGrpSpPr>
        <p:grpSpPr>
          <a:xfrm>
            <a:off x="928193" y="5475541"/>
            <a:ext cx="792088" cy="216023"/>
            <a:chOff x="2728392" y="4440560"/>
            <a:chExt cx="792088" cy="216023"/>
          </a:xfrm>
          <a:solidFill>
            <a:srgbClr val="66FF33"/>
          </a:solidFill>
        </p:grpSpPr>
        <p:grpSp>
          <p:nvGrpSpPr>
            <p:cNvPr id="111" name="Group 282"/>
            <p:cNvGrpSpPr/>
            <p:nvPr/>
          </p:nvGrpSpPr>
          <p:grpSpPr>
            <a:xfrm>
              <a:off x="2728392" y="4440560"/>
              <a:ext cx="216024" cy="216023"/>
              <a:chOff x="9209112" y="7464897"/>
              <a:chExt cx="432048" cy="216023"/>
            </a:xfrm>
            <a:grpFill/>
          </p:grpSpPr>
          <p:sp>
            <p:nvSpPr>
              <p:cNvPr id="118" name="Flowchart: Delay 117"/>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9" name="Flowchart: Delay 118"/>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2" name="Group 284"/>
            <p:cNvGrpSpPr/>
            <p:nvPr/>
          </p:nvGrpSpPr>
          <p:grpSpPr>
            <a:xfrm>
              <a:off x="3016424" y="4440560"/>
              <a:ext cx="216024" cy="216023"/>
              <a:chOff x="9209112" y="7464897"/>
              <a:chExt cx="432048" cy="216023"/>
            </a:xfrm>
            <a:grpFill/>
          </p:grpSpPr>
          <p:sp>
            <p:nvSpPr>
              <p:cNvPr id="116" name="Flowchart: Delay 115"/>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7" name="Flowchart: Delay 116"/>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3" name="Group 286"/>
            <p:cNvGrpSpPr/>
            <p:nvPr/>
          </p:nvGrpSpPr>
          <p:grpSpPr>
            <a:xfrm>
              <a:off x="3304456" y="4440560"/>
              <a:ext cx="216024" cy="216023"/>
              <a:chOff x="9209112" y="7464897"/>
              <a:chExt cx="432048" cy="216023"/>
            </a:xfrm>
            <a:grpFill/>
          </p:grpSpPr>
          <p:sp>
            <p:nvSpPr>
              <p:cNvPr id="114" name="Flowchart: Delay 113"/>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5" name="Flowchart: Delay 114"/>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120" name="Rectangle 119"/>
          <p:cNvSpPr/>
          <p:nvPr/>
        </p:nvSpPr>
        <p:spPr bwMode="auto">
          <a:xfrm>
            <a:off x="6055666" y="389930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1" name="Rectangle 120"/>
          <p:cNvSpPr/>
          <p:nvPr/>
        </p:nvSpPr>
        <p:spPr bwMode="auto">
          <a:xfrm>
            <a:off x="6055666" y="411533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2" name="Rectangle 121"/>
          <p:cNvSpPr/>
          <p:nvPr/>
        </p:nvSpPr>
        <p:spPr bwMode="auto">
          <a:xfrm>
            <a:off x="5119561" y="6203565"/>
            <a:ext cx="1870031"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3" name="Rectangle 122"/>
          <p:cNvSpPr/>
          <p:nvPr/>
        </p:nvSpPr>
        <p:spPr bwMode="auto">
          <a:xfrm>
            <a:off x="5119561" y="6563605"/>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4" name="Rectangle 123"/>
          <p:cNvSpPr/>
          <p:nvPr/>
        </p:nvSpPr>
        <p:spPr bwMode="auto">
          <a:xfrm>
            <a:off x="5119561" y="6779629"/>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802.n</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5" name="Isosceles Triangle 124"/>
          <p:cNvSpPr/>
          <p:nvPr/>
        </p:nvSpPr>
        <p:spPr bwMode="auto">
          <a:xfrm flipV="1">
            <a:off x="5847554" y="6275573"/>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6" name="Rectangle 125"/>
          <p:cNvSpPr/>
          <p:nvPr/>
        </p:nvSpPr>
        <p:spPr bwMode="auto">
          <a:xfrm>
            <a:off x="6055667" y="4547381"/>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7" name="Rectangle 126"/>
          <p:cNvSpPr/>
          <p:nvPr/>
        </p:nvSpPr>
        <p:spPr bwMode="auto">
          <a:xfrm>
            <a:off x="6055667" y="4331357"/>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28" name="Straight Connector 127"/>
          <p:cNvCxnSpPr/>
          <p:nvPr/>
        </p:nvCxnSpPr>
        <p:spPr bwMode="auto">
          <a:xfrm>
            <a:off x="6559723" y="476340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29" name="Rectangle 128"/>
          <p:cNvSpPr/>
          <p:nvPr/>
        </p:nvSpPr>
        <p:spPr bwMode="auto">
          <a:xfrm>
            <a:off x="6055667" y="4979429"/>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0" name="Rectangle 129"/>
          <p:cNvSpPr/>
          <p:nvPr/>
        </p:nvSpPr>
        <p:spPr bwMode="auto">
          <a:xfrm>
            <a:off x="6055667" y="5195453"/>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6055667" y="5411477"/>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2" name="Isosceles Triangle 131"/>
          <p:cNvSpPr/>
          <p:nvPr/>
        </p:nvSpPr>
        <p:spPr bwMode="auto">
          <a:xfrm flipV="1">
            <a:off x="6127675" y="5483485"/>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3" name="Isosceles Triangle 132"/>
          <p:cNvSpPr/>
          <p:nvPr/>
        </p:nvSpPr>
        <p:spPr bwMode="auto">
          <a:xfrm flipV="1">
            <a:off x="6640115" y="5483485"/>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4" name="Rectangle 133"/>
          <p:cNvSpPr/>
          <p:nvPr/>
        </p:nvSpPr>
        <p:spPr bwMode="auto">
          <a:xfrm>
            <a:off x="5119560" y="2747181"/>
            <a:ext cx="936105" cy="3024335"/>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a:off x="5119562" y="5771517"/>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a:off x="5119562" y="5987541"/>
            <a:ext cx="187003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137" name="Group 294"/>
          <p:cNvGrpSpPr/>
          <p:nvPr/>
        </p:nvGrpSpPr>
        <p:grpSpPr>
          <a:xfrm>
            <a:off x="5191570" y="4144516"/>
            <a:ext cx="792088" cy="216023"/>
            <a:chOff x="2728392" y="4440560"/>
            <a:chExt cx="792088" cy="216023"/>
          </a:xfrm>
          <a:solidFill>
            <a:srgbClr val="66FF33"/>
          </a:solidFill>
        </p:grpSpPr>
        <p:grpSp>
          <p:nvGrpSpPr>
            <p:cNvPr id="138" name="Group 282"/>
            <p:cNvGrpSpPr/>
            <p:nvPr/>
          </p:nvGrpSpPr>
          <p:grpSpPr>
            <a:xfrm>
              <a:off x="2728392" y="4440560"/>
              <a:ext cx="216024" cy="216023"/>
              <a:chOff x="9209112" y="7464897"/>
              <a:chExt cx="432048" cy="216023"/>
            </a:xfrm>
            <a:grpFill/>
          </p:grpSpPr>
          <p:sp>
            <p:nvSpPr>
              <p:cNvPr id="145" name="Flowchart: Delay 144"/>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6" name="Flowchart: Delay 145"/>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39" name="Group 284"/>
            <p:cNvGrpSpPr/>
            <p:nvPr/>
          </p:nvGrpSpPr>
          <p:grpSpPr>
            <a:xfrm>
              <a:off x="3016424" y="4440560"/>
              <a:ext cx="216024" cy="216023"/>
              <a:chOff x="9209112" y="7464897"/>
              <a:chExt cx="432048" cy="216023"/>
            </a:xfrm>
            <a:grpFill/>
          </p:grpSpPr>
          <p:sp>
            <p:nvSpPr>
              <p:cNvPr id="143" name="Flowchart: Delay 142"/>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4" name="Flowchart: Delay 143"/>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0" name="Group 286"/>
            <p:cNvGrpSpPr/>
            <p:nvPr/>
          </p:nvGrpSpPr>
          <p:grpSpPr>
            <a:xfrm>
              <a:off x="3304456" y="4440560"/>
              <a:ext cx="216024" cy="216023"/>
              <a:chOff x="9209112" y="7464897"/>
              <a:chExt cx="432048" cy="216023"/>
            </a:xfrm>
            <a:grpFill/>
          </p:grpSpPr>
          <p:sp>
            <p:nvSpPr>
              <p:cNvPr id="141" name="Flowchart: Delay 140"/>
              <p:cNvSpPr/>
              <p:nvPr/>
            </p:nvSpPr>
            <p:spPr bwMode="auto">
              <a:xfrm rot="16200000">
                <a:off x="9389132" y="7284877"/>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2" name="Flowchart: Delay 141"/>
              <p:cNvSpPr/>
              <p:nvPr/>
            </p:nvSpPr>
            <p:spPr bwMode="auto">
              <a:xfrm rot="5400000" flipV="1">
                <a:off x="9389132" y="7428892"/>
                <a:ext cx="72008" cy="432048"/>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sp>
        <p:nvSpPr>
          <p:cNvPr id="147" name="Rectangle 146"/>
          <p:cNvSpPr/>
          <p:nvPr/>
        </p:nvSpPr>
        <p:spPr bwMode="auto">
          <a:xfrm>
            <a:off x="6055666" y="2747181"/>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1" name="Rectangle 160"/>
          <p:cNvSpPr/>
          <p:nvPr/>
        </p:nvSpPr>
        <p:spPr bwMode="auto">
          <a:xfrm>
            <a:off x="856183" y="324329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2" name="Rectangle 161"/>
          <p:cNvSpPr/>
          <p:nvPr/>
        </p:nvSpPr>
        <p:spPr bwMode="auto">
          <a:xfrm>
            <a:off x="856183" y="345931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3" name="Rectangle 162"/>
          <p:cNvSpPr/>
          <p:nvPr/>
        </p:nvSpPr>
        <p:spPr bwMode="auto">
          <a:xfrm>
            <a:off x="856184" y="3891364"/>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4" name="Rectangle 163"/>
          <p:cNvSpPr/>
          <p:nvPr/>
        </p:nvSpPr>
        <p:spPr bwMode="auto">
          <a:xfrm>
            <a:off x="856184" y="3675340"/>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65" name="Straight Connector 164"/>
          <p:cNvCxnSpPr/>
          <p:nvPr/>
        </p:nvCxnSpPr>
        <p:spPr bwMode="auto">
          <a:xfrm>
            <a:off x="1360240" y="410738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66" name="Rectangle 165"/>
          <p:cNvSpPr/>
          <p:nvPr/>
        </p:nvSpPr>
        <p:spPr bwMode="auto">
          <a:xfrm>
            <a:off x="856184" y="4323412"/>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7" name="Rectangle 166"/>
          <p:cNvSpPr/>
          <p:nvPr/>
        </p:nvSpPr>
        <p:spPr bwMode="auto">
          <a:xfrm>
            <a:off x="856184" y="4539436"/>
            <a:ext cx="936104"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8" name="Rectangle 167"/>
          <p:cNvSpPr/>
          <p:nvPr/>
        </p:nvSpPr>
        <p:spPr bwMode="auto">
          <a:xfrm>
            <a:off x="856184" y="4755460"/>
            <a:ext cx="936104"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9" name="Isosceles Triangle 168"/>
          <p:cNvSpPr/>
          <p:nvPr/>
        </p:nvSpPr>
        <p:spPr bwMode="auto">
          <a:xfrm flipV="1">
            <a:off x="943099" y="48274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0" name="Isosceles Triangle 169"/>
          <p:cNvSpPr/>
          <p:nvPr/>
        </p:nvSpPr>
        <p:spPr bwMode="auto">
          <a:xfrm flipV="1">
            <a:off x="1383531" y="482746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1" name="Rectangle 170"/>
          <p:cNvSpPr/>
          <p:nvPr/>
        </p:nvSpPr>
        <p:spPr bwMode="auto">
          <a:xfrm>
            <a:off x="856183" y="2091164"/>
            <a:ext cx="936104" cy="1152128"/>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90" name="Rectangle 189"/>
          <p:cNvSpPr/>
          <p:nvPr/>
        </p:nvSpPr>
        <p:spPr bwMode="auto">
          <a:xfrm>
            <a:off x="4543499" y="2099109"/>
            <a:ext cx="4896544" cy="648072"/>
          </a:xfrm>
          <a:prstGeom prst="rect">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1" name="TextBox 190"/>
          <p:cNvSpPr txBox="1"/>
          <p:nvPr/>
        </p:nvSpPr>
        <p:spPr>
          <a:xfrm>
            <a:off x="9440043" y="2099109"/>
            <a:ext cx="954107" cy="400110"/>
          </a:xfrm>
          <a:prstGeom prst="rect">
            <a:avLst/>
          </a:prstGeom>
          <a:noFill/>
        </p:spPr>
        <p:txBody>
          <a:bodyPr wrap="none" rtlCol="0">
            <a:spAutoFit/>
          </a:bodyPr>
          <a:lstStyle/>
          <a:p>
            <a:r>
              <a:rPr lang="en-GB" sz="2000" dirty="0" smtClean="0"/>
              <a:t>Fabric</a:t>
            </a:r>
            <a:endParaRPr lang="en-US" sz="2000" dirty="0"/>
          </a:p>
        </p:txBody>
      </p:sp>
      <p:grpSp>
        <p:nvGrpSpPr>
          <p:cNvPr id="192" name="Group 998"/>
          <p:cNvGrpSpPr/>
          <p:nvPr/>
        </p:nvGrpSpPr>
        <p:grpSpPr>
          <a:xfrm>
            <a:off x="871091" y="5767881"/>
            <a:ext cx="936104" cy="424036"/>
            <a:chOff x="1447155" y="3864496"/>
            <a:chExt cx="864096" cy="1512168"/>
          </a:xfrm>
        </p:grpSpPr>
        <p:sp>
          <p:nvSpPr>
            <p:cNvPr id="193" name="TextBox 192"/>
            <p:cNvSpPr txBox="1"/>
            <p:nvPr/>
          </p:nvSpPr>
          <p:spPr>
            <a:xfrm>
              <a:off x="1533565" y="4583877"/>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194" name="Trapezoid 193"/>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195" name="Group 998"/>
          <p:cNvGrpSpPr/>
          <p:nvPr/>
        </p:nvGrpSpPr>
        <p:grpSpPr>
          <a:xfrm>
            <a:off x="1924838" y="5774574"/>
            <a:ext cx="936104" cy="424036"/>
            <a:chOff x="1447155" y="3864496"/>
            <a:chExt cx="864096" cy="1512168"/>
          </a:xfrm>
        </p:grpSpPr>
        <p:sp>
          <p:nvSpPr>
            <p:cNvPr id="196" name="TextBox 195"/>
            <p:cNvSpPr txBox="1"/>
            <p:nvPr/>
          </p:nvSpPr>
          <p:spPr>
            <a:xfrm>
              <a:off x="1533565" y="4583877"/>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197" name="Trapezoid 196"/>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198" name="Group 998"/>
          <p:cNvGrpSpPr/>
          <p:nvPr/>
        </p:nvGrpSpPr>
        <p:grpSpPr>
          <a:xfrm>
            <a:off x="5138290" y="5776588"/>
            <a:ext cx="1863401" cy="424036"/>
            <a:chOff x="1447155" y="3864496"/>
            <a:chExt cx="864096" cy="1512168"/>
          </a:xfrm>
        </p:grpSpPr>
        <p:sp>
          <p:nvSpPr>
            <p:cNvPr id="199" name="TextBox 198"/>
            <p:cNvSpPr txBox="1"/>
            <p:nvPr/>
          </p:nvSpPr>
          <p:spPr>
            <a:xfrm>
              <a:off x="1533565" y="4583877"/>
              <a:ext cx="700576" cy="307779"/>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200" name="Trapezoid 199"/>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01" name="Group 998"/>
          <p:cNvGrpSpPr/>
          <p:nvPr/>
        </p:nvGrpSpPr>
        <p:grpSpPr>
          <a:xfrm>
            <a:off x="7123844" y="5776588"/>
            <a:ext cx="1863401" cy="424036"/>
            <a:chOff x="1447155" y="3864496"/>
            <a:chExt cx="864096" cy="1512168"/>
          </a:xfrm>
        </p:grpSpPr>
        <p:sp>
          <p:nvSpPr>
            <p:cNvPr id="202" name="TextBox 201"/>
            <p:cNvSpPr txBox="1"/>
            <p:nvPr/>
          </p:nvSpPr>
          <p:spPr>
            <a:xfrm>
              <a:off x="1533565" y="4583877"/>
              <a:ext cx="700576" cy="307779"/>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203" name="Trapezoid 202"/>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04" name="Group 998"/>
          <p:cNvGrpSpPr/>
          <p:nvPr/>
        </p:nvGrpSpPr>
        <p:grpSpPr>
          <a:xfrm>
            <a:off x="6055667" y="3928492"/>
            <a:ext cx="432048" cy="1432148"/>
            <a:chOff x="1447155" y="3864496"/>
            <a:chExt cx="864096" cy="1512168"/>
          </a:xfrm>
        </p:grpSpPr>
        <p:sp>
          <p:nvSpPr>
            <p:cNvPr id="205" name="TextBox 204"/>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06" name="Trapezoid 205"/>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08" name="Group 998"/>
          <p:cNvGrpSpPr/>
          <p:nvPr/>
        </p:nvGrpSpPr>
        <p:grpSpPr>
          <a:xfrm>
            <a:off x="6559723" y="3928492"/>
            <a:ext cx="432048" cy="1432148"/>
            <a:chOff x="1447155" y="3864496"/>
            <a:chExt cx="864096" cy="1512168"/>
          </a:xfrm>
        </p:grpSpPr>
        <p:sp>
          <p:nvSpPr>
            <p:cNvPr id="209" name="TextBox 208"/>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10" name="Trapezoid 209"/>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11" name="Group 998"/>
          <p:cNvGrpSpPr/>
          <p:nvPr/>
        </p:nvGrpSpPr>
        <p:grpSpPr>
          <a:xfrm>
            <a:off x="8071891" y="3928492"/>
            <a:ext cx="432048" cy="1432148"/>
            <a:chOff x="1447155" y="3864496"/>
            <a:chExt cx="864096" cy="1512168"/>
          </a:xfrm>
        </p:grpSpPr>
        <p:sp>
          <p:nvSpPr>
            <p:cNvPr id="212" name="TextBox 211"/>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13" name="Trapezoid 212"/>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14" name="Group 998"/>
          <p:cNvGrpSpPr/>
          <p:nvPr/>
        </p:nvGrpSpPr>
        <p:grpSpPr>
          <a:xfrm>
            <a:off x="8575947" y="3928492"/>
            <a:ext cx="432048" cy="1432148"/>
            <a:chOff x="1447155" y="3864496"/>
            <a:chExt cx="864096" cy="1512168"/>
          </a:xfrm>
        </p:grpSpPr>
        <p:sp>
          <p:nvSpPr>
            <p:cNvPr id="215" name="TextBox 214"/>
            <p:cNvSpPr txBox="1"/>
            <p:nvPr/>
          </p:nvSpPr>
          <p:spPr>
            <a:xfrm>
              <a:off x="1533565" y="4092590"/>
              <a:ext cx="700576" cy="307779"/>
            </a:xfrm>
            <a:prstGeom prst="rect">
              <a:avLst/>
            </a:prstGeom>
            <a:solidFill>
              <a:schemeClr val="bg1"/>
            </a:solidFill>
            <a:ln w="28575">
              <a:solidFill>
                <a:schemeClr val="tx1"/>
              </a:solidFill>
            </a:ln>
          </p:spPr>
          <p:txBody>
            <a:bodyPr wrap="none" rtlCol="0" anchor="ctr">
              <a:spAutoFit/>
            </a:bodyPr>
            <a:lstStyle/>
            <a:p>
              <a:pPr algn="ctr"/>
              <a:r>
                <a:rPr lang="en-GB" sz="1400" dirty="0" smtClean="0"/>
                <a:t>MUX</a:t>
              </a:r>
              <a:endParaRPr lang="en-US" sz="1400" dirty="0"/>
            </a:p>
          </p:txBody>
        </p:sp>
        <p:sp>
          <p:nvSpPr>
            <p:cNvPr id="216" name="Trapezoid 215"/>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sp>
        <p:nvSpPr>
          <p:cNvPr id="185" name="Freeform 184"/>
          <p:cNvSpPr/>
          <p:nvPr/>
        </p:nvSpPr>
        <p:spPr bwMode="auto">
          <a:xfrm>
            <a:off x="914400" y="5251276"/>
            <a:ext cx="1503680" cy="2133600"/>
          </a:xfrm>
          <a:custGeom>
            <a:avLst/>
            <a:gdLst>
              <a:gd name="connsiteX0" fmla="*/ 1422400 w 1503680"/>
              <a:gd name="connsiteY0" fmla="*/ 2113280 h 2133600"/>
              <a:gd name="connsiteX1" fmla="*/ 1463040 w 1503680"/>
              <a:gd name="connsiteY1" fmla="*/ 1645920 h 2133600"/>
              <a:gd name="connsiteX2" fmla="*/ 1503680 w 1503680"/>
              <a:gd name="connsiteY2" fmla="*/ 1158240 h 2133600"/>
              <a:gd name="connsiteX3" fmla="*/ 1483360 w 1503680"/>
              <a:gd name="connsiteY3" fmla="*/ 406400 h 2133600"/>
              <a:gd name="connsiteX4" fmla="*/ 1463040 w 1503680"/>
              <a:gd name="connsiteY4" fmla="*/ 243840 h 2133600"/>
              <a:gd name="connsiteX5" fmla="*/ 1422400 w 1503680"/>
              <a:gd name="connsiteY5" fmla="*/ 121920 h 2133600"/>
              <a:gd name="connsiteX6" fmla="*/ 1341120 w 1503680"/>
              <a:gd name="connsiteY6" fmla="*/ 101600 h 2133600"/>
              <a:gd name="connsiteX7" fmla="*/ 1158240 w 1503680"/>
              <a:gd name="connsiteY7" fmla="*/ 40640 h 2133600"/>
              <a:gd name="connsiteX8" fmla="*/ 1097280 w 1503680"/>
              <a:gd name="connsiteY8" fmla="*/ 20320 h 2133600"/>
              <a:gd name="connsiteX9" fmla="*/ 995680 w 1503680"/>
              <a:gd name="connsiteY9" fmla="*/ 0 h 2133600"/>
              <a:gd name="connsiteX10" fmla="*/ 447040 w 1503680"/>
              <a:gd name="connsiteY10" fmla="*/ 20320 h 2133600"/>
              <a:gd name="connsiteX11" fmla="*/ 386080 w 1503680"/>
              <a:gd name="connsiteY11" fmla="*/ 60960 h 2133600"/>
              <a:gd name="connsiteX12" fmla="*/ 325120 w 1503680"/>
              <a:gd name="connsiteY12" fmla="*/ 81280 h 2133600"/>
              <a:gd name="connsiteX13" fmla="*/ 264160 w 1503680"/>
              <a:gd name="connsiteY13" fmla="*/ 121920 h 2133600"/>
              <a:gd name="connsiteX14" fmla="*/ 142240 w 1503680"/>
              <a:gd name="connsiteY14" fmla="*/ 142240 h 2133600"/>
              <a:gd name="connsiteX15" fmla="*/ 121920 w 1503680"/>
              <a:gd name="connsiteY15" fmla="*/ 203200 h 2133600"/>
              <a:gd name="connsiteX16" fmla="*/ 60960 w 1503680"/>
              <a:gd name="connsiteY16" fmla="*/ 345440 h 2133600"/>
              <a:gd name="connsiteX17" fmla="*/ 40640 w 1503680"/>
              <a:gd name="connsiteY17" fmla="*/ 487680 h 2133600"/>
              <a:gd name="connsiteX18" fmla="*/ 20320 w 1503680"/>
              <a:gd name="connsiteY18" fmla="*/ 548640 h 2133600"/>
              <a:gd name="connsiteX19" fmla="*/ 0 w 1503680"/>
              <a:gd name="connsiteY19" fmla="*/ 690880 h 2133600"/>
              <a:gd name="connsiteX20" fmla="*/ 20320 w 1503680"/>
              <a:gd name="connsiteY20" fmla="*/ 1666240 h 2133600"/>
              <a:gd name="connsiteX21" fmla="*/ 40640 w 1503680"/>
              <a:gd name="connsiteY21" fmla="*/ 1727200 h 2133600"/>
              <a:gd name="connsiteX22" fmla="*/ 40640 w 1503680"/>
              <a:gd name="connsiteY22" fmla="*/ 2133600 h 2133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503680" h="2133600">
                <a:moveTo>
                  <a:pt x="1422400" y="2113280"/>
                </a:moveTo>
                <a:cubicBezTo>
                  <a:pt x="1435947" y="1957493"/>
                  <a:pt x="1455231" y="1802099"/>
                  <a:pt x="1463040" y="1645920"/>
                </a:cubicBezTo>
                <a:cubicBezTo>
                  <a:pt x="1484755" y="1211628"/>
                  <a:pt x="1450463" y="1371106"/>
                  <a:pt x="1503680" y="1158240"/>
                </a:cubicBezTo>
                <a:cubicBezTo>
                  <a:pt x="1496907" y="907627"/>
                  <a:pt x="1494491" y="656858"/>
                  <a:pt x="1483360" y="406400"/>
                </a:cubicBezTo>
                <a:cubicBezTo>
                  <a:pt x="1480935" y="351845"/>
                  <a:pt x="1474482" y="297236"/>
                  <a:pt x="1463040" y="243840"/>
                </a:cubicBezTo>
                <a:cubicBezTo>
                  <a:pt x="1454064" y="201953"/>
                  <a:pt x="1463959" y="132310"/>
                  <a:pt x="1422400" y="121920"/>
                </a:cubicBezTo>
                <a:lnTo>
                  <a:pt x="1341120" y="101600"/>
                </a:lnTo>
                <a:cubicBezTo>
                  <a:pt x="1235061" y="30894"/>
                  <a:pt x="1322500" y="77142"/>
                  <a:pt x="1158240" y="40640"/>
                </a:cubicBezTo>
                <a:cubicBezTo>
                  <a:pt x="1137331" y="35994"/>
                  <a:pt x="1118060" y="25515"/>
                  <a:pt x="1097280" y="20320"/>
                </a:cubicBezTo>
                <a:cubicBezTo>
                  <a:pt x="1063774" y="11943"/>
                  <a:pt x="1029547" y="6773"/>
                  <a:pt x="995680" y="0"/>
                </a:cubicBezTo>
                <a:cubicBezTo>
                  <a:pt x="812800" y="6773"/>
                  <a:pt x="629137" y="2110"/>
                  <a:pt x="447040" y="20320"/>
                </a:cubicBezTo>
                <a:cubicBezTo>
                  <a:pt x="422740" y="22750"/>
                  <a:pt x="407923" y="50038"/>
                  <a:pt x="386080" y="60960"/>
                </a:cubicBezTo>
                <a:cubicBezTo>
                  <a:pt x="366922" y="70539"/>
                  <a:pt x="344278" y="71701"/>
                  <a:pt x="325120" y="81280"/>
                </a:cubicBezTo>
                <a:cubicBezTo>
                  <a:pt x="303277" y="92202"/>
                  <a:pt x="287328" y="114197"/>
                  <a:pt x="264160" y="121920"/>
                </a:cubicBezTo>
                <a:cubicBezTo>
                  <a:pt x="225074" y="134949"/>
                  <a:pt x="182880" y="135467"/>
                  <a:pt x="142240" y="142240"/>
                </a:cubicBezTo>
                <a:cubicBezTo>
                  <a:pt x="135467" y="162560"/>
                  <a:pt x="130357" y="183513"/>
                  <a:pt x="121920" y="203200"/>
                </a:cubicBezTo>
                <a:cubicBezTo>
                  <a:pt x="46592" y="378966"/>
                  <a:pt x="108614" y="202478"/>
                  <a:pt x="60960" y="345440"/>
                </a:cubicBezTo>
                <a:cubicBezTo>
                  <a:pt x="54187" y="392853"/>
                  <a:pt x="50033" y="440715"/>
                  <a:pt x="40640" y="487680"/>
                </a:cubicBezTo>
                <a:cubicBezTo>
                  <a:pt x="36439" y="508683"/>
                  <a:pt x="24521" y="527637"/>
                  <a:pt x="20320" y="548640"/>
                </a:cubicBezTo>
                <a:cubicBezTo>
                  <a:pt x="10927" y="595605"/>
                  <a:pt x="6773" y="643467"/>
                  <a:pt x="0" y="690880"/>
                </a:cubicBezTo>
                <a:cubicBezTo>
                  <a:pt x="6773" y="1016000"/>
                  <a:pt x="7577" y="1341299"/>
                  <a:pt x="20320" y="1666240"/>
                </a:cubicBezTo>
                <a:cubicBezTo>
                  <a:pt x="21159" y="1687643"/>
                  <a:pt x="39710" y="1705801"/>
                  <a:pt x="40640" y="1727200"/>
                </a:cubicBezTo>
                <a:cubicBezTo>
                  <a:pt x="46524" y="1862539"/>
                  <a:pt x="40640" y="1998133"/>
                  <a:pt x="40640" y="2133600"/>
                </a:cubicBezTo>
              </a:path>
            </a:pathLst>
          </a:custGeom>
          <a:noFill/>
          <a:ln w="5715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87" name="Freeform 186"/>
          <p:cNvSpPr/>
          <p:nvPr/>
        </p:nvSpPr>
        <p:spPr bwMode="auto">
          <a:xfrm>
            <a:off x="5612311" y="2043014"/>
            <a:ext cx="2251881" cy="5320647"/>
          </a:xfrm>
          <a:custGeom>
            <a:avLst/>
            <a:gdLst>
              <a:gd name="connsiteX0" fmla="*/ 2251881 w 2251881"/>
              <a:gd name="connsiteY0" fmla="*/ 5225112 h 5320647"/>
              <a:gd name="connsiteX1" fmla="*/ 2210938 w 2251881"/>
              <a:gd name="connsiteY1" fmla="*/ 5115930 h 5320647"/>
              <a:gd name="connsiteX2" fmla="*/ 2169994 w 2251881"/>
              <a:gd name="connsiteY2" fmla="*/ 4979453 h 5320647"/>
              <a:gd name="connsiteX3" fmla="*/ 2156347 w 2251881"/>
              <a:gd name="connsiteY3" fmla="*/ 3614677 h 5320647"/>
              <a:gd name="connsiteX4" fmla="*/ 2115403 w 2251881"/>
              <a:gd name="connsiteY4" fmla="*/ 3355369 h 5320647"/>
              <a:gd name="connsiteX5" fmla="*/ 2129051 w 2251881"/>
              <a:gd name="connsiteY5" fmla="*/ 2277196 h 5320647"/>
              <a:gd name="connsiteX6" fmla="*/ 2142699 w 2251881"/>
              <a:gd name="connsiteY6" fmla="*/ 2222605 h 5320647"/>
              <a:gd name="connsiteX7" fmla="*/ 2169994 w 2251881"/>
              <a:gd name="connsiteY7" fmla="*/ 666760 h 5320647"/>
              <a:gd name="connsiteX8" fmla="*/ 2156347 w 2251881"/>
              <a:gd name="connsiteY8" fmla="*/ 475692 h 5320647"/>
              <a:gd name="connsiteX9" fmla="*/ 2129051 w 2251881"/>
              <a:gd name="connsiteY9" fmla="*/ 434748 h 5320647"/>
              <a:gd name="connsiteX10" fmla="*/ 2088108 w 2251881"/>
              <a:gd name="connsiteY10" fmla="*/ 393805 h 5320647"/>
              <a:gd name="connsiteX11" fmla="*/ 1815153 w 2251881"/>
              <a:gd name="connsiteY11" fmla="*/ 352862 h 5320647"/>
              <a:gd name="connsiteX12" fmla="*/ 1282890 w 2251881"/>
              <a:gd name="connsiteY12" fmla="*/ 352862 h 5320647"/>
              <a:gd name="connsiteX13" fmla="*/ 1187356 w 2251881"/>
              <a:gd name="connsiteY13" fmla="*/ 366509 h 5320647"/>
              <a:gd name="connsiteX14" fmla="*/ 1064526 w 2251881"/>
              <a:gd name="connsiteY14" fmla="*/ 380157 h 5320647"/>
              <a:gd name="connsiteX15" fmla="*/ 245660 w 2251881"/>
              <a:gd name="connsiteY15" fmla="*/ 380157 h 5320647"/>
              <a:gd name="connsiteX16" fmla="*/ 191069 w 2251881"/>
              <a:gd name="connsiteY16" fmla="*/ 407453 h 5320647"/>
              <a:gd name="connsiteX17" fmla="*/ 150126 w 2251881"/>
              <a:gd name="connsiteY17" fmla="*/ 421100 h 5320647"/>
              <a:gd name="connsiteX18" fmla="*/ 109183 w 2251881"/>
              <a:gd name="connsiteY18" fmla="*/ 462044 h 5320647"/>
              <a:gd name="connsiteX19" fmla="*/ 81887 w 2251881"/>
              <a:gd name="connsiteY19" fmla="*/ 516635 h 5320647"/>
              <a:gd name="connsiteX20" fmla="*/ 40944 w 2251881"/>
              <a:gd name="connsiteY20" fmla="*/ 571226 h 5320647"/>
              <a:gd name="connsiteX21" fmla="*/ 0 w 2251881"/>
              <a:gd name="connsiteY21" fmla="*/ 748647 h 5320647"/>
              <a:gd name="connsiteX22" fmla="*/ 13648 w 2251881"/>
              <a:gd name="connsiteY22" fmla="*/ 1881411 h 5320647"/>
              <a:gd name="connsiteX23" fmla="*/ 27296 w 2251881"/>
              <a:gd name="connsiteY23" fmla="*/ 1936002 h 5320647"/>
              <a:gd name="connsiteX24" fmla="*/ 54591 w 2251881"/>
              <a:gd name="connsiteY24" fmla="*/ 2359083 h 5320647"/>
              <a:gd name="connsiteX25" fmla="*/ 68239 w 2251881"/>
              <a:gd name="connsiteY25" fmla="*/ 2809459 h 5320647"/>
              <a:gd name="connsiteX26" fmla="*/ 81887 w 2251881"/>
              <a:gd name="connsiteY26" fmla="*/ 2850402 h 5320647"/>
              <a:gd name="connsiteX27" fmla="*/ 68239 w 2251881"/>
              <a:gd name="connsiteY27" fmla="*/ 3450903 h 5320647"/>
              <a:gd name="connsiteX28" fmla="*/ 40944 w 2251881"/>
              <a:gd name="connsiteY28" fmla="*/ 3601029 h 5320647"/>
              <a:gd name="connsiteX29" fmla="*/ 13648 w 2251881"/>
              <a:gd name="connsiteY29" fmla="*/ 3682915 h 5320647"/>
              <a:gd name="connsiteX30" fmla="*/ 27296 w 2251881"/>
              <a:gd name="connsiteY30" fmla="*/ 4119644 h 5320647"/>
              <a:gd name="connsiteX31" fmla="*/ 40944 w 2251881"/>
              <a:gd name="connsiteY31" fmla="*/ 4174235 h 5320647"/>
              <a:gd name="connsiteX32" fmla="*/ 68239 w 2251881"/>
              <a:gd name="connsiteY32" fmla="*/ 4228826 h 5320647"/>
              <a:gd name="connsiteX33" fmla="*/ 81887 w 2251881"/>
              <a:gd name="connsiteY33" fmla="*/ 4297065 h 5320647"/>
              <a:gd name="connsiteX34" fmla="*/ 109183 w 2251881"/>
              <a:gd name="connsiteY34" fmla="*/ 4338008 h 5320647"/>
              <a:gd name="connsiteX35" fmla="*/ 122830 w 2251881"/>
              <a:gd name="connsiteY35" fmla="*/ 4474486 h 5320647"/>
              <a:gd name="connsiteX36" fmla="*/ 136478 w 2251881"/>
              <a:gd name="connsiteY36" fmla="*/ 4542724 h 5320647"/>
              <a:gd name="connsiteX37" fmla="*/ 122830 w 2251881"/>
              <a:gd name="connsiteY37" fmla="*/ 4856623 h 5320647"/>
              <a:gd name="connsiteX38" fmla="*/ 109183 w 2251881"/>
              <a:gd name="connsiteY38" fmla="*/ 4897566 h 5320647"/>
              <a:gd name="connsiteX39" fmla="*/ 109183 w 2251881"/>
              <a:gd name="connsiteY39" fmla="*/ 5320647 h 53206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2251881" h="5320647">
                <a:moveTo>
                  <a:pt x="2251881" y="5225112"/>
                </a:moveTo>
                <a:cubicBezTo>
                  <a:pt x="2206117" y="5133585"/>
                  <a:pt x="2238812" y="5208845"/>
                  <a:pt x="2210938" y="5115930"/>
                </a:cubicBezTo>
                <a:cubicBezTo>
                  <a:pt x="2161090" y="4949771"/>
                  <a:pt x="2201455" y="5105296"/>
                  <a:pt x="2169994" y="4979453"/>
                </a:cubicBezTo>
                <a:cubicBezTo>
                  <a:pt x="2165445" y="4524528"/>
                  <a:pt x="2164190" y="4069557"/>
                  <a:pt x="2156347" y="3614677"/>
                </a:cubicBezTo>
                <a:cubicBezTo>
                  <a:pt x="2152582" y="3396300"/>
                  <a:pt x="2180701" y="3453314"/>
                  <a:pt x="2115403" y="3355369"/>
                </a:cubicBezTo>
                <a:cubicBezTo>
                  <a:pt x="2119952" y="2995978"/>
                  <a:pt x="2120393" y="2636511"/>
                  <a:pt x="2129051" y="2277196"/>
                </a:cubicBezTo>
                <a:cubicBezTo>
                  <a:pt x="2129503" y="2258444"/>
                  <a:pt x="2142287" y="2241358"/>
                  <a:pt x="2142699" y="2222605"/>
                </a:cubicBezTo>
                <a:cubicBezTo>
                  <a:pt x="2191548" y="0"/>
                  <a:pt x="2131206" y="1714107"/>
                  <a:pt x="2169994" y="666760"/>
                </a:cubicBezTo>
                <a:cubicBezTo>
                  <a:pt x="2165445" y="603071"/>
                  <a:pt x="2167443" y="538572"/>
                  <a:pt x="2156347" y="475692"/>
                </a:cubicBezTo>
                <a:cubicBezTo>
                  <a:pt x="2153496" y="459539"/>
                  <a:pt x="2139552" y="447349"/>
                  <a:pt x="2129051" y="434748"/>
                </a:cubicBezTo>
                <a:cubicBezTo>
                  <a:pt x="2116695" y="419921"/>
                  <a:pt x="2102935" y="406161"/>
                  <a:pt x="2088108" y="393805"/>
                </a:cubicBezTo>
                <a:cubicBezTo>
                  <a:pt x="2005386" y="324869"/>
                  <a:pt x="1956419" y="361171"/>
                  <a:pt x="1815153" y="352862"/>
                </a:cubicBezTo>
                <a:cubicBezTo>
                  <a:pt x="1620970" y="288134"/>
                  <a:pt x="1763650" y="330501"/>
                  <a:pt x="1282890" y="352862"/>
                </a:cubicBezTo>
                <a:cubicBezTo>
                  <a:pt x="1250757" y="354357"/>
                  <a:pt x="1219276" y="362519"/>
                  <a:pt x="1187356" y="366509"/>
                </a:cubicBezTo>
                <a:cubicBezTo>
                  <a:pt x="1146479" y="371619"/>
                  <a:pt x="1105469" y="375608"/>
                  <a:pt x="1064526" y="380157"/>
                </a:cubicBezTo>
                <a:cubicBezTo>
                  <a:pt x="901145" y="376172"/>
                  <a:pt x="467348" y="351241"/>
                  <a:pt x="245660" y="380157"/>
                </a:cubicBezTo>
                <a:cubicBezTo>
                  <a:pt x="225486" y="382788"/>
                  <a:pt x="209769" y="399439"/>
                  <a:pt x="191069" y="407453"/>
                </a:cubicBezTo>
                <a:cubicBezTo>
                  <a:pt x="177846" y="413120"/>
                  <a:pt x="163774" y="416551"/>
                  <a:pt x="150126" y="421100"/>
                </a:cubicBezTo>
                <a:cubicBezTo>
                  <a:pt x="136478" y="434748"/>
                  <a:pt x="120401" y="446338"/>
                  <a:pt x="109183" y="462044"/>
                </a:cubicBezTo>
                <a:cubicBezTo>
                  <a:pt x="97358" y="478599"/>
                  <a:pt x="92670" y="499383"/>
                  <a:pt x="81887" y="516635"/>
                </a:cubicBezTo>
                <a:cubicBezTo>
                  <a:pt x="69832" y="535924"/>
                  <a:pt x="54592" y="553029"/>
                  <a:pt x="40944" y="571226"/>
                </a:cubicBezTo>
                <a:cubicBezTo>
                  <a:pt x="3475" y="683629"/>
                  <a:pt x="17717" y="624629"/>
                  <a:pt x="0" y="748647"/>
                </a:cubicBezTo>
                <a:cubicBezTo>
                  <a:pt x="4549" y="1126235"/>
                  <a:pt x="4969" y="1503895"/>
                  <a:pt x="13648" y="1881411"/>
                </a:cubicBezTo>
                <a:cubicBezTo>
                  <a:pt x="14079" y="1900163"/>
                  <a:pt x="26088" y="1917284"/>
                  <a:pt x="27296" y="1936002"/>
                </a:cubicBezTo>
                <a:cubicBezTo>
                  <a:pt x="55981" y="2380610"/>
                  <a:pt x="8946" y="2176492"/>
                  <a:pt x="54591" y="2359083"/>
                </a:cubicBezTo>
                <a:cubicBezTo>
                  <a:pt x="59140" y="2509208"/>
                  <a:pt x="59908" y="2659496"/>
                  <a:pt x="68239" y="2809459"/>
                </a:cubicBezTo>
                <a:cubicBezTo>
                  <a:pt x="69037" y="2823823"/>
                  <a:pt x="81887" y="2836016"/>
                  <a:pt x="81887" y="2850402"/>
                </a:cubicBezTo>
                <a:cubicBezTo>
                  <a:pt x="81887" y="3050621"/>
                  <a:pt x="76085" y="3250838"/>
                  <a:pt x="68239" y="3450903"/>
                </a:cubicBezTo>
                <a:cubicBezTo>
                  <a:pt x="66649" y="3491439"/>
                  <a:pt x="53815" y="3558126"/>
                  <a:pt x="40944" y="3601029"/>
                </a:cubicBezTo>
                <a:cubicBezTo>
                  <a:pt x="32676" y="3628587"/>
                  <a:pt x="13648" y="3682915"/>
                  <a:pt x="13648" y="3682915"/>
                </a:cubicBezTo>
                <a:cubicBezTo>
                  <a:pt x="18197" y="3828491"/>
                  <a:pt x="19217" y="3974221"/>
                  <a:pt x="27296" y="4119644"/>
                </a:cubicBezTo>
                <a:cubicBezTo>
                  <a:pt x="28336" y="4138372"/>
                  <a:pt x="34358" y="4156672"/>
                  <a:pt x="40944" y="4174235"/>
                </a:cubicBezTo>
                <a:cubicBezTo>
                  <a:pt x="48087" y="4193284"/>
                  <a:pt x="59141" y="4210629"/>
                  <a:pt x="68239" y="4228826"/>
                </a:cubicBezTo>
                <a:cubicBezTo>
                  <a:pt x="72788" y="4251572"/>
                  <a:pt x="73742" y="4275345"/>
                  <a:pt x="81887" y="4297065"/>
                </a:cubicBezTo>
                <a:cubicBezTo>
                  <a:pt x="87646" y="4312423"/>
                  <a:pt x="105495" y="4322025"/>
                  <a:pt x="109183" y="4338008"/>
                </a:cubicBezTo>
                <a:cubicBezTo>
                  <a:pt x="119463" y="4382557"/>
                  <a:pt x="116788" y="4429168"/>
                  <a:pt x="122830" y="4474486"/>
                </a:cubicBezTo>
                <a:cubicBezTo>
                  <a:pt x="125896" y="4497479"/>
                  <a:pt x="131929" y="4519978"/>
                  <a:pt x="136478" y="4542724"/>
                </a:cubicBezTo>
                <a:cubicBezTo>
                  <a:pt x="131929" y="4647357"/>
                  <a:pt x="130862" y="4752200"/>
                  <a:pt x="122830" y="4856623"/>
                </a:cubicBezTo>
                <a:cubicBezTo>
                  <a:pt x="121727" y="4870966"/>
                  <a:pt x="109606" y="4883186"/>
                  <a:pt x="109183" y="4897566"/>
                </a:cubicBezTo>
                <a:cubicBezTo>
                  <a:pt x="105037" y="5038532"/>
                  <a:pt x="109183" y="5179620"/>
                  <a:pt x="109183" y="5320647"/>
                </a:cubicBezTo>
              </a:path>
            </a:pathLst>
          </a:custGeom>
          <a:noFill/>
          <a:ln w="5715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grpSp>
        <p:nvGrpSpPr>
          <p:cNvPr id="217" name="Group 249"/>
          <p:cNvGrpSpPr/>
          <p:nvPr/>
        </p:nvGrpSpPr>
        <p:grpSpPr>
          <a:xfrm>
            <a:off x="2023219" y="2272308"/>
            <a:ext cx="792088" cy="792088"/>
            <a:chOff x="8993088" y="4152528"/>
            <a:chExt cx="792088" cy="792088"/>
          </a:xfrm>
        </p:grpSpPr>
        <p:sp>
          <p:nvSpPr>
            <p:cNvPr id="218" name="Isosceles Triangle 217"/>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19" name="Group 251"/>
            <p:cNvGrpSpPr/>
            <p:nvPr/>
          </p:nvGrpSpPr>
          <p:grpSpPr>
            <a:xfrm>
              <a:off x="8993088" y="4440560"/>
              <a:ext cx="216024" cy="216023"/>
              <a:chOff x="9209112" y="7464897"/>
              <a:chExt cx="432048" cy="216023"/>
            </a:xfrm>
          </p:grpSpPr>
          <p:sp>
            <p:nvSpPr>
              <p:cNvPr id="231" name="Flowchart: Delay 23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2" name="Flowchart: Delay 23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0" name="Isosceles Triangle 219"/>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1" name="Isosceles Triangle 220"/>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22" name="Group 254"/>
            <p:cNvGrpSpPr/>
            <p:nvPr/>
          </p:nvGrpSpPr>
          <p:grpSpPr>
            <a:xfrm>
              <a:off x="9281120" y="4440560"/>
              <a:ext cx="216024" cy="216023"/>
              <a:chOff x="9209112" y="7464897"/>
              <a:chExt cx="432048" cy="216023"/>
            </a:xfrm>
          </p:grpSpPr>
          <p:sp>
            <p:nvSpPr>
              <p:cNvPr id="229" name="Flowchart: Delay 22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0" name="Flowchart: Delay 22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3" name="Isosceles Triangle 222"/>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4" name="Isosceles Triangle 223"/>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25" name="Group 257"/>
            <p:cNvGrpSpPr/>
            <p:nvPr/>
          </p:nvGrpSpPr>
          <p:grpSpPr>
            <a:xfrm>
              <a:off x="9569152" y="4440560"/>
              <a:ext cx="216024" cy="216023"/>
              <a:chOff x="9209112" y="7464897"/>
              <a:chExt cx="432048" cy="216023"/>
            </a:xfrm>
          </p:grpSpPr>
          <p:sp>
            <p:nvSpPr>
              <p:cNvPr id="227" name="Flowchart: Delay 22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8" name="Flowchart: Delay 22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26" name="Isosceles Triangle 225"/>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3" name="Group 249"/>
          <p:cNvGrpSpPr/>
          <p:nvPr/>
        </p:nvGrpSpPr>
        <p:grpSpPr>
          <a:xfrm>
            <a:off x="6127675" y="2920380"/>
            <a:ext cx="792088" cy="792088"/>
            <a:chOff x="8993088" y="4152528"/>
            <a:chExt cx="792088" cy="792088"/>
          </a:xfrm>
        </p:grpSpPr>
        <p:sp>
          <p:nvSpPr>
            <p:cNvPr id="234" name="Isosceles Triangle 233"/>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35" name="Group 251"/>
            <p:cNvGrpSpPr/>
            <p:nvPr/>
          </p:nvGrpSpPr>
          <p:grpSpPr>
            <a:xfrm>
              <a:off x="8993088" y="4440560"/>
              <a:ext cx="216024" cy="216023"/>
              <a:chOff x="9209112" y="7464897"/>
              <a:chExt cx="432048" cy="216023"/>
            </a:xfrm>
          </p:grpSpPr>
          <p:sp>
            <p:nvSpPr>
              <p:cNvPr id="247" name="Flowchart: Delay 24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Flowchart: Delay 24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36" name="Isosceles Triangle 235"/>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7" name="Isosceles Triangle 236"/>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38" name="Group 254"/>
            <p:cNvGrpSpPr/>
            <p:nvPr/>
          </p:nvGrpSpPr>
          <p:grpSpPr>
            <a:xfrm>
              <a:off x="9281120" y="4440560"/>
              <a:ext cx="216024" cy="216023"/>
              <a:chOff x="9209112" y="7464897"/>
              <a:chExt cx="432048" cy="216023"/>
            </a:xfrm>
          </p:grpSpPr>
          <p:sp>
            <p:nvSpPr>
              <p:cNvPr id="245" name="Flowchart: Delay 244"/>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Flowchart: Delay 245"/>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39" name="Isosceles Triangle 238"/>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Isosceles Triangle 239"/>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41" name="Group 257"/>
            <p:cNvGrpSpPr/>
            <p:nvPr/>
          </p:nvGrpSpPr>
          <p:grpSpPr>
            <a:xfrm>
              <a:off x="9569152" y="4440560"/>
              <a:ext cx="216024" cy="216023"/>
              <a:chOff x="9209112" y="7464897"/>
              <a:chExt cx="432048" cy="216023"/>
            </a:xfrm>
          </p:grpSpPr>
          <p:sp>
            <p:nvSpPr>
              <p:cNvPr id="243" name="Flowchart: Delay 24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4" name="Flowchart: Delay 24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42" name="Isosceles Triangle 241"/>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49" name="Group 249"/>
          <p:cNvGrpSpPr/>
          <p:nvPr/>
        </p:nvGrpSpPr>
        <p:grpSpPr>
          <a:xfrm>
            <a:off x="8143899" y="2920380"/>
            <a:ext cx="792088" cy="792088"/>
            <a:chOff x="8993088" y="4152528"/>
            <a:chExt cx="792088" cy="792088"/>
          </a:xfrm>
        </p:grpSpPr>
        <p:sp>
          <p:nvSpPr>
            <p:cNvPr id="250" name="Isosceles Triangle 249"/>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51" name="Group 251"/>
            <p:cNvGrpSpPr/>
            <p:nvPr/>
          </p:nvGrpSpPr>
          <p:grpSpPr>
            <a:xfrm>
              <a:off x="8993088" y="4440560"/>
              <a:ext cx="216024" cy="216023"/>
              <a:chOff x="9209112" y="7464897"/>
              <a:chExt cx="432048" cy="216023"/>
            </a:xfrm>
          </p:grpSpPr>
          <p:sp>
            <p:nvSpPr>
              <p:cNvPr id="263" name="Flowchart: Delay 262"/>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Flowchart: Delay 263"/>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2" name="Isosceles Triangle 251"/>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3" name="Isosceles Triangle 252"/>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54" name="Group 254"/>
            <p:cNvGrpSpPr/>
            <p:nvPr/>
          </p:nvGrpSpPr>
          <p:grpSpPr>
            <a:xfrm>
              <a:off x="9281120" y="4440560"/>
              <a:ext cx="216024" cy="216023"/>
              <a:chOff x="9209112" y="7464897"/>
              <a:chExt cx="432048" cy="216023"/>
            </a:xfrm>
          </p:grpSpPr>
          <p:sp>
            <p:nvSpPr>
              <p:cNvPr id="261" name="Flowchart: Delay 26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2" name="Flowchart: Delay 26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5" name="Isosceles Triangle 254"/>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6" name="Isosceles Triangle 255"/>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57" name="Group 257"/>
            <p:cNvGrpSpPr/>
            <p:nvPr/>
          </p:nvGrpSpPr>
          <p:grpSpPr>
            <a:xfrm>
              <a:off x="9569152" y="4440560"/>
              <a:ext cx="216024" cy="216023"/>
              <a:chOff x="9209112" y="7464897"/>
              <a:chExt cx="432048" cy="216023"/>
            </a:xfrm>
          </p:grpSpPr>
          <p:sp>
            <p:nvSpPr>
              <p:cNvPr id="259" name="Flowchart: Delay 25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0" name="Flowchart: Delay 25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58" name="Isosceles Triangle 257"/>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88" name="Freeform 187"/>
          <p:cNvSpPr/>
          <p:nvPr/>
        </p:nvSpPr>
        <p:spPr bwMode="auto">
          <a:xfrm>
            <a:off x="7768658" y="2559649"/>
            <a:ext cx="731690" cy="3398292"/>
          </a:xfrm>
          <a:custGeom>
            <a:avLst/>
            <a:gdLst>
              <a:gd name="connsiteX0" fmla="*/ 0 w 731690"/>
              <a:gd name="connsiteY0" fmla="*/ 3398292 h 3398292"/>
              <a:gd name="connsiteX1" fmla="*/ 177421 w 731690"/>
              <a:gd name="connsiteY1" fmla="*/ 3384645 h 3398292"/>
              <a:gd name="connsiteX2" fmla="*/ 300250 w 731690"/>
              <a:gd name="connsiteY2" fmla="*/ 3330054 h 3398292"/>
              <a:gd name="connsiteX3" fmla="*/ 341194 w 731690"/>
              <a:gd name="connsiteY3" fmla="*/ 3316406 h 3398292"/>
              <a:gd name="connsiteX4" fmla="*/ 395785 w 731690"/>
              <a:gd name="connsiteY4" fmla="*/ 3275463 h 3398292"/>
              <a:gd name="connsiteX5" fmla="*/ 423080 w 731690"/>
              <a:gd name="connsiteY5" fmla="*/ 3234519 h 3398292"/>
              <a:gd name="connsiteX6" fmla="*/ 464024 w 731690"/>
              <a:gd name="connsiteY6" fmla="*/ 3193576 h 3398292"/>
              <a:gd name="connsiteX7" fmla="*/ 532262 w 731690"/>
              <a:gd name="connsiteY7" fmla="*/ 3125337 h 3398292"/>
              <a:gd name="connsiteX8" fmla="*/ 559558 w 731690"/>
              <a:gd name="connsiteY8" fmla="*/ 1323833 h 3398292"/>
              <a:gd name="connsiteX9" fmla="*/ 586853 w 731690"/>
              <a:gd name="connsiteY9" fmla="*/ 764274 h 3398292"/>
              <a:gd name="connsiteX10" fmla="*/ 573206 w 731690"/>
              <a:gd name="connsiteY10" fmla="*/ 0 h 3398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731690" h="3398292">
                <a:moveTo>
                  <a:pt x="0" y="3398292"/>
                </a:moveTo>
                <a:cubicBezTo>
                  <a:pt x="59140" y="3393743"/>
                  <a:pt x="118832" y="3393896"/>
                  <a:pt x="177421" y="3384645"/>
                </a:cubicBezTo>
                <a:cubicBezTo>
                  <a:pt x="280339" y="3368395"/>
                  <a:pt x="232248" y="3364055"/>
                  <a:pt x="300250" y="3330054"/>
                </a:cubicBezTo>
                <a:cubicBezTo>
                  <a:pt x="313117" y="3323620"/>
                  <a:pt x="327546" y="3320955"/>
                  <a:pt x="341194" y="3316406"/>
                </a:cubicBezTo>
                <a:cubicBezTo>
                  <a:pt x="359391" y="3302758"/>
                  <a:pt x="379701" y="3291547"/>
                  <a:pt x="395785" y="3275463"/>
                </a:cubicBezTo>
                <a:cubicBezTo>
                  <a:pt x="407383" y="3263864"/>
                  <a:pt x="412579" y="3247120"/>
                  <a:pt x="423080" y="3234519"/>
                </a:cubicBezTo>
                <a:cubicBezTo>
                  <a:pt x="435436" y="3219692"/>
                  <a:pt x="451668" y="3208403"/>
                  <a:pt x="464024" y="3193576"/>
                </a:cubicBezTo>
                <a:cubicBezTo>
                  <a:pt x="520892" y="3125335"/>
                  <a:pt x="457197" y="3175382"/>
                  <a:pt x="532262" y="3125337"/>
                </a:cubicBezTo>
                <a:cubicBezTo>
                  <a:pt x="731690" y="2527068"/>
                  <a:pt x="538021" y="3122110"/>
                  <a:pt x="559558" y="1323833"/>
                </a:cubicBezTo>
                <a:cubicBezTo>
                  <a:pt x="565656" y="814623"/>
                  <a:pt x="519183" y="967298"/>
                  <a:pt x="586853" y="764274"/>
                </a:cubicBezTo>
                <a:cubicBezTo>
                  <a:pt x="568660" y="254839"/>
                  <a:pt x="573206" y="509597"/>
                  <a:pt x="573206" y="0"/>
                </a:cubicBezTo>
              </a:path>
            </a:pathLst>
          </a:custGeom>
          <a:noFill/>
          <a:ln w="5715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endParaRPr lang="en-US" sz="2500" smtClean="0">
              <a:latin typeface="Arial" charset="0"/>
            </a:endParaRPr>
          </a:p>
        </p:txBody>
      </p:sp>
      <p:sp>
        <p:nvSpPr>
          <p:cNvPr id="189" name="Freeform 188"/>
          <p:cNvSpPr/>
          <p:nvPr/>
        </p:nvSpPr>
        <p:spPr bwMode="auto">
          <a:xfrm>
            <a:off x="5625959" y="2655183"/>
            <a:ext cx="736979" cy="3248167"/>
          </a:xfrm>
          <a:custGeom>
            <a:avLst/>
            <a:gdLst>
              <a:gd name="connsiteX0" fmla="*/ 0 w 736979"/>
              <a:gd name="connsiteY0" fmla="*/ 3248167 h 3248167"/>
              <a:gd name="connsiteX1" fmla="*/ 286603 w 736979"/>
              <a:gd name="connsiteY1" fmla="*/ 3234520 h 3248167"/>
              <a:gd name="connsiteX2" fmla="*/ 327546 w 736979"/>
              <a:gd name="connsiteY2" fmla="*/ 3220872 h 3248167"/>
              <a:gd name="connsiteX3" fmla="*/ 368490 w 736979"/>
              <a:gd name="connsiteY3" fmla="*/ 3179929 h 3248167"/>
              <a:gd name="connsiteX4" fmla="*/ 423081 w 736979"/>
              <a:gd name="connsiteY4" fmla="*/ 3166281 h 3248167"/>
              <a:gd name="connsiteX5" fmla="*/ 464024 w 736979"/>
              <a:gd name="connsiteY5" fmla="*/ 3152633 h 3248167"/>
              <a:gd name="connsiteX6" fmla="*/ 573206 w 736979"/>
              <a:gd name="connsiteY6" fmla="*/ 3125337 h 3248167"/>
              <a:gd name="connsiteX7" fmla="*/ 696036 w 736979"/>
              <a:gd name="connsiteY7" fmla="*/ 3057099 h 3248167"/>
              <a:gd name="connsiteX8" fmla="*/ 709684 w 736979"/>
              <a:gd name="connsiteY8" fmla="*/ 3002508 h 3248167"/>
              <a:gd name="connsiteX9" fmla="*/ 723332 w 736979"/>
              <a:gd name="connsiteY9" fmla="*/ 2961564 h 3248167"/>
              <a:gd name="connsiteX10" fmla="*/ 736979 w 736979"/>
              <a:gd name="connsiteY10" fmla="*/ 2866030 h 3248167"/>
              <a:gd name="connsiteX11" fmla="*/ 723332 w 736979"/>
              <a:gd name="connsiteY11" fmla="*/ 1433015 h 3248167"/>
              <a:gd name="connsiteX12" fmla="*/ 709684 w 736979"/>
              <a:gd name="connsiteY12" fmla="*/ 1255594 h 3248167"/>
              <a:gd name="connsiteX13" fmla="*/ 696036 w 736979"/>
              <a:gd name="connsiteY13" fmla="*/ 1201003 h 3248167"/>
              <a:gd name="connsiteX14" fmla="*/ 682388 w 736979"/>
              <a:gd name="connsiteY14" fmla="*/ 1132764 h 3248167"/>
              <a:gd name="connsiteX15" fmla="*/ 682388 w 736979"/>
              <a:gd name="connsiteY15" fmla="*/ 736979 h 3248167"/>
              <a:gd name="connsiteX16" fmla="*/ 696036 w 736979"/>
              <a:gd name="connsiteY16" fmla="*/ 272955 h 3248167"/>
              <a:gd name="connsiteX17" fmla="*/ 709684 w 736979"/>
              <a:gd name="connsiteY17" fmla="*/ 232012 h 3248167"/>
              <a:gd name="connsiteX18" fmla="*/ 709684 w 736979"/>
              <a:gd name="connsiteY18" fmla="*/ 0 h 3248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36979" h="3248167">
                <a:moveTo>
                  <a:pt x="0" y="3248167"/>
                </a:moveTo>
                <a:cubicBezTo>
                  <a:pt x="95534" y="3243618"/>
                  <a:pt x="191291" y="3242463"/>
                  <a:pt x="286603" y="3234520"/>
                </a:cubicBezTo>
                <a:cubicBezTo>
                  <a:pt x="300939" y="3233325"/>
                  <a:pt x="315576" y="3228852"/>
                  <a:pt x="327546" y="3220872"/>
                </a:cubicBezTo>
                <a:cubicBezTo>
                  <a:pt x="343605" y="3210166"/>
                  <a:pt x="351732" y="3189505"/>
                  <a:pt x="368490" y="3179929"/>
                </a:cubicBezTo>
                <a:cubicBezTo>
                  <a:pt x="384776" y="3170623"/>
                  <a:pt x="405046" y="3171434"/>
                  <a:pt x="423081" y="3166281"/>
                </a:cubicBezTo>
                <a:cubicBezTo>
                  <a:pt x="436913" y="3162329"/>
                  <a:pt x="450145" y="3156418"/>
                  <a:pt x="464024" y="3152633"/>
                </a:cubicBezTo>
                <a:cubicBezTo>
                  <a:pt x="500216" y="3142762"/>
                  <a:pt x="573206" y="3125337"/>
                  <a:pt x="573206" y="3125337"/>
                </a:cubicBezTo>
                <a:cubicBezTo>
                  <a:pt x="667063" y="3062766"/>
                  <a:pt x="623971" y="3081119"/>
                  <a:pt x="696036" y="3057099"/>
                </a:cubicBezTo>
                <a:cubicBezTo>
                  <a:pt x="700585" y="3038902"/>
                  <a:pt x="704531" y="3020543"/>
                  <a:pt x="709684" y="3002508"/>
                </a:cubicBezTo>
                <a:cubicBezTo>
                  <a:pt x="713636" y="2988675"/>
                  <a:pt x="720511" y="2975671"/>
                  <a:pt x="723332" y="2961564"/>
                </a:cubicBezTo>
                <a:cubicBezTo>
                  <a:pt x="729641" y="2930021"/>
                  <a:pt x="732430" y="2897875"/>
                  <a:pt x="736979" y="2866030"/>
                </a:cubicBezTo>
                <a:cubicBezTo>
                  <a:pt x="732430" y="2388358"/>
                  <a:pt x="731427" y="1910640"/>
                  <a:pt x="723332" y="1433015"/>
                </a:cubicBezTo>
                <a:cubicBezTo>
                  <a:pt x="722327" y="1373708"/>
                  <a:pt x="716615" y="1314503"/>
                  <a:pt x="709684" y="1255594"/>
                </a:cubicBezTo>
                <a:cubicBezTo>
                  <a:pt x="707492" y="1236965"/>
                  <a:pt x="700105" y="1219313"/>
                  <a:pt x="696036" y="1201003"/>
                </a:cubicBezTo>
                <a:cubicBezTo>
                  <a:pt x="691004" y="1178359"/>
                  <a:pt x="686937" y="1155510"/>
                  <a:pt x="682388" y="1132764"/>
                </a:cubicBezTo>
                <a:cubicBezTo>
                  <a:pt x="659138" y="877014"/>
                  <a:pt x="669506" y="1071898"/>
                  <a:pt x="682388" y="736979"/>
                </a:cubicBezTo>
                <a:cubicBezTo>
                  <a:pt x="688335" y="582352"/>
                  <a:pt x="687684" y="427471"/>
                  <a:pt x="696036" y="272955"/>
                </a:cubicBezTo>
                <a:cubicBezTo>
                  <a:pt x="696812" y="258590"/>
                  <a:pt x="708966" y="246380"/>
                  <a:pt x="709684" y="232012"/>
                </a:cubicBezTo>
                <a:cubicBezTo>
                  <a:pt x="713546" y="154771"/>
                  <a:pt x="709684" y="77337"/>
                  <a:pt x="709684" y="0"/>
                </a:cubicBezTo>
              </a:path>
            </a:pathLst>
          </a:custGeom>
          <a:noFill/>
          <a:ln w="5715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defTabSz="914400" latinLnBrk="0">
              <a:lnSpc>
                <a:spcPct val="100000"/>
              </a:lnSpc>
              <a:buClrTx/>
              <a:buSzTx/>
              <a:buFontTx/>
              <a:buNone/>
              <a:tabLst/>
            </a:pPr>
            <a:endParaRPr lang="en-US" sz="2500" smtClean="0">
              <a:latin typeface="Arial" charset="0"/>
            </a:endParaRPr>
          </a:p>
        </p:txBody>
      </p:sp>
      <p:grpSp>
        <p:nvGrpSpPr>
          <p:cNvPr id="265" name="Group 998"/>
          <p:cNvGrpSpPr/>
          <p:nvPr/>
        </p:nvGrpSpPr>
        <p:grpSpPr>
          <a:xfrm>
            <a:off x="871091" y="3280420"/>
            <a:ext cx="432048" cy="1432148"/>
            <a:chOff x="1447155" y="3864496"/>
            <a:chExt cx="864096" cy="1512168"/>
          </a:xfrm>
        </p:grpSpPr>
        <p:sp>
          <p:nvSpPr>
            <p:cNvPr id="266" name="TextBox 265"/>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67" name="Trapezoid 266"/>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68" name="Group 998"/>
          <p:cNvGrpSpPr/>
          <p:nvPr/>
        </p:nvGrpSpPr>
        <p:grpSpPr>
          <a:xfrm>
            <a:off x="1375147" y="3280420"/>
            <a:ext cx="432048" cy="1432148"/>
            <a:chOff x="1447155" y="3864496"/>
            <a:chExt cx="864096" cy="1512168"/>
          </a:xfrm>
        </p:grpSpPr>
        <p:sp>
          <p:nvSpPr>
            <p:cNvPr id="269" name="TextBox 268"/>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70" name="Trapezoid 269"/>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71" name="Group 998"/>
          <p:cNvGrpSpPr/>
          <p:nvPr/>
        </p:nvGrpSpPr>
        <p:grpSpPr>
          <a:xfrm>
            <a:off x="1951211" y="3280420"/>
            <a:ext cx="432048" cy="1432148"/>
            <a:chOff x="1447155" y="3864496"/>
            <a:chExt cx="864096" cy="1512168"/>
          </a:xfrm>
        </p:grpSpPr>
        <p:sp>
          <p:nvSpPr>
            <p:cNvPr id="272" name="TextBox 271"/>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73" name="Trapezoid 272"/>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74" name="Group 998"/>
          <p:cNvGrpSpPr/>
          <p:nvPr/>
        </p:nvGrpSpPr>
        <p:grpSpPr>
          <a:xfrm>
            <a:off x="2455267" y="3280420"/>
            <a:ext cx="432048" cy="1432148"/>
            <a:chOff x="1447155" y="3864496"/>
            <a:chExt cx="864096" cy="1512168"/>
          </a:xfrm>
        </p:grpSpPr>
        <p:sp>
          <p:nvSpPr>
            <p:cNvPr id="275" name="TextBox 274"/>
            <p:cNvSpPr txBox="1"/>
            <p:nvPr/>
          </p:nvSpPr>
          <p:spPr>
            <a:xfrm>
              <a:off x="1533565" y="4092590"/>
              <a:ext cx="700576" cy="307779"/>
            </a:xfrm>
            <a:prstGeom prst="rect">
              <a:avLst/>
            </a:prstGeom>
            <a:solidFill>
              <a:schemeClr val="bg1"/>
            </a:solidFill>
            <a:ln w="28575">
              <a:noFill/>
            </a:ln>
          </p:spPr>
          <p:txBody>
            <a:bodyPr wrap="none" rtlCol="0" anchor="ctr">
              <a:spAutoFit/>
            </a:bodyPr>
            <a:lstStyle/>
            <a:p>
              <a:pPr algn="ctr"/>
              <a:r>
                <a:rPr lang="en-GB" sz="1400" dirty="0" smtClean="0"/>
                <a:t>MUX</a:t>
              </a:r>
              <a:endParaRPr lang="en-US" sz="1400" dirty="0"/>
            </a:p>
          </p:txBody>
        </p:sp>
        <p:sp>
          <p:nvSpPr>
            <p:cNvPr id="276" name="Trapezoid 275"/>
            <p:cNvSpPr/>
            <p:nvPr/>
          </p:nvSpPr>
          <p:spPr bwMode="auto">
            <a:xfrm flipV="1">
              <a:off x="1447155" y="3864496"/>
              <a:ext cx="864096" cy="1512168"/>
            </a:xfrm>
            <a:prstGeom prst="trapezoid">
              <a:avLst>
                <a:gd name="adj" fmla="val 20742"/>
              </a:avLst>
            </a:prstGeom>
            <a:noFill/>
            <a:ln w="2857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sp>
        <p:nvSpPr>
          <p:cNvPr id="186" name="Freeform 185"/>
          <p:cNvSpPr/>
          <p:nvPr/>
        </p:nvSpPr>
        <p:spPr bwMode="auto">
          <a:xfrm>
            <a:off x="2115403" y="1903632"/>
            <a:ext cx="110012" cy="3398292"/>
          </a:xfrm>
          <a:custGeom>
            <a:avLst/>
            <a:gdLst>
              <a:gd name="connsiteX0" fmla="*/ 13648 w 110012"/>
              <a:gd name="connsiteY0" fmla="*/ 3398292 h 3398292"/>
              <a:gd name="connsiteX1" fmla="*/ 27296 w 110012"/>
              <a:gd name="connsiteY1" fmla="*/ 3029803 h 3398292"/>
              <a:gd name="connsiteX2" fmla="*/ 54591 w 110012"/>
              <a:gd name="connsiteY2" fmla="*/ 2920621 h 3398292"/>
              <a:gd name="connsiteX3" fmla="*/ 81887 w 110012"/>
              <a:gd name="connsiteY3" fmla="*/ 2797791 h 3398292"/>
              <a:gd name="connsiteX4" fmla="*/ 81887 w 110012"/>
              <a:gd name="connsiteY4" fmla="*/ 2306471 h 3398292"/>
              <a:gd name="connsiteX5" fmla="*/ 54591 w 110012"/>
              <a:gd name="connsiteY5" fmla="*/ 2115403 h 3398292"/>
              <a:gd name="connsiteX6" fmla="*/ 27296 w 110012"/>
              <a:gd name="connsiteY6" fmla="*/ 1282889 h 3398292"/>
              <a:gd name="connsiteX7" fmla="*/ 0 w 110012"/>
              <a:gd name="connsiteY7" fmla="*/ 1105468 h 3398292"/>
              <a:gd name="connsiteX8" fmla="*/ 13648 w 110012"/>
              <a:gd name="connsiteY8" fmla="*/ 832513 h 3398292"/>
              <a:gd name="connsiteX9" fmla="*/ 27296 w 110012"/>
              <a:gd name="connsiteY9" fmla="*/ 736979 h 3398292"/>
              <a:gd name="connsiteX10" fmla="*/ 40943 w 110012"/>
              <a:gd name="connsiteY10" fmla="*/ 341194 h 3398292"/>
              <a:gd name="connsiteX11" fmla="*/ 68239 w 110012"/>
              <a:gd name="connsiteY11" fmla="*/ 150125 h 3398292"/>
              <a:gd name="connsiteX12" fmla="*/ 81887 w 110012"/>
              <a:gd name="connsiteY12" fmla="*/ 109182 h 3398292"/>
              <a:gd name="connsiteX13" fmla="*/ 81887 w 110012"/>
              <a:gd name="connsiteY13" fmla="*/ 0 h 3398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10012" h="3398292">
                <a:moveTo>
                  <a:pt x="13648" y="3398292"/>
                </a:moveTo>
                <a:cubicBezTo>
                  <a:pt x="18197" y="3275462"/>
                  <a:pt x="16799" y="3152268"/>
                  <a:pt x="27296" y="3029803"/>
                </a:cubicBezTo>
                <a:cubicBezTo>
                  <a:pt x="30500" y="2992426"/>
                  <a:pt x="47234" y="2957407"/>
                  <a:pt x="54591" y="2920621"/>
                </a:cubicBezTo>
                <a:cubicBezTo>
                  <a:pt x="71918" y="2833989"/>
                  <a:pt x="62613" y="2874886"/>
                  <a:pt x="81887" y="2797791"/>
                </a:cubicBezTo>
                <a:cubicBezTo>
                  <a:pt x="110012" y="2572776"/>
                  <a:pt x="101466" y="2688274"/>
                  <a:pt x="81887" y="2306471"/>
                </a:cubicBezTo>
                <a:cubicBezTo>
                  <a:pt x="74639" y="2165125"/>
                  <a:pt x="81924" y="2197400"/>
                  <a:pt x="54591" y="2115403"/>
                </a:cubicBezTo>
                <a:cubicBezTo>
                  <a:pt x="19895" y="1560274"/>
                  <a:pt x="65797" y="2341683"/>
                  <a:pt x="27296" y="1282889"/>
                </a:cubicBezTo>
                <a:cubicBezTo>
                  <a:pt x="22988" y="1164411"/>
                  <a:pt x="24716" y="1179617"/>
                  <a:pt x="0" y="1105468"/>
                </a:cubicBezTo>
                <a:cubicBezTo>
                  <a:pt x="4549" y="1014483"/>
                  <a:pt x="6918" y="923363"/>
                  <a:pt x="13648" y="832513"/>
                </a:cubicBezTo>
                <a:cubicBezTo>
                  <a:pt x="16024" y="800433"/>
                  <a:pt x="25512" y="769097"/>
                  <a:pt x="27296" y="736979"/>
                </a:cubicBezTo>
                <a:cubicBezTo>
                  <a:pt x="34618" y="605175"/>
                  <a:pt x="33818" y="473008"/>
                  <a:pt x="40943" y="341194"/>
                </a:cubicBezTo>
                <a:cubicBezTo>
                  <a:pt x="42419" y="313896"/>
                  <a:pt x="60335" y="185694"/>
                  <a:pt x="68239" y="150125"/>
                </a:cubicBezTo>
                <a:cubicBezTo>
                  <a:pt x="71360" y="136082"/>
                  <a:pt x="80585" y="123509"/>
                  <a:pt x="81887" y="109182"/>
                </a:cubicBezTo>
                <a:cubicBezTo>
                  <a:pt x="85182" y="72937"/>
                  <a:pt x="81887" y="36394"/>
                  <a:pt x="81887" y="0"/>
                </a:cubicBezTo>
              </a:path>
            </a:pathLst>
          </a:custGeom>
          <a:noFill/>
          <a:ln w="57150" cap="flat" cmpd="sng" algn="ctr">
            <a:solidFill>
              <a:srgbClr val="C00000"/>
            </a:solidFill>
            <a:prstDash val="sys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77" name="Group 249"/>
          <p:cNvGrpSpPr/>
          <p:nvPr/>
        </p:nvGrpSpPr>
        <p:grpSpPr>
          <a:xfrm>
            <a:off x="943099" y="2272308"/>
            <a:ext cx="792088" cy="792088"/>
            <a:chOff x="8993088" y="4152528"/>
            <a:chExt cx="792088" cy="792088"/>
          </a:xfrm>
        </p:grpSpPr>
        <p:sp>
          <p:nvSpPr>
            <p:cNvPr id="278" name="Isosceles Triangle 277"/>
            <p:cNvSpPr/>
            <p:nvPr/>
          </p:nvSpPr>
          <p:spPr bwMode="auto">
            <a:xfrm>
              <a:off x="8993088"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79" name="Group 251"/>
            <p:cNvGrpSpPr/>
            <p:nvPr/>
          </p:nvGrpSpPr>
          <p:grpSpPr>
            <a:xfrm>
              <a:off x="8993088" y="4440560"/>
              <a:ext cx="216024" cy="216023"/>
              <a:chOff x="9209112" y="7464897"/>
              <a:chExt cx="432048" cy="216023"/>
            </a:xfrm>
          </p:grpSpPr>
          <p:sp>
            <p:nvSpPr>
              <p:cNvPr id="291" name="Flowchart: Delay 290"/>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2" name="Flowchart: Delay 291"/>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80" name="Isosceles Triangle 279"/>
            <p:cNvSpPr/>
            <p:nvPr/>
          </p:nvSpPr>
          <p:spPr bwMode="auto">
            <a:xfrm flipV="1">
              <a:off x="8993088"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1" name="Isosceles Triangle 280"/>
            <p:cNvSpPr/>
            <p:nvPr/>
          </p:nvSpPr>
          <p:spPr bwMode="auto">
            <a:xfrm>
              <a:off x="9281120"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82" name="Group 254"/>
            <p:cNvGrpSpPr/>
            <p:nvPr/>
          </p:nvGrpSpPr>
          <p:grpSpPr>
            <a:xfrm>
              <a:off x="9281120" y="4440560"/>
              <a:ext cx="216024" cy="216023"/>
              <a:chOff x="9209112" y="7464897"/>
              <a:chExt cx="432048" cy="216023"/>
            </a:xfrm>
          </p:grpSpPr>
          <p:sp>
            <p:nvSpPr>
              <p:cNvPr id="289" name="Flowchart: Delay 288"/>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0" name="Flowchart: Delay 289"/>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83" name="Isosceles Triangle 282"/>
            <p:cNvSpPr/>
            <p:nvPr/>
          </p:nvSpPr>
          <p:spPr bwMode="auto">
            <a:xfrm flipV="1">
              <a:off x="9281120"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4" name="Isosceles Triangle 283"/>
            <p:cNvSpPr/>
            <p:nvPr/>
          </p:nvSpPr>
          <p:spPr bwMode="auto">
            <a:xfrm>
              <a:off x="9569152" y="4152528"/>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85" name="Group 257"/>
            <p:cNvGrpSpPr/>
            <p:nvPr/>
          </p:nvGrpSpPr>
          <p:grpSpPr>
            <a:xfrm>
              <a:off x="9569152" y="4440560"/>
              <a:ext cx="216024" cy="216023"/>
              <a:chOff x="9209112" y="7464897"/>
              <a:chExt cx="432048" cy="216023"/>
            </a:xfrm>
          </p:grpSpPr>
          <p:sp>
            <p:nvSpPr>
              <p:cNvPr id="287" name="Flowchart: Delay 286"/>
              <p:cNvSpPr/>
              <p:nvPr/>
            </p:nvSpPr>
            <p:spPr bwMode="auto">
              <a:xfrm rot="16200000">
                <a:off x="9389132" y="7284877"/>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8" name="Flowchart: Delay 287"/>
              <p:cNvSpPr/>
              <p:nvPr/>
            </p:nvSpPr>
            <p:spPr bwMode="auto">
              <a:xfrm rot="5400000" flipV="1">
                <a:off x="9389132" y="7428892"/>
                <a:ext cx="72008" cy="432048"/>
              </a:xfrm>
              <a:prstGeom prst="flowChartDelay">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286" name="Isosceles Triangle 285"/>
            <p:cNvSpPr/>
            <p:nvPr/>
          </p:nvSpPr>
          <p:spPr bwMode="auto">
            <a:xfrm flipV="1">
              <a:off x="9569152" y="4728592"/>
              <a:ext cx="216024"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t>Slides added in v2</a:t>
            </a:r>
            <a:endParaRPr lang="en-US" dirty="0"/>
          </a:p>
        </p:txBody>
      </p:sp>
      <p:sp>
        <p:nvSpPr>
          <p:cNvPr id="5" name="Subtitle 4"/>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loud 5"/>
          <p:cNvSpPr/>
          <p:nvPr/>
        </p:nvSpPr>
        <p:spPr bwMode="auto">
          <a:xfrm flipV="1">
            <a:off x="1735187" y="2920380"/>
            <a:ext cx="7128792" cy="4608512"/>
          </a:xfrm>
          <a:prstGeom prst="cloud">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dirty="0" smtClean="0">
              <a:ln>
                <a:noFill/>
              </a:ln>
              <a:solidFill>
                <a:schemeClr val="tx1"/>
              </a:solidFill>
              <a:effectLst/>
              <a:latin typeface="Arial" charset="0"/>
              <a:ea typeface="MS PGothic" pitchFamily="34" charset="-128"/>
            </a:endParaRPr>
          </a:p>
        </p:txBody>
      </p:sp>
      <p:sp>
        <p:nvSpPr>
          <p:cNvPr id="270" name="Rectangle 269"/>
          <p:cNvSpPr/>
          <p:nvPr/>
        </p:nvSpPr>
        <p:spPr bwMode="auto">
          <a:xfrm>
            <a:off x="3607395" y="3136404"/>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62" name="Freeform 561"/>
          <p:cNvSpPr/>
          <p:nvPr/>
        </p:nvSpPr>
        <p:spPr bwMode="auto">
          <a:xfrm>
            <a:off x="6989012" y="5872708"/>
            <a:ext cx="146775"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 name="Title 4"/>
          <p:cNvSpPr>
            <a:spLocks noGrp="1"/>
          </p:cNvSpPr>
          <p:nvPr>
            <p:ph type="title"/>
          </p:nvPr>
        </p:nvSpPr>
        <p:spPr>
          <a:xfrm>
            <a:off x="533400" y="184076"/>
            <a:ext cx="10137775" cy="1015529"/>
          </a:xfrm>
        </p:spPr>
        <p:txBody>
          <a:bodyPr/>
          <a:lstStyle/>
          <a:p>
            <a:r>
              <a:rPr lang="en-GB" dirty="0" smtClean="0"/>
              <a:t>PBB-TE Domain with TESI segment protection</a:t>
            </a:r>
            <a:endParaRPr lang="en-US" dirty="0"/>
          </a:p>
        </p:txBody>
      </p:sp>
      <p:sp>
        <p:nvSpPr>
          <p:cNvPr id="7" name="Rectangle 6"/>
          <p:cNvSpPr/>
          <p:nvPr/>
        </p:nvSpPr>
        <p:spPr bwMode="auto">
          <a:xfrm>
            <a:off x="1951211"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1879203"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 name="Group 12"/>
          <p:cNvGrpSpPr>
            <a:grpSpLocks noChangeAspect="1"/>
          </p:cNvGrpSpPr>
          <p:nvPr/>
        </p:nvGrpSpPr>
        <p:grpSpPr>
          <a:xfrm>
            <a:off x="3823419" y="6232748"/>
            <a:ext cx="288032" cy="288032"/>
            <a:chOff x="655067" y="5296644"/>
            <a:chExt cx="504056" cy="504056"/>
          </a:xfrm>
          <a:solidFill>
            <a:schemeClr val="bg1"/>
          </a:solidFill>
        </p:grpSpPr>
        <p:sp>
          <p:nvSpPr>
            <p:cNvPr id="11"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 name="Group 25"/>
          <p:cNvGrpSpPr>
            <a:grpSpLocks noChangeAspect="1"/>
          </p:cNvGrpSpPr>
          <p:nvPr/>
        </p:nvGrpSpPr>
        <p:grpSpPr>
          <a:xfrm>
            <a:off x="2023219" y="6232748"/>
            <a:ext cx="288032" cy="288032"/>
            <a:chOff x="655067" y="5296644"/>
            <a:chExt cx="504056" cy="504056"/>
          </a:xfrm>
          <a:solidFill>
            <a:schemeClr val="bg1"/>
          </a:solidFill>
        </p:grpSpPr>
        <p:sp>
          <p:nvSpPr>
            <p:cNvPr id="27" name="Isosceles Triangle 2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 name="Trapezoid 2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43"/>
          <p:cNvGrpSpPr>
            <a:grpSpLocks noChangeAspect="1"/>
          </p:cNvGrpSpPr>
          <p:nvPr/>
        </p:nvGrpSpPr>
        <p:grpSpPr>
          <a:xfrm>
            <a:off x="2311251" y="4792588"/>
            <a:ext cx="432048" cy="432048"/>
            <a:chOff x="655067" y="5296644"/>
            <a:chExt cx="504056" cy="504056"/>
          </a:xfrm>
          <a:solidFill>
            <a:schemeClr val="bg1"/>
          </a:solidFill>
        </p:grpSpPr>
        <p:sp>
          <p:nvSpPr>
            <p:cNvPr id="45" name="Isosceles Triangle 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Trapezoid 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46"/>
          <p:cNvGrpSpPr>
            <a:grpSpLocks noChangeAspect="1"/>
          </p:cNvGrpSpPr>
          <p:nvPr/>
        </p:nvGrpSpPr>
        <p:grpSpPr>
          <a:xfrm>
            <a:off x="2815307" y="4792588"/>
            <a:ext cx="432048" cy="432048"/>
            <a:chOff x="655067" y="5296644"/>
            <a:chExt cx="504056" cy="504056"/>
          </a:xfrm>
          <a:solidFill>
            <a:schemeClr val="bg1"/>
          </a:solidFill>
        </p:grpSpPr>
        <p:sp>
          <p:nvSpPr>
            <p:cNvPr id="48" name="Isosceles Triangle 4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 name="Trapezoid 4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9" name="Group 49"/>
          <p:cNvGrpSpPr>
            <a:grpSpLocks noChangeAspect="1"/>
          </p:cNvGrpSpPr>
          <p:nvPr/>
        </p:nvGrpSpPr>
        <p:grpSpPr>
          <a:xfrm>
            <a:off x="3319363" y="4792588"/>
            <a:ext cx="432048" cy="432048"/>
            <a:chOff x="655067" y="5296644"/>
            <a:chExt cx="504056" cy="504056"/>
          </a:xfrm>
          <a:solidFill>
            <a:schemeClr val="bg1"/>
          </a:solidFill>
        </p:grpSpPr>
        <p:sp>
          <p:nvSpPr>
            <p:cNvPr id="51" name="Isosceles Triangle 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 name="Trapezoid 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52"/>
          <p:cNvGrpSpPr>
            <a:grpSpLocks noChangeAspect="1"/>
          </p:cNvGrpSpPr>
          <p:nvPr/>
        </p:nvGrpSpPr>
        <p:grpSpPr>
          <a:xfrm>
            <a:off x="3823419" y="4792588"/>
            <a:ext cx="432048" cy="432048"/>
            <a:chOff x="655067" y="5296644"/>
            <a:chExt cx="504056" cy="504056"/>
          </a:xfrm>
          <a:solidFill>
            <a:schemeClr val="bg1"/>
          </a:solidFill>
        </p:grpSpPr>
        <p:sp>
          <p:nvSpPr>
            <p:cNvPr id="54" name="Isosceles Triangle 5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rapezoid 5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58"/>
          <p:cNvGrpSpPr>
            <a:grpSpLocks noChangeAspect="1"/>
          </p:cNvGrpSpPr>
          <p:nvPr/>
        </p:nvGrpSpPr>
        <p:grpSpPr>
          <a:xfrm flipV="1">
            <a:off x="3463379" y="7096844"/>
            <a:ext cx="288032" cy="288032"/>
            <a:chOff x="655067" y="5296644"/>
            <a:chExt cx="504056" cy="504056"/>
          </a:xfrm>
          <a:solidFill>
            <a:schemeClr val="bg1"/>
          </a:solidFill>
        </p:grpSpPr>
        <p:sp>
          <p:nvSpPr>
            <p:cNvPr id="60" name="Isosceles Triangle 5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1" name="Trapezoid 6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6" name="Group 61"/>
          <p:cNvGrpSpPr>
            <a:grpSpLocks noChangeAspect="1"/>
          </p:cNvGrpSpPr>
          <p:nvPr/>
        </p:nvGrpSpPr>
        <p:grpSpPr>
          <a:xfrm flipV="1">
            <a:off x="2383259" y="7096844"/>
            <a:ext cx="288032" cy="288032"/>
            <a:chOff x="655067" y="5296644"/>
            <a:chExt cx="504056" cy="504056"/>
          </a:xfrm>
          <a:solidFill>
            <a:schemeClr val="bg1"/>
          </a:solidFill>
        </p:grpSpPr>
        <p:sp>
          <p:nvSpPr>
            <p:cNvPr id="63" name="Isosceles Triangle 62"/>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 name="Trapezoid 6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64"/>
          <p:cNvGrpSpPr>
            <a:grpSpLocks noChangeAspect="1"/>
          </p:cNvGrpSpPr>
          <p:nvPr/>
        </p:nvGrpSpPr>
        <p:grpSpPr>
          <a:xfrm flipV="1">
            <a:off x="2023219" y="7096844"/>
            <a:ext cx="288032" cy="288032"/>
            <a:chOff x="655067" y="5296644"/>
            <a:chExt cx="504056" cy="504056"/>
          </a:xfrm>
          <a:solidFill>
            <a:schemeClr val="bg1"/>
          </a:solidFill>
        </p:grpSpPr>
        <p:sp>
          <p:nvSpPr>
            <p:cNvPr id="66" name="Isosceles Triangle 65"/>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7" name="Trapezoid 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9" name="Straight Connector 68"/>
          <p:cNvCxnSpPr>
            <a:stCxn id="11" idx="0"/>
          </p:cNvCxnSpPr>
          <p:nvPr/>
        </p:nvCxnSpPr>
        <p:spPr bwMode="auto">
          <a:xfrm flipV="1">
            <a:off x="39674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 name="Straight Connector 70"/>
          <p:cNvCxnSpPr/>
          <p:nvPr/>
        </p:nvCxnSpPr>
        <p:spPr bwMode="auto">
          <a:xfrm flipV="1">
            <a:off x="346337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6" name="Straight Connector 75"/>
          <p:cNvCxnSpPr/>
          <p:nvPr/>
        </p:nvCxnSpPr>
        <p:spPr bwMode="auto">
          <a:xfrm flipV="1">
            <a:off x="2815307"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 name="Straight Connector 79"/>
          <p:cNvCxnSpPr>
            <a:stCxn id="27" idx="0"/>
          </p:cNvCxnSpPr>
          <p:nvPr/>
        </p:nvCxnSpPr>
        <p:spPr bwMode="auto">
          <a:xfrm flipV="1">
            <a:off x="216723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 name="Straight Connector 81"/>
          <p:cNvCxnSpPr>
            <a:stCxn id="46" idx="2"/>
          </p:cNvCxnSpPr>
          <p:nvPr/>
        </p:nvCxnSpPr>
        <p:spPr bwMode="auto">
          <a:xfrm>
            <a:off x="2527275"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3" name="Straight Connector 82"/>
          <p:cNvCxnSpPr/>
          <p:nvPr/>
        </p:nvCxnSpPr>
        <p:spPr bwMode="auto">
          <a:xfrm>
            <a:off x="2599283"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 name="Straight Connector 83"/>
          <p:cNvCxnSpPr/>
          <p:nvPr/>
        </p:nvCxnSpPr>
        <p:spPr bwMode="auto">
          <a:xfrm>
            <a:off x="2671291"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 name="Straight Connector 84"/>
          <p:cNvCxnSpPr/>
          <p:nvPr/>
        </p:nvCxnSpPr>
        <p:spPr bwMode="auto">
          <a:xfrm>
            <a:off x="2383259"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6" name="Straight Connector 85"/>
          <p:cNvCxnSpPr/>
          <p:nvPr/>
        </p:nvCxnSpPr>
        <p:spPr bwMode="auto">
          <a:xfrm>
            <a:off x="2455267"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7" name="Straight Connector 86"/>
          <p:cNvCxnSpPr/>
          <p:nvPr/>
        </p:nvCxnSpPr>
        <p:spPr bwMode="auto">
          <a:xfrm>
            <a:off x="3031331"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8" name="Straight Connector 87"/>
          <p:cNvCxnSpPr/>
          <p:nvPr/>
        </p:nvCxnSpPr>
        <p:spPr bwMode="auto">
          <a:xfrm>
            <a:off x="3103339"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 name="Straight Connector 88"/>
          <p:cNvCxnSpPr/>
          <p:nvPr/>
        </p:nvCxnSpPr>
        <p:spPr bwMode="auto">
          <a:xfrm>
            <a:off x="3175347"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0" name="Straight Connector 89"/>
          <p:cNvCxnSpPr/>
          <p:nvPr/>
        </p:nvCxnSpPr>
        <p:spPr bwMode="auto">
          <a:xfrm>
            <a:off x="2887315"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 name="Straight Connector 90"/>
          <p:cNvCxnSpPr/>
          <p:nvPr/>
        </p:nvCxnSpPr>
        <p:spPr bwMode="auto">
          <a:xfrm>
            <a:off x="2959323"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 name="Straight Connector 91"/>
          <p:cNvCxnSpPr/>
          <p:nvPr/>
        </p:nvCxnSpPr>
        <p:spPr bwMode="auto">
          <a:xfrm>
            <a:off x="3535387"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3" name="Straight Connector 92"/>
          <p:cNvCxnSpPr/>
          <p:nvPr/>
        </p:nvCxnSpPr>
        <p:spPr bwMode="auto">
          <a:xfrm>
            <a:off x="3607395"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4" name="Straight Connector 93"/>
          <p:cNvCxnSpPr/>
          <p:nvPr/>
        </p:nvCxnSpPr>
        <p:spPr bwMode="auto">
          <a:xfrm>
            <a:off x="3679403"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5" name="Straight Connector 94"/>
          <p:cNvCxnSpPr/>
          <p:nvPr/>
        </p:nvCxnSpPr>
        <p:spPr bwMode="auto">
          <a:xfrm>
            <a:off x="3391371"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6" name="Straight Connector 95"/>
          <p:cNvCxnSpPr/>
          <p:nvPr/>
        </p:nvCxnSpPr>
        <p:spPr bwMode="auto">
          <a:xfrm>
            <a:off x="3463379"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7" name="Straight Connector 96"/>
          <p:cNvCxnSpPr/>
          <p:nvPr/>
        </p:nvCxnSpPr>
        <p:spPr bwMode="auto">
          <a:xfrm>
            <a:off x="4039443"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8" name="Straight Connector 97"/>
          <p:cNvCxnSpPr/>
          <p:nvPr/>
        </p:nvCxnSpPr>
        <p:spPr bwMode="auto">
          <a:xfrm>
            <a:off x="4111451"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9" name="Straight Connector 98"/>
          <p:cNvCxnSpPr/>
          <p:nvPr/>
        </p:nvCxnSpPr>
        <p:spPr bwMode="auto">
          <a:xfrm>
            <a:off x="4183459"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0" name="Straight Connector 99"/>
          <p:cNvCxnSpPr/>
          <p:nvPr/>
        </p:nvCxnSpPr>
        <p:spPr bwMode="auto">
          <a:xfrm>
            <a:off x="3895427"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1" name="Straight Connector 100"/>
          <p:cNvCxnSpPr/>
          <p:nvPr/>
        </p:nvCxnSpPr>
        <p:spPr bwMode="auto">
          <a:xfrm>
            <a:off x="3967435"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2" name="Straight Connector 101"/>
          <p:cNvCxnSpPr/>
          <p:nvPr/>
        </p:nvCxnSpPr>
        <p:spPr bwMode="auto">
          <a:xfrm>
            <a:off x="21672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3" name="Straight Connector 102"/>
          <p:cNvCxnSpPr/>
          <p:nvPr/>
        </p:nvCxnSpPr>
        <p:spPr bwMode="auto">
          <a:xfrm>
            <a:off x="22392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6" name="Straight Connector 105"/>
          <p:cNvCxnSpPr/>
          <p:nvPr/>
        </p:nvCxnSpPr>
        <p:spPr bwMode="auto">
          <a:xfrm>
            <a:off x="20952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7" name="Straight Connector 116"/>
          <p:cNvCxnSpPr/>
          <p:nvPr/>
        </p:nvCxnSpPr>
        <p:spPr bwMode="auto">
          <a:xfrm>
            <a:off x="35102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0" name="Straight Connector 119"/>
          <p:cNvCxnSpPr/>
          <p:nvPr/>
        </p:nvCxnSpPr>
        <p:spPr bwMode="auto">
          <a:xfrm>
            <a:off x="336625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1" name="Straight Connector 120"/>
          <p:cNvCxnSpPr/>
          <p:nvPr/>
        </p:nvCxnSpPr>
        <p:spPr bwMode="auto">
          <a:xfrm>
            <a:off x="343825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2" name="Straight Connector 121"/>
          <p:cNvCxnSpPr/>
          <p:nvPr/>
        </p:nvCxnSpPr>
        <p:spPr bwMode="auto">
          <a:xfrm>
            <a:off x="288731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3" name="Straight Connector 122"/>
          <p:cNvCxnSpPr/>
          <p:nvPr/>
        </p:nvCxnSpPr>
        <p:spPr bwMode="auto">
          <a:xfrm>
            <a:off x="274329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 name="Straight Connector 123"/>
          <p:cNvCxnSpPr/>
          <p:nvPr/>
        </p:nvCxnSpPr>
        <p:spPr bwMode="auto">
          <a:xfrm>
            <a:off x="28153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 name="Straight Connector 124"/>
          <p:cNvCxnSpPr/>
          <p:nvPr/>
        </p:nvCxnSpPr>
        <p:spPr bwMode="auto">
          <a:xfrm>
            <a:off x="4039443"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6" name="Straight Connector 125"/>
          <p:cNvCxnSpPr/>
          <p:nvPr/>
        </p:nvCxnSpPr>
        <p:spPr bwMode="auto">
          <a:xfrm>
            <a:off x="389542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7" name="Straight Connector 126"/>
          <p:cNvCxnSpPr/>
          <p:nvPr/>
        </p:nvCxnSpPr>
        <p:spPr bwMode="auto">
          <a:xfrm>
            <a:off x="396743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 name="Straight Connector 127"/>
          <p:cNvCxnSpPr/>
          <p:nvPr/>
        </p:nvCxnSpPr>
        <p:spPr bwMode="auto">
          <a:xfrm>
            <a:off x="216723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9" name="Straight Connector 128"/>
          <p:cNvCxnSpPr/>
          <p:nvPr/>
        </p:nvCxnSpPr>
        <p:spPr bwMode="auto">
          <a:xfrm>
            <a:off x="223924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 name="Straight Connector 129"/>
          <p:cNvCxnSpPr/>
          <p:nvPr/>
        </p:nvCxnSpPr>
        <p:spPr bwMode="auto">
          <a:xfrm>
            <a:off x="20952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 name="Straight Connector 130"/>
          <p:cNvCxnSpPr/>
          <p:nvPr/>
        </p:nvCxnSpPr>
        <p:spPr bwMode="auto">
          <a:xfrm>
            <a:off x="259928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 name="Straight Connector 131"/>
          <p:cNvCxnSpPr/>
          <p:nvPr/>
        </p:nvCxnSpPr>
        <p:spPr bwMode="auto">
          <a:xfrm>
            <a:off x="245526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3" name="Straight Connector 132"/>
          <p:cNvCxnSpPr/>
          <p:nvPr/>
        </p:nvCxnSpPr>
        <p:spPr bwMode="auto">
          <a:xfrm>
            <a:off x="252727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4" name="Straight Connector 133"/>
          <p:cNvCxnSpPr/>
          <p:nvPr/>
        </p:nvCxnSpPr>
        <p:spPr bwMode="auto">
          <a:xfrm>
            <a:off x="360739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5" name="Straight Connector 134"/>
          <p:cNvCxnSpPr/>
          <p:nvPr/>
        </p:nvCxnSpPr>
        <p:spPr bwMode="auto">
          <a:xfrm>
            <a:off x="367940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 name="Straight Connector 135"/>
          <p:cNvCxnSpPr/>
          <p:nvPr/>
        </p:nvCxnSpPr>
        <p:spPr bwMode="auto">
          <a:xfrm>
            <a:off x="35353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41" name="Freeform 140"/>
          <p:cNvSpPr/>
          <p:nvPr/>
        </p:nvSpPr>
        <p:spPr bwMode="auto">
          <a:xfrm>
            <a:off x="3604890"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43" name="Straight Connector 142"/>
          <p:cNvCxnSpPr>
            <a:stCxn id="45" idx="0"/>
          </p:cNvCxnSpPr>
          <p:nvPr/>
        </p:nvCxnSpPr>
        <p:spPr bwMode="auto">
          <a:xfrm flipV="1">
            <a:off x="2527275"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5" name="Straight Connector 144"/>
          <p:cNvCxnSpPr>
            <a:stCxn id="48" idx="0"/>
          </p:cNvCxnSpPr>
          <p:nvPr/>
        </p:nvCxnSpPr>
        <p:spPr bwMode="auto">
          <a:xfrm flipV="1">
            <a:off x="3031331"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6" name="Straight Connector 145"/>
          <p:cNvCxnSpPr>
            <a:stCxn id="51" idx="0"/>
          </p:cNvCxnSpPr>
          <p:nvPr/>
        </p:nvCxnSpPr>
        <p:spPr bwMode="auto">
          <a:xfrm flipV="1">
            <a:off x="3535387"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7" name="Straight Connector 146"/>
          <p:cNvCxnSpPr>
            <a:stCxn id="54" idx="0"/>
          </p:cNvCxnSpPr>
          <p:nvPr/>
        </p:nvCxnSpPr>
        <p:spPr bwMode="auto">
          <a:xfrm flipV="1">
            <a:off x="4039443"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1" name="Straight Connector 150"/>
          <p:cNvCxnSpPr>
            <a:endCxn id="66" idx="0"/>
          </p:cNvCxnSpPr>
          <p:nvPr/>
        </p:nvCxnSpPr>
        <p:spPr bwMode="auto">
          <a:xfrm flipV="1">
            <a:off x="216723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3" name="Straight Connector 152"/>
          <p:cNvCxnSpPr>
            <a:endCxn id="63" idx="0"/>
          </p:cNvCxnSpPr>
          <p:nvPr/>
        </p:nvCxnSpPr>
        <p:spPr bwMode="auto">
          <a:xfrm flipV="1">
            <a:off x="252727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57" name="Rectangle 156"/>
          <p:cNvSpPr/>
          <p:nvPr/>
        </p:nvSpPr>
        <p:spPr bwMode="auto">
          <a:xfrm flipH="1">
            <a:off x="5911651" y="5728692"/>
            <a:ext cx="2880320"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158" name="Rectangle 157"/>
          <p:cNvSpPr/>
          <p:nvPr/>
        </p:nvSpPr>
        <p:spPr bwMode="auto">
          <a:xfrm flipH="1">
            <a:off x="6415707" y="659278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20" name="Group 12"/>
          <p:cNvGrpSpPr>
            <a:grpSpLocks noChangeAspect="1"/>
          </p:cNvGrpSpPr>
          <p:nvPr/>
        </p:nvGrpSpPr>
        <p:grpSpPr>
          <a:xfrm flipH="1">
            <a:off x="6559723" y="6232748"/>
            <a:ext cx="288032" cy="288032"/>
            <a:chOff x="655067" y="5296644"/>
            <a:chExt cx="504056" cy="504056"/>
          </a:xfrm>
          <a:solidFill>
            <a:schemeClr val="bg1"/>
          </a:solidFill>
        </p:grpSpPr>
        <p:sp>
          <p:nvSpPr>
            <p:cNvPr id="26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6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2" name="Group 25"/>
          <p:cNvGrpSpPr>
            <a:grpSpLocks noChangeAspect="1"/>
          </p:cNvGrpSpPr>
          <p:nvPr/>
        </p:nvGrpSpPr>
        <p:grpSpPr>
          <a:xfrm flipH="1">
            <a:off x="8359923" y="6232748"/>
            <a:ext cx="288032" cy="288032"/>
            <a:chOff x="655067" y="5296644"/>
            <a:chExt cx="504056" cy="504056"/>
          </a:xfrm>
          <a:solidFill>
            <a:schemeClr val="bg1"/>
          </a:solidFill>
        </p:grpSpPr>
        <p:sp>
          <p:nvSpPr>
            <p:cNvPr id="253" name="Isosceles Triangle 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4" name="Trapezoid 25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3" name="Group 43"/>
          <p:cNvGrpSpPr>
            <a:grpSpLocks noChangeAspect="1"/>
          </p:cNvGrpSpPr>
          <p:nvPr/>
        </p:nvGrpSpPr>
        <p:grpSpPr>
          <a:xfrm flipH="1">
            <a:off x="7927875" y="4792588"/>
            <a:ext cx="432048" cy="432048"/>
            <a:chOff x="655067" y="5296644"/>
            <a:chExt cx="504056" cy="504056"/>
          </a:xfrm>
          <a:solidFill>
            <a:schemeClr val="bg1"/>
          </a:solidFill>
        </p:grpSpPr>
        <p:sp>
          <p:nvSpPr>
            <p:cNvPr id="251" name="Isosceles Triangle 250"/>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2" name="Trapezoid 251"/>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6" name="Group 46"/>
          <p:cNvGrpSpPr>
            <a:grpSpLocks noChangeAspect="1"/>
          </p:cNvGrpSpPr>
          <p:nvPr/>
        </p:nvGrpSpPr>
        <p:grpSpPr>
          <a:xfrm flipH="1">
            <a:off x="7423819" y="4792588"/>
            <a:ext cx="432048" cy="432048"/>
            <a:chOff x="655067" y="5296644"/>
            <a:chExt cx="504056" cy="504056"/>
          </a:xfrm>
          <a:solidFill>
            <a:schemeClr val="bg1"/>
          </a:solidFill>
        </p:grpSpPr>
        <p:sp>
          <p:nvSpPr>
            <p:cNvPr id="249" name="Isosceles Triangle 2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50" name="Trapezoid 249"/>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9" name="Group 49"/>
          <p:cNvGrpSpPr>
            <a:grpSpLocks noChangeAspect="1"/>
          </p:cNvGrpSpPr>
          <p:nvPr/>
        </p:nvGrpSpPr>
        <p:grpSpPr>
          <a:xfrm flipH="1">
            <a:off x="6919763" y="4792588"/>
            <a:ext cx="432048" cy="432048"/>
            <a:chOff x="655067" y="5296644"/>
            <a:chExt cx="504056" cy="504056"/>
          </a:xfrm>
          <a:solidFill>
            <a:schemeClr val="bg1"/>
          </a:solidFill>
        </p:grpSpPr>
        <p:sp>
          <p:nvSpPr>
            <p:cNvPr id="247" name="Isosceles Triangle 2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8" name="Trapezoid 247"/>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0" name="Group 52"/>
          <p:cNvGrpSpPr>
            <a:grpSpLocks noChangeAspect="1"/>
          </p:cNvGrpSpPr>
          <p:nvPr/>
        </p:nvGrpSpPr>
        <p:grpSpPr>
          <a:xfrm flipH="1">
            <a:off x="6415707" y="4792588"/>
            <a:ext cx="432048" cy="432048"/>
            <a:chOff x="655067" y="5296644"/>
            <a:chExt cx="504056" cy="504056"/>
          </a:xfrm>
          <a:solidFill>
            <a:schemeClr val="bg1"/>
          </a:solidFill>
        </p:grpSpPr>
        <p:sp>
          <p:nvSpPr>
            <p:cNvPr id="245" name="Isosceles Triangle 24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6" name="Trapezoid 24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1" name="Group 58"/>
          <p:cNvGrpSpPr>
            <a:grpSpLocks noChangeAspect="1"/>
          </p:cNvGrpSpPr>
          <p:nvPr/>
        </p:nvGrpSpPr>
        <p:grpSpPr>
          <a:xfrm flipH="1" flipV="1">
            <a:off x="6919763" y="7096844"/>
            <a:ext cx="288032" cy="288032"/>
            <a:chOff x="655067" y="5296644"/>
            <a:chExt cx="504056" cy="504056"/>
          </a:xfrm>
          <a:solidFill>
            <a:schemeClr val="bg1"/>
          </a:solidFill>
        </p:grpSpPr>
        <p:sp>
          <p:nvSpPr>
            <p:cNvPr id="241" name="Isosceles Triangle 2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2" name="Trapezoid 24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2" name="Group 61"/>
          <p:cNvGrpSpPr>
            <a:grpSpLocks noChangeAspect="1"/>
          </p:cNvGrpSpPr>
          <p:nvPr/>
        </p:nvGrpSpPr>
        <p:grpSpPr>
          <a:xfrm flipH="1" flipV="1">
            <a:off x="7999883" y="7096844"/>
            <a:ext cx="288032" cy="288032"/>
            <a:chOff x="655067" y="5296644"/>
            <a:chExt cx="504056" cy="504056"/>
          </a:xfrm>
          <a:solidFill>
            <a:schemeClr val="bg1"/>
          </a:solidFill>
        </p:grpSpPr>
        <p:sp>
          <p:nvSpPr>
            <p:cNvPr id="239" name="Isosceles Triangle 23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40" name="Trapezoid 23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3" name="Group 64"/>
          <p:cNvGrpSpPr>
            <a:grpSpLocks noChangeAspect="1"/>
          </p:cNvGrpSpPr>
          <p:nvPr/>
        </p:nvGrpSpPr>
        <p:grpSpPr>
          <a:xfrm flipH="1" flipV="1">
            <a:off x="8359923" y="7096844"/>
            <a:ext cx="288032" cy="288032"/>
            <a:chOff x="655067" y="5296644"/>
            <a:chExt cx="504056" cy="504056"/>
          </a:xfrm>
          <a:solidFill>
            <a:schemeClr val="bg1"/>
          </a:solidFill>
        </p:grpSpPr>
        <p:sp>
          <p:nvSpPr>
            <p:cNvPr id="237" name="Isosceles Triangle 23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8" name="Trapezoid 23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73" name="Straight Connector 172"/>
          <p:cNvCxnSpPr/>
          <p:nvPr/>
        </p:nvCxnSpPr>
        <p:spPr bwMode="auto">
          <a:xfrm flipH="1" flipV="1">
            <a:off x="67037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4" name="Straight Connector 173"/>
          <p:cNvCxnSpPr/>
          <p:nvPr/>
        </p:nvCxnSpPr>
        <p:spPr bwMode="auto">
          <a:xfrm flipH="1" flipV="1">
            <a:off x="7207795"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6" name="Straight Connector 175"/>
          <p:cNvCxnSpPr/>
          <p:nvPr/>
        </p:nvCxnSpPr>
        <p:spPr bwMode="auto">
          <a:xfrm flipH="1" flipV="1">
            <a:off x="7855867"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8" name="Straight Connector 177"/>
          <p:cNvCxnSpPr>
            <a:stCxn id="253" idx="0"/>
          </p:cNvCxnSpPr>
          <p:nvPr/>
        </p:nvCxnSpPr>
        <p:spPr bwMode="auto">
          <a:xfrm flipH="1" flipV="1">
            <a:off x="8503939" y="616074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9" name="Straight Connector 178"/>
          <p:cNvCxnSpPr>
            <a:stCxn id="252" idx="2"/>
          </p:cNvCxnSpPr>
          <p:nvPr/>
        </p:nvCxnSpPr>
        <p:spPr bwMode="auto">
          <a:xfrm>
            <a:off x="8143899"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0" name="Straight Connector 179"/>
          <p:cNvCxnSpPr/>
          <p:nvPr/>
        </p:nvCxnSpPr>
        <p:spPr bwMode="auto">
          <a:xfrm flipH="1">
            <a:off x="8071891"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1" name="Straight Connector 180"/>
          <p:cNvCxnSpPr/>
          <p:nvPr/>
        </p:nvCxnSpPr>
        <p:spPr bwMode="auto">
          <a:xfrm flipH="1">
            <a:off x="7999883"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2" name="Straight Connector 181"/>
          <p:cNvCxnSpPr/>
          <p:nvPr/>
        </p:nvCxnSpPr>
        <p:spPr bwMode="auto">
          <a:xfrm flipH="1">
            <a:off x="8287915"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3" name="Straight Connector 182"/>
          <p:cNvCxnSpPr/>
          <p:nvPr/>
        </p:nvCxnSpPr>
        <p:spPr bwMode="auto">
          <a:xfrm flipH="1">
            <a:off x="8215907"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4" name="Straight Connector 183"/>
          <p:cNvCxnSpPr/>
          <p:nvPr/>
        </p:nvCxnSpPr>
        <p:spPr bwMode="auto">
          <a:xfrm flipH="1">
            <a:off x="7639843"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5" name="Straight Connector 184"/>
          <p:cNvCxnSpPr/>
          <p:nvPr/>
        </p:nvCxnSpPr>
        <p:spPr bwMode="auto">
          <a:xfrm flipH="1">
            <a:off x="7567835"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p:nvPr/>
        </p:nvCxnSpPr>
        <p:spPr bwMode="auto">
          <a:xfrm flipH="1">
            <a:off x="7495827"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7" name="Straight Connector 186"/>
          <p:cNvCxnSpPr/>
          <p:nvPr/>
        </p:nvCxnSpPr>
        <p:spPr bwMode="auto">
          <a:xfrm flipH="1">
            <a:off x="7783859"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8" name="Straight Connector 187"/>
          <p:cNvCxnSpPr/>
          <p:nvPr/>
        </p:nvCxnSpPr>
        <p:spPr bwMode="auto">
          <a:xfrm flipH="1">
            <a:off x="7711851"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9" name="Straight Connector 188"/>
          <p:cNvCxnSpPr/>
          <p:nvPr/>
        </p:nvCxnSpPr>
        <p:spPr bwMode="auto">
          <a:xfrm flipH="1">
            <a:off x="7135787"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0" name="Straight Connector 189"/>
          <p:cNvCxnSpPr/>
          <p:nvPr/>
        </p:nvCxnSpPr>
        <p:spPr bwMode="auto">
          <a:xfrm flipH="1">
            <a:off x="7063779"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1" name="Straight Connector 190"/>
          <p:cNvCxnSpPr/>
          <p:nvPr/>
        </p:nvCxnSpPr>
        <p:spPr bwMode="auto">
          <a:xfrm flipH="1">
            <a:off x="6991771"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2" name="Straight Connector 191"/>
          <p:cNvCxnSpPr/>
          <p:nvPr/>
        </p:nvCxnSpPr>
        <p:spPr bwMode="auto">
          <a:xfrm flipH="1">
            <a:off x="7279803"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3" name="Straight Connector 192"/>
          <p:cNvCxnSpPr/>
          <p:nvPr/>
        </p:nvCxnSpPr>
        <p:spPr bwMode="auto">
          <a:xfrm flipH="1">
            <a:off x="7207795"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4" name="Straight Connector 193"/>
          <p:cNvCxnSpPr/>
          <p:nvPr/>
        </p:nvCxnSpPr>
        <p:spPr bwMode="auto">
          <a:xfrm flipH="1">
            <a:off x="6631731"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5" name="Straight Connector 194"/>
          <p:cNvCxnSpPr/>
          <p:nvPr/>
        </p:nvCxnSpPr>
        <p:spPr bwMode="auto">
          <a:xfrm flipH="1">
            <a:off x="6559723"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6" name="Straight Connector 195"/>
          <p:cNvCxnSpPr/>
          <p:nvPr/>
        </p:nvCxnSpPr>
        <p:spPr bwMode="auto">
          <a:xfrm flipH="1">
            <a:off x="6487715"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flipH="1">
            <a:off x="6775747"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flipH="1">
            <a:off x="6703739" y="5224636"/>
            <a:ext cx="0" cy="50405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9" name="Straight Connector 198"/>
          <p:cNvCxnSpPr/>
          <p:nvPr/>
        </p:nvCxnSpPr>
        <p:spPr bwMode="auto">
          <a:xfrm flipH="1">
            <a:off x="85039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0" name="Straight Connector 199"/>
          <p:cNvCxnSpPr/>
          <p:nvPr/>
        </p:nvCxnSpPr>
        <p:spPr bwMode="auto">
          <a:xfrm flipH="1">
            <a:off x="84319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1" name="Straight Connector 200"/>
          <p:cNvCxnSpPr/>
          <p:nvPr/>
        </p:nvCxnSpPr>
        <p:spPr bwMode="auto">
          <a:xfrm flipH="1">
            <a:off x="85759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2" name="Straight Connector 201"/>
          <p:cNvCxnSpPr/>
          <p:nvPr/>
        </p:nvCxnSpPr>
        <p:spPr bwMode="auto">
          <a:xfrm flipH="1">
            <a:off x="778385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3" name="Straight Connector 202"/>
          <p:cNvCxnSpPr/>
          <p:nvPr/>
        </p:nvCxnSpPr>
        <p:spPr bwMode="auto">
          <a:xfrm flipH="1">
            <a:off x="7927875"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4" name="Straight Connector 203"/>
          <p:cNvCxnSpPr/>
          <p:nvPr/>
        </p:nvCxnSpPr>
        <p:spPr bwMode="auto">
          <a:xfrm flipH="1">
            <a:off x="785586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5" name="Straight Connector 204"/>
          <p:cNvCxnSpPr/>
          <p:nvPr/>
        </p:nvCxnSpPr>
        <p:spPr bwMode="auto">
          <a:xfrm flipH="1">
            <a:off x="731290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6" name="Straight Connector 205"/>
          <p:cNvCxnSpPr/>
          <p:nvPr/>
        </p:nvCxnSpPr>
        <p:spPr bwMode="auto">
          <a:xfrm flipH="1">
            <a:off x="724089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07" name="Straight Connector 206"/>
          <p:cNvCxnSpPr/>
          <p:nvPr/>
        </p:nvCxnSpPr>
        <p:spPr bwMode="auto">
          <a:xfrm flipH="1">
            <a:off x="716889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4" name="Straight Connector 213"/>
          <p:cNvCxnSpPr/>
          <p:nvPr/>
        </p:nvCxnSpPr>
        <p:spPr bwMode="auto">
          <a:xfrm flipH="1">
            <a:off x="6631731"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5" name="Straight Connector 214"/>
          <p:cNvCxnSpPr/>
          <p:nvPr/>
        </p:nvCxnSpPr>
        <p:spPr bwMode="auto">
          <a:xfrm flipH="1">
            <a:off x="6775747"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6" name="Straight Connector 215"/>
          <p:cNvCxnSpPr/>
          <p:nvPr/>
        </p:nvCxnSpPr>
        <p:spPr bwMode="auto">
          <a:xfrm flipH="1">
            <a:off x="6703739" y="652078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7" name="Straight Connector 216"/>
          <p:cNvCxnSpPr/>
          <p:nvPr/>
        </p:nvCxnSpPr>
        <p:spPr bwMode="auto">
          <a:xfrm flipH="1">
            <a:off x="850393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8" name="Straight Connector 217"/>
          <p:cNvCxnSpPr/>
          <p:nvPr/>
        </p:nvCxnSpPr>
        <p:spPr bwMode="auto">
          <a:xfrm flipH="1">
            <a:off x="843193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9" name="Straight Connector 218"/>
          <p:cNvCxnSpPr/>
          <p:nvPr/>
        </p:nvCxnSpPr>
        <p:spPr bwMode="auto">
          <a:xfrm flipH="1">
            <a:off x="85759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0" name="Straight Connector 219"/>
          <p:cNvCxnSpPr/>
          <p:nvPr/>
        </p:nvCxnSpPr>
        <p:spPr bwMode="auto">
          <a:xfrm flipH="1">
            <a:off x="807189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1" name="Straight Connector 220"/>
          <p:cNvCxnSpPr/>
          <p:nvPr/>
        </p:nvCxnSpPr>
        <p:spPr bwMode="auto">
          <a:xfrm flipH="1">
            <a:off x="821590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2" name="Straight Connector 221"/>
          <p:cNvCxnSpPr/>
          <p:nvPr/>
        </p:nvCxnSpPr>
        <p:spPr bwMode="auto">
          <a:xfrm flipH="1">
            <a:off x="814389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3" name="Straight Connector 222"/>
          <p:cNvCxnSpPr/>
          <p:nvPr/>
        </p:nvCxnSpPr>
        <p:spPr bwMode="auto">
          <a:xfrm flipH="1">
            <a:off x="706377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4" name="Straight Connector 223"/>
          <p:cNvCxnSpPr/>
          <p:nvPr/>
        </p:nvCxnSpPr>
        <p:spPr bwMode="auto">
          <a:xfrm flipH="1">
            <a:off x="699177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25" name="Straight Connector 224"/>
          <p:cNvCxnSpPr/>
          <p:nvPr/>
        </p:nvCxnSpPr>
        <p:spPr bwMode="auto">
          <a:xfrm flipH="1">
            <a:off x="713578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30" name="Freeform 229"/>
          <p:cNvSpPr/>
          <p:nvPr/>
        </p:nvSpPr>
        <p:spPr bwMode="auto">
          <a:xfrm flipH="1">
            <a:off x="6056634" y="6145014"/>
            <a:ext cx="1009650" cy="145415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31" name="Straight Connector 230"/>
          <p:cNvCxnSpPr>
            <a:stCxn id="251" idx="0"/>
          </p:cNvCxnSpPr>
          <p:nvPr/>
        </p:nvCxnSpPr>
        <p:spPr bwMode="auto">
          <a:xfrm flipH="1" flipV="1">
            <a:off x="814389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2" name="Straight Connector 231"/>
          <p:cNvCxnSpPr>
            <a:stCxn id="249" idx="0"/>
          </p:cNvCxnSpPr>
          <p:nvPr/>
        </p:nvCxnSpPr>
        <p:spPr bwMode="auto">
          <a:xfrm flipH="1" flipV="1">
            <a:off x="7639843"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3" name="Straight Connector 232"/>
          <p:cNvCxnSpPr>
            <a:stCxn id="247" idx="0"/>
          </p:cNvCxnSpPr>
          <p:nvPr/>
        </p:nvCxnSpPr>
        <p:spPr bwMode="auto">
          <a:xfrm flipH="1" flipV="1">
            <a:off x="7135787"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4" name="Straight Connector 233"/>
          <p:cNvCxnSpPr>
            <a:stCxn id="245" idx="0"/>
          </p:cNvCxnSpPr>
          <p:nvPr/>
        </p:nvCxnSpPr>
        <p:spPr bwMode="auto">
          <a:xfrm flipH="1" flipV="1">
            <a:off x="6631731"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5" name="Straight Connector 234"/>
          <p:cNvCxnSpPr>
            <a:endCxn id="237" idx="0"/>
          </p:cNvCxnSpPr>
          <p:nvPr/>
        </p:nvCxnSpPr>
        <p:spPr bwMode="auto">
          <a:xfrm flipH="1" flipV="1">
            <a:off x="850393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36" name="Straight Connector 235"/>
          <p:cNvCxnSpPr>
            <a:endCxn id="239" idx="0"/>
          </p:cNvCxnSpPr>
          <p:nvPr/>
        </p:nvCxnSpPr>
        <p:spPr bwMode="auto">
          <a:xfrm flipH="1" flipV="1">
            <a:off x="814389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4" name="Group 12"/>
          <p:cNvGrpSpPr>
            <a:grpSpLocks noChangeAspect="1"/>
          </p:cNvGrpSpPr>
          <p:nvPr/>
        </p:nvGrpSpPr>
        <p:grpSpPr>
          <a:xfrm rot="10800000">
            <a:off x="4255467" y="2776364"/>
            <a:ext cx="288032" cy="288032"/>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5" name="Group 25"/>
          <p:cNvGrpSpPr>
            <a:grpSpLocks noChangeAspect="1"/>
          </p:cNvGrpSpPr>
          <p:nvPr/>
        </p:nvGrpSpPr>
        <p:grpSpPr>
          <a:xfrm rot="10800000">
            <a:off x="6055667" y="2776364"/>
            <a:ext cx="288032" cy="288032"/>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6" name="Group 43"/>
          <p:cNvGrpSpPr>
            <a:grpSpLocks noChangeAspect="1"/>
          </p:cNvGrpSpPr>
          <p:nvPr/>
        </p:nvGrpSpPr>
        <p:grpSpPr>
          <a:xfrm rot="10800000">
            <a:off x="5623619" y="4072507"/>
            <a:ext cx="432048" cy="432048"/>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7" name="Group 46"/>
          <p:cNvGrpSpPr>
            <a:grpSpLocks noChangeAspect="1"/>
          </p:cNvGrpSpPr>
          <p:nvPr/>
        </p:nvGrpSpPr>
        <p:grpSpPr>
          <a:xfrm rot="10800000">
            <a:off x="5119563" y="4072507"/>
            <a:ext cx="432048" cy="432048"/>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8" name="Group 49"/>
          <p:cNvGrpSpPr>
            <a:grpSpLocks noChangeAspect="1"/>
          </p:cNvGrpSpPr>
          <p:nvPr/>
        </p:nvGrpSpPr>
        <p:grpSpPr>
          <a:xfrm rot="10800000">
            <a:off x="4615507" y="4072507"/>
            <a:ext cx="432048" cy="432048"/>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 name="Group 52"/>
          <p:cNvGrpSpPr>
            <a:grpSpLocks noChangeAspect="1"/>
          </p:cNvGrpSpPr>
          <p:nvPr/>
        </p:nvGrpSpPr>
        <p:grpSpPr>
          <a:xfrm rot="10800000">
            <a:off x="4111451" y="4072507"/>
            <a:ext cx="432048" cy="432048"/>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43994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4903539"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p:nvPr/>
        </p:nvCxnSpPr>
        <p:spPr bwMode="auto">
          <a:xfrm rot="10800000" flipV="1">
            <a:off x="5695627"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6199683" y="306439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flipV="1">
            <a:off x="5335587" y="3568452"/>
            <a:ext cx="0" cy="50405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flipV="1">
            <a:off x="4903539" y="3568452"/>
            <a:ext cx="0" cy="50405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5839643"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5767635"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5695627"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983659"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5911651"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5263579"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5191571"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5479603"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5407595"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4831531"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4759523"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4687515" y="3568460"/>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4975547" y="3568453"/>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4327475" y="3568460"/>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4255467" y="3568460"/>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4183459" y="3568460"/>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4471491" y="3568460"/>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4399483" y="3568460"/>
            <a:ext cx="0" cy="50404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61996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1276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62716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48369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4980959"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49089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561554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5759559"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568755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4327475"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4471491"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4399483" y="270435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rot="10800000" flipV="1">
            <a:off x="5839643" y="4432547"/>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p:nvPr/>
        </p:nvCxnSpPr>
        <p:spPr bwMode="auto">
          <a:xfrm rot="10800000" flipV="1">
            <a:off x="5335587" y="4432547"/>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p:nvPr/>
        </p:nvCxnSpPr>
        <p:spPr bwMode="auto">
          <a:xfrm rot="10800000" flipV="1">
            <a:off x="4831531" y="4432547"/>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p:nvPr/>
        </p:nvCxnSpPr>
        <p:spPr bwMode="auto">
          <a:xfrm rot="10800000" flipV="1">
            <a:off x="4327475" y="4432547"/>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a:off x="4615507" y="5656684"/>
            <a:ext cx="0" cy="50405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0" name="Straight Connector 429"/>
          <p:cNvCxnSpPr/>
          <p:nvPr/>
        </p:nvCxnSpPr>
        <p:spPr bwMode="auto">
          <a:xfrm>
            <a:off x="6055667" y="5656684"/>
            <a:ext cx="0" cy="504056"/>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32" name="Straight Connector 431"/>
          <p:cNvCxnSpPr/>
          <p:nvPr/>
        </p:nvCxnSpPr>
        <p:spPr bwMode="auto">
          <a:xfrm>
            <a:off x="4615507" y="5656684"/>
            <a:ext cx="144016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445" name="TextBox 444"/>
          <p:cNvSpPr txBox="1"/>
          <p:nvPr/>
        </p:nvSpPr>
        <p:spPr>
          <a:xfrm>
            <a:off x="4839870" y="5729272"/>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grpSp>
        <p:nvGrpSpPr>
          <p:cNvPr id="40" name="Group 61"/>
          <p:cNvGrpSpPr>
            <a:grpSpLocks noChangeAspect="1"/>
          </p:cNvGrpSpPr>
          <p:nvPr/>
        </p:nvGrpSpPr>
        <p:grpSpPr>
          <a:xfrm flipV="1">
            <a:off x="3103339" y="7096844"/>
            <a:ext cx="288032" cy="288032"/>
            <a:chOff x="655067" y="5296644"/>
            <a:chExt cx="504056" cy="504056"/>
          </a:xfrm>
          <a:solidFill>
            <a:schemeClr val="bg1"/>
          </a:solidFill>
        </p:grpSpPr>
        <p:sp>
          <p:nvSpPr>
            <p:cNvPr id="379" name="Isosceles Triangle 37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5" name="Trapezoid 38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6" name="Straight Connector 385"/>
          <p:cNvCxnSpPr/>
          <p:nvPr/>
        </p:nvCxnSpPr>
        <p:spPr bwMode="auto">
          <a:xfrm>
            <a:off x="3319363"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9" name="Straight Connector 398"/>
          <p:cNvCxnSpPr/>
          <p:nvPr/>
        </p:nvCxnSpPr>
        <p:spPr bwMode="auto">
          <a:xfrm>
            <a:off x="317534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2" name="Straight Connector 401"/>
          <p:cNvCxnSpPr/>
          <p:nvPr/>
        </p:nvCxnSpPr>
        <p:spPr bwMode="auto">
          <a:xfrm>
            <a:off x="3247355"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a:endCxn id="379" idx="0"/>
          </p:cNvCxnSpPr>
          <p:nvPr/>
        </p:nvCxnSpPr>
        <p:spPr bwMode="auto">
          <a:xfrm flipV="1">
            <a:off x="3247355"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1" name="Group 61"/>
          <p:cNvGrpSpPr>
            <a:grpSpLocks noChangeAspect="1"/>
          </p:cNvGrpSpPr>
          <p:nvPr/>
        </p:nvGrpSpPr>
        <p:grpSpPr>
          <a:xfrm flipV="1">
            <a:off x="7279803" y="7096844"/>
            <a:ext cx="288032" cy="288032"/>
            <a:chOff x="655067" y="5296644"/>
            <a:chExt cx="504056" cy="504056"/>
          </a:xfrm>
          <a:solidFill>
            <a:schemeClr val="bg1"/>
          </a:solidFill>
        </p:grpSpPr>
        <p:sp>
          <p:nvSpPr>
            <p:cNvPr id="410" name="Isosceles Triangle 40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1" name="Trapezoid 41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17" name="Straight Connector 416"/>
          <p:cNvCxnSpPr/>
          <p:nvPr/>
        </p:nvCxnSpPr>
        <p:spPr bwMode="auto">
          <a:xfrm>
            <a:off x="7495827"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7351811"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7423819" y="7024836"/>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5" name="Straight Connector 424"/>
          <p:cNvCxnSpPr>
            <a:endCxn id="410" idx="0"/>
          </p:cNvCxnSpPr>
          <p:nvPr/>
        </p:nvCxnSpPr>
        <p:spPr bwMode="auto">
          <a:xfrm flipV="1">
            <a:off x="7423819" y="738487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a:stCxn id="379" idx="0"/>
          </p:cNvCxnSpPr>
          <p:nvPr/>
        </p:nvCxnSpPr>
        <p:spPr bwMode="auto">
          <a:xfrm flipH="1">
            <a:off x="3243907" y="7384876"/>
            <a:ext cx="3448" cy="379544"/>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8" name="Straight Connector 427"/>
          <p:cNvCxnSpPr>
            <a:stCxn id="410" idx="0"/>
          </p:cNvCxnSpPr>
          <p:nvPr/>
        </p:nvCxnSpPr>
        <p:spPr bwMode="auto">
          <a:xfrm>
            <a:off x="7423819" y="7384876"/>
            <a:ext cx="0" cy="360040"/>
          </a:xfrm>
          <a:prstGeom prst="line">
            <a:avLst/>
          </a:prstGeom>
          <a:solidFill>
            <a:schemeClr val="accent1"/>
          </a:solidFill>
          <a:ln w="38100" cap="flat" cmpd="sng" algn="ctr">
            <a:solidFill>
              <a:srgbClr val="CCCC00"/>
            </a:solidFill>
            <a:prstDash val="solid"/>
            <a:round/>
            <a:headEnd type="none" w="med" len="med"/>
            <a:tailEnd type="none" w="med" len="med"/>
          </a:ln>
          <a:effectLst/>
        </p:spPr>
      </p:cxnSp>
      <p:cxnSp>
        <p:nvCxnSpPr>
          <p:cNvPr id="429" name="Straight Connector 428"/>
          <p:cNvCxnSpPr/>
          <p:nvPr/>
        </p:nvCxnSpPr>
        <p:spPr bwMode="auto">
          <a:xfrm>
            <a:off x="3247355" y="7744916"/>
            <a:ext cx="417646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435" name="TextBox 434"/>
          <p:cNvSpPr txBox="1"/>
          <p:nvPr/>
        </p:nvSpPr>
        <p:spPr>
          <a:xfrm>
            <a:off x="4797743" y="7528892"/>
            <a:ext cx="998670" cy="184666"/>
          </a:xfrm>
          <a:prstGeom prst="rect">
            <a:avLst/>
          </a:prstGeom>
          <a:noFill/>
        </p:spPr>
        <p:txBody>
          <a:bodyPr wrap="none" lIns="0" tIns="0" rIns="0" bIns="0" rtlCol="0">
            <a:spAutoFit/>
          </a:bodyPr>
          <a:lstStyle/>
          <a:p>
            <a:pPr algn="ctr"/>
            <a:r>
              <a:rPr lang="en-GB" sz="1200" b="0" dirty="0" smtClean="0">
                <a:solidFill>
                  <a:srgbClr val="808000"/>
                </a:solidFill>
              </a:rPr>
              <a:t>Intra-DAS Link</a:t>
            </a:r>
            <a:endParaRPr lang="en-US" sz="1200" b="0" dirty="0" smtClean="0">
              <a:solidFill>
                <a:srgbClr val="808000"/>
              </a:solidFill>
            </a:endParaRPr>
          </a:p>
        </p:txBody>
      </p:sp>
      <p:grpSp>
        <p:nvGrpSpPr>
          <p:cNvPr id="42" name="Group 61"/>
          <p:cNvGrpSpPr>
            <a:grpSpLocks noChangeAspect="1"/>
          </p:cNvGrpSpPr>
          <p:nvPr/>
        </p:nvGrpSpPr>
        <p:grpSpPr>
          <a:xfrm>
            <a:off x="4543499" y="1912268"/>
            <a:ext cx="288032" cy="288032"/>
            <a:chOff x="655067" y="5296644"/>
            <a:chExt cx="504056" cy="504056"/>
          </a:xfrm>
          <a:solidFill>
            <a:schemeClr val="bg1"/>
          </a:solidFill>
        </p:grpSpPr>
        <p:sp>
          <p:nvSpPr>
            <p:cNvPr id="449" name="Isosceles Triangle 4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0" name="Trapezoid 44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3" name="Group 64"/>
          <p:cNvGrpSpPr>
            <a:grpSpLocks noChangeAspect="1"/>
          </p:cNvGrpSpPr>
          <p:nvPr/>
        </p:nvGrpSpPr>
        <p:grpSpPr>
          <a:xfrm>
            <a:off x="4183459" y="1912268"/>
            <a:ext cx="288032" cy="288032"/>
            <a:chOff x="655067" y="5296644"/>
            <a:chExt cx="504056" cy="504056"/>
          </a:xfrm>
          <a:solidFill>
            <a:schemeClr val="bg1"/>
          </a:solidFill>
        </p:grpSpPr>
        <p:sp>
          <p:nvSpPr>
            <p:cNvPr id="452" name="Isosceles Triangle 45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3" name="Trapezoid 4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54" name="Straight Connector 453"/>
          <p:cNvCxnSpPr/>
          <p:nvPr/>
        </p:nvCxnSpPr>
        <p:spPr bwMode="auto">
          <a:xfrm flipV="1">
            <a:off x="432747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439948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425546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4759523"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V="1">
            <a:off x="4615507"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V="1">
            <a:off x="4687515" y="2200300"/>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a:endCxn id="452" idx="0"/>
          </p:cNvCxnSpPr>
          <p:nvPr/>
        </p:nvCxnSpPr>
        <p:spPr bwMode="auto">
          <a:xfrm>
            <a:off x="432747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1" name="Straight Connector 460"/>
          <p:cNvCxnSpPr>
            <a:endCxn id="449" idx="0"/>
          </p:cNvCxnSpPr>
          <p:nvPr/>
        </p:nvCxnSpPr>
        <p:spPr bwMode="auto">
          <a:xfrm>
            <a:off x="4687515" y="16962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62" name="TextBox 461"/>
          <p:cNvSpPr txBox="1"/>
          <p:nvPr/>
        </p:nvSpPr>
        <p:spPr>
          <a:xfrm>
            <a:off x="4111451" y="1408212"/>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sp>
        <p:nvSpPr>
          <p:cNvPr id="271" name="Rectangle 270"/>
          <p:cNvSpPr/>
          <p:nvPr/>
        </p:nvSpPr>
        <p:spPr bwMode="auto">
          <a:xfrm>
            <a:off x="4111451" y="2272308"/>
            <a:ext cx="2376264" cy="432048"/>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cxnSp>
        <p:nvCxnSpPr>
          <p:cNvPr id="519" name="Straight Connector 518"/>
          <p:cNvCxnSpPr/>
          <p:nvPr/>
        </p:nvCxnSpPr>
        <p:spPr bwMode="auto">
          <a:xfrm flipV="1">
            <a:off x="2815307"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1" name="Straight Connector 530"/>
          <p:cNvCxnSpPr/>
          <p:nvPr/>
        </p:nvCxnSpPr>
        <p:spPr bwMode="auto">
          <a:xfrm flipV="1">
            <a:off x="3463379"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flipH="1" flipV="1">
            <a:off x="7855867"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9" name="Straight Connector 538"/>
          <p:cNvCxnSpPr/>
          <p:nvPr/>
        </p:nvCxnSpPr>
        <p:spPr bwMode="auto">
          <a:xfrm flipH="1" flipV="1">
            <a:off x="7207795" y="601672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21" name="TextBox 520"/>
          <p:cNvSpPr txBox="1"/>
          <p:nvPr/>
        </p:nvSpPr>
        <p:spPr>
          <a:xfrm>
            <a:off x="10034198" y="-590"/>
            <a:ext cx="629981" cy="184666"/>
          </a:xfrm>
          <a:prstGeom prst="rect">
            <a:avLst/>
          </a:prstGeom>
          <a:noFill/>
        </p:spPr>
        <p:txBody>
          <a:bodyPr wrap="none" lIns="0" tIns="0" rIns="0" bIns="0" rtlCol="0">
            <a:spAutoFit/>
          </a:bodyPr>
          <a:lstStyle/>
          <a:p>
            <a:r>
              <a:rPr lang="en-GB" sz="1200" b="0" dirty="0" smtClean="0">
                <a:solidFill>
                  <a:srgbClr val="C00000"/>
                </a:solidFill>
              </a:rPr>
              <a:t>animated</a:t>
            </a:r>
            <a:endParaRPr lang="en-US" sz="1200" b="0" dirty="0" smtClean="0">
              <a:solidFill>
                <a:srgbClr val="C00000"/>
              </a:solidFill>
            </a:endParaRPr>
          </a:p>
        </p:txBody>
      </p:sp>
      <p:grpSp>
        <p:nvGrpSpPr>
          <p:cNvPr id="387" name="Group 12"/>
          <p:cNvGrpSpPr>
            <a:grpSpLocks noChangeAspect="1"/>
          </p:cNvGrpSpPr>
          <p:nvPr/>
        </p:nvGrpSpPr>
        <p:grpSpPr>
          <a:xfrm rot="10800000">
            <a:off x="4759523" y="2776364"/>
            <a:ext cx="288032" cy="288032"/>
            <a:chOff x="655067" y="5296644"/>
            <a:chExt cx="504056" cy="504056"/>
          </a:xfrm>
          <a:solidFill>
            <a:schemeClr val="bg1"/>
          </a:solidFill>
        </p:grpSpPr>
        <p:sp>
          <p:nvSpPr>
            <p:cNvPr id="388"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9"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0" name="Group 25"/>
          <p:cNvGrpSpPr>
            <a:grpSpLocks noChangeAspect="1"/>
          </p:cNvGrpSpPr>
          <p:nvPr/>
        </p:nvGrpSpPr>
        <p:grpSpPr>
          <a:xfrm rot="10800000">
            <a:off x="5551611" y="2776364"/>
            <a:ext cx="288032" cy="288032"/>
            <a:chOff x="655067" y="5296644"/>
            <a:chExt cx="504056" cy="504056"/>
          </a:xfrm>
          <a:solidFill>
            <a:schemeClr val="bg1"/>
          </a:solidFill>
        </p:grpSpPr>
        <p:sp>
          <p:nvSpPr>
            <p:cNvPr id="391" name="Isosceles Triangle 39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92" name="Trapezoid 39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94" name="Group 263"/>
          <p:cNvGrpSpPr>
            <a:grpSpLocks noChangeAspect="1"/>
          </p:cNvGrpSpPr>
          <p:nvPr/>
        </p:nvGrpSpPr>
        <p:grpSpPr>
          <a:xfrm>
            <a:off x="5639744" y="3616824"/>
            <a:ext cx="127891" cy="383676"/>
            <a:chOff x="1951211" y="1696244"/>
            <a:chExt cx="144016" cy="432048"/>
          </a:xfrm>
          <a:solidFill>
            <a:srgbClr val="99FF66"/>
          </a:solidFill>
        </p:grpSpPr>
        <p:sp>
          <p:nvSpPr>
            <p:cNvPr id="441" name="Flowchart: Delay 44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3" name="Isosceles Triangle 44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4" name="Flowchart: Delay 44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7" name="Isosceles Triangle 44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395" name="Group 264"/>
          <p:cNvGrpSpPr>
            <a:grpSpLocks noChangeAspect="1"/>
          </p:cNvGrpSpPr>
          <p:nvPr/>
        </p:nvGrpSpPr>
        <p:grpSpPr>
          <a:xfrm>
            <a:off x="5695627" y="3616824"/>
            <a:ext cx="127891" cy="383676"/>
            <a:chOff x="1951211" y="1696244"/>
            <a:chExt cx="144016" cy="432048"/>
          </a:xfrm>
          <a:solidFill>
            <a:srgbClr val="99FF66"/>
          </a:solidFill>
        </p:grpSpPr>
        <p:sp>
          <p:nvSpPr>
            <p:cNvPr id="433" name="Flowchart: Delay 43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37" name="Isosceles Triangle 43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38" name="Flowchart: Delay 43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0" name="Isosceles Triangle 43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396" name="Group 273"/>
          <p:cNvGrpSpPr>
            <a:grpSpLocks noChangeAspect="1"/>
          </p:cNvGrpSpPr>
          <p:nvPr/>
        </p:nvGrpSpPr>
        <p:grpSpPr>
          <a:xfrm>
            <a:off x="5783760" y="3616824"/>
            <a:ext cx="127891" cy="383676"/>
            <a:chOff x="1951211" y="1696244"/>
            <a:chExt cx="144016" cy="432048"/>
          </a:xfrm>
          <a:solidFill>
            <a:srgbClr val="99FF66"/>
          </a:solidFill>
        </p:grpSpPr>
        <p:sp>
          <p:nvSpPr>
            <p:cNvPr id="413" name="Flowchart: Delay 41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14" name="Isosceles Triangle 41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23" name="Flowchart: Delay 42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31" name="Isosceles Triangle 43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397" name="Group 273"/>
          <p:cNvGrpSpPr>
            <a:grpSpLocks noChangeAspect="1"/>
          </p:cNvGrpSpPr>
          <p:nvPr/>
        </p:nvGrpSpPr>
        <p:grpSpPr>
          <a:xfrm>
            <a:off x="5839643" y="3616824"/>
            <a:ext cx="127891" cy="383676"/>
            <a:chOff x="1951211" y="1696244"/>
            <a:chExt cx="144016" cy="432048"/>
          </a:xfrm>
          <a:solidFill>
            <a:srgbClr val="99FF66"/>
          </a:solidFill>
        </p:grpSpPr>
        <p:sp>
          <p:nvSpPr>
            <p:cNvPr id="405" name="Flowchart: Delay 40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7" name="Isosceles Triangle 40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8" name="Flowchart: Delay 40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9" name="Isosceles Triangle 40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398" name="Group 273"/>
          <p:cNvGrpSpPr>
            <a:grpSpLocks noChangeAspect="1"/>
          </p:cNvGrpSpPr>
          <p:nvPr/>
        </p:nvGrpSpPr>
        <p:grpSpPr>
          <a:xfrm>
            <a:off x="5911651" y="3616824"/>
            <a:ext cx="127891" cy="383676"/>
            <a:chOff x="1951211" y="1696244"/>
            <a:chExt cx="144016" cy="432048"/>
          </a:xfrm>
          <a:solidFill>
            <a:srgbClr val="99FF66"/>
          </a:solidFill>
        </p:grpSpPr>
        <p:sp>
          <p:nvSpPr>
            <p:cNvPr id="400" name="Flowchart: Delay 399"/>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1" name="Isosceles Triangle 40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3" name="Flowchart: Delay 402"/>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4" name="Isosceles Triangle 403"/>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05" name="Group 704"/>
          <p:cNvGrpSpPr/>
          <p:nvPr/>
        </p:nvGrpSpPr>
        <p:grpSpPr>
          <a:xfrm flipV="1">
            <a:off x="2311251" y="5296644"/>
            <a:ext cx="432048" cy="383676"/>
            <a:chOff x="6991771" y="2776364"/>
            <a:chExt cx="432048" cy="383676"/>
          </a:xfrm>
        </p:grpSpPr>
        <p:grpSp>
          <p:nvGrpSpPr>
            <p:cNvPr id="514" name="Group 263"/>
            <p:cNvGrpSpPr>
              <a:grpSpLocks noChangeAspect="1"/>
            </p:cNvGrpSpPr>
            <p:nvPr/>
          </p:nvGrpSpPr>
          <p:grpSpPr>
            <a:xfrm>
              <a:off x="6991771" y="2776364"/>
              <a:ext cx="127891" cy="383676"/>
              <a:chOff x="1951211" y="1696244"/>
              <a:chExt cx="144016" cy="432048"/>
            </a:xfrm>
            <a:solidFill>
              <a:srgbClr val="99FF66"/>
            </a:solidFill>
          </p:grpSpPr>
          <p:sp>
            <p:nvSpPr>
              <p:cNvPr id="515" name="Flowchart: Delay 51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7" name="Isosceles Triangle 51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0" name="Flowchart: Delay 51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2" name="Isosceles Triangle 52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23" name="Group 264"/>
            <p:cNvGrpSpPr>
              <a:grpSpLocks noChangeAspect="1"/>
            </p:cNvGrpSpPr>
            <p:nvPr/>
          </p:nvGrpSpPr>
          <p:grpSpPr>
            <a:xfrm>
              <a:off x="7063779" y="2776364"/>
              <a:ext cx="127891" cy="383676"/>
              <a:chOff x="1951211" y="1696244"/>
              <a:chExt cx="144016" cy="432048"/>
            </a:xfrm>
            <a:solidFill>
              <a:srgbClr val="99FF66"/>
            </a:solidFill>
          </p:grpSpPr>
          <p:sp>
            <p:nvSpPr>
              <p:cNvPr id="524" name="Flowchart: Delay 52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5" name="Isosceles Triangle 52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6" name="Flowchart: Delay 525"/>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7" name="Isosceles Triangle 52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28" name="Group 273"/>
            <p:cNvGrpSpPr>
              <a:grpSpLocks noChangeAspect="1"/>
            </p:cNvGrpSpPr>
            <p:nvPr/>
          </p:nvGrpSpPr>
          <p:grpSpPr>
            <a:xfrm>
              <a:off x="7135787" y="2776364"/>
              <a:ext cx="127891" cy="383676"/>
              <a:chOff x="1951211" y="1696244"/>
              <a:chExt cx="144016" cy="432048"/>
            </a:xfrm>
            <a:solidFill>
              <a:srgbClr val="99FF66"/>
            </a:solidFill>
          </p:grpSpPr>
          <p:sp>
            <p:nvSpPr>
              <p:cNvPr id="532" name="Flowchart: Delay 53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3" name="Isosceles Triangle 53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0" name="Flowchart: Delay 53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1" name="Isosceles Triangle 54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42" name="Group 273"/>
            <p:cNvGrpSpPr>
              <a:grpSpLocks noChangeAspect="1"/>
            </p:cNvGrpSpPr>
            <p:nvPr/>
          </p:nvGrpSpPr>
          <p:grpSpPr>
            <a:xfrm>
              <a:off x="7207795" y="2776364"/>
              <a:ext cx="127891" cy="383676"/>
              <a:chOff x="1951211" y="1696244"/>
              <a:chExt cx="144016" cy="432048"/>
            </a:xfrm>
            <a:solidFill>
              <a:srgbClr val="99FF66"/>
            </a:solidFill>
          </p:grpSpPr>
          <p:sp>
            <p:nvSpPr>
              <p:cNvPr id="543" name="Flowchart: Delay 54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4" name="Isosceles Triangle 54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5" name="Flowchart: Delay 54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9" name="Isosceles Triangle 54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50" name="Group 273"/>
            <p:cNvGrpSpPr>
              <a:grpSpLocks noChangeAspect="1"/>
            </p:cNvGrpSpPr>
            <p:nvPr/>
          </p:nvGrpSpPr>
          <p:grpSpPr>
            <a:xfrm>
              <a:off x="7295928" y="2776364"/>
              <a:ext cx="127891" cy="383676"/>
              <a:chOff x="1951211" y="1696244"/>
              <a:chExt cx="144016" cy="432048"/>
            </a:xfrm>
            <a:solidFill>
              <a:srgbClr val="99FF66"/>
            </a:solidFill>
          </p:grpSpPr>
          <p:sp>
            <p:nvSpPr>
              <p:cNvPr id="551" name="Flowchart: Delay 550"/>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3" name="Isosceles Triangle 55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4" name="Flowchart: Delay 553"/>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5" name="Isosceles Triangle 554"/>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556" name="Group 263"/>
          <p:cNvGrpSpPr>
            <a:grpSpLocks noChangeAspect="1"/>
          </p:cNvGrpSpPr>
          <p:nvPr/>
        </p:nvGrpSpPr>
        <p:grpSpPr>
          <a:xfrm>
            <a:off x="5135688" y="3640460"/>
            <a:ext cx="127891" cy="383676"/>
            <a:chOff x="1951211" y="1696244"/>
            <a:chExt cx="144016" cy="432048"/>
          </a:xfrm>
          <a:solidFill>
            <a:srgbClr val="99FF66"/>
          </a:solidFill>
        </p:grpSpPr>
        <p:sp>
          <p:nvSpPr>
            <p:cNvPr id="557" name="Flowchart: Delay 55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9" name="Isosceles Triangle 55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5" name="Flowchart: Delay 56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Isosceles Triangle 56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67" name="Group 264"/>
          <p:cNvGrpSpPr>
            <a:grpSpLocks noChangeAspect="1"/>
          </p:cNvGrpSpPr>
          <p:nvPr/>
        </p:nvGrpSpPr>
        <p:grpSpPr>
          <a:xfrm>
            <a:off x="5207696" y="3640460"/>
            <a:ext cx="127891" cy="383676"/>
            <a:chOff x="1951211" y="1696244"/>
            <a:chExt cx="144016" cy="432048"/>
          </a:xfrm>
          <a:solidFill>
            <a:srgbClr val="99FF66"/>
          </a:solidFill>
        </p:grpSpPr>
        <p:sp>
          <p:nvSpPr>
            <p:cNvPr id="571" name="Flowchart: Delay 57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75" name="Isosceles Triangle 57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77" name="Flowchart: Delay 57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0" name="Isosceles Triangle 57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83" name="Group 273"/>
          <p:cNvGrpSpPr>
            <a:grpSpLocks noChangeAspect="1"/>
          </p:cNvGrpSpPr>
          <p:nvPr/>
        </p:nvGrpSpPr>
        <p:grpSpPr>
          <a:xfrm>
            <a:off x="5263579" y="3640460"/>
            <a:ext cx="127891" cy="383676"/>
            <a:chOff x="1951211" y="1696244"/>
            <a:chExt cx="144016" cy="432048"/>
          </a:xfrm>
          <a:solidFill>
            <a:srgbClr val="99FF66"/>
          </a:solidFill>
        </p:grpSpPr>
        <p:sp>
          <p:nvSpPr>
            <p:cNvPr id="584" name="Flowchart: Delay 58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8" name="Isosceles Triangle 58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9" name="Flowchart: Delay 58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0" name="Isosceles Triangle 58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91" name="Group 273"/>
          <p:cNvGrpSpPr>
            <a:grpSpLocks noChangeAspect="1"/>
          </p:cNvGrpSpPr>
          <p:nvPr/>
        </p:nvGrpSpPr>
        <p:grpSpPr>
          <a:xfrm>
            <a:off x="5351712" y="3640460"/>
            <a:ext cx="127891" cy="383676"/>
            <a:chOff x="1951211" y="1696244"/>
            <a:chExt cx="144016" cy="432048"/>
          </a:xfrm>
          <a:solidFill>
            <a:srgbClr val="99FF66"/>
          </a:solidFill>
        </p:grpSpPr>
        <p:sp>
          <p:nvSpPr>
            <p:cNvPr id="592" name="Flowchart: Delay 59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3" name="Isosceles Triangle 59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4" name="Flowchart: Delay 59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5" name="Isosceles Triangle 59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96" name="Group 273"/>
          <p:cNvGrpSpPr>
            <a:grpSpLocks noChangeAspect="1"/>
          </p:cNvGrpSpPr>
          <p:nvPr/>
        </p:nvGrpSpPr>
        <p:grpSpPr>
          <a:xfrm>
            <a:off x="5423720" y="3640460"/>
            <a:ext cx="127891" cy="383676"/>
            <a:chOff x="1951211" y="1696244"/>
            <a:chExt cx="144016" cy="432048"/>
          </a:xfrm>
          <a:solidFill>
            <a:srgbClr val="99FF66"/>
          </a:solidFill>
        </p:grpSpPr>
        <p:sp>
          <p:nvSpPr>
            <p:cNvPr id="597" name="Flowchart: Delay 596"/>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8" name="Isosceles Triangle 59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9" name="Flowchart: Delay 598"/>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0" name="Isosceles Triangle 599"/>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01" name="Group 263"/>
          <p:cNvGrpSpPr>
            <a:grpSpLocks noChangeAspect="1"/>
          </p:cNvGrpSpPr>
          <p:nvPr/>
        </p:nvGrpSpPr>
        <p:grpSpPr>
          <a:xfrm>
            <a:off x="4615507" y="3640460"/>
            <a:ext cx="127891" cy="383676"/>
            <a:chOff x="1951211" y="1696244"/>
            <a:chExt cx="144016" cy="432048"/>
          </a:xfrm>
          <a:solidFill>
            <a:srgbClr val="99FF66"/>
          </a:solidFill>
        </p:grpSpPr>
        <p:sp>
          <p:nvSpPr>
            <p:cNvPr id="602" name="Flowchart: Delay 60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3" name="Isosceles Triangle 60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4" name="Flowchart: Delay 60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5" name="Isosceles Triangle 60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06" name="Group 264"/>
          <p:cNvGrpSpPr>
            <a:grpSpLocks noChangeAspect="1"/>
          </p:cNvGrpSpPr>
          <p:nvPr/>
        </p:nvGrpSpPr>
        <p:grpSpPr>
          <a:xfrm>
            <a:off x="4703640" y="3640460"/>
            <a:ext cx="127891" cy="383676"/>
            <a:chOff x="1951211" y="1696244"/>
            <a:chExt cx="144016" cy="432048"/>
          </a:xfrm>
          <a:solidFill>
            <a:srgbClr val="99FF66"/>
          </a:solidFill>
        </p:grpSpPr>
        <p:sp>
          <p:nvSpPr>
            <p:cNvPr id="607" name="Flowchart: Delay 60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8" name="Isosceles Triangle 60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9" name="Flowchart: Delay 60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0" name="Isosceles Triangle 60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11" name="Group 273"/>
          <p:cNvGrpSpPr>
            <a:grpSpLocks noChangeAspect="1"/>
          </p:cNvGrpSpPr>
          <p:nvPr/>
        </p:nvGrpSpPr>
        <p:grpSpPr>
          <a:xfrm>
            <a:off x="4775648" y="3640460"/>
            <a:ext cx="127891" cy="383676"/>
            <a:chOff x="1951211" y="1696244"/>
            <a:chExt cx="144016" cy="432048"/>
          </a:xfrm>
          <a:solidFill>
            <a:srgbClr val="99FF66"/>
          </a:solidFill>
        </p:grpSpPr>
        <p:sp>
          <p:nvSpPr>
            <p:cNvPr id="612" name="Flowchart: Delay 61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3" name="Isosceles Triangle 61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4" name="Flowchart: Delay 61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5" name="Isosceles Triangle 61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16" name="Group 273"/>
          <p:cNvGrpSpPr>
            <a:grpSpLocks noChangeAspect="1"/>
          </p:cNvGrpSpPr>
          <p:nvPr/>
        </p:nvGrpSpPr>
        <p:grpSpPr>
          <a:xfrm>
            <a:off x="4847656" y="3640460"/>
            <a:ext cx="127891" cy="383676"/>
            <a:chOff x="1951211" y="1696244"/>
            <a:chExt cx="144016" cy="432048"/>
          </a:xfrm>
          <a:solidFill>
            <a:srgbClr val="99FF66"/>
          </a:solidFill>
        </p:grpSpPr>
        <p:sp>
          <p:nvSpPr>
            <p:cNvPr id="617" name="Flowchart: Delay 61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8" name="Isosceles Triangle 61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9" name="Flowchart: Delay 61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0" name="Isosceles Triangle 61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21" name="Group 273"/>
          <p:cNvGrpSpPr>
            <a:grpSpLocks noChangeAspect="1"/>
          </p:cNvGrpSpPr>
          <p:nvPr/>
        </p:nvGrpSpPr>
        <p:grpSpPr>
          <a:xfrm>
            <a:off x="4919664" y="3640460"/>
            <a:ext cx="127891" cy="383676"/>
            <a:chOff x="1951211" y="1696244"/>
            <a:chExt cx="144016" cy="432048"/>
          </a:xfrm>
          <a:solidFill>
            <a:srgbClr val="99FF66"/>
          </a:solidFill>
        </p:grpSpPr>
        <p:sp>
          <p:nvSpPr>
            <p:cNvPr id="622" name="Flowchart: Delay 621"/>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3" name="Isosceles Triangle 62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4" name="Flowchart: Delay 623"/>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5" name="Isosceles Triangle 624"/>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26" name="Group 263"/>
          <p:cNvGrpSpPr>
            <a:grpSpLocks noChangeAspect="1"/>
          </p:cNvGrpSpPr>
          <p:nvPr/>
        </p:nvGrpSpPr>
        <p:grpSpPr>
          <a:xfrm>
            <a:off x="4111451" y="3640460"/>
            <a:ext cx="127891" cy="383676"/>
            <a:chOff x="1951211" y="1696244"/>
            <a:chExt cx="144016" cy="432048"/>
          </a:xfrm>
          <a:solidFill>
            <a:srgbClr val="99FF66"/>
          </a:solidFill>
        </p:grpSpPr>
        <p:sp>
          <p:nvSpPr>
            <p:cNvPr id="627" name="Flowchart: Delay 62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8" name="Isosceles Triangle 62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9" name="Flowchart: Delay 62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0" name="Isosceles Triangle 62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31" name="Group 264"/>
          <p:cNvGrpSpPr>
            <a:grpSpLocks noChangeAspect="1"/>
          </p:cNvGrpSpPr>
          <p:nvPr/>
        </p:nvGrpSpPr>
        <p:grpSpPr>
          <a:xfrm>
            <a:off x="4199584" y="3640460"/>
            <a:ext cx="127891" cy="383676"/>
            <a:chOff x="1951211" y="1696244"/>
            <a:chExt cx="144016" cy="432048"/>
          </a:xfrm>
          <a:solidFill>
            <a:srgbClr val="99FF66"/>
          </a:solidFill>
        </p:grpSpPr>
        <p:sp>
          <p:nvSpPr>
            <p:cNvPr id="632" name="Flowchart: Delay 63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3" name="Isosceles Triangle 63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4" name="Flowchart: Delay 63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5" name="Isosceles Triangle 63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36" name="Group 273"/>
          <p:cNvGrpSpPr>
            <a:grpSpLocks noChangeAspect="1"/>
          </p:cNvGrpSpPr>
          <p:nvPr/>
        </p:nvGrpSpPr>
        <p:grpSpPr>
          <a:xfrm>
            <a:off x="4271592" y="3640460"/>
            <a:ext cx="127891" cy="383676"/>
            <a:chOff x="1951211" y="1696244"/>
            <a:chExt cx="144016" cy="432048"/>
          </a:xfrm>
          <a:solidFill>
            <a:srgbClr val="99FF66"/>
          </a:solidFill>
        </p:grpSpPr>
        <p:sp>
          <p:nvSpPr>
            <p:cNvPr id="637" name="Flowchart: Delay 63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8" name="Isosceles Triangle 63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9" name="Flowchart: Delay 63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0" name="Isosceles Triangle 63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41" name="Group 273"/>
          <p:cNvGrpSpPr>
            <a:grpSpLocks noChangeAspect="1"/>
          </p:cNvGrpSpPr>
          <p:nvPr/>
        </p:nvGrpSpPr>
        <p:grpSpPr>
          <a:xfrm>
            <a:off x="4343600" y="3640460"/>
            <a:ext cx="127891" cy="383676"/>
            <a:chOff x="1951211" y="1696244"/>
            <a:chExt cx="144016" cy="432048"/>
          </a:xfrm>
          <a:solidFill>
            <a:srgbClr val="99FF66"/>
          </a:solidFill>
        </p:grpSpPr>
        <p:sp>
          <p:nvSpPr>
            <p:cNvPr id="642" name="Flowchart: Delay 64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3" name="Isosceles Triangle 64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4" name="Flowchart: Delay 64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5" name="Isosceles Triangle 64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46" name="Group 273"/>
          <p:cNvGrpSpPr>
            <a:grpSpLocks noChangeAspect="1"/>
          </p:cNvGrpSpPr>
          <p:nvPr/>
        </p:nvGrpSpPr>
        <p:grpSpPr>
          <a:xfrm>
            <a:off x="4415608" y="3640460"/>
            <a:ext cx="127891" cy="383676"/>
            <a:chOff x="1951211" y="1696244"/>
            <a:chExt cx="144016" cy="432048"/>
          </a:xfrm>
          <a:solidFill>
            <a:srgbClr val="99FF66"/>
          </a:solidFill>
        </p:grpSpPr>
        <p:sp>
          <p:nvSpPr>
            <p:cNvPr id="647" name="Flowchart: Delay 646"/>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8" name="Isosceles Triangle 64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9" name="Flowchart: Delay 648"/>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0" name="Isosceles Triangle 649"/>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86" name="Group 25"/>
          <p:cNvGrpSpPr>
            <a:grpSpLocks noChangeAspect="1"/>
          </p:cNvGrpSpPr>
          <p:nvPr/>
        </p:nvGrpSpPr>
        <p:grpSpPr>
          <a:xfrm>
            <a:off x="2671291" y="6232748"/>
            <a:ext cx="288032" cy="288032"/>
            <a:chOff x="655067" y="5296644"/>
            <a:chExt cx="504056" cy="504056"/>
          </a:xfrm>
          <a:solidFill>
            <a:schemeClr val="bg1"/>
          </a:solidFill>
        </p:grpSpPr>
        <p:sp>
          <p:nvSpPr>
            <p:cNvPr id="687" name="Isosceles Triangle 68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88" name="Trapezoid 68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89" name="Group 12"/>
          <p:cNvGrpSpPr>
            <a:grpSpLocks noChangeAspect="1"/>
          </p:cNvGrpSpPr>
          <p:nvPr/>
        </p:nvGrpSpPr>
        <p:grpSpPr>
          <a:xfrm>
            <a:off x="3319363" y="6232748"/>
            <a:ext cx="288032" cy="288032"/>
            <a:chOff x="655067" y="5296644"/>
            <a:chExt cx="504056" cy="504056"/>
          </a:xfrm>
          <a:solidFill>
            <a:schemeClr val="bg1"/>
          </a:solidFill>
        </p:grpSpPr>
        <p:sp>
          <p:nvSpPr>
            <p:cNvPr id="690" name="Isosceles Triangle 689"/>
            <p:cNvSpPr/>
            <p:nvPr/>
          </p:nvSpPr>
          <p:spPr bwMode="auto">
            <a:xfrm>
              <a:off x="655067" y="5296644"/>
              <a:ext cx="504056" cy="504056"/>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91" name="Trapezoid 690"/>
            <p:cNvSpPr/>
            <p:nvPr/>
          </p:nvSpPr>
          <p:spPr bwMode="auto">
            <a:xfrm>
              <a:off x="655067" y="5656684"/>
              <a:ext cx="504056" cy="144016"/>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94" name="Group 12"/>
          <p:cNvGrpSpPr>
            <a:grpSpLocks noChangeAspect="1"/>
          </p:cNvGrpSpPr>
          <p:nvPr/>
        </p:nvGrpSpPr>
        <p:grpSpPr>
          <a:xfrm flipH="1">
            <a:off x="7063779" y="6232748"/>
            <a:ext cx="288032" cy="288032"/>
            <a:chOff x="655067" y="5296644"/>
            <a:chExt cx="504056" cy="504056"/>
          </a:xfrm>
          <a:solidFill>
            <a:schemeClr val="bg1"/>
          </a:solidFill>
        </p:grpSpPr>
        <p:sp>
          <p:nvSpPr>
            <p:cNvPr id="695" name="Isosceles Triangle 10"/>
            <p:cNvSpPr/>
            <p:nvPr/>
          </p:nvSpPr>
          <p:spPr bwMode="auto">
            <a:xfrm>
              <a:off x="655067" y="5296644"/>
              <a:ext cx="504056" cy="504056"/>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96"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697" name="Group 12"/>
          <p:cNvGrpSpPr>
            <a:grpSpLocks noChangeAspect="1"/>
          </p:cNvGrpSpPr>
          <p:nvPr/>
        </p:nvGrpSpPr>
        <p:grpSpPr>
          <a:xfrm flipH="1">
            <a:off x="7711851" y="6232748"/>
            <a:ext cx="288032" cy="288032"/>
            <a:chOff x="655067" y="5296644"/>
            <a:chExt cx="504056" cy="504056"/>
          </a:xfrm>
          <a:solidFill>
            <a:schemeClr val="bg1"/>
          </a:solidFill>
        </p:grpSpPr>
        <p:sp>
          <p:nvSpPr>
            <p:cNvPr id="698"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99"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710" name="Group 709"/>
          <p:cNvGrpSpPr/>
          <p:nvPr/>
        </p:nvGrpSpPr>
        <p:grpSpPr>
          <a:xfrm flipV="1">
            <a:off x="2743299" y="5296644"/>
            <a:ext cx="432048" cy="383676"/>
            <a:chOff x="6991771" y="2776364"/>
            <a:chExt cx="432048" cy="383676"/>
          </a:xfrm>
        </p:grpSpPr>
        <p:grpSp>
          <p:nvGrpSpPr>
            <p:cNvPr id="711" name="Group 263"/>
            <p:cNvGrpSpPr>
              <a:grpSpLocks noChangeAspect="1"/>
            </p:cNvGrpSpPr>
            <p:nvPr/>
          </p:nvGrpSpPr>
          <p:grpSpPr>
            <a:xfrm>
              <a:off x="6991771" y="2776364"/>
              <a:ext cx="127891" cy="383676"/>
              <a:chOff x="1951211" y="1696244"/>
              <a:chExt cx="144016" cy="432048"/>
            </a:xfrm>
            <a:solidFill>
              <a:srgbClr val="99FF66"/>
            </a:solidFill>
          </p:grpSpPr>
          <p:sp>
            <p:nvSpPr>
              <p:cNvPr id="732" name="Flowchart: Delay 73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3" name="Isosceles Triangle 73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4" name="Flowchart: Delay 73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5" name="Isosceles Triangle 73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12" name="Group 264"/>
            <p:cNvGrpSpPr>
              <a:grpSpLocks noChangeAspect="1"/>
            </p:cNvGrpSpPr>
            <p:nvPr/>
          </p:nvGrpSpPr>
          <p:grpSpPr>
            <a:xfrm>
              <a:off x="7063779" y="2776364"/>
              <a:ext cx="127891" cy="383676"/>
              <a:chOff x="1951211" y="1696244"/>
              <a:chExt cx="144016" cy="432048"/>
            </a:xfrm>
            <a:solidFill>
              <a:srgbClr val="99FF66"/>
            </a:solidFill>
          </p:grpSpPr>
          <p:sp>
            <p:nvSpPr>
              <p:cNvPr id="728" name="Flowchart: Delay 72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9" name="Isosceles Triangle 72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0" name="Flowchart: Delay 72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13" name="Group 273"/>
            <p:cNvGrpSpPr>
              <a:grpSpLocks noChangeAspect="1"/>
            </p:cNvGrpSpPr>
            <p:nvPr/>
          </p:nvGrpSpPr>
          <p:grpSpPr>
            <a:xfrm>
              <a:off x="7135787" y="2776364"/>
              <a:ext cx="127891" cy="383676"/>
              <a:chOff x="1951211" y="1696244"/>
              <a:chExt cx="144016" cy="432048"/>
            </a:xfrm>
            <a:solidFill>
              <a:srgbClr val="99FF66"/>
            </a:solidFill>
          </p:grpSpPr>
          <p:sp>
            <p:nvSpPr>
              <p:cNvPr id="724" name="Flowchart: Delay 72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5" name="Isosceles Triangle 72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6" name="Flowchart: Delay 725"/>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7" name="Isosceles Triangle 72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14" name="Group 273"/>
            <p:cNvGrpSpPr>
              <a:grpSpLocks noChangeAspect="1"/>
            </p:cNvGrpSpPr>
            <p:nvPr/>
          </p:nvGrpSpPr>
          <p:grpSpPr>
            <a:xfrm>
              <a:off x="7207795" y="2776364"/>
              <a:ext cx="127891" cy="383676"/>
              <a:chOff x="1951211" y="1696244"/>
              <a:chExt cx="144016" cy="432048"/>
            </a:xfrm>
            <a:solidFill>
              <a:srgbClr val="99FF66"/>
            </a:solidFill>
          </p:grpSpPr>
          <p:sp>
            <p:nvSpPr>
              <p:cNvPr id="720" name="Flowchart: Delay 71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1" name="Isosceles Triangle 72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2" name="Flowchart: Delay 72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3" name="Isosceles Triangle 72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15" name="Group 273"/>
            <p:cNvGrpSpPr>
              <a:grpSpLocks noChangeAspect="1"/>
            </p:cNvGrpSpPr>
            <p:nvPr/>
          </p:nvGrpSpPr>
          <p:grpSpPr>
            <a:xfrm>
              <a:off x="7295928" y="2776364"/>
              <a:ext cx="127891" cy="383676"/>
              <a:chOff x="1951211" y="1696244"/>
              <a:chExt cx="144016" cy="432048"/>
            </a:xfrm>
            <a:solidFill>
              <a:srgbClr val="99FF66"/>
            </a:solidFill>
          </p:grpSpPr>
          <p:sp>
            <p:nvSpPr>
              <p:cNvPr id="716" name="Flowchart: Delay 715"/>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7" name="Isosceles Triangle 71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8" name="Flowchart: Delay 717"/>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9" name="Isosceles Triangle 718"/>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736" name="Group 735"/>
          <p:cNvGrpSpPr/>
          <p:nvPr/>
        </p:nvGrpSpPr>
        <p:grpSpPr>
          <a:xfrm flipV="1">
            <a:off x="3319363" y="5296644"/>
            <a:ext cx="432048" cy="383676"/>
            <a:chOff x="6991771" y="2776364"/>
            <a:chExt cx="432048" cy="383676"/>
          </a:xfrm>
        </p:grpSpPr>
        <p:grpSp>
          <p:nvGrpSpPr>
            <p:cNvPr id="737" name="Group 263"/>
            <p:cNvGrpSpPr>
              <a:grpSpLocks noChangeAspect="1"/>
            </p:cNvGrpSpPr>
            <p:nvPr/>
          </p:nvGrpSpPr>
          <p:grpSpPr>
            <a:xfrm>
              <a:off x="6991771" y="2776364"/>
              <a:ext cx="127891" cy="383676"/>
              <a:chOff x="1951211" y="1696244"/>
              <a:chExt cx="144016" cy="432048"/>
            </a:xfrm>
            <a:solidFill>
              <a:srgbClr val="99FF66"/>
            </a:solidFill>
          </p:grpSpPr>
          <p:sp>
            <p:nvSpPr>
              <p:cNvPr id="758" name="Flowchart: Delay 75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9" name="Isosceles Triangle 75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0" name="Flowchart: Delay 75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1" name="Isosceles Triangle 76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38" name="Group 264"/>
            <p:cNvGrpSpPr>
              <a:grpSpLocks noChangeAspect="1"/>
            </p:cNvGrpSpPr>
            <p:nvPr/>
          </p:nvGrpSpPr>
          <p:grpSpPr>
            <a:xfrm>
              <a:off x="7063779" y="2776364"/>
              <a:ext cx="127891" cy="383676"/>
              <a:chOff x="1951211" y="1696244"/>
              <a:chExt cx="144016" cy="432048"/>
            </a:xfrm>
            <a:solidFill>
              <a:srgbClr val="99FF66"/>
            </a:solidFill>
          </p:grpSpPr>
          <p:sp>
            <p:nvSpPr>
              <p:cNvPr id="754" name="Flowchart: Delay 75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5" name="Isosceles Triangle 75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6" name="Flowchart: Delay 755"/>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7" name="Isosceles Triangle 75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39" name="Group 273"/>
            <p:cNvGrpSpPr>
              <a:grpSpLocks noChangeAspect="1"/>
            </p:cNvGrpSpPr>
            <p:nvPr/>
          </p:nvGrpSpPr>
          <p:grpSpPr>
            <a:xfrm>
              <a:off x="7135787" y="2776364"/>
              <a:ext cx="127891" cy="383676"/>
              <a:chOff x="1951211" y="1696244"/>
              <a:chExt cx="144016" cy="432048"/>
            </a:xfrm>
            <a:solidFill>
              <a:srgbClr val="99FF66"/>
            </a:solidFill>
          </p:grpSpPr>
          <p:sp>
            <p:nvSpPr>
              <p:cNvPr id="750" name="Flowchart: Delay 74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1" name="Isosceles Triangle 75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2" name="Flowchart: Delay 75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3" name="Isosceles Triangle 75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40" name="Group 273"/>
            <p:cNvGrpSpPr>
              <a:grpSpLocks noChangeAspect="1"/>
            </p:cNvGrpSpPr>
            <p:nvPr/>
          </p:nvGrpSpPr>
          <p:grpSpPr>
            <a:xfrm>
              <a:off x="7207795" y="2776364"/>
              <a:ext cx="127891" cy="383676"/>
              <a:chOff x="1951211" y="1696244"/>
              <a:chExt cx="144016" cy="432048"/>
            </a:xfrm>
            <a:solidFill>
              <a:srgbClr val="99FF66"/>
            </a:solidFill>
          </p:grpSpPr>
          <p:sp>
            <p:nvSpPr>
              <p:cNvPr id="746" name="Flowchart: Delay 745"/>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7" name="Isosceles Triangle 74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8" name="Flowchart: Delay 74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9" name="Isosceles Triangle 74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41" name="Group 273"/>
            <p:cNvGrpSpPr>
              <a:grpSpLocks noChangeAspect="1"/>
            </p:cNvGrpSpPr>
            <p:nvPr/>
          </p:nvGrpSpPr>
          <p:grpSpPr>
            <a:xfrm>
              <a:off x="7295928" y="2776364"/>
              <a:ext cx="127891" cy="383676"/>
              <a:chOff x="1951211" y="1696244"/>
              <a:chExt cx="144016" cy="432048"/>
            </a:xfrm>
            <a:solidFill>
              <a:srgbClr val="99FF66"/>
            </a:solidFill>
          </p:grpSpPr>
          <p:sp>
            <p:nvSpPr>
              <p:cNvPr id="742" name="Flowchart: Delay 741"/>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3" name="Isosceles Triangle 74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4" name="Flowchart: Delay 743"/>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5" name="Isosceles Triangle 744"/>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762" name="Group 761"/>
          <p:cNvGrpSpPr/>
          <p:nvPr/>
        </p:nvGrpSpPr>
        <p:grpSpPr>
          <a:xfrm flipV="1">
            <a:off x="3823419" y="5296644"/>
            <a:ext cx="432048" cy="383676"/>
            <a:chOff x="6991771" y="2776364"/>
            <a:chExt cx="432048" cy="383676"/>
          </a:xfrm>
        </p:grpSpPr>
        <p:grpSp>
          <p:nvGrpSpPr>
            <p:cNvPr id="763" name="Group 263"/>
            <p:cNvGrpSpPr>
              <a:grpSpLocks noChangeAspect="1"/>
            </p:cNvGrpSpPr>
            <p:nvPr/>
          </p:nvGrpSpPr>
          <p:grpSpPr>
            <a:xfrm>
              <a:off x="6991771" y="2776364"/>
              <a:ext cx="127891" cy="383676"/>
              <a:chOff x="1951211" y="1696244"/>
              <a:chExt cx="144016" cy="432048"/>
            </a:xfrm>
            <a:solidFill>
              <a:srgbClr val="99FF66"/>
            </a:solidFill>
          </p:grpSpPr>
          <p:sp>
            <p:nvSpPr>
              <p:cNvPr id="784" name="Flowchart: Delay 78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5" name="Isosceles Triangle 78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6" name="Flowchart: Delay 785"/>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7" name="Isosceles Triangle 78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64" name="Group 264"/>
            <p:cNvGrpSpPr>
              <a:grpSpLocks noChangeAspect="1"/>
            </p:cNvGrpSpPr>
            <p:nvPr/>
          </p:nvGrpSpPr>
          <p:grpSpPr>
            <a:xfrm>
              <a:off x="7063779" y="2776364"/>
              <a:ext cx="127891" cy="383676"/>
              <a:chOff x="1951211" y="1696244"/>
              <a:chExt cx="144016" cy="432048"/>
            </a:xfrm>
            <a:solidFill>
              <a:srgbClr val="99FF66"/>
            </a:solidFill>
          </p:grpSpPr>
          <p:sp>
            <p:nvSpPr>
              <p:cNvPr id="780" name="Flowchart: Delay 77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1" name="Isosceles Triangle 78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2" name="Flowchart: Delay 78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3" name="Isosceles Triangle 78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65" name="Group 273"/>
            <p:cNvGrpSpPr>
              <a:grpSpLocks noChangeAspect="1"/>
            </p:cNvGrpSpPr>
            <p:nvPr/>
          </p:nvGrpSpPr>
          <p:grpSpPr>
            <a:xfrm>
              <a:off x="7135787" y="2776364"/>
              <a:ext cx="127891" cy="383676"/>
              <a:chOff x="1951211" y="1696244"/>
              <a:chExt cx="144016" cy="432048"/>
            </a:xfrm>
            <a:solidFill>
              <a:srgbClr val="99FF66"/>
            </a:solidFill>
          </p:grpSpPr>
          <p:sp>
            <p:nvSpPr>
              <p:cNvPr id="776" name="Flowchart: Delay 775"/>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7" name="Isosceles Triangle 77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8" name="Flowchart: Delay 77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9" name="Isosceles Triangle 77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66" name="Group 273"/>
            <p:cNvGrpSpPr>
              <a:grpSpLocks noChangeAspect="1"/>
            </p:cNvGrpSpPr>
            <p:nvPr/>
          </p:nvGrpSpPr>
          <p:grpSpPr>
            <a:xfrm>
              <a:off x="7207795" y="2776364"/>
              <a:ext cx="127891" cy="383676"/>
              <a:chOff x="1951211" y="1696244"/>
              <a:chExt cx="144016" cy="432048"/>
            </a:xfrm>
            <a:solidFill>
              <a:srgbClr val="99FF66"/>
            </a:solidFill>
          </p:grpSpPr>
          <p:sp>
            <p:nvSpPr>
              <p:cNvPr id="772" name="Flowchart: Delay 77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3" name="Isosceles Triangle 77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4" name="Flowchart: Delay 77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5" name="Isosceles Triangle 77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67" name="Group 273"/>
            <p:cNvGrpSpPr>
              <a:grpSpLocks noChangeAspect="1"/>
            </p:cNvGrpSpPr>
            <p:nvPr/>
          </p:nvGrpSpPr>
          <p:grpSpPr>
            <a:xfrm>
              <a:off x="7295928" y="2776364"/>
              <a:ext cx="127891" cy="383676"/>
              <a:chOff x="1951211" y="1696244"/>
              <a:chExt cx="144016" cy="432048"/>
            </a:xfrm>
            <a:solidFill>
              <a:srgbClr val="99FF66"/>
            </a:solidFill>
          </p:grpSpPr>
          <p:sp>
            <p:nvSpPr>
              <p:cNvPr id="768" name="Flowchart: Delay 767"/>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9" name="Isosceles Triangle 76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0" name="Flowchart: Delay 769"/>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1" name="Isosceles Triangle 770"/>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788" name="Group 787"/>
          <p:cNvGrpSpPr/>
          <p:nvPr/>
        </p:nvGrpSpPr>
        <p:grpSpPr>
          <a:xfrm flipV="1">
            <a:off x="6415707" y="5296644"/>
            <a:ext cx="432048" cy="383676"/>
            <a:chOff x="6991771" y="2776364"/>
            <a:chExt cx="432048" cy="383676"/>
          </a:xfrm>
        </p:grpSpPr>
        <p:grpSp>
          <p:nvGrpSpPr>
            <p:cNvPr id="789" name="Group 263"/>
            <p:cNvGrpSpPr>
              <a:grpSpLocks noChangeAspect="1"/>
            </p:cNvGrpSpPr>
            <p:nvPr/>
          </p:nvGrpSpPr>
          <p:grpSpPr>
            <a:xfrm>
              <a:off x="6991771" y="2776364"/>
              <a:ext cx="127891" cy="383676"/>
              <a:chOff x="1951211" y="1696244"/>
              <a:chExt cx="144016" cy="432048"/>
            </a:xfrm>
            <a:solidFill>
              <a:srgbClr val="99FF66"/>
            </a:solidFill>
          </p:grpSpPr>
          <p:sp>
            <p:nvSpPr>
              <p:cNvPr id="810" name="Flowchart: Delay 80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11" name="Isosceles Triangle 81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12" name="Flowchart: Delay 81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13" name="Isosceles Triangle 81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90" name="Group 264"/>
            <p:cNvGrpSpPr>
              <a:grpSpLocks noChangeAspect="1"/>
            </p:cNvGrpSpPr>
            <p:nvPr/>
          </p:nvGrpSpPr>
          <p:grpSpPr>
            <a:xfrm>
              <a:off x="7063779" y="2776364"/>
              <a:ext cx="127891" cy="383676"/>
              <a:chOff x="1951211" y="1696244"/>
              <a:chExt cx="144016" cy="432048"/>
            </a:xfrm>
            <a:solidFill>
              <a:srgbClr val="99FF66"/>
            </a:solidFill>
          </p:grpSpPr>
          <p:sp>
            <p:nvSpPr>
              <p:cNvPr id="806" name="Flowchart: Delay 805"/>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7" name="Isosceles Triangle 80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8" name="Flowchart: Delay 80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9" name="Isosceles Triangle 80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91" name="Group 273"/>
            <p:cNvGrpSpPr>
              <a:grpSpLocks noChangeAspect="1"/>
            </p:cNvGrpSpPr>
            <p:nvPr/>
          </p:nvGrpSpPr>
          <p:grpSpPr>
            <a:xfrm>
              <a:off x="7135787" y="2776364"/>
              <a:ext cx="127891" cy="383676"/>
              <a:chOff x="1951211" y="1696244"/>
              <a:chExt cx="144016" cy="432048"/>
            </a:xfrm>
            <a:solidFill>
              <a:srgbClr val="99FF66"/>
            </a:solidFill>
          </p:grpSpPr>
          <p:sp>
            <p:nvSpPr>
              <p:cNvPr id="802" name="Flowchart: Delay 80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3" name="Isosceles Triangle 80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4" name="Flowchart: Delay 80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5" name="Isosceles Triangle 80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92" name="Group 273"/>
            <p:cNvGrpSpPr>
              <a:grpSpLocks noChangeAspect="1"/>
            </p:cNvGrpSpPr>
            <p:nvPr/>
          </p:nvGrpSpPr>
          <p:grpSpPr>
            <a:xfrm>
              <a:off x="7207795" y="2776364"/>
              <a:ext cx="127891" cy="383676"/>
              <a:chOff x="1951211" y="1696244"/>
              <a:chExt cx="144016" cy="432048"/>
            </a:xfrm>
            <a:solidFill>
              <a:srgbClr val="99FF66"/>
            </a:solidFill>
          </p:grpSpPr>
          <p:sp>
            <p:nvSpPr>
              <p:cNvPr id="798" name="Flowchart: Delay 79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9" name="Isosceles Triangle 79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0" name="Flowchart: Delay 79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1" name="Isosceles Triangle 80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93" name="Group 273"/>
            <p:cNvGrpSpPr>
              <a:grpSpLocks noChangeAspect="1"/>
            </p:cNvGrpSpPr>
            <p:nvPr/>
          </p:nvGrpSpPr>
          <p:grpSpPr>
            <a:xfrm>
              <a:off x="7295928" y="2776364"/>
              <a:ext cx="127891" cy="383676"/>
              <a:chOff x="1951211" y="1696244"/>
              <a:chExt cx="144016" cy="432048"/>
            </a:xfrm>
            <a:solidFill>
              <a:srgbClr val="99FF66"/>
            </a:solidFill>
          </p:grpSpPr>
          <p:sp>
            <p:nvSpPr>
              <p:cNvPr id="794" name="Flowchart: Delay 793"/>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5" name="Isosceles Triangle 79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6" name="Flowchart: Delay 795"/>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7" name="Isosceles Triangle 796"/>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14" name="Group 813"/>
          <p:cNvGrpSpPr/>
          <p:nvPr/>
        </p:nvGrpSpPr>
        <p:grpSpPr>
          <a:xfrm flipV="1">
            <a:off x="6919763" y="5296644"/>
            <a:ext cx="432048" cy="383676"/>
            <a:chOff x="6991771" y="2776364"/>
            <a:chExt cx="432048" cy="383676"/>
          </a:xfrm>
        </p:grpSpPr>
        <p:grpSp>
          <p:nvGrpSpPr>
            <p:cNvPr id="815" name="Group 263"/>
            <p:cNvGrpSpPr>
              <a:grpSpLocks noChangeAspect="1"/>
            </p:cNvGrpSpPr>
            <p:nvPr/>
          </p:nvGrpSpPr>
          <p:grpSpPr>
            <a:xfrm>
              <a:off x="6991771" y="2776364"/>
              <a:ext cx="127891" cy="383676"/>
              <a:chOff x="1951211" y="1696244"/>
              <a:chExt cx="144016" cy="432048"/>
            </a:xfrm>
            <a:solidFill>
              <a:srgbClr val="99FF66"/>
            </a:solidFill>
          </p:grpSpPr>
          <p:sp>
            <p:nvSpPr>
              <p:cNvPr id="836" name="Flowchart: Delay 835"/>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7" name="Isosceles Triangle 83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8" name="Flowchart: Delay 83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9" name="Isosceles Triangle 83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16" name="Group 264"/>
            <p:cNvGrpSpPr>
              <a:grpSpLocks noChangeAspect="1"/>
            </p:cNvGrpSpPr>
            <p:nvPr/>
          </p:nvGrpSpPr>
          <p:grpSpPr>
            <a:xfrm>
              <a:off x="7063779" y="2776364"/>
              <a:ext cx="127891" cy="383676"/>
              <a:chOff x="1951211" y="1696244"/>
              <a:chExt cx="144016" cy="432048"/>
            </a:xfrm>
            <a:solidFill>
              <a:srgbClr val="99FF66"/>
            </a:solidFill>
          </p:grpSpPr>
          <p:sp>
            <p:nvSpPr>
              <p:cNvPr id="832" name="Flowchart: Delay 83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3" name="Isosceles Triangle 83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4" name="Flowchart: Delay 83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5" name="Isosceles Triangle 83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17" name="Group 273"/>
            <p:cNvGrpSpPr>
              <a:grpSpLocks noChangeAspect="1"/>
            </p:cNvGrpSpPr>
            <p:nvPr/>
          </p:nvGrpSpPr>
          <p:grpSpPr>
            <a:xfrm>
              <a:off x="7135787" y="2776364"/>
              <a:ext cx="127891" cy="383676"/>
              <a:chOff x="1951211" y="1696244"/>
              <a:chExt cx="144016" cy="432048"/>
            </a:xfrm>
            <a:solidFill>
              <a:srgbClr val="99FF66"/>
            </a:solidFill>
          </p:grpSpPr>
          <p:sp>
            <p:nvSpPr>
              <p:cNvPr id="828" name="Flowchart: Delay 82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9" name="Isosceles Triangle 82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0" name="Flowchart: Delay 82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1" name="Isosceles Triangle 83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18" name="Group 273"/>
            <p:cNvGrpSpPr>
              <a:grpSpLocks noChangeAspect="1"/>
            </p:cNvGrpSpPr>
            <p:nvPr/>
          </p:nvGrpSpPr>
          <p:grpSpPr>
            <a:xfrm>
              <a:off x="7207795" y="2776364"/>
              <a:ext cx="127891" cy="383676"/>
              <a:chOff x="1951211" y="1696244"/>
              <a:chExt cx="144016" cy="432048"/>
            </a:xfrm>
            <a:solidFill>
              <a:srgbClr val="99FF66"/>
            </a:solidFill>
          </p:grpSpPr>
          <p:sp>
            <p:nvSpPr>
              <p:cNvPr id="824" name="Flowchart: Delay 82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5" name="Isosceles Triangle 82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6" name="Flowchart: Delay 825"/>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7" name="Isosceles Triangle 82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19" name="Group 273"/>
            <p:cNvGrpSpPr>
              <a:grpSpLocks noChangeAspect="1"/>
            </p:cNvGrpSpPr>
            <p:nvPr/>
          </p:nvGrpSpPr>
          <p:grpSpPr>
            <a:xfrm>
              <a:off x="7295928" y="2776364"/>
              <a:ext cx="127891" cy="383676"/>
              <a:chOff x="1951211" y="1696244"/>
              <a:chExt cx="144016" cy="432048"/>
            </a:xfrm>
            <a:solidFill>
              <a:srgbClr val="99FF66"/>
            </a:solidFill>
          </p:grpSpPr>
          <p:sp>
            <p:nvSpPr>
              <p:cNvPr id="820" name="Flowchart: Delay 819"/>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1" name="Isosceles Triangle 82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2" name="Flowchart: Delay 821"/>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3" name="Isosceles Triangle 822"/>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40" name="Group 839"/>
          <p:cNvGrpSpPr/>
          <p:nvPr/>
        </p:nvGrpSpPr>
        <p:grpSpPr>
          <a:xfrm flipV="1">
            <a:off x="7423819" y="5296644"/>
            <a:ext cx="432048" cy="383676"/>
            <a:chOff x="6991771" y="2776364"/>
            <a:chExt cx="432048" cy="383676"/>
          </a:xfrm>
        </p:grpSpPr>
        <p:grpSp>
          <p:nvGrpSpPr>
            <p:cNvPr id="841" name="Group 263"/>
            <p:cNvGrpSpPr>
              <a:grpSpLocks noChangeAspect="1"/>
            </p:cNvGrpSpPr>
            <p:nvPr/>
          </p:nvGrpSpPr>
          <p:grpSpPr>
            <a:xfrm>
              <a:off x="6991771" y="2776364"/>
              <a:ext cx="127891" cy="383676"/>
              <a:chOff x="1951211" y="1696244"/>
              <a:chExt cx="144016" cy="432048"/>
            </a:xfrm>
            <a:solidFill>
              <a:srgbClr val="99FF66"/>
            </a:solidFill>
          </p:grpSpPr>
          <p:sp>
            <p:nvSpPr>
              <p:cNvPr id="862" name="Flowchart: Delay 86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3" name="Isosceles Triangle 86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4" name="Flowchart: Delay 86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5" name="Isosceles Triangle 86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2" name="Group 264"/>
            <p:cNvGrpSpPr>
              <a:grpSpLocks noChangeAspect="1"/>
            </p:cNvGrpSpPr>
            <p:nvPr/>
          </p:nvGrpSpPr>
          <p:grpSpPr>
            <a:xfrm>
              <a:off x="7063779" y="2776364"/>
              <a:ext cx="127891" cy="383676"/>
              <a:chOff x="1951211" y="1696244"/>
              <a:chExt cx="144016" cy="432048"/>
            </a:xfrm>
            <a:solidFill>
              <a:srgbClr val="99FF66"/>
            </a:solidFill>
          </p:grpSpPr>
          <p:sp>
            <p:nvSpPr>
              <p:cNvPr id="858" name="Flowchart: Delay 85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9" name="Isosceles Triangle 85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0" name="Flowchart: Delay 85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1" name="Isosceles Triangle 86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3" name="Group 273"/>
            <p:cNvGrpSpPr>
              <a:grpSpLocks noChangeAspect="1"/>
            </p:cNvGrpSpPr>
            <p:nvPr/>
          </p:nvGrpSpPr>
          <p:grpSpPr>
            <a:xfrm>
              <a:off x="7135787" y="2776364"/>
              <a:ext cx="127891" cy="383676"/>
              <a:chOff x="1951211" y="1696244"/>
              <a:chExt cx="144016" cy="432048"/>
            </a:xfrm>
            <a:solidFill>
              <a:srgbClr val="99FF66"/>
            </a:solidFill>
          </p:grpSpPr>
          <p:sp>
            <p:nvSpPr>
              <p:cNvPr id="854" name="Flowchart: Delay 85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5" name="Isosceles Triangle 85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6" name="Flowchart: Delay 855"/>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7" name="Isosceles Triangle 85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4" name="Group 273"/>
            <p:cNvGrpSpPr>
              <a:grpSpLocks noChangeAspect="1"/>
            </p:cNvGrpSpPr>
            <p:nvPr/>
          </p:nvGrpSpPr>
          <p:grpSpPr>
            <a:xfrm>
              <a:off x="7207795" y="2776364"/>
              <a:ext cx="127891" cy="383676"/>
              <a:chOff x="1951211" y="1696244"/>
              <a:chExt cx="144016" cy="432048"/>
            </a:xfrm>
            <a:solidFill>
              <a:srgbClr val="99FF66"/>
            </a:solidFill>
          </p:grpSpPr>
          <p:sp>
            <p:nvSpPr>
              <p:cNvPr id="850" name="Flowchart: Delay 84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1" name="Isosceles Triangle 85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2" name="Flowchart: Delay 85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3" name="Isosceles Triangle 85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5" name="Group 273"/>
            <p:cNvGrpSpPr>
              <a:grpSpLocks noChangeAspect="1"/>
            </p:cNvGrpSpPr>
            <p:nvPr/>
          </p:nvGrpSpPr>
          <p:grpSpPr>
            <a:xfrm>
              <a:off x="7295928" y="2776364"/>
              <a:ext cx="127891" cy="383676"/>
              <a:chOff x="1951211" y="1696244"/>
              <a:chExt cx="144016" cy="432048"/>
            </a:xfrm>
            <a:solidFill>
              <a:srgbClr val="99FF66"/>
            </a:solidFill>
          </p:grpSpPr>
          <p:sp>
            <p:nvSpPr>
              <p:cNvPr id="846" name="Flowchart: Delay 845"/>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7" name="Isosceles Triangle 84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8" name="Flowchart: Delay 847"/>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9" name="Isosceles Triangle 848"/>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66" name="Group 865"/>
          <p:cNvGrpSpPr/>
          <p:nvPr/>
        </p:nvGrpSpPr>
        <p:grpSpPr>
          <a:xfrm flipV="1">
            <a:off x="7927875" y="5296644"/>
            <a:ext cx="432048" cy="383676"/>
            <a:chOff x="6991771" y="2776364"/>
            <a:chExt cx="432048" cy="383676"/>
          </a:xfrm>
        </p:grpSpPr>
        <p:grpSp>
          <p:nvGrpSpPr>
            <p:cNvPr id="867" name="Group 263"/>
            <p:cNvGrpSpPr>
              <a:grpSpLocks noChangeAspect="1"/>
            </p:cNvGrpSpPr>
            <p:nvPr/>
          </p:nvGrpSpPr>
          <p:grpSpPr>
            <a:xfrm>
              <a:off x="6991771" y="2776364"/>
              <a:ext cx="127891" cy="383676"/>
              <a:chOff x="1951211" y="1696244"/>
              <a:chExt cx="144016" cy="432048"/>
            </a:xfrm>
            <a:solidFill>
              <a:srgbClr val="99FF66"/>
            </a:solidFill>
          </p:grpSpPr>
          <p:sp>
            <p:nvSpPr>
              <p:cNvPr id="888" name="Flowchart: Delay 88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89" name="Isosceles Triangle 88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90" name="Flowchart: Delay 88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91" name="Isosceles Triangle 89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68" name="Group 264"/>
            <p:cNvGrpSpPr>
              <a:grpSpLocks noChangeAspect="1"/>
            </p:cNvGrpSpPr>
            <p:nvPr/>
          </p:nvGrpSpPr>
          <p:grpSpPr>
            <a:xfrm>
              <a:off x="7063779" y="2776364"/>
              <a:ext cx="127891" cy="383676"/>
              <a:chOff x="1951211" y="1696244"/>
              <a:chExt cx="144016" cy="432048"/>
            </a:xfrm>
            <a:solidFill>
              <a:srgbClr val="99FF66"/>
            </a:solidFill>
          </p:grpSpPr>
          <p:sp>
            <p:nvSpPr>
              <p:cNvPr id="884" name="Flowchart: Delay 883"/>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85" name="Isosceles Triangle 88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86" name="Flowchart: Delay 885"/>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87" name="Isosceles Triangle 886"/>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69" name="Group 273"/>
            <p:cNvGrpSpPr>
              <a:grpSpLocks noChangeAspect="1"/>
            </p:cNvGrpSpPr>
            <p:nvPr/>
          </p:nvGrpSpPr>
          <p:grpSpPr>
            <a:xfrm>
              <a:off x="7135787" y="2776364"/>
              <a:ext cx="127891" cy="383676"/>
              <a:chOff x="1951211" y="1696244"/>
              <a:chExt cx="144016" cy="432048"/>
            </a:xfrm>
            <a:solidFill>
              <a:srgbClr val="99FF66"/>
            </a:solidFill>
          </p:grpSpPr>
          <p:sp>
            <p:nvSpPr>
              <p:cNvPr id="880" name="Flowchart: Delay 87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81" name="Isosceles Triangle 88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82" name="Flowchart: Delay 88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83" name="Isosceles Triangle 88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70" name="Group 273"/>
            <p:cNvGrpSpPr>
              <a:grpSpLocks noChangeAspect="1"/>
            </p:cNvGrpSpPr>
            <p:nvPr/>
          </p:nvGrpSpPr>
          <p:grpSpPr>
            <a:xfrm>
              <a:off x="7207795" y="2776364"/>
              <a:ext cx="127891" cy="383676"/>
              <a:chOff x="1951211" y="1696244"/>
              <a:chExt cx="144016" cy="432048"/>
            </a:xfrm>
            <a:solidFill>
              <a:srgbClr val="99FF66"/>
            </a:solidFill>
          </p:grpSpPr>
          <p:sp>
            <p:nvSpPr>
              <p:cNvPr id="876" name="Flowchart: Delay 875"/>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77" name="Isosceles Triangle 87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78" name="Flowchart: Delay 87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79" name="Isosceles Triangle 87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71" name="Group 273"/>
            <p:cNvGrpSpPr>
              <a:grpSpLocks noChangeAspect="1"/>
            </p:cNvGrpSpPr>
            <p:nvPr/>
          </p:nvGrpSpPr>
          <p:grpSpPr>
            <a:xfrm>
              <a:off x="7295928" y="2776364"/>
              <a:ext cx="127891" cy="383676"/>
              <a:chOff x="1951211" y="1696244"/>
              <a:chExt cx="144016" cy="432048"/>
            </a:xfrm>
            <a:solidFill>
              <a:srgbClr val="99FF66"/>
            </a:solidFill>
          </p:grpSpPr>
          <p:sp>
            <p:nvSpPr>
              <p:cNvPr id="872" name="Flowchart: Delay 871"/>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73" name="Isosceles Triangle 87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74" name="Flowchart: Delay 873"/>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75" name="Isosceles Triangle 874"/>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44" name="Group 519"/>
          <p:cNvGrpSpPr/>
          <p:nvPr/>
        </p:nvGrpSpPr>
        <p:grpSpPr>
          <a:xfrm>
            <a:off x="0" y="760140"/>
            <a:ext cx="10592171" cy="7128792"/>
            <a:chOff x="0" y="760140"/>
            <a:chExt cx="10592171" cy="7128792"/>
          </a:xfrm>
        </p:grpSpPr>
        <p:sp>
          <p:nvSpPr>
            <p:cNvPr id="493" name="TextBox 492"/>
            <p:cNvSpPr txBox="1"/>
            <p:nvPr/>
          </p:nvSpPr>
          <p:spPr>
            <a:xfrm>
              <a:off x="5911651" y="3352428"/>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494" name="TextBox 493"/>
            <p:cNvSpPr txBox="1"/>
            <p:nvPr/>
          </p:nvSpPr>
          <p:spPr>
            <a:xfrm>
              <a:off x="5407595" y="3352428"/>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497" name="TextBox 496"/>
            <p:cNvSpPr txBox="1"/>
            <p:nvPr/>
          </p:nvSpPr>
          <p:spPr>
            <a:xfrm>
              <a:off x="3823419" y="5656684"/>
              <a:ext cx="240450"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498" name="TextBox 497"/>
            <p:cNvSpPr txBox="1"/>
            <p:nvPr/>
          </p:nvSpPr>
          <p:spPr>
            <a:xfrm>
              <a:off x="3415161" y="5656684"/>
              <a:ext cx="120226"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501" name="TextBox 500"/>
            <p:cNvSpPr txBox="1"/>
            <p:nvPr/>
          </p:nvSpPr>
          <p:spPr>
            <a:xfrm>
              <a:off x="7901973" y="5656684"/>
              <a:ext cx="169918" cy="215444"/>
            </a:xfrm>
            <a:prstGeom prst="rect">
              <a:avLst/>
            </a:prstGeom>
            <a:noFill/>
          </p:spPr>
          <p:txBody>
            <a:bodyPr wrap="none" lIns="0" tIns="0" rIns="0" bIns="0" rtlCol="0">
              <a:spAutoFit/>
            </a:bodyPr>
            <a:lstStyle/>
            <a:p>
              <a:r>
                <a:rPr lang="en-GB" sz="1400" dirty="0" smtClean="0">
                  <a:solidFill>
                    <a:srgbClr val="C00000"/>
                  </a:solidFill>
                </a:rPr>
                <a:t>W</a:t>
              </a:r>
              <a:endParaRPr lang="en-US" sz="1400" dirty="0" smtClean="0">
                <a:solidFill>
                  <a:srgbClr val="C00000"/>
                </a:solidFill>
              </a:endParaRPr>
            </a:p>
          </p:txBody>
        </p:sp>
        <p:sp>
          <p:nvSpPr>
            <p:cNvPr id="502" name="TextBox 501"/>
            <p:cNvSpPr txBox="1"/>
            <p:nvPr/>
          </p:nvSpPr>
          <p:spPr>
            <a:xfrm>
              <a:off x="7351811" y="5656684"/>
              <a:ext cx="190758" cy="215444"/>
            </a:xfrm>
            <a:prstGeom prst="rect">
              <a:avLst/>
            </a:prstGeom>
            <a:noFill/>
          </p:spPr>
          <p:txBody>
            <a:bodyPr wrap="none" lIns="0" tIns="0" rIns="0" bIns="0" rtlCol="0">
              <a:spAutoFit/>
            </a:bodyPr>
            <a:lstStyle/>
            <a:p>
              <a:r>
                <a:rPr lang="en-GB" sz="1400" dirty="0" smtClean="0">
                  <a:solidFill>
                    <a:srgbClr val="C00000"/>
                  </a:solidFill>
                </a:rPr>
                <a:t>P*</a:t>
              </a:r>
              <a:endParaRPr lang="en-US" sz="1400" dirty="0" smtClean="0">
                <a:solidFill>
                  <a:srgbClr val="C00000"/>
                </a:solidFill>
              </a:endParaRPr>
            </a:p>
          </p:txBody>
        </p:sp>
        <p:sp>
          <p:nvSpPr>
            <p:cNvPr id="529" name="Rectangle 528"/>
            <p:cNvSpPr/>
            <p:nvPr/>
          </p:nvSpPr>
          <p:spPr bwMode="auto">
            <a:xfrm>
              <a:off x="331936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4" name="Rectangle 533"/>
            <p:cNvSpPr/>
            <p:nvPr/>
          </p:nvSpPr>
          <p:spPr bwMode="auto">
            <a:xfrm flipH="1">
              <a:off x="763984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547" name="Straight Arrow Connector 546"/>
            <p:cNvCxnSpPr>
              <a:stCxn id="548" idx="3"/>
              <a:endCxn id="690" idx="0"/>
            </p:cNvCxnSpPr>
            <p:nvPr/>
          </p:nvCxnSpPr>
          <p:spPr bwMode="auto">
            <a:xfrm>
              <a:off x="1670174" y="5945297"/>
              <a:ext cx="1793205" cy="28745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574" name="Straight Arrow Connector 573"/>
            <p:cNvCxnSpPr>
              <a:stCxn id="573" idx="3"/>
              <a:endCxn id="561" idx="1"/>
            </p:cNvCxnSpPr>
            <p:nvPr/>
          </p:nvCxnSpPr>
          <p:spPr bwMode="auto">
            <a:xfrm>
              <a:off x="1670174" y="5476954"/>
              <a:ext cx="1906787" cy="469451"/>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343" name="Straight Connector 342"/>
            <p:cNvCxnSpPr>
              <a:stCxn id="404" idx="0"/>
              <a:endCxn id="875" idx="0"/>
            </p:cNvCxnSpPr>
            <p:nvPr/>
          </p:nvCxnSpPr>
          <p:spPr bwMode="auto">
            <a:xfrm>
              <a:off x="5975596" y="4000500"/>
              <a:ext cx="2320381" cy="129614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564" name="Straight Connector 563"/>
            <p:cNvCxnSpPr/>
            <p:nvPr/>
          </p:nvCxnSpPr>
          <p:spPr bwMode="auto">
            <a:xfrm flipH="1">
              <a:off x="7855867" y="5872708"/>
              <a:ext cx="72008"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412" name="Straight Connector 411"/>
            <p:cNvCxnSpPr>
              <a:stCxn id="600" idx="0"/>
              <a:endCxn id="745" idx="0"/>
            </p:cNvCxnSpPr>
            <p:nvPr/>
          </p:nvCxnSpPr>
          <p:spPr bwMode="auto">
            <a:xfrm flipH="1">
              <a:off x="3687465" y="4024136"/>
              <a:ext cx="1800200" cy="1272508"/>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421" name="TextBox 420"/>
            <p:cNvSpPr txBox="1"/>
            <p:nvPr/>
          </p:nvSpPr>
          <p:spPr>
            <a:xfrm>
              <a:off x="7992887" y="3785056"/>
              <a:ext cx="2599284" cy="215444"/>
            </a:xfrm>
            <a:prstGeom prst="rect">
              <a:avLst/>
            </a:prstGeom>
            <a:solidFill>
              <a:schemeClr val="bg1"/>
            </a:solidFill>
          </p:spPr>
          <p:txBody>
            <a:bodyPr wrap="square" lIns="0" tIns="0" rIns="0" bIns="0" rtlCol="0">
              <a:spAutoFit/>
            </a:bodyPr>
            <a:lstStyle/>
            <a:p>
              <a:r>
                <a:rPr lang="en-GB" sz="1400" b="0" dirty="0" smtClean="0">
                  <a:solidFill>
                    <a:srgbClr val="C00000"/>
                  </a:solidFill>
                </a:rPr>
                <a:t>TESI A with segments A1,A2,A3</a:t>
              </a:r>
              <a:endParaRPr lang="en-US" sz="1400" b="0" dirty="0" smtClean="0">
                <a:solidFill>
                  <a:srgbClr val="C00000"/>
                </a:solidFill>
              </a:endParaRPr>
            </a:p>
          </p:txBody>
        </p:sp>
        <p:sp>
          <p:nvSpPr>
            <p:cNvPr id="479" name="Freeform 478"/>
            <p:cNvSpPr/>
            <p:nvPr/>
          </p:nvSpPr>
          <p:spPr bwMode="auto">
            <a:xfrm>
              <a:off x="4183459" y="5152628"/>
              <a:ext cx="3600401" cy="144016"/>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2794109 w 3382826"/>
                <a:gd name="connsiteY1" fmla="*/ 0 h 1571625"/>
                <a:gd name="connsiteX2" fmla="*/ 707616 w 3382826"/>
                <a:gd name="connsiteY2" fmla="*/ 0 h 1571625"/>
                <a:gd name="connsiteX3" fmla="*/ 0 w 3382826"/>
                <a:gd name="connsiteY3" fmla="*/ 1571625 h 1571625"/>
                <a:gd name="connsiteX0" fmla="*/ 3382826 w 3382826"/>
                <a:gd name="connsiteY0" fmla="*/ 1428750 h 1571625"/>
                <a:gd name="connsiteX1" fmla="*/ 2728886 w 3382826"/>
                <a:gd name="connsiteY1" fmla="*/ 0 h 1571625"/>
                <a:gd name="connsiteX2" fmla="*/ 707616 w 3382826"/>
                <a:gd name="connsiteY2" fmla="*/ 0 h 1571625"/>
                <a:gd name="connsiteX3" fmla="*/ 0 w 3382826"/>
                <a:gd name="connsiteY3" fmla="*/ 1571625 h 1571625"/>
                <a:gd name="connsiteX0" fmla="*/ 3382826 w 3442276"/>
                <a:gd name="connsiteY0" fmla="*/ 1428750 h 1571625"/>
                <a:gd name="connsiteX1" fmla="*/ 3442276 w 3442276"/>
                <a:gd name="connsiteY1" fmla="*/ 285750 h 1571625"/>
                <a:gd name="connsiteX2" fmla="*/ 2728886 w 3442276"/>
                <a:gd name="connsiteY2" fmla="*/ 0 h 1571625"/>
                <a:gd name="connsiteX3" fmla="*/ 707616 w 3442276"/>
                <a:gd name="connsiteY3" fmla="*/ 0 h 1571625"/>
                <a:gd name="connsiteX4" fmla="*/ 0 w 3442276"/>
                <a:gd name="connsiteY4" fmla="*/ 1571625 h 1571625"/>
                <a:gd name="connsiteX0" fmla="*/ 3442276 w 3442276"/>
                <a:gd name="connsiteY0" fmla="*/ 285750 h 1571625"/>
                <a:gd name="connsiteX1" fmla="*/ 2728886 w 3442276"/>
                <a:gd name="connsiteY1" fmla="*/ 0 h 1571625"/>
                <a:gd name="connsiteX2" fmla="*/ 707616 w 3442276"/>
                <a:gd name="connsiteY2" fmla="*/ 0 h 1571625"/>
                <a:gd name="connsiteX3" fmla="*/ 0 w 3442276"/>
                <a:gd name="connsiteY3" fmla="*/ 1571625 h 1571625"/>
                <a:gd name="connsiteX0" fmla="*/ 2972458 w 2972458"/>
                <a:gd name="connsiteY0" fmla="*/ 285750 h 285750"/>
                <a:gd name="connsiteX1" fmla="*/ 2259068 w 2972458"/>
                <a:gd name="connsiteY1" fmla="*/ 0 h 285750"/>
                <a:gd name="connsiteX2" fmla="*/ 237798 w 2972458"/>
                <a:gd name="connsiteY2" fmla="*/ 0 h 285750"/>
                <a:gd name="connsiteX3" fmla="*/ 0 w 2972458"/>
                <a:gd name="connsiteY3" fmla="*/ 285750 h 285750"/>
              </a:gdLst>
              <a:ahLst/>
              <a:cxnLst>
                <a:cxn ang="0">
                  <a:pos x="connsiteX0" y="connsiteY0"/>
                </a:cxn>
                <a:cxn ang="0">
                  <a:pos x="connsiteX1" y="connsiteY1"/>
                </a:cxn>
                <a:cxn ang="0">
                  <a:pos x="connsiteX2" y="connsiteY2"/>
                </a:cxn>
                <a:cxn ang="0">
                  <a:pos x="connsiteX3" y="connsiteY3"/>
                </a:cxn>
              </a:cxnLst>
              <a:rect l="l" t="t" r="r" b="b"/>
              <a:pathLst>
                <a:path w="2972458" h="285750">
                  <a:moveTo>
                    <a:pt x="2972458" y="285750"/>
                  </a:moveTo>
                  <a:lnTo>
                    <a:pt x="2259068" y="0"/>
                  </a:lnTo>
                  <a:lnTo>
                    <a:pt x="237798" y="0"/>
                  </a:lnTo>
                  <a:lnTo>
                    <a:pt x="0" y="285750"/>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8" name="TextBox 507"/>
            <p:cNvSpPr txBox="1"/>
            <p:nvPr/>
          </p:nvSpPr>
          <p:spPr>
            <a:xfrm>
              <a:off x="6834549" y="4577144"/>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509" name="TextBox 508"/>
            <p:cNvSpPr txBox="1"/>
            <p:nvPr/>
          </p:nvSpPr>
          <p:spPr>
            <a:xfrm>
              <a:off x="4458285" y="443254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510" name="TextBox 509"/>
            <p:cNvSpPr txBox="1"/>
            <p:nvPr/>
          </p:nvSpPr>
          <p:spPr>
            <a:xfrm>
              <a:off x="5414590" y="4937184"/>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sp>
          <p:nvSpPr>
            <p:cNvPr id="546" name="TextBox 545"/>
            <p:cNvSpPr txBox="1"/>
            <p:nvPr/>
          </p:nvSpPr>
          <p:spPr>
            <a:xfrm>
              <a:off x="85998" y="760140"/>
              <a:ext cx="3960440" cy="1969770"/>
            </a:xfrm>
            <a:prstGeom prst="rect">
              <a:avLst/>
            </a:prstGeom>
            <a:noFill/>
          </p:spPr>
          <p:txBody>
            <a:bodyPr wrap="square" lIns="0" tIns="0" rIns="0" bIns="0" rtlCol="0">
              <a:spAutoFit/>
            </a:bodyPr>
            <a:lstStyle/>
            <a:p>
              <a:r>
                <a:rPr lang="en-GB" sz="1600" b="0" dirty="0" smtClean="0">
                  <a:solidFill>
                    <a:srgbClr val="C00000"/>
                  </a:solidFill>
                </a:rPr>
                <a:t>TESI </a:t>
              </a:r>
              <a:r>
                <a:rPr lang="en-GB" sz="1600" dirty="0" smtClean="0">
                  <a:solidFill>
                    <a:srgbClr val="C00000"/>
                  </a:solidFill>
                </a:rPr>
                <a:t>A1,A2,A3</a:t>
              </a:r>
              <a:r>
                <a:rPr lang="en-GB" sz="1600" b="0" dirty="0" smtClean="0">
                  <a:solidFill>
                    <a:srgbClr val="C00000"/>
                  </a:solidFill>
                </a:rPr>
                <a:t> for protected SVLAN </a:t>
              </a:r>
              <a:r>
                <a:rPr lang="en-GB" sz="1600" b="0" dirty="0" err="1" smtClean="0">
                  <a:solidFill>
                    <a:srgbClr val="C00000"/>
                  </a:solidFill>
                </a:rPr>
                <a:t>ECs</a:t>
              </a:r>
              <a:r>
                <a:rPr lang="en-GB" sz="1600" b="0" dirty="0" smtClean="0">
                  <a:solidFill>
                    <a:srgbClr val="C00000"/>
                  </a:solidFill>
                </a:rPr>
                <a:t> has active segment protected endpoint at either the right, or the left portal node. The other segment protected TESI endpoint is disabled and the associated TESI endpoint is blocked. The two segment protected TESI endpoints form one virtual segment protected endpoint. </a:t>
              </a:r>
              <a:endParaRPr lang="en-US" sz="1600" b="0" dirty="0" smtClean="0">
                <a:solidFill>
                  <a:srgbClr val="C00000"/>
                </a:solidFill>
              </a:endParaRPr>
            </a:p>
          </p:txBody>
        </p:sp>
        <p:sp>
          <p:nvSpPr>
            <p:cNvPr id="548" name="TextBox 547"/>
            <p:cNvSpPr txBox="1"/>
            <p:nvPr/>
          </p:nvSpPr>
          <p:spPr>
            <a:xfrm>
              <a:off x="6995" y="5729853"/>
              <a:ext cx="1663179" cy="430887"/>
            </a:xfrm>
            <a:prstGeom prst="rect">
              <a:avLst/>
            </a:prstGeom>
            <a:solidFill>
              <a:schemeClr val="bg1"/>
            </a:solidFill>
          </p:spPr>
          <p:txBody>
            <a:bodyPr wrap="square" lIns="0" tIns="0" rIns="0" bIns="0" rtlCol="0">
              <a:spAutoFit/>
            </a:bodyPr>
            <a:lstStyle/>
            <a:p>
              <a:pPr algn="r"/>
              <a:r>
                <a:rPr lang="en-GB" sz="1400" b="0" dirty="0" smtClean="0">
                  <a:solidFill>
                    <a:srgbClr val="C00000"/>
                  </a:solidFill>
                </a:rPr>
                <a:t>Blocked TESI A endpoint</a:t>
              </a:r>
              <a:endParaRPr lang="en-US" sz="1400" b="0" dirty="0" smtClean="0">
                <a:solidFill>
                  <a:srgbClr val="C00000"/>
                </a:solidFill>
              </a:endParaRPr>
            </a:p>
          </p:txBody>
        </p:sp>
        <p:sp>
          <p:nvSpPr>
            <p:cNvPr id="561" name="Freeform 560"/>
            <p:cNvSpPr/>
            <p:nvPr/>
          </p:nvSpPr>
          <p:spPr bwMode="auto">
            <a:xfrm>
              <a:off x="3470374" y="5873477"/>
              <a:ext cx="218783"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73" name="TextBox 572"/>
            <p:cNvSpPr txBox="1"/>
            <p:nvPr/>
          </p:nvSpPr>
          <p:spPr>
            <a:xfrm>
              <a:off x="6995" y="5369232"/>
              <a:ext cx="1663179" cy="215444"/>
            </a:xfrm>
            <a:prstGeom prst="rect">
              <a:avLst/>
            </a:prstGeom>
            <a:solidFill>
              <a:schemeClr val="bg1"/>
            </a:solidFill>
          </p:spPr>
          <p:txBody>
            <a:bodyPr wrap="square" lIns="0" tIns="0" rIns="0" bIns="0" rtlCol="0">
              <a:spAutoFit/>
            </a:bodyPr>
            <a:lstStyle/>
            <a:p>
              <a:pPr algn="r"/>
              <a:r>
                <a:rPr lang="en-GB" sz="1400" b="0" dirty="0" smtClean="0">
                  <a:solidFill>
                    <a:srgbClr val="C00000"/>
                  </a:solidFill>
                </a:rPr>
                <a:t>TESI A relay</a:t>
              </a:r>
              <a:endParaRPr lang="en-US" sz="1400" b="0" dirty="0" smtClean="0">
                <a:solidFill>
                  <a:srgbClr val="C00000"/>
                </a:solidFill>
              </a:endParaRPr>
            </a:p>
          </p:txBody>
        </p:sp>
        <p:grpSp>
          <p:nvGrpSpPr>
            <p:cNvPr id="47" name="Group 583"/>
            <p:cNvGrpSpPr/>
            <p:nvPr/>
          </p:nvGrpSpPr>
          <p:grpSpPr>
            <a:xfrm>
              <a:off x="85998" y="6438485"/>
              <a:ext cx="7877881" cy="1450447"/>
              <a:chOff x="79003" y="6438485"/>
              <a:chExt cx="7877881" cy="1450447"/>
            </a:xfrm>
          </p:grpSpPr>
          <p:sp>
            <p:nvSpPr>
              <p:cNvPr id="585" name="TextBox 584"/>
              <p:cNvSpPr txBox="1"/>
              <p:nvPr/>
            </p:nvSpPr>
            <p:spPr>
              <a:xfrm>
                <a:off x="79003" y="7242601"/>
                <a:ext cx="1872208" cy="646331"/>
              </a:xfrm>
              <a:prstGeom prst="rect">
                <a:avLst/>
              </a:prstGeom>
              <a:solidFill>
                <a:schemeClr val="bg1"/>
              </a:solidFill>
            </p:spPr>
            <p:txBody>
              <a:bodyPr wrap="square" lIns="0" tIns="0" rIns="0" bIns="0" rtlCol="0">
                <a:spAutoFit/>
              </a:bodyPr>
              <a:lstStyle/>
              <a:p>
                <a:pPr algn="ctr"/>
                <a:r>
                  <a:rPr lang="en-GB" sz="1400" dirty="0" smtClean="0">
                    <a:solidFill>
                      <a:srgbClr val="C00000"/>
                    </a:solidFill>
                  </a:rPr>
                  <a:t>ESP-MAC address of left &amp; right TESI A endpoints is the same</a:t>
                </a:r>
                <a:endParaRPr lang="en-US" sz="1400" dirty="0" smtClean="0">
                  <a:solidFill>
                    <a:srgbClr val="C00000"/>
                  </a:solidFill>
                </a:endParaRPr>
              </a:p>
            </p:txBody>
          </p:sp>
          <p:cxnSp>
            <p:nvCxnSpPr>
              <p:cNvPr id="586" name="Straight Arrow Connector 585"/>
              <p:cNvCxnSpPr>
                <a:stCxn id="585" idx="3"/>
                <a:endCxn id="691" idx="0"/>
              </p:cNvCxnSpPr>
              <p:nvPr/>
            </p:nvCxnSpPr>
            <p:spPr bwMode="auto">
              <a:xfrm flipV="1">
                <a:off x="1951211" y="6438485"/>
                <a:ext cx="1505173" cy="1127282"/>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cxnSp>
            <p:nvCxnSpPr>
              <p:cNvPr id="587" name="Straight Arrow Connector 586"/>
              <p:cNvCxnSpPr>
                <a:stCxn id="585" idx="3"/>
              </p:cNvCxnSpPr>
              <p:nvPr/>
            </p:nvCxnSpPr>
            <p:spPr bwMode="auto">
              <a:xfrm flipV="1">
                <a:off x="1951211" y="6448772"/>
                <a:ext cx="6005673" cy="1116995"/>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grpSp>
        <p:sp>
          <p:nvSpPr>
            <p:cNvPr id="654" name="Rectangle 653"/>
            <p:cNvSpPr/>
            <p:nvPr/>
          </p:nvSpPr>
          <p:spPr bwMode="auto">
            <a:xfrm>
              <a:off x="5479603" y="3280420"/>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63" name="Straight Connector 662"/>
            <p:cNvCxnSpPr>
              <a:endCxn id="493" idx="2"/>
            </p:cNvCxnSpPr>
            <p:nvPr/>
          </p:nvCxnSpPr>
          <p:spPr bwMode="auto">
            <a:xfrm>
              <a:off x="5831580" y="3424436"/>
              <a:ext cx="165030" cy="14343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66" name="Straight Connector 665"/>
            <p:cNvCxnSpPr>
              <a:endCxn id="494" idx="2"/>
            </p:cNvCxnSpPr>
            <p:nvPr/>
          </p:nvCxnSpPr>
          <p:spPr bwMode="auto">
            <a:xfrm flipH="1">
              <a:off x="5467708" y="3424436"/>
              <a:ext cx="155912" cy="14343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cxnSp>
          <p:nvCxnSpPr>
            <p:cNvPr id="669" name="Straight Connector 668"/>
            <p:cNvCxnSpPr>
              <a:endCxn id="654" idx="0"/>
            </p:cNvCxnSpPr>
            <p:nvPr/>
          </p:nvCxnSpPr>
          <p:spPr bwMode="auto">
            <a:xfrm>
              <a:off x="5695627" y="3136404"/>
              <a:ext cx="0"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674" name="Straight Connector 673"/>
            <p:cNvCxnSpPr/>
            <p:nvPr/>
          </p:nvCxnSpPr>
          <p:spPr bwMode="auto">
            <a:xfrm>
              <a:off x="5695627" y="3280420"/>
              <a:ext cx="86764" cy="165758"/>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910" name="Straight Connector 909"/>
            <p:cNvCxnSpPr>
              <a:endCxn id="561" idx="0"/>
            </p:cNvCxnSpPr>
            <p:nvPr/>
          </p:nvCxnSpPr>
          <p:spPr bwMode="auto">
            <a:xfrm flipH="1">
              <a:off x="3470374" y="5728692"/>
              <a:ext cx="209029" cy="144785"/>
            </a:xfrm>
            <a:prstGeom prst="line">
              <a:avLst/>
            </a:prstGeom>
            <a:solidFill>
              <a:schemeClr val="accent1"/>
            </a:solidFill>
            <a:ln w="38100" cap="flat" cmpd="sng" algn="ctr">
              <a:solidFill>
                <a:srgbClr val="C00000"/>
              </a:solidFill>
              <a:prstDash val="sysDot"/>
              <a:round/>
              <a:headEnd type="none" w="med" len="med"/>
              <a:tailEnd type="none" w="med" len="med"/>
            </a:ln>
            <a:effectLst/>
          </p:spPr>
        </p:cxnSp>
        <p:cxnSp>
          <p:nvCxnSpPr>
            <p:cNvPr id="913" name="Straight Connector 912"/>
            <p:cNvCxnSpPr>
              <a:endCxn id="561" idx="2"/>
            </p:cNvCxnSpPr>
            <p:nvPr/>
          </p:nvCxnSpPr>
          <p:spPr bwMode="auto">
            <a:xfrm flipH="1">
              <a:off x="3689157" y="5728692"/>
              <a:ext cx="494302" cy="150395"/>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916" name="Straight Connector 915"/>
            <p:cNvCxnSpPr/>
            <p:nvPr/>
          </p:nvCxnSpPr>
          <p:spPr bwMode="auto">
            <a:xfrm flipH="1">
              <a:off x="7927875" y="5728692"/>
              <a:ext cx="360040" cy="144016"/>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921" name="Straight Connector 920"/>
            <p:cNvCxnSpPr/>
            <p:nvPr/>
          </p:nvCxnSpPr>
          <p:spPr bwMode="auto">
            <a:xfrm flipH="1">
              <a:off x="7710783" y="5728692"/>
              <a:ext cx="73076" cy="14401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cxnSp>
          <p:nvCxnSpPr>
            <p:cNvPr id="934" name="Straight Arrow Connector 933"/>
            <p:cNvCxnSpPr>
              <a:stCxn id="935" idx="3"/>
              <a:endCxn id="745" idx="5"/>
            </p:cNvCxnSpPr>
            <p:nvPr/>
          </p:nvCxnSpPr>
          <p:spPr bwMode="auto">
            <a:xfrm>
              <a:off x="1663179" y="5080040"/>
              <a:ext cx="1992314" cy="280550"/>
            </a:xfrm>
            <a:prstGeom prst="straightConnector1">
              <a:avLst/>
            </a:prstGeom>
            <a:solidFill>
              <a:schemeClr val="accent1"/>
            </a:solidFill>
            <a:ln w="9525" cap="flat" cmpd="sng" algn="ctr">
              <a:solidFill>
                <a:srgbClr val="C00000"/>
              </a:solidFill>
              <a:prstDash val="solid"/>
              <a:round/>
              <a:headEnd type="none" w="med" len="med"/>
              <a:tailEnd type="arrow"/>
            </a:ln>
            <a:effectLst/>
          </p:spPr>
        </p:cxnSp>
        <p:sp>
          <p:nvSpPr>
            <p:cNvPr id="935" name="TextBox 934"/>
            <p:cNvSpPr txBox="1"/>
            <p:nvPr/>
          </p:nvSpPr>
          <p:spPr>
            <a:xfrm>
              <a:off x="0" y="4864596"/>
              <a:ext cx="1663179" cy="430887"/>
            </a:xfrm>
            <a:prstGeom prst="rect">
              <a:avLst/>
            </a:prstGeom>
            <a:solidFill>
              <a:schemeClr val="bg1"/>
            </a:solidFill>
          </p:spPr>
          <p:txBody>
            <a:bodyPr wrap="square" lIns="0" tIns="0" rIns="0" bIns="0" rtlCol="0">
              <a:spAutoFit/>
            </a:bodyPr>
            <a:lstStyle/>
            <a:p>
              <a:pPr algn="r"/>
              <a:r>
                <a:rPr lang="en-GB" sz="1400" b="0" dirty="0" smtClean="0">
                  <a:solidFill>
                    <a:srgbClr val="C00000"/>
                  </a:solidFill>
                </a:rPr>
                <a:t>Segment MEP disabled</a:t>
              </a:r>
              <a:endParaRPr lang="en-US" sz="1400" b="0" dirty="0" smtClean="0">
                <a:solidFill>
                  <a:srgbClr val="C00000"/>
                </a:solidFill>
              </a:endParaRPr>
            </a:p>
          </p:txBody>
        </p:sp>
      </p:grpSp>
      <p:grpSp>
        <p:nvGrpSpPr>
          <p:cNvPr id="685" name="Group 684"/>
          <p:cNvGrpSpPr/>
          <p:nvPr/>
        </p:nvGrpSpPr>
        <p:grpSpPr>
          <a:xfrm>
            <a:off x="79003" y="2811204"/>
            <a:ext cx="10592172" cy="5077728"/>
            <a:chOff x="79003" y="2811204"/>
            <a:chExt cx="10592172" cy="5077728"/>
          </a:xfrm>
        </p:grpSpPr>
        <p:sp>
          <p:nvSpPr>
            <p:cNvPr id="491" name="TextBox 490"/>
            <p:cNvSpPr txBox="1"/>
            <p:nvPr/>
          </p:nvSpPr>
          <p:spPr>
            <a:xfrm>
              <a:off x="4399483" y="3352428"/>
              <a:ext cx="169918" cy="215444"/>
            </a:xfrm>
            <a:prstGeom prst="rect">
              <a:avLst/>
            </a:prstGeom>
            <a:noFill/>
          </p:spPr>
          <p:txBody>
            <a:bodyPr wrap="none" lIns="0" tIns="0" rIns="0" bIns="0" rtlCol="0">
              <a:spAutoFit/>
            </a:bodyPr>
            <a:lstStyle/>
            <a:p>
              <a:r>
                <a:rPr lang="en-GB" sz="1400" dirty="0" smtClean="0">
                  <a:solidFill>
                    <a:srgbClr val="0066FF"/>
                  </a:solidFill>
                </a:rPr>
                <a:t>W</a:t>
              </a:r>
              <a:endParaRPr lang="en-US" sz="1400" dirty="0" smtClean="0">
                <a:solidFill>
                  <a:srgbClr val="0066FF"/>
                </a:solidFill>
              </a:endParaRPr>
            </a:p>
          </p:txBody>
        </p:sp>
        <p:sp>
          <p:nvSpPr>
            <p:cNvPr id="492" name="TextBox 491"/>
            <p:cNvSpPr txBox="1"/>
            <p:nvPr/>
          </p:nvSpPr>
          <p:spPr>
            <a:xfrm>
              <a:off x="4975547" y="3352428"/>
              <a:ext cx="120226" cy="215444"/>
            </a:xfrm>
            <a:prstGeom prst="rect">
              <a:avLst/>
            </a:prstGeom>
            <a:noFill/>
          </p:spPr>
          <p:txBody>
            <a:bodyPr wrap="none" lIns="0" tIns="0" rIns="0" bIns="0" rtlCol="0">
              <a:spAutoFit/>
            </a:bodyPr>
            <a:lstStyle/>
            <a:p>
              <a:r>
                <a:rPr lang="en-GB" sz="1400" dirty="0" smtClean="0">
                  <a:solidFill>
                    <a:srgbClr val="0066FF"/>
                  </a:solidFill>
                </a:rPr>
                <a:t>P</a:t>
              </a:r>
              <a:endParaRPr lang="en-US" sz="1400" dirty="0" smtClean="0">
                <a:solidFill>
                  <a:srgbClr val="0066FF"/>
                </a:solidFill>
              </a:endParaRPr>
            </a:p>
          </p:txBody>
        </p:sp>
        <p:sp>
          <p:nvSpPr>
            <p:cNvPr id="516" name="Rectangle 515"/>
            <p:cNvSpPr/>
            <p:nvPr/>
          </p:nvSpPr>
          <p:spPr bwMode="auto">
            <a:xfrm>
              <a:off x="259928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7" name="Rectangle 536"/>
            <p:cNvSpPr/>
            <p:nvPr/>
          </p:nvSpPr>
          <p:spPr bwMode="auto">
            <a:xfrm flipH="1">
              <a:off x="6919763" y="5872708"/>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95" name="TextBox 494"/>
            <p:cNvSpPr txBox="1"/>
            <p:nvPr/>
          </p:nvSpPr>
          <p:spPr>
            <a:xfrm>
              <a:off x="2501373" y="5656684"/>
              <a:ext cx="169918" cy="215444"/>
            </a:xfrm>
            <a:prstGeom prst="rect">
              <a:avLst/>
            </a:prstGeom>
            <a:noFill/>
          </p:spPr>
          <p:txBody>
            <a:bodyPr wrap="none" lIns="0" tIns="0" rIns="0" bIns="0" rtlCol="0">
              <a:spAutoFit/>
            </a:bodyPr>
            <a:lstStyle/>
            <a:p>
              <a:r>
                <a:rPr lang="en-GB" sz="1400" dirty="0" smtClean="0">
                  <a:solidFill>
                    <a:srgbClr val="0066FF"/>
                  </a:solidFill>
                </a:rPr>
                <a:t>W</a:t>
              </a:r>
              <a:endParaRPr lang="en-US" sz="1400" dirty="0" smtClean="0">
                <a:solidFill>
                  <a:srgbClr val="0066FF"/>
                </a:solidFill>
              </a:endParaRPr>
            </a:p>
          </p:txBody>
        </p:sp>
        <p:sp>
          <p:nvSpPr>
            <p:cNvPr id="496" name="TextBox 495"/>
            <p:cNvSpPr txBox="1"/>
            <p:nvPr/>
          </p:nvSpPr>
          <p:spPr>
            <a:xfrm>
              <a:off x="3128605" y="5656684"/>
              <a:ext cx="190758" cy="215444"/>
            </a:xfrm>
            <a:prstGeom prst="rect">
              <a:avLst/>
            </a:prstGeom>
            <a:noFill/>
          </p:spPr>
          <p:txBody>
            <a:bodyPr wrap="none" lIns="0" tIns="0" rIns="0" bIns="0" rtlCol="0">
              <a:spAutoFit/>
            </a:bodyPr>
            <a:lstStyle/>
            <a:p>
              <a:r>
                <a:rPr lang="en-GB" sz="1400" dirty="0" smtClean="0">
                  <a:solidFill>
                    <a:srgbClr val="0066FF"/>
                  </a:solidFill>
                </a:rPr>
                <a:t>P*</a:t>
              </a:r>
              <a:endParaRPr lang="en-US" sz="1400" dirty="0" smtClean="0">
                <a:solidFill>
                  <a:srgbClr val="0066FF"/>
                </a:solidFill>
              </a:endParaRPr>
            </a:p>
          </p:txBody>
        </p:sp>
        <p:sp>
          <p:nvSpPr>
            <p:cNvPr id="499" name="TextBox 498"/>
            <p:cNvSpPr txBox="1"/>
            <p:nvPr/>
          </p:nvSpPr>
          <p:spPr>
            <a:xfrm>
              <a:off x="6415707" y="5656684"/>
              <a:ext cx="240450" cy="215444"/>
            </a:xfrm>
            <a:prstGeom prst="rect">
              <a:avLst/>
            </a:prstGeom>
            <a:noFill/>
          </p:spPr>
          <p:txBody>
            <a:bodyPr wrap="none" lIns="0" tIns="0" rIns="0" bIns="0" rtlCol="0">
              <a:spAutoFit/>
            </a:bodyPr>
            <a:lstStyle/>
            <a:p>
              <a:r>
                <a:rPr lang="en-GB" sz="1400" dirty="0" smtClean="0">
                  <a:solidFill>
                    <a:srgbClr val="0066FF"/>
                  </a:solidFill>
                </a:rPr>
                <a:t>W*</a:t>
              </a:r>
              <a:endParaRPr lang="en-US" sz="1400" dirty="0" smtClean="0">
                <a:solidFill>
                  <a:srgbClr val="0066FF"/>
                </a:solidFill>
              </a:endParaRPr>
            </a:p>
          </p:txBody>
        </p:sp>
        <p:sp>
          <p:nvSpPr>
            <p:cNvPr id="500" name="TextBox 499"/>
            <p:cNvSpPr txBox="1"/>
            <p:nvPr/>
          </p:nvSpPr>
          <p:spPr>
            <a:xfrm>
              <a:off x="7135787" y="5656684"/>
              <a:ext cx="120226" cy="215444"/>
            </a:xfrm>
            <a:prstGeom prst="rect">
              <a:avLst/>
            </a:prstGeom>
            <a:noFill/>
          </p:spPr>
          <p:txBody>
            <a:bodyPr wrap="none" lIns="0" tIns="0" rIns="0" bIns="0" rtlCol="0">
              <a:spAutoFit/>
            </a:bodyPr>
            <a:lstStyle/>
            <a:p>
              <a:r>
                <a:rPr lang="en-GB" sz="1400" dirty="0" smtClean="0">
                  <a:solidFill>
                    <a:srgbClr val="0066FF"/>
                  </a:solidFill>
                </a:rPr>
                <a:t>P</a:t>
              </a:r>
              <a:endParaRPr lang="en-US" sz="1400" dirty="0" smtClean="0">
                <a:solidFill>
                  <a:srgbClr val="0066FF"/>
                </a:solidFill>
              </a:endParaRPr>
            </a:p>
          </p:txBody>
        </p:sp>
        <p:sp>
          <p:nvSpPr>
            <p:cNvPr id="422" name="TextBox 421"/>
            <p:cNvSpPr txBox="1"/>
            <p:nvPr/>
          </p:nvSpPr>
          <p:spPr>
            <a:xfrm>
              <a:off x="7999883" y="4072508"/>
              <a:ext cx="2599284" cy="215444"/>
            </a:xfrm>
            <a:prstGeom prst="rect">
              <a:avLst/>
            </a:prstGeom>
            <a:solidFill>
              <a:schemeClr val="bg1"/>
            </a:solidFill>
          </p:spPr>
          <p:txBody>
            <a:bodyPr wrap="square" lIns="0" tIns="0" rIns="0" bIns="0" rtlCol="0">
              <a:spAutoFit/>
            </a:bodyPr>
            <a:lstStyle/>
            <a:p>
              <a:r>
                <a:rPr lang="en-GB" sz="1400" b="0" dirty="0" smtClean="0">
                  <a:solidFill>
                    <a:srgbClr val="0066FF"/>
                  </a:solidFill>
                </a:rPr>
                <a:t>TESI  B with segments B1,B2,B3</a:t>
              </a:r>
              <a:endParaRPr lang="en-US" sz="1400" b="0" dirty="0" smtClean="0">
                <a:solidFill>
                  <a:srgbClr val="0066FF"/>
                </a:solidFill>
              </a:endParaRPr>
            </a:p>
          </p:txBody>
        </p:sp>
        <p:sp>
          <p:nvSpPr>
            <p:cNvPr id="507" name="TextBox 506"/>
            <p:cNvSpPr txBox="1"/>
            <p:nvPr/>
          </p:nvSpPr>
          <p:spPr>
            <a:xfrm>
              <a:off x="4831531" y="4721160"/>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569" name="TextBox 568"/>
            <p:cNvSpPr txBox="1"/>
            <p:nvPr/>
          </p:nvSpPr>
          <p:spPr>
            <a:xfrm>
              <a:off x="9007995" y="5728692"/>
              <a:ext cx="1663180" cy="430887"/>
            </a:xfrm>
            <a:prstGeom prst="rect">
              <a:avLst/>
            </a:prstGeom>
            <a:solidFill>
              <a:schemeClr val="bg1"/>
            </a:solidFill>
          </p:spPr>
          <p:txBody>
            <a:bodyPr wrap="square" lIns="0" tIns="0" rIns="0" bIns="0" rtlCol="0">
              <a:spAutoFit/>
            </a:bodyPr>
            <a:lstStyle/>
            <a:p>
              <a:r>
                <a:rPr lang="en-GB" sz="1400" b="0" dirty="0" smtClean="0">
                  <a:solidFill>
                    <a:srgbClr val="0066FF"/>
                  </a:solidFill>
                </a:rPr>
                <a:t>Blocked TESI B endpoint</a:t>
              </a:r>
              <a:endParaRPr lang="en-US" sz="1400" b="0" dirty="0" smtClean="0">
                <a:solidFill>
                  <a:srgbClr val="0066FF"/>
                </a:solidFill>
              </a:endParaRPr>
            </a:p>
          </p:txBody>
        </p:sp>
        <p:sp>
          <p:nvSpPr>
            <p:cNvPr id="572" name="TextBox 571"/>
            <p:cNvSpPr txBox="1"/>
            <p:nvPr/>
          </p:nvSpPr>
          <p:spPr>
            <a:xfrm>
              <a:off x="9007995" y="5440661"/>
              <a:ext cx="1663180" cy="215444"/>
            </a:xfrm>
            <a:prstGeom prst="rect">
              <a:avLst/>
            </a:prstGeom>
            <a:solidFill>
              <a:schemeClr val="bg1"/>
            </a:solidFill>
          </p:spPr>
          <p:txBody>
            <a:bodyPr wrap="square" lIns="0" tIns="0" rIns="0" bIns="0" rtlCol="0">
              <a:spAutoFit/>
            </a:bodyPr>
            <a:lstStyle/>
            <a:p>
              <a:r>
                <a:rPr lang="en-GB" sz="1400" b="0" dirty="0" smtClean="0">
                  <a:solidFill>
                    <a:srgbClr val="0066FF"/>
                  </a:solidFill>
                </a:rPr>
                <a:t>TESI B relay</a:t>
              </a:r>
              <a:endParaRPr lang="en-US" sz="1400" b="0" dirty="0" smtClean="0">
                <a:solidFill>
                  <a:srgbClr val="0066FF"/>
                </a:solidFill>
              </a:endParaRPr>
            </a:p>
          </p:txBody>
        </p:sp>
        <p:sp>
          <p:nvSpPr>
            <p:cNvPr id="578" name="TextBox 577"/>
            <p:cNvSpPr txBox="1"/>
            <p:nvPr/>
          </p:nvSpPr>
          <p:spPr>
            <a:xfrm>
              <a:off x="79003" y="2811204"/>
              <a:ext cx="3816424" cy="1969770"/>
            </a:xfrm>
            <a:prstGeom prst="rect">
              <a:avLst/>
            </a:prstGeom>
            <a:noFill/>
          </p:spPr>
          <p:txBody>
            <a:bodyPr wrap="square" lIns="0" tIns="0" rIns="0" bIns="0" rtlCol="0">
              <a:spAutoFit/>
            </a:bodyPr>
            <a:lstStyle/>
            <a:p>
              <a:r>
                <a:rPr lang="en-GB" sz="1600" b="0" dirty="0" smtClean="0">
                  <a:solidFill>
                    <a:srgbClr val="0066FF"/>
                  </a:solidFill>
                </a:rPr>
                <a:t>TESI </a:t>
              </a:r>
              <a:r>
                <a:rPr lang="en-GB" sz="1600" dirty="0" smtClean="0">
                  <a:solidFill>
                    <a:srgbClr val="0066FF"/>
                  </a:solidFill>
                </a:rPr>
                <a:t>B1,B2,B3</a:t>
              </a:r>
              <a:r>
                <a:rPr lang="en-GB" sz="1600" b="0" dirty="0" smtClean="0">
                  <a:solidFill>
                    <a:srgbClr val="0066FF"/>
                  </a:solidFill>
                </a:rPr>
                <a:t> for protected SVLAN </a:t>
              </a:r>
              <a:r>
                <a:rPr lang="en-GB" sz="1600" b="0" dirty="0" err="1" smtClean="0">
                  <a:solidFill>
                    <a:srgbClr val="0066FF"/>
                  </a:solidFill>
                </a:rPr>
                <a:t>ECs</a:t>
              </a:r>
              <a:r>
                <a:rPr lang="en-GB" sz="1600" b="0" dirty="0" smtClean="0">
                  <a:solidFill>
                    <a:srgbClr val="0066FF"/>
                  </a:solidFill>
                </a:rPr>
                <a:t> has active segment protected endpoint at either the left, or the right portal node. The other segment protected TESI endpoint is </a:t>
              </a:r>
              <a:r>
                <a:rPr lang="en-GB" sz="1600" b="0" dirty="0" err="1" smtClean="0">
                  <a:solidFill>
                    <a:srgbClr val="0066FF"/>
                  </a:solidFill>
                </a:rPr>
                <a:t>is</a:t>
              </a:r>
              <a:r>
                <a:rPr lang="en-GB" sz="1600" b="0" dirty="0" smtClean="0">
                  <a:solidFill>
                    <a:srgbClr val="0066FF"/>
                  </a:solidFill>
                </a:rPr>
                <a:t> disabled and the associated TESI endpoint is blocked. The two segment protected TESI endpoints form one virtual segment protected endpoint.</a:t>
              </a:r>
              <a:endParaRPr lang="en-US" sz="1600" b="0" dirty="0" smtClean="0">
                <a:solidFill>
                  <a:srgbClr val="0066FF"/>
                </a:solidFill>
              </a:endParaRPr>
            </a:p>
          </p:txBody>
        </p:sp>
        <p:sp>
          <p:nvSpPr>
            <p:cNvPr id="582" name="TextBox 581"/>
            <p:cNvSpPr txBox="1"/>
            <p:nvPr/>
          </p:nvSpPr>
          <p:spPr>
            <a:xfrm>
              <a:off x="8791971" y="7242601"/>
              <a:ext cx="1872208" cy="646331"/>
            </a:xfrm>
            <a:prstGeom prst="rect">
              <a:avLst/>
            </a:prstGeom>
            <a:solidFill>
              <a:schemeClr val="bg1"/>
            </a:solidFill>
          </p:spPr>
          <p:txBody>
            <a:bodyPr wrap="square" lIns="0" tIns="0" rIns="0" bIns="0" rtlCol="0">
              <a:spAutoFit/>
            </a:bodyPr>
            <a:lstStyle/>
            <a:p>
              <a:pPr algn="ctr"/>
              <a:r>
                <a:rPr lang="en-GB" sz="1400" dirty="0" smtClean="0">
                  <a:solidFill>
                    <a:srgbClr val="0066FF"/>
                  </a:solidFill>
                </a:rPr>
                <a:t>ESP-MAC address of left &amp; right TESI B endpoints is the same</a:t>
              </a:r>
              <a:endParaRPr lang="en-US" sz="1400" dirty="0" smtClean="0">
                <a:solidFill>
                  <a:srgbClr val="0066FF"/>
                </a:solidFill>
              </a:endParaRPr>
            </a:p>
          </p:txBody>
        </p:sp>
        <p:sp>
          <p:nvSpPr>
            <p:cNvPr id="478" name="Freeform 477"/>
            <p:cNvSpPr/>
            <p:nvPr/>
          </p:nvSpPr>
          <p:spPr bwMode="auto">
            <a:xfrm>
              <a:off x="3103339" y="4936603"/>
              <a:ext cx="3672408" cy="360041"/>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7 h 1571627"/>
                <a:gd name="connsiteX1" fmla="*/ 2880319 w 4104456"/>
                <a:gd name="connsiteY1" fmla="*/ 0 h 1571627"/>
                <a:gd name="connsiteX2" fmla="*/ 792088 w 4104456"/>
                <a:gd name="connsiteY2" fmla="*/ 2 h 1571627"/>
                <a:gd name="connsiteX3" fmla="*/ 0 w 4104456"/>
                <a:gd name="connsiteY3" fmla="*/ 1459367 h 1571627"/>
                <a:gd name="connsiteX0" fmla="*/ 4104456 w 4104456"/>
                <a:gd name="connsiteY0" fmla="*/ 1571627 h 1571627"/>
                <a:gd name="connsiteX1" fmla="*/ 2880319 w 4104456"/>
                <a:gd name="connsiteY1" fmla="*/ 0 h 1571627"/>
                <a:gd name="connsiteX2" fmla="*/ 864095 w 4104456"/>
                <a:gd name="connsiteY2" fmla="*/ 2 h 1571627"/>
                <a:gd name="connsiteX3" fmla="*/ 0 w 4104456"/>
                <a:gd name="connsiteY3" fmla="*/ 1459367 h 1571627"/>
                <a:gd name="connsiteX0" fmla="*/ 3960441 w 3960441"/>
                <a:gd name="connsiteY0" fmla="*/ 1571627 h 1571627"/>
                <a:gd name="connsiteX1" fmla="*/ 2736304 w 3960441"/>
                <a:gd name="connsiteY1" fmla="*/ 0 h 1571627"/>
                <a:gd name="connsiteX2" fmla="*/ 720080 w 3960441"/>
                <a:gd name="connsiteY2" fmla="*/ 2 h 1571627"/>
                <a:gd name="connsiteX3" fmla="*/ 0 w 3960441"/>
                <a:gd name="connsiteY3" fmla="*/ 561296 h 1571627"/>
                <a:gd name="connsiteX0" fmla="*/ 3672408 w 3672408"/>
                <a:gd name="connsiteY0" fmla="*/ 561296 h 561296"/>
                <a:gd name="connsiteX1" fmla="*/ 2736304 w 3672408"/>
                <a:gd name="connsiteY1" fmla="*/ 0 h 561296"/>
                <a:gd name="connsiteX2" fmla="*/ 720080 w 3672408"/>
                <a:gd name="connsiteY2" fmla="*/ 2 h 561296"/>
                <a:gd name="connsiteX3" fmla="*/ 0 w 3672408"/>
                <a:gd name="connsiteY3" fmla="*/ 561296 h 561296"/>
              </a:gdLst>
              <a:ahLst/>
              <a:cxnLst>
                <a:cxn ang="0">
                  <a:pos x="connsiteX0" y="connsiteY0"/>
                </a:cxn>
                <a:cxn ang="0">
                  <a:pos x="connsiteX1" y="connsiteY1"/>
                </a:cxn>
                <a:cxn ang="0">
                  <a:pos x="connsiteX2" y="connsiteY2"/>
                </a:cxn>
                <a:cxn ang="0">
                  <a:pos x="connsiteX3" y="connsiteY3"/>
                </a:cxn>
              </a:cxnLst>
              <a:rect l="l" t="t" r="r" b="b"/>
              <a:pathLst>
                <a:path w="3672408" h="561296">
                  <a:moveTo>
                    <a:pt x="3672408" y="561296"/>
                  </a:moveTo>
                  <a:lnTo>
                    <a:pt x="2736304" y="0"/>
                  </a:lnTo>
                  <a:lnTo>
                    <a:pt x="720080" y="2"/>
                  </a:lnTo>
                  <a:lnTo>
                    <a:pt x="0" y="561296"/>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5" name="TextBox 504"/>
            <p:cNvSpPr txBox="1"/>
            <p:nvPr/>
          </p:nvSpPr>
          <p:spPr>
            <a:xfrm>
              <a:off x="3882221" y="407250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506" name="TextBox 505"/>
            <p:cNvSpPr txBox="1"/>
            <p:nvPr/>
          </p:nvSpPr>
          <p:spPr>
            <a:xfrm>
              <a:off x="6042461" y="4360540"/>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558" name="Straight Connector 557"/>
            <p:cNvCxnSpPr>
              <a:endCxn id="516" idx="2"/>
            </p:cNvCxnSpPr>
            <p:nvPr/>
          </p:nvCxnSpPr>
          <p:spPr bwMode="auto">
            <a:xfrm>
              <a:off x="2743299" y="5872708"/>
              <a:ext cx="72008" cy="14401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568" name="Straight Arrow Connector 567"/>
            <p:cNvCxnSpPr>
              <a:stCxn id="569" idx="1"/>
              <a:endCxn id="695" idx="0"/>
            </p:cNvCxnSpPr>
            <p:nvPr/>
          </p:nvCxnSpPr>
          <p:spPr bwMode="auto">
            <a:xfrm flipH="1">
              <a:off x="7207795" y="5944136"/>
              <a:ext cx="1800200" cy="288612"/>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cxnSp>
          <p:nvCxnSpPr>
            <p:cNvPr id="576" name="Straight Arrow Connector 575"/>
            <p:cNvCxnSpPr>
              <a:stCxn id="572" idx="1"/>
              <a:endCxn id="464" idx="1"/>
            </p:cNvCxnSpPr>
            <p:nvPr/>
          </p:nvCxnSpPr>
          <p:spPr bwMode="auto">
            <a:xfrm flipH="1">
              <a:off x="7101208" y="5548383"/>
              <a:ext cx="1906787" cy="397253"/>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cxnSp>
          <p:nvCxnSpPr>
            <p:cNvPr id="415" name="Straight Connector 414"/>
            <p:cNvCxnSpPr>
              <a:stCxn id="650" idx="0"/>
              <a:endCxn id="555" idx="0"/>
            </p:cNvCxnSpPr>
            <p:nvPr/>
          </p:nvCxnSpPr>
          <p:spPr bwMode="auto">
            <a:xfrm flipH="1">
              <a:off x="2679353" y="4024136"/>
              <a:ext cx="1800200" cy="1272508"/>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16" name="Straight Connector 415"/>
            <p:cNvCxnSpPr>
              <a:endCxn id="823" idx="0"/>
            </p:cNvCxnSpPr>
            <p:nvPr/>
          </p:nvCxnSpPr>
          <p:spPr bwMode="auto">
            <a:xfrm>
              <a:off x="4975547" y="4000500"/>
              <a:ext cx="2312318" cy="1296144"/>
            </a:xfrm>
            <a:prstGeom prst="line">
              <a:avLst/>
            </a:prstGeom>
            <a:solidFill>
              <a:schemeClr val="accent1"/>
            </a:solidFill>
            <a:ln w="38100" cap="flat" cmpd="sng" algn="ctr">
              <a:solidFill>
                <a:srgbClr val="0066FF"/>
              </a:solidFill>
              <a:prstDash val="sysDot"/>
              <a:round/>
              <a:headEnd type="none" w="med" len="med"/>
              <a:tailEnd type="none" w="med" len="med"/>
            </a:ln>
            <a:effectLst/>
          </p:spPr>
        </p:cxnSp>
        <p:sp>
          <p:nvSpPr>
            <p:cNvPr id="464" name="Freeform 463"/>
            <p:cNvSpPr/>
            <p:nvPr/>
          </p:nvSpPr>
          <p:spPr bwMode="auto">
            <a:xfrm flipH="1">
              <a:off x="6989012" y="5872708"/>
              <a:ext cx="218783" cy="73863"/>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55" name="Straight Connector 654"/>
            <p:cNvCxnSpPr/>
            <p:nvPr/>
          </p:nvCxnSpPr>
          <p:spPr bwMode="auto">
            <a:xfrm flipH="1">
              <a:off x="4471491" y="3424436"/>
              <a:ext cx="191836" cy="14401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657" name="Straight Connector 656"/>
            <p:cNvCxnSpPr/>
            <p:nvPr/>
          </p:nvCxnSpPr>
          <p:spPr bwMode="auto">
            <a:xfrm>
              <a:off x="4903539" y="3424436"/>
              <a:ext cx="72008" cy="14401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660" name="Straight Connector 659"/>
            <p:cNvCxnSpPr/>
            <p:nvPr/>
          </p:nvCxnSpPr>
          <p:spPr bwMode="auto">
            <a:xfrm flipH="1">
              <a:off x="4759523" y="3136404"/>
              <a:ext cx="144016" cy="144016"/>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683" name="Rectangle 682"/>
            <p:cNvSpPr/>
            <p:nvPr/>
          </p:nvSpPr>
          <p:spPr bwMode="auto">
            <a:xfrm>
              <a:off x="4543499" y="3280420"/>
              <a:ext cx="432048" cy="144016"/>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672" name="Straight Connector 671"/>
            <p:cNvCxnSpPr/>
            <p:nvPr/>
          </p:nvCxnSpPr>
          <p:spPr bwMode="auto">
            <a:xfrm flipH="1">
              <a:off x="4698853" y="3280420"/>
              <a:ext cx="60670" cy="165758"/>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482" name="Straight Arrow Connector 481"/>
            <p:cNvCxnSpPr>
              <a:stCxn id="582" idx="1"/>
              <a:endCxn id="688" idx="0"/>
            </p:cNvCxnSpPr>
            <p:nvPr/>
          </p:nvCxnSpPr>
          <p:spPr bwMode="auto">
            <a:xfrm flipH="1" flipV="1">
              <a:off x="2815307" y="6438485"/>
              <a:ext cx="5976664" cy="1127282"/>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cxnSp>
          <p:nvCxnSpPr>
            <p:cNvPr id="477" name="Straight Arrow Connector 476"/>
            <p:cNvCxnSpPr>
              <a:stCxn id="582" idx="1"/>
            </p:cNvCxnSpPr>
            <p:nvPr/>
          </p:nvCxnSpPr>
          <p:spPr bwMode="auto">
            <a:xfrm flipH="1" flipV="1">
              <a:off x="7243799" y="6448772"/>
              <a:ext cx="1548172" cy="1116995"/>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cxnSp>
          <p:nvCxnSpPr>
            <p:cNvPr id="894" name="Straight Connector 893"/>
            <p:cNvCxnSpPr/>
            <p:nvPr/>
          </p:nvCxnSpPr>
          <p:spPr bwMode="auto">
            <a:xfrm>
              <a:off x="2671291" y="5728692"/>
              <a:ext cx="72008" cy="14401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900" name="Straight Connector 899"/>
            <p:cNvCxnSpPr/>
            <p:nvPr/>
          </p:nvCxnSpPr>
          <p:spPr bwMode="auto">
            <a:xfrm flipH="1">
              <a:off x="2959323" y="5728692"/>
              <a:ext cx="144016" cy="14401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902" name="Straight Connector 901"/>
            <p:cNvCxnSpPr>
              <a:stCxn id="795" idx="0"/>
            </p:cNvCxnSpPr>
            <p:nvPr/>
          </p:nvCxnSpPr>
          <p:spPr bwMode="auto">
            <a:xfrm>
              <a:off x="6783809" y="5680320"/>
              <a:ext cx="207962" cy="192388"/>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903" name="Straight Connector 902"/>
            <p:cNvCxnSpPr>
              <a:stCxn id="821" idx="0"/>
            </p:cNvCxnSpPr>
            <p:nvPr/>
          </p:nvCxnSpPr>
          <p:spPr bwMode="auto">
            <a:xfrm flipH="1">
              <a:off x="7207795" y="5680320"/>
              <a:ext cx="80070" cy="192388"/>
            </a:xfrm>
            <a:prstGeom prst="line">
              <a:avLst/>
            </a:prstGeom>
            <a:solidFill>
              <a:schemeClr val="accent1"/>
            </a:solidFill>
            <a:ln w="38100" cap="flat" cmpd="sng" algn="ctr">
              <a:solidFill>
                <a:srgbClr val="0066FF"/>
              </a:solidFill>
              <a:prstDash val="sysDot"/>
              <a:round/>
              <a:headEnd type="none" w="med" len="med"/>
              <a:tailEnd type="none" w="med" len="med"/>
            </a:ln>
            <a:effectLst/>
          </p:spPr>
        </p:cxnSp>
        <p:sp>
          <p:nvSpPr>
            <p:cNvPr id="940" name="TextBox 939"/>
            <p:cNvSpPr txBox="1"/>
            <p:nvPr/>
          </p:nvSpPr>
          <p:spPr>
            <a:xfrm>
              <a:off x="9007995" y="4936604"/>
              <a:ext cx="1663180" cy="430887"/>
            </a:xfrm>
            <a:prstGeom prst="rect">
              <a:avLst/>
            </a:prstGeom>
            <a:solidFill>
              <a:schemeClr val="bg1"/>
            </a:solidFill>
          </p:spPr>
          <p:txBody>
            <a:bodyPr wrap="square" lIns="0" tIns="0" rIns="0" bIns="0" rtlCol="0">
              <a:spAutoFit/>
            </a:bodyPr>
            <a:lstStyle/>
            <a:p>
              <a:r>
                <a:rPr lang="en-GB" sz="1400" b="0" dirty="0" smtClean="0">
                  <a:solidFill>
                    <a:srgbClr val="0066FF"/>
                  </a:solidFill>
                </a:rPr>
                <a:t>Segment MEP disabled</a:t>
              </a:r>
              <a:endParaRPr lang="en-US" sz="1400" b="0" dirty="0" smtClean="0">
                <a:solidFill>
                  <a:srgbClr val="0066FF"/>
                </a:solidFill>
              </a:endParaRPr>
            </a:p>
          </p:txBody>
        </p:sp>
        <p:cxnSp>
          <p:nvCxnSpPr>
            <p:cNvPr id="941" name="Straight Arrow Connector 940"/>
            <p:cNvCxnSpPr>
              <a:stCxn id="940" idx="1"/>
              <a:endCxn id="823" idx="1"/>
            </p:cNvCxnSpPr>
            <p:nvPr/>
          </p:nvCxnSpPr>
          <p:spPr bwMode="auto">
            <a:xfrm flipH="1">
              <a:off x="7319838" y="5152048"/>
              <a:ext cx="1688157" cy="208542"/>
            </a:xfrm>
            <a:prstGeom prst="straightConnector1">
              <a:avLst/>
            </a:prstGeom>
            <a:solidFill>
              <a:schemeClr val="accent1"/>
            </a:solidFill>
            <a:ln w="9525" cap="flat" cmpd="sng" algn="ctr">
              <a:solidFill>
                <a:srgbClr val="0066FF"/>
              </a:solidFill>
              <a:prstDash val="solid"/>
              <a:round/>
              <a:headEnd type="none" w="med" len="med"/>
              <a:tailEnd type="arrow"/>
            </a:ln>
            <a:effectLst/>
          </p:spPr>
        </p:cxnSp>
      </p:grpSp>
      <p:grpSp>
        <p:nvGrpSpPr>
          <p:cNvPr id="57" name="Group 514"/>
          <p:cNvGrpSpPr/>
          <p:nvPr/>
        </p:nvGrpSpPr>
        <p:grpSpPr>
          <a:xfrm>
            <a:off x="6995" y="976164"/>
            <a:ext cx="10585176" cy="6046931"/>
            <a:chOff x="6995" y="976164"/>
            <a:chExt cx="10585176" cy="6046931"/>
          </a:xfrm>
        </p:grpSpPr>
        <p:sp>
          <p:nvSpPr>
            <p:cNvPr id="503" name="TextBox 502"/>
            <p:cNvSpPr txBox="1"/>
            <p:nvPr/>
          </p:nvSpPr>
          <p:spPr>
            <a:xfrm>
              <a:off x="2599283" y="4288532"/>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504" name="TextBox 503"/>
            <p:cNvSpPr txBox="1"/>
            <p:nvPr/>
          </p:nvSpPr>
          <p:spPr>
            <a:xfrm>
              <a:off x="7482621" y="3857064"/>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81" name="Straight Connector 380"/>
            <p:cNvCxnSpPr/>
            <p:nvPr/>
          </p:nvCxnSpPr>
          <p:spPr bwMode="auto">
            <a:xfrm flipH="1">
              <a:off x="2167235" y="4576564"/>
              <a:ext cx="576064" cy="1584176"/>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8359923" y="4720580"/>
              <a:ext cx="144016" cy="1440160"/>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420" name="TextBox 419"/>
            <p:cNvSpPr txBox="1"/>
            <p:nvPr/>
          </p:nvSpPr>
          <p:spPr>
            <a:xfrm>
              <a:off x="7999883" y="3496444"/>
              <a:ext cx="956993" cy="215444"/>
            </a:xfrm>
            <a:prstGeom prst="rect">
              <a:avLst/>
            </a:prstGeom>
            <a:noFill/>
          </p:spPr>
          <p:txBody>
            <a:bodyPr wrap="none" lIns="0" tIns="0" rIns="0" bIns="0" rtlCol="0">
              <a:spAutoFit/>
            </a:bodyPr>
            <a:lstStyle/>
            <a:p>
              <a:r>
                <a:rPr lang="en-GB" sz="1400" b="0" dirty="0" smtClean="0"/>
                <a:t>TESI U1,U2</a:t>
              </a:r>
              <a:endParaRPr lang="en-US" sz="1400" b="0" dirty="0" smtClean="0"/>
            </a:p>
          </p:txBody>
        </p:sp>
        <p:sp>
          <p:nvSpPr>
            <p:cNvPr id="579" name="TextBox 578"/>
            <p:cNvSpPr txBox="1"/>
            <p:nvPr/>
          </p:nvSpPr>
          <p:spPr>
            <a:xfrm>
              <a:off x="6775746" y="976164"/>
              <a:ext cx="3816425" cy="738664"/>
            </a:xfrm>
            <a:prstGeom prst="rect">
              <a:avLst/>
            </a:prstGeom>
            <a:noFill/>
          </p:spPr>
          <p:txBody>
            <a:bodyPr wrap="square" lIns="0" tIns="0" rIns="0" bIns="0" rtlCol="0">
              <a:spAutoFit/>
            </a:bodyPr>
            <a:lstStyle/>
            <a:p>
              <a:r>
                <a:rPr lang="en-GB" sz="1600" b="0" dirty="0" smtClean="0"/>
                <a:t>TESI </a:t>
              </a:r>
              <a:r>
                <a:rPr lang="en-GB" sz="1600" dirty="0" smtClean="0"/>
                <a:t>U1,U2</a:t>
              </a:r>
              <a:r>
                <a:rPr lang="en-GB" sz="1600" b="0" dirty="0" smtClean="0"/>
                <a:t> for unprotected SVLAN </a:t>
              </a:r>
              <a:r>
                <a:rPr lang="en-GB" sz="1600" b="0" dirty="0" err="1" smtClean="0"/>
                <a:t>ECs</a:t>
              </a:r>
              <a:r>
                <a:rPr lang="en-GB" sz="1600" b="0" dirty="0" smtClean="0"/>
                <a:t> has active endpoints at left and right portal nodes.</a:t>
              </a:r>
              <a:endParaRPr lang="en-US" sz="1600" b="0" dirty="0" smtClean="0"/>
            </a:p>
          </p:txBody>
        </p:sp>
        <p:sp>
          <p:nvSpPr>
            <p:cNvPr id="486" name="TextBox 485"/>
            <p:cNvSpPr txBox="1"/>
            <p:nvPr/>
          </p:nvSpPr>
          <p:spPr>
            <a:xfrm>
              <a:off x="6995" y="6376764"/>
              <a:ext cx="1872208" cy="646331"/>
            </a:xfrm>
            <a:prstGeom prst="rect">
              <a:avLst/>
            </a:prstGeom>
            <a:solidFill>
              <a:schemeClr val="bg1"/>
            </a:solidFill>
          </p:spPr>
          <p:txBody>
            <a:bodyPr wrap="square" lIns="0" tIns="0" rIns="0" bIns="0" rtlCol="0">
              <a:spAutoFit/>
            </a:bodyPr>
            <a:lstStyle/>
            <a:p>
              <a:pPr algn="ctr"/>
              <a:r>
                <a:rPr lang="en-GB" sz="1400" dirty="0" smtClean="0"/>
                <a:t>ESP-MAC address of left &amp; right TESI </a:t>
              </a:r>
              <a:r>
                <a:rPr lang="en-GB" sz="1400" dirty="0" err="1" smtClean="0"/>
                <a:t>Ui</a:t>
              </a:r>
              <a:r>
                <a:rPr lang="en-GB" sz="1400" dirty="0" smtClean="0"/>
                <a:t> endpoints is different</a:t>
              </a:r>
              <a:endParaRPr lang="en-US" sz="1400" dirty="0" smtClean="0"/>
            </a:p>
          </p:txBody>
        </p:sp>
        <p:cxnSp>
          <p:nvCxnSpPr>
            <p:cNvPr id="487" name="Straight Arrow Connector 486"/>
            <p:cNvCxnSpPr>
              <a:stCxn id="486" idx="3"/>
              <a:endCxn id="28" idx="0"/>
            </p:cNvCxnSpPr>
            <p:nvPr/>
          </p:nvCxnSpPr>
          <p:spPr bwMode="auto">
            <a:xfrm flipV="1">
              <a:off x="1879203" y="6438485"/>
              <a:ext cx="288032" cy="26144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488" name="Straight Arrow Connector 487"/>
            <p:cNvCxnSpPr>
              <a:stCxn id="486" idx="3"/>
              <a:endCxn id="254" idx="0"/>
            </p:cNvCxnSpPr>
            <p:nvPr/>
          </p:nvCxnSpPr>
          <p:spPr bwMode="auto">
            <a:xfrm flipV="1">
              <a:off x="1879203" y="6438485"/>
              <a:ext cx="6624736" cy="26144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928" name="Straight Connector 927"/>
            <p:cNvCxnSpPr/>
            <p:nvPr/>
          </p:nvCxnSpPr>
          <p:spPr bwMode="auto">
            <a:xfrm flipH="1">
              <a:off x="2743299" y="3136404"/>
              <a:ext cx="1656184" cy="1440160"/>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931" name="Straight Connector 930"/>
            <p:cNvCxnSpPr/>
            <p:nvPr/>
          </p:nvCxnSpPr>
          <p:spPr bwMode="auto">
            <a:xfrm>
              <a:off x="6199683" y="3136404"/>
              <a:ext cx="2160240" cy="1584176"/>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7"/>
                                        </p:tgtEl>
                                        <p:attrNameLst>
                                          <p:attrName>style.visibility</p:attrName>
                                        </p:attrNameLst>
                                      </p:cBhvr>
                                      <p:to>
                                        <p:strVal val="visible"/>
                                      </p:to>
                                    </p:set>
                                  </p:childTnLst>
                                  <p:subTnLst>
                                    <p:set>
                                      <p:cBhvr override="childStyle">
                                        <p:cTn dur="1" fill="hold" display="0" masterRel="nextClick" afterEffect="1"/>
                                        <p:tgtEl>
                                          <p:spTgt spid="57"/>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4"/>
                                        </p:tgtEl>
                                        <p:attrNameLst>
                                          <p:attrName>style.visibility</p:attrName>
                                        </p:attrNameLst>
                                      </p:cBhvr>
                                      <p:to>
                                        <p:strVal val="visible"/>
                                      </p:to>
                                    </p:set>
                                  </p:childTnLst>
                                  <p:subTnLst>
                                    <p:set>
                                      <p:cBhvr override="childStyle">
                                        <p:cTn dur="1" fill="hold" display="0" masterRel="nextClick" afterEffect="1"/>
                                        <p:tgtEl>
                                          <p:spTgt spid="44"/>
                                        </p:tgtEl>
                                        <p:attrNameLst>
                                          <p:attrName>style.visibility</p:attrName>
                                        </p:attrNameLst>
                                      </p:cBhvr>
                                      <p:to>
                                        <p:strVal val="hidden"/>
                                      </p:to>
                                    </p:set>
                                  </p:sub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8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4" name="Rectangle 373"/>
          <p:cNvSpPr/>
          <p:nvPr/>
        </p:nvSpPr>
        <p:spPr bwMode="auto">
          <a:xfrm>
            <a:off x="5623619" y="2560340"/>
            <a:ext cx="4608512"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377" name="Rectangle 376"/>
          <p:cNvSpPr/>
          <p:nvPr/>
        </p:nvSpPr>
        <p:spPr bwMode="auto">
          <a:xfrm>
            <a:off x="367035" y="2560340"/>
            <a:ext cx="4608512"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Distributed TESI Segment Protection connected to DRNI</a:t>
            </a:r>
            <a:endParaRPr lang="en-US" dirty="0"/>
          </a:p>
        </p:txBody>
      </p:sp>
      <p:sp>
        <p:nvSpPr>
          <p:cNvPr id="29" name="Rectangle 28"/>
          <p:cNvSpPr/>
          <p:nvPr/>
        </p:nvSpPr>
        <p:spPr bwMode="auto">
          <a:xfrm>
            <a:off x="2808313"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3" name="Straight Connector 32"/>
          <p:cNvCxnSpPr/>
          <p:nvPr/>
        </p:nvCxnSpPr>
        <p:spPr bwMode="auto">
          <a:xfrm>
            <a:off x="3168353"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4" name="Rectangle 33"/>
          <p:cNvSpPr/>
          <p:nvPr/>
        </p:nvSpPr>
        <p:spPr bwMode="auto">
          <a:xfrm>
            <a:off x="1735188"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8" name="Straight Connector 37"/>
          <p:cNvCxnSpPr/>
          <p:nvPr/>
        </p:nvCxnSpPr>
        <p:spPr bwMode="auto">
          <a:xfrm>
            <a:off x="209522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9" name="Straight Connector 38"/>
          <p:cNvCxnSpPr>
            <a:endCxn id="29" idx="2"/>
          </p:cNvCxnSpPr>
          <p:nvPr/>
        </p:nvCxnSpPr>
        <p:spPr bwMode="auto">
          <a:xfrm flipH="1">
            <a:off x="3171851" y="2632348"/>
            <a:ext cx="219521" cy="288031"/>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43" name="Isosceles Triangle 42"/>
          <p:cNvSpPr/>
          <p:nvPr/>
        </p:nvSpPr>
        <p:spPr bwMode="auto">
          <a:xfrm>
            <a:off x="3023993"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Trapezoid 43"/>
          <p:cNvSpPr/>
          <p:nvPr/>
        </p:nvSpPr>
        <p:spPr bwMode="auto">
          <a:xfrm>
            <a:off x="3023992" y="3414149"/>
            <a:ext cx="28798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 name="Isosceles Triangle 45"/>
          <p:cNvSpPr/>
          <p:nvPr/>
        </p:nvSpPr>
        <p:spPr bwMode="auto">
          <a:xfrm>
            <a:off x="195121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Trapezoid 46"/>
          <p:cNvSpPr/>
          <p:nvPr/>
        </p:nvSpPr>
        <p:spPr bwMode="auto">
          <a:xfrm>
            <a:off x="1951210" y="3414149"/>
            <a:ext cx="286128"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48" name="Straight Connector 47"/>
          <p:cNvCxnSpPr/>
          <p:nvPr/>
        </p:nvCxnSpPr>
        <p:spPr bwMode="auto">
          <a:xfrm>
            <a:off x="203724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9" name="Straight Connector 48"/>
          <p:cNvCxnSpPr/>
          <p:nvPr/>
        </p:nvCxnSpPr>
        <p:spPr bwMode="auto">
          <a:xfrm>
            <a:off x="210925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0" name="Straight Connector 49"/>
          <p:cNvCxnSpPr/>
          <p:nvPr/>
        </p:nvCxnSpPr>
        <p:spPr bwMode="auto">
          <a:xfrm>
            <a:off x="218126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51" name="Straight Connector 50"/>
          <p:cNvCxnSpPr/>
          <p:nvPr/>
        </p:nvCxnSpPr>
        <p:spPr bwMode="auto">
          <a:xfrm>
            <a:off x="323460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 name="Straight Connector 51"/>
          <p:cNvCxnSpPr/>
          <p:nvPr/>
        </p:nvCxnSpPr>
        <p:spPr bwMode="auto">
          <a:xfrm>
            <a:off x="309059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 name="Straight Connector 52"/>
          <p:cNvCxnSpPr/>
          <p:nvPr/>
        </p:nvCxnSpPr>
        <p:spPr bwMode="auto">
          <a:xfrm>
            <a:off x="316260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4" name="Freeform 53"/>
          <p:cNvSpPr/>
          <p:nvPr/>
        </p:nvSpPr>
        <p:spPr bwMode="auto">
          <a:xfrm>
            <a:off x="1879204"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5" name="TextBox 54"/>
          <p:cNvSpPr txBox="1"/>
          <p:nvPr/>
        </p:nvSpPr>
        <p:spPr>
          <a:xfrm>
            <a:off x="2430841" y="2416904"/>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56" name="TextBox 55"/>
          <p:cNvSpPr txBox="1"/>
          <p:nvPr/>
        </p:nvSpPr>
        <p:spPr>
          <a:xfrm>
            <a:off x="1806560" y="2416904"/>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57" name="TextBox 56"/>
          <p:cNvSpPr txBox="1"/>
          <p:nvPr/>
        </p:nvSpPr>
        <p:spPr>
          <a:xfrm>
            <a:off x="3365470" y="2416324"/>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58" name="TextBox 57"/>
          <p:cNvSpPr txBox="1"/>
          <p:nvPr/>
        </p:nvSpPr>
        <p:spPr>
          <a:xfrm>
            <a:off x="2671291" y="2416324"/>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69" name="Rectangle 68"/>
          <p:cNvSpPr/>
          <p:nvPr/>
        </p:nvSpPr>
        <p:spPr bwMode="auto">
          <a:xfrm>
            <a:off x="3736786"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 name="Freeform 69"/>
          <p:cNvSpPr/>
          <p:nvPr/>
        </p:nvSpPr>
        <p:spPr bwMode="auto">
          <a:xfrm>
            <a:off x="3880802"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3" name="Straight Connector 72"/>
          <p:cNvCxnSpPr/>
          <p:nvPr/>
        </p:nvCxnSpPr>
        <p:spPr bwMode="auto">
          <a:xfrm>
            <a:off x="4111451"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75" name="Rectangle 74"/>
          <p:cNvSpPr/>
          <p:nvPr/>
        </p:nvSpPr>
        <p:spPr bwMode="auto">
          <a:xfrm>
            <a:off x="798447"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9" name="Straight Connector 78"/>
          <p:cNvCxnSpPr/>
          <p:nvPr/>
        </p:nvCxnSpPr>
        <p:spPr bwMode="auto">
          <a:xfrm>
            <a:off x="1151670"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1" name="Straight Connector 80"/>
          <p:cNvCxnSpPr>
            <a:endCxn id="75" idx="2"/>
          </p:cNvCxnSpPr>
          <p:nvPr/>
        </p:nvCxnSpPr>
        <p:spPr bwMode="auto">
          <a:xfrm>
            <a:off x="949458" y="2632348"/>
            <a:ext cx="212527" cy="288031"/>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83" name="Isosceles Triangle 82"/>
          <p:cNvSpPr/>
          <p:nvPr/>
        </p:nvSpPr>
        <p:spPr bwMode="auto">
          <a:xfrm>
            <a:off x="3967435"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5" name="Trapezoid 84"/>
          <p:cNvSpPr/>
          <p:nvPr/>
        </p:nvSpPr>
        <p:spPr bwMode="auto">
          <a:xfrm>
            <a:off x="3970352" y="3414149"/>
            <a:ext cx="28580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7" name="Isosceles Triangle 86"/>
          <p:cNvSpPr/>
          <p:nvPr/>
        </p:nvSpPr>
        <p:spPr bwMode="auto">
          <a:xfrm>
            <a:off x="1013722"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8" name="Trapezoid 87"/>
          <p:cNvSpPr/>
          <p:nvPr/>
        </p:nvSpPr>
        <p:spPr bwMode="auto">
          <a:xfrm>
            <a:off x="1013720" y="3414149"/>
            <a:ext cx="28941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9" name="TextBox 88"/>
          <p:cNvSpPr txBox="1"/>
          <p:nvPr/>
        </p:nvSpPr>
        <p:spPr>
          <a:xfrm>
            <a:off x="1591171" y="2416904"/>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90" name="TextBox 89"/>
          <p:cNvSpPr txBox="1"/>
          <p:nvPr/>
        </p:nvSpPr>
        <p:spPr>
          <a:xfrm>
            <a:off x="799083" y="2416904"/>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91" name="TextBox 90"/>
          <p:cNvSpPr txBox="1"/>
          <p:nvPr/>
        </p:nvSpPr>
        <p:spPr>
          <a:xfrm>
            <a:off x="4294579" y="2416324"/>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92" name="TextBox 91"/>
          <p:cNvSpPr txBox="1"/>
          <p:nvPr/>
        </p:nvSpPr>
        <p:spPr>
          <a:xfrm>
            <a:off x="3848685" y="2416324"/>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94" name="Rectangle 93"/>
          <p:cNvSpPr/>
          <p:nvPr/>
        </p:nvSpPr>
        <p:spPr bwMode="auto">
          <a:xfrm>
            <a:off x="1303139"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sp>
        <p:nvSpPr>
          <p:cNvPr id="119" name="Rectangle 118"/>
          <p:cNvSpPr/>
          <p:nvPr/>
        </p:nvSpPr>
        <p:spPr bwMode="auto">
          <a:xfrm>
            <a:off x="216024" y="1768252"/>
            <a:ext cx="4903539"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1" name="TextBox 120"/>
          <p:cNvSpPr txBox="1"/>
          <p:nvPr/>
        </p:nvSpPr>
        <p:spPr>
          <a:xfrm>
            <a:off x="2521384" y="1909980"/>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122" name="Freeform 121"/>
          <p:cNvSpPr/>
          <p:nvPr/>
        </p:nvSpPr>
        <p:spPr bwMode="auto">
          <a:xfrm>
            <a:off x="1375147" y="1894637"/>
            <a:ext cx="2520280" cy="737711"/>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3" name="TextBox 122"/>
          <p:cNvSpPr txBox="1"/>
          <p:nvPr/>
        </p:nvSpPr>
        <p:spPr>
          <a:xfrm>
            <a:off x="1231131" y="191226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124" name="TextBox 123"/>
          <p:cNvSpPr txBox="1"/>
          <p:nvPr/>
        </p:nvSpPr>
        <p:spPr>
          <a:xfrm>
            <a:off x="3823419" y="191226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125" name="Straight Connector 124"/>
          <p:cNvCxnSpPr/>
          <p:nvPr/>
        </p:nvCxnSpPr>
        <p:spPr bwMode="auto">
          <a:xfrm flipH="1">
            <a:off x="942463" y="212829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26" name="Straight Connector 125"/>
          <p:cNvCxnSpPr/>
          <p:nvPr/>
        </p:nvCxnSpPr>
        <p:spPr bwMode="auto">
          <a:xfrm>
            <a:off x="3959805" y="212829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129" name="Straight Connector 128"/>
          <p:cNvCxnSpPr/>
          <p:nvPr/>
        </p:nvCxnSpPr>
        <p:spPr bwMode="auto">
          <a:xfrm>
            <a:off x="2959323" y="205628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130" name="Straight Connector 129"/>
          <p:cNvCxnSpPr/>
          <p:nvPr/>
        </p:nvCxnSpPr>
        <p:spPr bwMode="auto">
          <a:xfrm flipH="1">
            <a:off x="1879203" y="212829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131" name="Freeform 130"/>
          <p:cNvSpPr/>
          <p:nvPr/>
        </p:nvSpPr>
        <p:spPr bwMode="auto">
          <a:xfrm>
            <a:off x="2311251" y="2205533"/>
            <a:ext cx="648072" cy="426815"/>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2" name="TextBox 131"/>
          <p:cNvSpPr txBox="1"/>
          <p:nvPr/>
        </p:nvSpPr>
        <p:spPr>
          <a:xfrm>
            <a:off x="2815307" y="191226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133" name="TextBox 132"/>
          <p:cNvSpPr txBox="1"/>
          <p:nvPr/>
        </p:nvSpPr>
        <p:spPr>
          <a:xfrm>
            <a:off x="2095227" y="191226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134" name="TextBox 133"/>
          <p:cNvSpPr txBox="1"/>
          <p:nvPr/>
        </p:nvSpPr>
        <p:spPr>
          <a:xfrm>
            <a:off x="2527275" y="2200300"/>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cxnSp>
        <p:nvCxnSpPr>
          <p:cNvPr id="139" name="Straight Connector 138"/>
          <p:cNvCxnSpPr/>
          <p:nvPr/>
        </p:nvCxnSpPr>
        <p:spPr bwMode="auto">
          <a:xfrm>
            <a:off x="415863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0" name="Straight Connector 139"/>
          <p:cNvCxnSpPr/>
          <p:nvPr/>
        </p:nvCxnSpPr>
        <p:spPr bwMode="auto">
          <a:xfrm>
            <a:off x="4014615"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1" name="Straight Connector 140"/>
          <p:cNvCxnSpPr/>
          <p:nvPr/>
        </p:nvCxnSpPr>
        <p:spPr bwMode="auto">
          <a:xfrm>
            <a:off x="4086623"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42" name="Straight Connector 141"/>
          <p:cNvCxnSpPr/>
          <p:nvPr/>
        </p:nvCxnSpPr>
        <p:spPr bwMode="auto">
          <a:xfrm>
            <a:off x="124768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3" name="Straight Connector 142"/>
          <p:cNvCxnSpPr/>
          <p:nvPr/>
        </p:nvCxnSpPr>
        <p:spPr bwMode="auto">
          <a:xfrm>
            <a:off x="110366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4" name="Straight Connector 143"/>
          <p:cNvCxnSpPr/>
          <p:nvPr/>
        </p:nvCxnSpPr>
        <p:spPr bwMode="auto">
          <a:xfrm>
            <a:off x="117567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 name="Group 58"/>
          <p:cNvGrpSpPr>
            <a:grpSpLocks noChangeAspect="1"/>
          </p:cNvGrpSpPr>
          <p:nvPr/>
        </p:nvGrpSpPr>
        <p:grpSpPr>
          <a:xfrm flipV="1">
            <a:off x="1735187" y="4288532"/>
            <a:ext cx="288032" cy="288032"/>
            <a:chOff x="655067" y="5296644"/>
            <a:chExt cx="504056" cy="504056"/>
          </a:xfrm>
          <a:solidFill>
            <a:schemeClr val="bg1"/>
          </a:solidFill>
        </p:grpSpPr>
        <p:sp>
          <p:nvSpPr>
            <p:cNvPr id="146" name="Isosceles Triangle 14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7" name="Trapezoid 14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58"/>
          <p:cNvGrpSpPr>
            <a:grpSpLocks noChangeAspect="1"/>
          </p:cNvGrpSpPr>
          <p:nvPr/>
        </p:nvGrpSpPr>
        <p:grpSpPr>
          <a:xfrm flipH="1" flipV="1">
            <a:off x="3247355" y="4288532"/>
            <a:ext cx="288032" cy="288032"/>
            <a:chOff x="655067" y="5296644"/>
            <a:chExt cx="504056" cy="504056"/>
          </a:xfrm>
          <a:solidFill>
            <a:schemeClr val="bg1"/>
          </a:solidFill>
        </p:grpSpPr>
        <p:sp>
          <p:nvSpPr>
            <p:cNvPr id="152" name="Isosceles Triangle 15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Trapezoid 1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5" name="Group 61"/>
          <p:cNvGrpSpPr>
            <a:grpSpLocks noChangeAspect="1"/>
          </p:cNvGrpSpPr>
          <p:nvPr/>
        </p:nvGrpSpPr>
        <p:grpSpPr>
          <a:xfrm flipV="1">
            <a:off x="1015107" y="4288532"/>
            <a:ext cx="576064" cy="288032"/>
            <a:chOff x="655067" y="5296644"/>
            <a:chExt cx="504056" cy="504056"/>
          </a:xfrm>
          <a:solidFill>
            <a:schemeClr val="bg1"/>
          </a:solidFill>
        </p:grpSpPr>
        <p:sp>
          <p:nvSpPr>
            <p:cNvPr id="158" name="Isosceles Triangle 1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Trapezoid 158"/>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63" name="Straight Connector 162"/>
          <p:cNvCxnSpPr>
            <a:endCxn id="158" idx="0"/>
          </p:cNvCxnSpPr>
          <p:nvPr/>
        </p:nvCxnSpPr>
        <p:spPr bwMode="auto">
          <a:xfrm flipV="1">
            <a:off x="130313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 name="Group 364"/>
          <p:cNvGrpSpPr/>
          <p:nvPr/>
        </p:nvGrpSpPr>
        <p:grpSpPr>
          <a:xfrm>
            <a:off x="1807195" y="4144516"/>
            <a:ext cx="144016" cy="144016"/>
            <a:chOff x="1591171" y="4144516"/>
            <a:chExt cx="144016" cy="144016"/>
          </a:xfrm>
        </p:grpSpPr>
        <p:cxnSp>
          <p:nvCxnSpPr>
            <p:cNvPr id="148" name="Straight Connector 147"/>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49" name="Straight Connector 148"/>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0" name="Straight Connector 149"/>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154" name="Straight Connector 153"/>
          <p:cNvCxnSpPr/>
          <p:nvPr/>
        </p:nvCxnSpPr>
        <p:spPr bwMode="auto">
          <a:xfrm flipH="1">
            <a:off x="33913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33193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34633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0" name="Straight Connector 159"/>
          <p:cNvCxnSpPr/>
          <p:nvPr/>
        </p:nvCxnSpPr>
        <p:spPr bwMode="auto">
          <a:xfrm>
            <a:off x="15191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1" name="Straight Connector 160"/>
          <p:cNvCxnSpPr/>
          <p:nvPr/>
        </p:nvCxnSpPr>
        <p:spPr bwMode="auto">
          <a:xfrm>
            <a:off x="137514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62" name="Straight Connector 161"/>
          <p:cNvCxnSpPr/>
          <p:nvPr/>
        </p:nvCxnSpPr>
        <p:spPr bwMode="auto">
          <a:xfrm>
            <a:off x="1447155"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1879203" y="4720580"/>
            <a:ext cx="1512168"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2095227" y="4504556"/>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174" name="Straight Connector 173"/>
          <p:cNvCxnSpPr/>
          <p:nvPr/>
        </p:nvCxnSpPr>
        <p:spPr bwMode="auto">
          <a:xfrm>
            <a:off x="1879203"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5" name="Straight Connector 174"/>
          <p:cNvCxnSpPr/>
          <p:nvPr/>
        </p:nvCxnSpPr>
        <p:spPr bwMode="auto">
          <a:xfrm>
            <a:off x="3391371"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871091"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3546304"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82" name="Rectangle 181"/>
          <p:cNvSpPr/>
          <p:nvPr/>
        </p:nvSpPr>
        <p:spPr bwMode="auto">
          <a:xfrm>
            <a:off x="9007995"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9" name="Freeform 198"/>
          <p:cNvSpPr/>
          <p:nvPr/>
        </p:nvSpPr>
        <p:spPr bwMode="auto">
          <a:xfrm>
            <a:off x="9152011"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84" name="Straight Connector 183"/>
          <p:cNvCxnSpPr/>
          <p:nvPr/>
        </p:nvCxnSpPr>
        <p:spPr bwMode="auto">
          <a:xfrm>
            <a:off x="9359519"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191" name="Isosceles Triangle 190"/>
          <p:cNvSpPr/>
          <p:nvPr/>
        </p:nvSpPr>
        <p:spPr bwMode="auto">
          <a:xfrm>
            <a:off x="922157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2" name="Trapezoid 191"/>
          <p:cNvSpPr/>
          <p:nvPr/>
        </p:nvSpPr>
        <p:spPr bwMode="auto">
          <a:xfrm>
            <a:off x="9221570" y="3414149"/>
            <a:ext cx="290481"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93" name="Straight Connector 192"/>
          <p:cNvCxnSpPr/>
          <p:nvPr/>
        </p:nvCxnSpPr>
        <p:spPr bwMode="auto">
          <a:xfrm>
            <a:off x="9310052"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94" name="Straight Connector 193"/>
          <p:cNvCxnSpPr/>
          <p:nvPr/>
        </p:nvCxnSpPr>
        <p:spPr bwMode="auto">
          <a:xfrm>
            <a:off x="9382060"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195" name="Straight Connector 194"/>
          <p:cNvCxnSpPr/>
          <p:nvPr/>
        </p:nvCxnSpPr>
        <p:spPr bwMode="auto">
          <a:xfrm>
            <a:off x="9454068"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00" name="TextBox 199"/>
          <p:cNvSpPr txBox="1"/>
          <p:nvPr/>
        </p:nvSpPr>
        <p:spPr>
          <a:xfrm>
            <a:off x="9559633" y="2416324"/>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201" name="TextBox 200"/>
          <p:cNvSpPr txBox="1"/>
          <p:nvPr/>
        </p:nvSpPr>
        <p:spPr>
          <a:xfrm>
            <a:off x="9079367" y="2416324"/>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179" name="Rectangle 178"/>
          <p:cNvSpPr/>
          <p:nvPr/>
        </p:nvSpPr>
        <p:spPr bwMode="auto">
          <a:xfrm>
            <a:off x="6055667"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81" name="Straight Connector 180"/>
          <p:cNvCxnSpPr/>
          <p:nvPr/>
        </p:nvCxnSpPr>
        <p:spPr bwMode="auto">
          <a:xfrm>
            <a:off x="6415707"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86" name="Straight Connector 185"/>
          <p:cNvCxnSpPr>
            <a:endCxn id="179" idx="2"/>
          </p:cNvCxnSpPr>
          <p:nvPr/>
        </p:nvCxnSpPr>
        <p:spPr bwMode="auto">
          <a:xfrm>
            <a:off x="6206678" y="2632348"/>
            <a:ext cx="212527" cy="288031"/>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196" name="Straight Connector 195"/>
          <p:cNvCxnSpPr/>
          <p:nvPr/>
        </p:nvCxnSpPr>
        <p:spPr bwMode="auto">
          <a:xfrm>
            <a:off x="648196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7" name="Straight Connector 196"/>
          <p:cNvCxnSpPr/>
          <p:nvPr/>
        </p:nvCxnSpPr>
        <p:spPr bwMode="auto">
          <a:xfrm>
            <a:off x="633794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98" name="Straight Connector 197"/>
          <p:cNvCxnSpPr/>
          <p:nvPr/>
        </p:nvCxnSpPr>
        <p:spPr bwMode="auto">
          <a:xfrm>
            <a:off x="640995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02" name="TextBox 201"/>
          <p:cNvSpPr txBox="1"/>
          <p:nvPr/>
        </p:nvSpPr>
        <p:spPr>
          <a:xfrm>
            <a:off x="6487715" y="2416324"/>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203" name="TextBox 202"/>
          <p:cNvSpPr txBox="1"/>
          <p:nvPr/>
        </p:nvSpPr>
        <p:spPr>
          <a:xfrm>
            <a:off x="6062662" y="2416324"/>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225" name="Rectangle 224"/>
          <p:cNvSpPr/>
          <p:nvPr/>
        </p:nvSpPr>
        <p:spPr bwMode="auto">
          <a:xfrm>
            <a:off x="5407595" y="1768252"/>
            <a:ext cx="4896544"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6" name="TextBox 225"/>
          <p:cNvSpPr txBox="1"/>
          <p:nvPr/>
        </p:nvSpPr>
        <p:spPr>
          <a:xfrm>
            <a:off x="7711851" y="1912268"/>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227" name="Freeform 226"/>
          <p:cNvSpPr/>
          <p:nvPr/>
        </p:nvSpPr>
        <p:spPr bwMode="auto">
          <a:xfrm>
            <a:off x="6631731" y="1912268"/>
            <a:ext cx="2520280" cy="720080"/>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8" name="TextBox 227"/>
          <p:cNvSpPr txBox="1"/>
          <p:nvPr/>
        </p:nvSpPr>
        <p:spPr>
          <a:xfrm>
            <a:off x="6487715" y="191226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229" name="TextBox 228"/>
          <p:cNvSpPr txBox="1"/>
          <p:nvPr/>
        </p:nvSpPr>
        <p:spPr>
          <a:xfrm>
            <a:off x="9080003" y="191226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230" name="Straight Connector 229"/>
          <p:cNvCxnSpPr/>
          <p:nvPr/>
        </p:nvCxnSpPr>
        <p:spPr bwMode="auto">
          <a:xfrm flipH="1">
            <a:off x="6199047" y="212829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231" name="Straight Connector 230"/>
          <p:cNvCxnSpPr/>
          <p:nvPr/>
        </p:nvCxnSpPr>
        <p:spPr bwMode="auto">
          <a:xfrm>
            <a:off x="9216389" y="212829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232" name="Straight Connector 231"/>
          <p:cNvCxnSpPr/>
          <p:nvPr/>
        </p:nvCxnSpPr>
        <p:spPr bwMode="auto">
          <a:xfrm>
            <a:off x="8215907" y="205628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233" name="Straight Connector 232"/>
          <p:cNvCxnSpPr/>
          <p:nvPr/>
        </p:nvCxnSpPr>
        <p:spPr bwMode="auto">
          <a:xfrm flipH="1">
            <a:off x="7135787" y="212829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234" name="Freeform 233"/>
          <p:cNvSpPr/>
          <p:nvPr/>
        </p:nvSpPr>
        <p:spPr bwMode="auto">
          <a:xfrm>
            <a:off x="7567835" y="2200300"/>
            <a:ext cx="648072" cy="432048"/>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35" name="TextBox 234"/>
          <p:cNvSpPr txBox="1"/>
          <p:nvPr/>
        </p:nvSpPr>
        <p:spPr>
          <a:xfrm>
            <a:off x="8071891" y="191226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236" name="TextBox 235"/>
          <p:cNvSpPr txBox="1"/>
          <p:nvPr/>
        </p:nvSpPr>
        <p:spPr>
          <a:xfrm>
            <a:off x="7351811" y="191226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237" name="TextBox 236"/>
          <p:cNvSpPr txBox="1"/>
          <p:nvPr/>
        </p:nvSpPr>
        <p:spPr>
          <a:xfrm>
            <a:off x="7783859" y="2200300"/>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sp>
        <p:nvSpPr>
          <p:cNvPr id="205" name="Rectangle 204"/>
          <p:cNvSpPr/>
          <p:nvPr/>
        </p:nvSpPr>
        <p:spPr bwMode="auto">
          <a:xfrm>
            <a:off x="8071891"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6" name="Freeform 205"/>
          <p:cNvSpPr/>
          <p:nvPr/>
        </p:nvSpPr>
        <p:spPr bwMode="auto">
          <a:xfrm>
            <a:off x="8215907"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08" name="Straight Connector 207"/>
          <p:cNvCxnSpPr/>
          <p:nvPr/>
        </p:nvCxnSpPr>
        <p:spPr bwMode="auto">
          <a:xfrm>
            <a:off x="8431931"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15" name="Isosceles Triangle 214"/>
          <p:cNvSpPr/>
          <p:nvPr/>
        </p:nvSpPr>
        <p:spPr bwMode="auto">
          <a:xfrm>
            <a:off x="828757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6" name="Trapezoid 215"/>
          <p:cNvSpPr/>
          <p:nvPr/>
        </p:nvSpPr>
        <p:spPr bwMode="auto">
          <a:xfrm>
            <a:off x="8287570" y="3414149"/>
            <a:ext cx="288377"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2" name="TextBox 221"/>
          <p:cNvSpPr txBox="1"/>
          <p:nvPr/>
        </p:nvSpPr>
        <p:spPr>
          <a:xfrm>
            <a:off x="8629684" y="2416324"/>
            <a:ext cx="169918"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223" name="TextBox 222"/>
          <p:cNvSpPr txBox="1"/>
          <p:nvPr/>
        </p:nvSpPr>
        <p:spPr>
          <a:xfrm>
            <a:off x="8241173" y="2416324"/>
            <a:ext cx="190758"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cxnSp>
        <p:nvCxnSpPr>
          <p:cNvPr id="238" name="Straight Connector 237"/>
          <p:cNvCxnSpPr/>
          <p:nvPr/>
        </p:nvCxnSpPr>
        <p:spPr bwMode="auto">
          <a:xfrm>
            <a:off x="8493736"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39" name="Straight Connector 238"/>
          <p:cNvCxnSpPr/>
          <p:nvPr/>
        </p:nvCxnSpPr>
        <p:spPr bwMode="auto">
          <a:xfrm>
            <a:off x="8349720"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240" name="Straight Connector 239"/>
          <p:cNvCxnSpPr/>
          <p:nvPr/>
        </p:nvCxnSpPr>
        <p:spPr bwMode="auto">
          <a:xfrm>
            <a:off x="8421728"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209" name="Rectangle 208"/>
          <p:cNvSpPr/>
          <p:nvPr/>
        </p:nvSpPr>
        <p:spPr bwMode="auto">
          <a:xfrm>
            <a:off x="6991135"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11" name="Straight Connector 210"/>
          <p:cNvCxnSpPr/>
          <p:nvPr/>
        </p:nvCxnSpPr>
        <p:spPr bwMode="auto">
          <a:xfrm>
            <a:off x="7345743"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13" name="Straight Connector 212"/>
          <p:cNvCxnSpPr>
            <a:endCxn id="209" idx="2"/>
          </p:cNvCxnSpPr>
          <p:nvPr/>
        </p:nvCxnSpPr>
        <p:spPr bwMode="auto">
          <a:xfrm>
            <a:off x="7142146" y="2632348"/>
            <a:ext cx="212527" cy="288031"/>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218" name="Isosceles Triangle 217"/>
          <p:cNvSpPr/>
          <p:nvPr/>
        </p:nvSpPr>
        <p:spPr bwMode="auto">
          <a:xfrm>
            <a:off x="7207795"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19" name="Trapezoid 218"/>
          <p:cNvSpPr/>
          <p:nvPr/>
        </p:nvSpPr>
        <p:spPr bwMode="auto">
          <a:xfrm>
            <a:off x="7207793" y="3414149"/>
            <a:ext cx="287935"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20" name="TextBox 219"/>
          <p:cNvSpPr txBox="1"/>
          <p:nvPr/>
        </p:nvSpPr>
        <p:spPr>
          <a:xfrm>
            <a:off x="7687425" y="2416324"/>
            <a:ext cx="240450"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221" name="TextBox 220"/>
          <p:cNvSpPr txBox="1"/>
          <p:nvPr/>
        </p:nvSpPr>
        <p:spPr>
          <a:xfrm>
            <a:off x="7063143" y="2416324"/>
            <a:ext cx="120226" cy="215444"/>
          </a:xfrm>
          <a:prstGeom prst="rect">
            <a:avLst/>
          </a:prstGeom>
          <a:noFill/>
        </p:spPr>
        <p:txBody>
          <a:bodyPr wrap="none" lIns="0" tIns="0" rIns="0" bIns="0" rtlCol="0">
            <a:spAutoFit/>
          </a:bodyPr>
          <a:lstStyle/>
          <a:p>
            <a:r>
              <a:rPr lang="en-GB" sz="1400" dirty="0" smtClean="0"/>
              <a:t>P</a:t>
            </a:r>
            <a:endParaRPr lang="en-US" sz="1400" dirty="0" smtClean="0"/>
          </a:p>
        </p:txBody>
      </p:sp>
      <p:cxnSp>
        <p:nvCxnSpPr>
          <p:cNvPr id="241" name="Straight Connector 240"/>
          <p:cNvCxnSpPr/>
          <p:nvPr/>
        </p:nvCxnSpPr>
        <p:spPr bwMode="auto">
          <a:xfrm>
            <a:off x="744037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2" name="Straight Connector 241"/>
          <p:cNvCxnSpPr/>
          <p:nvPr/>
        </p:nvCxnSpPr>
        <p:spPr bwMode="auto">
          <a:xfrm>
            <a:off x="729635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3" name="Straight Connector 242"/>
          <p:cNvCxnSpPr/>
          <p:nvPr/>
        </p:nvCxnSpPr>
        <p:spPr bwMode="auto">
          <a:xfrm>
            <a:off x="736836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74" name="TextBox 273"/>
          <p:cNvSpPr txBox="1"/>
          <p:nvPr/>
        </p:nvSpPr>
        <p:spPr>
          <a:xfrm>
            <a:off x="6127675"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75" name="TextBox 274"/>
          <p:cNvSpPr txBox="1"/>
          <p:nvPr/>
        </p:nvSpPr>
        <p:spPr>
          <a:xfrm>
            <a:off x="8802888" y="4803620"/>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281" name="TextBox 280"/>
          <p:cNvSpPr txBox="1"/>
          <p:nvPr/>
        </p:nvSpPr>
        <p:spPr>
          <a:xfrm>
            <a:off x="2743299"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3" name="TextBox 282"/>
          <p:cNvSpPr txBox="1"/>
          <p:nvPr/>
        </p:nvSpPr>
        <p:spPr>
          <a:xfrm>
            <a:off x="1735187"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4" name="TextBox 283"/>
          <p:cNvSpPr txBox="1"/>
          <p:nvPr/>
        </p:nvSpPr>
        <p:spPr>
          <a:xfrm>
            <a:off x="799083"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5" name="TextBox 284"/>
          <p:cNvSpPr txBox="1"/>
          <p:nvPr/>
        </p:nvSpPr>
        <p:spPr>
          <a:xfrm>
            <a:off x="3679403"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86" name="TextBox 285"/>
          <p:cNvSpPr txBox="1"/>
          <p:nvPr/>
        </p:nvSpPr>
        <p:spPr>
          <a:xfrm>
            <a:off x="6991771"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7" name="TextBox 286"/>
          <p:cNvSpPr txBox="1"/>
          <p:nvPr/>
        </p:nvSpPr>
        <p:spPr>
          <a:xfrm>
            <a:off x="7999883"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8" name="TextBox 287"/>
          <p:cNvSpPr txBox="1"/>
          <p:nvPr/>
        </p:nvSpPr>
        <p:spPr>
          <a:xfrm>
            <a:off x="6055667"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9" name="TextBox 288"/>
          <p:cNvSpPr txBox="1"/>
          <p:nvPr/>
        </p:nvSpPr>
        <p:spPr>
          <a:xfrm>
            <a:off x="8935987"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90" name="Rectangle 289"/>
          <p:cNvSpPr/>
          <p:nvPr/>
        </p:nvSpPr>
        <p:spPr bwMode="auto">
          <a:xfrm>
            <a:off x="2743299"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288032"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11" name="Group 25"/>
          <p:cNvGrpSpPr>
            <a:grpSpLocks noChangeAspect="1"/>
          </p:cNvGrpSpPr>
          <p:nvPr/>
        </p:nvGrpSpPr>
        <p:grpSpPr>
          <a:xfrm>
            <a:off x="367035" y="320841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51105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25"/>
          <p:cNvGrpSpPr>
            <a:grpSpLocks noChangeAspect="1"/>
          </p:cNvGrpSpPr>
          <p:nvPr/>
        </p:nvGrpSpPr>
        <p:grpSpPr>
          <a:xfrm flipH="1">
            <a:off x="4687515" y="3208412"/>
            <a:ext cx="288032" cy="288032"/>
            <a:chOff x="655067" y="5296644"/>
            <a:chExt cx="504056" cy="504056"/>
          </a:xfrm>
          <a:solidFill>
            <a:schemeClr val="bg1"/>
          </a:solidFill>
        </p:grpSpPr>
        <p:sp>
          <p:nvSpPr>
            <p:cNvPr id="300" name="Isosceles Triangle 29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1" name="Trapezoid 30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02" name="Straight Connector 301"/>
          <p:cNvCxnSpPr>
            <a:stCxn id="300" idx="0"/>
          </p:cNvCxnSpPr>
          <p:nvPr/>
        </p:nvCxnSpPr>
        <p:spPr bwMode="auto">
          <a:xfrm flipH="1" flipV="1">
            <a:off x="4831531"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 name="Group 315"/>
          <p:cNvGrpSpPr/>
          <p:nvPr/>
        </p:nvGrpSpPr>
        <p:grpSpPr>
          <a:xfrm>
            <a:off x="439043" y="3496444"/>
            <a:ext cx="4464496" cy="216024"/>
            <a:chOff x="295027" y="3496444"/>
            <a:chExt cx="4464496" cy="72008"/>
          </a:xfrm>
        </p:grpSpPr>
        <p:cxnSp>
          <p:nvCxnSpPr>
            <p:cNvPr id="296" name="Straight Connector 295"/>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07" name="TextBox 306"/>
          <p:cNvSpPr txBox="1"/>
          <p:nvPr/>
        </p:nvSpPr>
        <p:spPr>
          <a:xfrm>
            <a:off x="367035" y="191226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308" name="TextBox 307"/>
          <p:cNvSpPr txBox="1"/>
          <p:nvPr/>
        </p:nvSpPr>
        <p:spPr>
          <a:xfrm>
            <a:off x="4687515" y="191226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09" name="Straight Connector 308"/>
          <p:cNvCxnSpPr/>
          <p:nvPr/>
        </p:nvCxnSpPr>
        <p:spPr bwMode="auto">
          <a:xfrm>
            <a:off x="51105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a:off x="4831531"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sp>
        <p:nvSpPr>
          <p:cNvPr id="321" name="Rectangle 320"/>
          <p:cNvSpPr/>
          <p:nvPr/>
        </p:nvSpPr>
        <p:spPr bwMode="auto">
          <a:xfrm>
            <a:off x="7927875"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322" name="Rectangle 321"/>
          <p:cNvSpPr/>
          <p:nvPr/>
        </p:nvSpPr>
        <p:spPr bwMode="auto">
          <a:xfrm>
            <a:off x="5472608"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14" name="Group 25"/>
          <p:cNvGrpSpPr>
            <a:grpSpLocks noChangeAspect="1"/>
          </p:cNvGrpSpPr>
          <p:nvPr/>
        </p:nvGrpSpPr>
        <p:grpSpPr>
          <a:xfrm>
            <a:off x="5623619" y="3208412"/>
            <a:ext cx="288032" cy="288032"/>
            <a:chOff x="655067" y="5296644"/>
            <a:chExt cx="504056" cy="504056"/>
          </a:xfrm>
          <a:solidFill>
            <a:schemeClr val="bg1"/>
          </a:solidFill>
        </p:grpSpPr>
        <p:sp>
          <p:nvSpPr>
            <p:cNvPr id="324" name="Isosceles Triangle 32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5" name="Trapezoid 324"/>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26" name="Straight Connector 325"/>
          <p:cNvCxnSpPr>
            <a:stCxn id="324" idx="0"/>
          </p:cNvCxnSpPr>
          <p:nvPr/>
        </p:nvCxnSpPr>
        <p:spPr bwMode="auto">
          <a:xfrm flipV="1">
            <a:off x="5767635"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5" name="Group 25"/>
          <p:cNvGrpSpPr>
            <a:grpSpLocks noChangeAspect="1"/>
          </p:cNvGrpSpPr>
          <p:nvPr/>
        </p:nvGrpSpPr>
        <p:grpSpPr>
          <a:xfrm flipH="1">
            <a:off x="9944099" y="3208412"/>
            <a:ext cx="288032" cy="288032"/>
            <a:chOff x="655067" y="5296644"/>
            <a:chExt cx="504056" cy="504056"/>
          </a:xfrm>
          <a:solidFill>
            <a:schemeClr val="bg1"/>
          </a:solidFill>
        </p:grpSpPr>
        <p:sp>
          <p:nvSpPr>
            <p:cNvPr id="328" name="Isosceles Triangle 32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9" name="Trapezoid 32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30" name="Straight Connector 329"/>
          <p:cNvCxnSpPr>
            <a:stCxn id="328" idx="0"/>
          </p:cNvCxnSpPr>
          <p:nvPr/>
        </p:nvCxnSpPr>
        <p:spPr bwMode="auto">
          <a:xfrm flipH="1" flipV="1">
            <a:off x="10088115"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2" name="Straight Connector 331"/>
          <p:cNvCxnSpPr/>
          <p:nvPr/>
        </p:nvCxnSpPr>
        <p:spPr bwMode="auto">
          <a:xfrm>
            <a:off x="576763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3" name="Straight Connector 332"/>
          <p:cNvCxnSpPr/>
          <p:nvPr/>
        </p:nvCxnSpPr>
        <p:spPr bwMode="auto">
          <a:xfrm>
            <a:off x="583964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4" name="Straight Connector 333"/>
          <p:cNvCxnSpPr/>
          <p:nvPr/>
        </p:nvCxnSpPr>
        <p:spPr bwMode="auto">
          <a:xfrm>
            <a:off x="569562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5" name="Straight Connector 334"/>
          <p:cNvCxnSpPr/>
          <p:nvPr/>
        </p:nvCxnSpPr>
        <p:spPr bwMode="auto">
          <a:xfrm flipH="1">
            <a:off x="100881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6" name="Straight Connector 335"/>
          <p:cNvCxnSpPr/>
          <p:nvPr/>
        </p:nvCxnSpPr>
        <p:spPr bwMode="auto">
          <a:xfrm flipH="1">
            <a:off x="1001610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7" name="Straight Connector 336"/>
          <p:cNvCxnSpPr/>
          <p:nvPr/>
        </p:nvCxnSpPr>
        <p:spPr bwMode="auto">
          <a:xfrm flipH="1">
            <a:off x="1016012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38" name="TextBox 337"/>
          <p:cNvSpPr txBox="1"/>
          <p:nvPr/>
        </p:nvSpPr>
        <p:spPr>
          <a:xfrm>
            <a:off x="5623619" y="191226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339" name="TextBox 338"/>
          <p:cNvSpPr txBox="1"/>
          <p:nvPr/>
        </p:nvSpPr>
        <p:spPr>
          <a:xfrm>
            <a:off x="9944099" y="191226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40" name="Straight Connector 339"/>
          <p:cNvCxnSpPr/>
          <p:nvPr/>
        </p:nvCxnSpPr>
        <p:spPr bwMode="auto">
          <a:xfrm>
            <a:off x="5767635"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41" name="Straight Connector 340"/>
          <p:cNvCxnSpPr/>
          <p:nvPr/>
        </p:nvCxnSpPr>
        <p:spPr bwMode="auto">
          <a:xfrm>
            <a:off x="10088115"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grpSp>
        <p:nvGrpSpPr>
          <p:cNvPr id="16" name="Group 344"/>
          <p:cNvGrpSpPr/>
          <p:nvPr/>
        </p:nvGrpSpPr>
        <p:grpSpPr>
          <a:xfrm>
            <a:off x="1087115" y="3928492"/>
            <a:ext cx="144016" cy="360040"/>
            <a:chOff x="871091" y="4144516"/>
            <a:chExt cx="144016" cy="144016"/>
          </a:xfrm>
        </p:grpSpPr>
        <p:cxnSp>
          <p:nvCxnSpPr>
            <p:cNvPr id="342" name="Straight Connector 341"/>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3" name="Straight Connector 342"/>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7" name="Group 61"/>
          <p:cNvGrpSpPr>
            <a:grpSpLocks noChangeAspect="1"/>
          </p:cNvGrpSpPr>
          <p:nvPr/>
        </p:nvGrpSpPr>
        <p:grpSpPr>
          <a:xfrm flipV="1">
            <a:off x="3679403" y="4288532"/>
            <a:ext cx="576064" cy="288032"/>
            <a:chOff x="655067" y="5296644"/>
            <a:chExt cx="504056" cy="504056"/>
          </a:xfrm>
          <a:solidFill>
            <a:schemeClr val="bg1"/>
          </a:solidFill>
        </p:grpSpPr>
        <p:sp>
          <p:nvSpPr>
            <p:cNvPr id="357" name="Isosceles Triangle 35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8" name="Trapezoid 357"/>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9" name="Straight Connector 358"/>
          <p:cNvCxnSpPr>
            <a:endCxn id="357" idx="0"/>
          </p:cNvCxnSpPr>
          <p:nvPr/>
        </p:nvCxnSpPr>
        <p:spPr bwMode="auto">
          <a:xfrm flipV="1">
            <a:off x="3967435"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8" name="Group 359"/>
          <p:cNvGrpSpPr/>
          <p:nvPr/>
        </p:nvGrpSpPr>
        <p:grpSpPr>
          <a:xfrm>
            <a:off x="4039443" y="3928492"/>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3247355"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19" name="Group 365"/>
          <p:cNvGrpSpPr/>
          <p:nvPr/>
        </p:nvGrpSpPr>
        <p:grpSpPr>
          <a:xfrm>
            <a:off x="3751411" y="4144516"/>
            <a:ext cx="144016" cy="144016"/>
            <a:chOff x="1591171" y="4144516"/>
            <a:chExt cx="144016" cy="144016"/>
          </a:xfrm>
        </p:grpSpPr>
        <p:cxnSp>
          <p:nvCxnSpPr>
            <p:cNvPr id="367" name="Straight Connector 3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8" name="Straight Connector 3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9" name="Straight Connector 3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70" name="Rectangle 369"/>
          <p:cNvSpPr/>
          <p:nvPr/>
        </p:nvSpPr>
        <p:spPr bwMode="auto">
          <a:xfrm>
            <a:off x="6559723"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20" name="Group 58"/>
          <p:cNvGrpSpPr>
            <a:grpSpLocks noChangeAspect="1"/>
          </p:cNvGrpSpPr>
          <p:nvPr/>
        </p:nvGrpSpPr>
        <p:grpSpPr>
          <a:xfrm flipV="1">
            <a:off x="7207795" y="4288532"/>
            <a:ext cx="288032" cy="288032"/>
            <a:chOff x="655067" y="5296644"/>
            <a:chExt cx="504056" cy="504056"/>
          </a:xfrm>
          <a:solidFill>
            <a:schemeClr val="bg1"/>
          </a:solidFill>
        </p:grpSpPr>
        <p:sp>
          <p:nvSpPr>
            <p:cNvPr id="372" name="Isosceles Triangle 37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37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1" name="Group 58"/>
          <p:cNvGrpSpPr>
            <a:grpSpLocks noChangeAspect="1"/>
          </p:cNvGrpSpPr>
          <p:nvPr/>
        </p:nvGrpSpPr>
        <p:grpSpPr>
          <a:xfrm flipH="1" flipV="1">
            <a:off x="8503939" y="4288532"/>
            <a:ext cx="288032" cy="288032"/>
            <a:chOff x="655067" y="5296644"/>
            <a:chExt cx="504056" cy="504056"/>
          </a:xfrm>
          <a:solidFill>
            <a:schemeClr val="bg1"/>
          </a:solidFill>
        </p:grpSpPr>
        <p:sp>
          <p:nvSpPr>
            <p:cNvPr id="375" name="Isosceles Triangle 37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6" name="Trapezoid 37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2" name="Group 61"/>
          <p:cNvGrpSpPr>
            <a:grpSpLocks noChangeAspect="1"/>
          </p:cNvGrpSpPr>
          <p:nvPr/>
        </p:nvGrpSpPr>
        <p:grpSpPr>
          <a:xfrm flipV="1">
            <a:off x="6271691" y="4288532"/>
            <a:ext cx="864096" cy="288032"/>
            <a:chOff x="655067" y="5296644"/>
            <a:chExt cx="504056" cy="504056"/>
          </a:xfrm>
          <a:solidFill>
            <a:schemeClr val="bg1"/>
          </a:solidFill>
        </p:grpSpPr>
        <p:sp>
          <p:nvSpPr>
            <p:cNvPr id="378" name="Isosceles Triangle 37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9" name="Trapezoid 378"/>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0" name="Straight Connector 379"/>
          <p:cNvCxnSpPr>
            <a:endCxn id="378" idx="0"/>
          </p:cNvCxnSpPr>
          <p:nvPr/>
        </p:nvCxnSpPr>
        <p:spPr bwMode="auto">
          <a:xfrm flipV="1">
            <a:off x="670373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380"/>
          <p:cNvGrpSpPr/>
          <p:nvPr/>
        </p:nvGrpSpPr>
        <p:grpSpPr>
          <a:xfrm>
            <a:off x="7279803" y="4144516"/>
            <a:ext cx="144016" cy="144016"/>
            <a:chOff x="1591171" y="4144516"/>
            <a:chExt cx="144016" cy="144016"/>
          </a:xfrm>
        </p:grpSpPr>
        <p:cxnSp>
          <p:nvCxnSpPr>
            <p:cNvPr id="382" name="Straight Connector 381"/>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3" name="Straight Connector 382"/>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85" name="Straight Connector 384"/>
          <p:cNvCxnSpPr/>
          <p:nvPr/>
        </p:nvCxnSpPr>
        <p:spPr bwMode="auto">
          <a:xfrm flipH="1">
            <a:off x="8647955"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6" name="Straight Connector 385"/>
          <p:cNvCxnSpPr/>
          <p:nvPr/>
        </p:nvCxnSpPr>
        <p:spPr bwMode="auto">
          <a:xfrm flipH="1">
            <a:off x="857594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7" name="Straight Connector 386"/>
          <p:cNvCxnSpPr/>
          <p:nvPr/>
        </p:nvCxnSpPr>
        <p:spPr bwMode="auto">
          <a:xfrm flipH="1">
            <a:off x="87199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8" name="Straight Connector 387"/>
          <p:cNvCxnSpPr/>
          <p:nvPr/>
        </p:nvCxnSpPr>
        <p:spPr bwMode="auto">
          <a:xfrm>
            <a:off x="677574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663173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670373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1" name="Straight Connector 390"/>
          <p:cNvCxnSpPr/>
          <p:nvPr/>
        </p:nvCxnSpPr>
        <p:spPr bwMode="auto">
          <a:xfrm>
            <a:off x="7351811" y="4720580"/>
            <a:ext cx="129614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392" name="TextBox 391"/>
          <p:cNvSpPr txBox="1"/>
          <p:nvPr/>
        </p:nvSpPr>
        <p:spPr>
          <a:xfrm>
            <a:off x="7423819" y="4504556"/>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393" name="Straight Connector 392"/>
          <p:cNvCxnSpPr/>
          <p:nvPr/>
        </p:nvCxnSpPr>
        <p:spPr bwMode="auto">
          <a:xfrm>
            <a:off x="7351811"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4" name="Straight Connector 393"/>
          <p:cNvCxnSpPr/>
          <p:nvPr/>
        </p:nvCxnSpPr>
        <p:spPr bwMode="auto">
          <a:xfrm>
            <a:off x="8647955"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394"/>
          <p:cNvGrpSpPr/>
          <p:nvPr/>
        </p:nvGrpSpPr>
        <p:grpSpPr>
          <a:xfrm>
            <a:off x="6343699" y="3928492"/>
            <a:ext cx="144016" cy="360040"/>
            <a:chOff x="871091" y="4144516"/>
            <a:chExt cx="144016" cy="144016"/>
          </a:xfrm>
        </p:grpSpPr>
        <p:cxnSp>
          <p:nvCxnSpPr>
            <p:cNvPr id="396" name="Straight Connector 3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25" name="Group 61"/>
          <p:cNvGrpSpPr>
            <a:grpSpLocks noChangeAspect="1"/>
          </p:cNvGrpSpPr>
          <p:nvPr/>
        </p:nvGrpSpPr>
        <p:grpSpPr>
          <a:xfrm flipV="1">
            <a:off x="8935987" y="4288532"/>
            <a:ext cx="576064" cy="288032"/>
            <a:chOff x="655067" y="5296644"/>
            <a:chExt cx="504056" cy="504056"/>
          </a:xfrm>
          <a:solidFill>
            <a:schemeClr val="bg1"/>
          </a:solidFill>
        </p:grpSpPr>
        <p:sp>
          <p:nvSpPr>
            <p:cNvPr id="400" name="Isosceles Triangle 39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1" name="Trapezoid 400"/>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402" name="Straight Connector 401"/>
          <p:cNvCxnSpPr>
            <a:endCxn id="400" idx="0"/>
          </p:cNvCxnSpPr>
          <p:nvPr/>
        </p:nvCxnSpPr>
        <p:spPr bwMode="auto">
          <a:xfrm flipV="1">
            <a:off x="9224019"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6" name="Group 402"/>
          <p:cNvGrpSpPr/>
          <p:nvPr/>
        </p:nvGrpSpPr>
        <p:grpSpPr>
          <a:xfrm>
            <a:off x="9296027" y="3928492"/>
            <a:ext cx="144016" cy="360040"/>
            <a:chOff x="871091" y="4144516"/>
            <a:chExt cx="144016" cy="144016"/>
          </a:xfrm>
        </p:grpSpPr>
        <p:cxnSp>
          <p:nvCxnSpPr>
            <p:cNvPr id="404" name="Straight Connector 403"/>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5" name="Straight Connector 404"/>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6" name="Straight Connector 405"/>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407" name="Rectangle 406"/>
          <p:cNvSpPr/>
          <p:nvPr/>
        </p:nvSpPr>
        <p:spPr bwMode="auto">
          <a:xfrm>
            <a:off x="8503939"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27" name="Group 407"/>
          <p:cNvGrpSpPr/>
          <p:nvPr/>
        </p:nvGrpSpPr>
        <p:grpSpPr>
          <a:xfrm>
            <a:off x="9007995" y="4144516"/>
            <a:ext cx="144016" cy="144016"/>
            <a:chOff x="1591171" y="4144516"/>
            <a:chExt cx="144016" cy="144016"/>
          </a:xfrm>
        </p:grpSpPr>
        <p:cxnSp>
          <p:nvCxnSpPr>
            <p:cNvPr id="409" name="Straight Connector 408"/>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0" name="Straight Connector 409"/>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1" name="Straight Connector 410"/>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28" name="Group 427"/>
          <p:cNvGrpSpPr/>
          <p:nvPr/>
        </p:nvGrpSpPr>
        <p:grpSpPr>
          <a:xfrm>
            <a:off x="439043" y="3712468"/>
            <a:ext cx="1296144" cy="432048"/>
            <a:chOff x="295027" y="3712468"/>
            <a:chExt cx="1296144" cy="432048"/>
          </a:xfrm>
        </p:grpSpPr>
        <p:cxnSp>
          <p:nvCxnSpPr>
            <p:cNvPr id="413" name="Straight Connector 412"/>
            <p:cNvCxnSpPr/>
            <p:nvPr/>
          </p:nvCxnSpPr>
          <p:spPr bwMode="auto">
            <a:xfrm>
              <a:off x="1087115"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1025155"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953147"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295027"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367035"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439043"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4" name="Straight Connector 423"/>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30" name="Group 428"/>
          <p:cNvGrpSpPr/>
          <p:nvPr/>
        </p:nvGrpSpPr>
        <p:grpSpPr>
          <a:xfrm flipH="1">
            <a:off x="3087772" y="3708589"/>
            <a:ext cx="1815767" cy="435927"/>
            <a:chOff x="223019" y="3708589"/>
            <a:chExt cx="1815767" cy="435927"/>
          </a:xfrm>
        </p:grpSpPr>
        <p:cxnSp>
          <p:nvCxnSpPr>
            <p:cNvPr id="430" name="Straight Connector 429"/>
            <p:cNvCxnSpPr/>
            <p:nvPr/>
          </p:nvCxnSpPr>
          <p:spPr bwMode="auto">
            <a:xfrm flipH="1">
              <a:off x="1591171" y="3708589"/>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1" name="Straight Connector 430"/>
            <p:cNvCxnSpPr/>
            <p:nvPr/>
          </p:nvCxnSpPr>
          <p:spPr bwMode="auto">
            <a:xfrm flipH="1">
              <a:off x="1519163" y="3711988"/>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flipH="1">
              <a:off x="1447155" y="3711988"/>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a:off x="223019"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4" name="Straight Connector 433"/>
            <p:cNvCxnSpPr/>
            <p:nvPr/>
          </p:nvCxnSpPr>
          <p:spPr bwMode="auto">
            <a:xfrm>
              <a:off x="295027"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a:off x="367035"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31" name="Group 447"/>
          <p:cNvGrpSpPr/>
          <p:nvPr/>
        </p:nvGrpSpPr>
        <p:grpSpPr>
          <a:xfrm>
            <a:off x="5695627" y="3716347"/>
            <a:ext cx="1296144" cy="432048"/>
            <a:chOff x="295027" y="3712468"/>
            <a:chExt cx="1296144" cy="432048"/>
          </a:xfrm>
        </p:grpSpPr>
        <p:cxnSp>
          <p:nvCxnSpPr>
            <p:cNvPr id="449" name="Straight Connector 448"/>
            <p:cNvCxnSpPr/>
            <p:nvPr/>
          </p:nvCxnSpPr>
          <p:spPr bwMode="auto">
            <a:xfrm>
              <a:off x="1087115"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0" name="Straight Connector 449"/>
            <p:cNvCxnSpPr/>
            <p:nvPr/>
          </p:nvCxnSpPr>
          <p:spPr bwMode="auto">
            <a:xfrm>
              <a:off x="1025155"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1" name="Straight Connector 450"/>
            <p:cNvCxnSpPr/>
            <p:nvPr/>
          </p:nvCxnSpPr>
          <p:spPr bwMode="auto">
            <a:xfrm>
              <a:off x="953147"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2" name="Straight Connector 451"/>
            <p:cNvCxnSpPr/>
            <p:nvPr/>
          </p:nvCxnSpPr>
          <p:spPr bwMode="auto">
            <a:xfrm>
              <a:off x="295027"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a:off x="367035"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a:off x="439043"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V="1">
              <a:off x="1303139"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V="1">
              <a:off x="1375147"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V="1">
              <a:off x="123113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62" name="Straight Connector 461"/>
          <p:cNvCxnSpPr/>
          <p:nvPr/>
        </p:nvCxnSpPr>
        <p:spPr bwMode="auto">
          <a:xfrm flipH="1">
            <a:off x="9440043"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3" name="Straight Connector 462"/>
          <p:cNvCxnSpPr/>
          <p:nvPr/>
        </p:nvCxnSpPr>
        <p:spPr bwMode="auto">
          <a:xfrm flipH="1">
            <a:off x="9368035"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4" name="Straight Connector 463"/>
          <p:cNvCxnSpPr/>
          <p:nvPr/>
        </p:nvCxnSpPr>
        <p:spPr bwMode="auto">
          <a:xfrm flipH="1">
            <a:off x="9296027" y="3716347"/>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9" name="Straight Connector 468"/>
          <p:cNvCxnSpPr/>
          <p:nvPr/>
        </p:nvCxnSpPr>
        <p:spPr bwMode="auto">
          <a:xfrm flipH="1">
            <a:off x="7063779" y="3712468"/>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0" name="Straight Connector 469"/>
          <p:cNvCxnSpPr/>
          <p:nvPr/>
        </p:nvCxnSpPr>
        <p:spPr bwMode="auto">
          <a:xfrm flipH="1">
            <a:off x="7135787" y="3715867"/>
            <a:ext cx="218800" cy="21262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1" name="Straight Connector 470"/>
          <p:cNvCxnSpPr/>
          <p:nvPr/>
        </p:nvCxnSpPr>
        <p:spPr bwMode="auto">
          <a:xfrm flipH="1">
            <a:off x="7207795" y="3715867"/>
            <a:ext cx="214777" cy="21262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5" name="Straight Connector 474"/>
          <p:cNvCxnSpPr/>
          <p:nvPr/>
        </p:nvCxnSpPr>
        <p:spPr bwMode="auto">
          <a:xfrm flipV="1">
            <a:off x="6919763"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6" name="Straight Connector 475"/>
          <p:cNvCxnSpPr/>
          <p:nvPr/>
        </p:nvCxnSpPr>
        <p:spPr bwMode="auto">
          <a:xfrm flipV="1">
            <a:off x="6847755"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7" name="Straight Connector 476"/>
          <p:cNvCxnSpPr/>
          <p:nvPr/>
        </p:nvCxnSpPr>
        <p:spPr bwMode="auto">
          <a:xfrm flipV="1">
            <a:off x="6991771"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1" name="Straight Connector 480"/>
          <p:cNvCxnSpPr/>
          <p:nvPr/>
        </p:nvCxnSpPr>
        <p:spPr bwMode="auto">
          <a:xfrm>
            <a:off x="69917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2" name="Straight Connector 481"/>
          <p:cNvCxnSpPr/>
          <p:nvPr/>
        </p:nvCxnSpPr>
        <p:spPr bwMode="auto">
          <a:xfrm>
            <a:off x="6847755"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a:off x="6919763"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3" name="TextBox 492"/>
          <p:cNvSpPr txBox="1"/>
          <p:nvPr/>
        </p:nvSpPr>
        <p:spPr>
          <a:xfrm>
            <a:off x="6415707" y="6016724"/>
            <a:ext cx="3168352" cy="553998"/>
          </a:xfrm>
          <a:prstGeom prst="rect">
            <a:avLst/>
          </a:prstGeom>
          <a:noFill/>
        </p:spPr>
        <p:txBody>
          <a:bodyPr wrap="square" lIns="0" tIns="0" rIns="0" bIns="0" rtlCol="0" anchor="ctr">
            <a:spAutoFit/>
          </a:bodyPr>
          <a:lstStyle/>
          <a:p>
            <a:pPr algn="ctr"/>
            <a:r>
              <a:rPr lang="en-GB" sz="1800" b="0" dirty="0" smtClean="0"/>
              <a:t>Right portal node failure or ENNI + Intra-DAS TESI failure</a:t>
            </a:r>
            <a:endParaRPr lang="en-US" sz="1800" b="0" dirty="0" smtClean="0"/>
          </a:p>
        </p:txBody>
      </p:sp>
      <p:sp>
        <p:nvSpPr>
          <p:cNvPr id="494" name="TextBox 493"/>
          <p:cNvSpPr txBox="1"/>
          <p:nvPr/>
        </p:nvSpPr>
        <p:spPr>
          <a:xfrm>
            <a:off x="1087115" y="6155223"/>
            <a:ext cx="3168352" cy="276999"/>
          </a:xfrm>
          <a:prstGeom prst="rect">
            <a:avLst/>
          </a:prstGeom>
          <a:noFill/>
        </p:spPr>
        <p:txBody>
          <a:bodyPr wrap="square" lIns="0" tIns="0" rIns="0" bIns="0" rtlCol="0" anchor="ctr">
            <a:spAutoFit/>
          </a:bodyPr>
          <a:lstStyle/>
          <a:p>
            <a:pPr algn="ctr"/>
            <a:r>
              <a:rPr lang="en-GB" sz="1800" b="0" dirty="0" smtClean="0"/>
              <a:t>Normal state, no failures</a:t>
            </a:r>
            <a:endParaRPr lang="en-US" sz="1800" b="0" dirty="0" smtClean="0"/>
          </a:p>
        </p:txBody>
      </p:sp>
      <p:sp>
        <p:nvSpPr>
          <p:cNvPr id="495" name="TextBox 494"/>
          <p:cNvSpPr txBox="1"/>
          <p:nvPr/>
        </p:nvSpPr>
        <p:spPr>
          <a:xfrm>
            <a:off x="7733530" y="4288532"/>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496" name="TextBox 495"/>
          <p:cNvSpPr txBox="1"/>
          <p:nvPr/>
        </p:nvSpPr>
        <p:spPr>
          <a:xfrm>
            <a:off x="9029674" y="4557980"/>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grpSp>
        <p:nvGrpSpPr>
          <p:cNvPr id="319" name="Group 25"/>
          <p:cNvGrpSpPr>
            <a:grpSpLocks noChangeAspect="1"/>
          </p:cNvGrpSpPr>
          <p:nvPr/>
        </p:nvGrpSpPr>
        <p:grpSpPr>
          <a:xfrm>
            <a:off x="6271691" y="3208412"/>
            <a:ext cx="288032" cy="288032"/>
            <a:chOff x="655067" y="5296644"/>
            <a:chExt cx="504056" cy="504056"/>
          </a:xfrm>
          <a:solidFill>
            <a:schemeClr val="bg1"/>
          </a:solidFill>
        </p:grpSpPr>
        <p:sp>
          <p:nvSpPr>
            <p:cNvPr id="320" name="Isosceles Triangle 31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3" name="Trapezoid 32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350" name="Group 273"/>
          <p:cNvGrpSpPr>
            <a:grpSpLocks noChangeAspect="1"/>
          </p:cNvGrpSpPr>
          <p:nvPr/>
        </p:nvGrpSpPr>
        <p:grpSpPr>
          <a:xfrm rot="2404024" flipV="1">
            <a:off x="1105405" y="2172188"/>
            <a:ext cx="127891" cy="383676"/>
            <a:chOff x="1951211" y="1696244"/>
            <a:chExt cx="144016" cy="432048"/>
          </a:xfrm>
          <a:solidFill>
            <a:srgbClr val="99FF66"/>
          </a:solidFill>
        </p:grpSpPr>
        <p:sp>
          <p:nvSpPr>
            <p:cNvPr id="351" name="Flowchart: Delay 350"/>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2" name="Isosceles Triangle 35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3" name="Flowchart: Delay 352"/>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4" name="Isosceles Triangle 353"/>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21" name="Group 273"/>
          <p:cNvGrpSpPr>
            <a:grpSpLocks noChangeAspect="1"/>
          </p:cNvGrpSpPr>
          <p:nvPr/>
        </p:nvGrpSpPr>
        <p:grpSpPr>
          <a:xfrm rot="2162564" flipV="1">
            <a:off x="1447357" y="2230716"/>
            <a:ext cx="127891" cy="383676"/>
            <a:chOff x="1951211" y="1696244"/>
            <a:chExt cx="144016" cy="432048"/>
          </a:xfrm>
          <a:solidFill>
            <a:srgbClr val="99FF66"/>
          </a:solidFill>
        </p:grpSpPr>
        <p:sp>
          <p:nvSpPr>
            <p:cNvPr id="422" name="Flowchart: Delay 421"/>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23" name="Isosceles Triangle 42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25" name="Flowchart: Delay 424"/>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28" name="Isosceles Triangle 427"/>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29" name="Group 273"/>
          <p:cNvGrpSpPr>
            <a:grpSpLocks noChangeAspect="1"/>
          </p:cNvGrpSpPr>
          <p:nvPr/>
        </p:nvGrpSpPr>
        <p:grpSpPr>
          <a:xfrm rot="2152733" flipV="1">
            <a:off x="1972007" y="2223400"/>
            <a:ext cx="127891" cy="383676"/>
            <a:chOff x="1951211" y="1696244"/>
            <a:chExt cx="144016" cy="432048"/>
          </a:xfrm>
          <a:solidFill>
            <a:srgbClr val="99FF66"/>
          </a:solidFill>
        </p:grpSpPr>
        <p:sp>
          <p:nvSpPr>
            <p:cNvPr id="439" name="Flowchart: Delay 438"/>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0" name="Isosceles Triangle 43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1" name="Flowchart: Delay 440"/>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2" name="Isosceles Triangle 441"/>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43" name="Group 273"/>
          <p:cNvGrpSpPr>
            <a:grpSpLocks noChangeAspect="1"/>
          </p:cNvGrpSpPr>
          <p:nvPr/>
        </p:nvGrpSpPr>
        <p:grpSpPr>
          <a:xfrm rot="931992" flipV="1">
            <a:off x="2307654" y="2225906"/>
            <a:ext cx="127891" cy="383676"/>
            <a:chOff x="1951211" y="1696244"/>
            <a:chExt cx="144016" cy="432048"/>
          </a:xfrm>
          <a:solidFill>
            <a:srgbClr val="99FF66"/>
          </a:solidFill>
        </p:grpSpPr>
        <p:sp>
          <p:nvSpPr>
            <p:cNvPr id="444" name="Flowchart: Delay 443"/>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5" name="Isosceles Triangle 44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6" name="Flowchart: Delay 445"/>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7" name="Isosceles Triangle 446"/>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48" name="Group 273"/>
          <p:cNvGrpSpPr>
            <a:grpSpLocks noChangeAspect="1"/>
          </p:cNvGrpSpPr>
          <p:nvPr/>
        </p:nvGrpSpPr>
        <p:grpSpPr>
          <a:xfrm rot="20802524" flipV="1">
            <a:off x="2837255" y="2225906"/>
            <a:ext cx="127891" cy="383676"/>
            <a:chOff x="1951211" y="1696244"/>
            <a:chExt cx="144016" cy="432048"/>
          </a:xfrm>
          <a:solidFill>
            <a:srgbClr val="99FF66"/>
          </a:solidFill>
        </p:grpSpPr>
        <p:sp>
          <p:nvSpPr>
            <p:cNvPr id="458" name="Flowchart: Delay 457"/>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9" name="Isosceles Triangle 45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60" name="Flowchart: Delay 459"/>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61" name="Isosceles Triangle 460"/>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65" name="Group 273"/>
          <p:cNvGrpSpPr>
            <a:grpSpLocks noChangeAspect="1"/>
          </p:cNvGrpSpPr>
          <p:nvPr/>
        </p:nvGrpSpPr>
        <p:grpSpPr>
          <a:xfrm rot="19445097" flipV="1">
            <a:off x="3160715" y="2214932"/>
            <a:ext cx="127891" cy="383676"/>
            <a:chOff x="1951211" y="1696244"/>
            <a:chExt cx="144016" cy="432048"/>
          </a:xfrm>
          <a:solidFill>
            <a:srgbClr val="99FF66"/>
          </a:solidFill>
        </p:grpSpPr>
        <p:sp>
          <p:nvSpPr>
            <p:cNvPr id="466" name="Flowchart: Delay 465"/>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67" name="Isosceles Triangle 46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68" name="Flowchart: Delay 467"/>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2" name="Isosceles Triangle 471"/>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73" name="Group 273"/>
          <p:cNvGrpSpPr>
            <a:grpSpLocks noChangeAspect="1"/>
          </p:cNvGrpSpPr>
          <p:nvPr/>
        </p:nvGrpSpPr>
        <p:grpSpPr>
          <a:xfrm rot="19282634" flipV="1">
            <a:off x="3665923" y="2240538"/>
            <a:ext cx="127891" cy="383676"/>
            <a:chOff x="1951211" y="1696244"/>
            <a:chExt cx="144016" cy="432048"/>
          </a:xfrm>
          <a:solidFill>
            <a:srgbClr val="99FF66"/>
          </a:solidFill>
        </p:grpSpPr>
        <p:sp>
          <p:nvSpPr>
            <p:cNvPr id="474" name="Flowchart: Delay 473"/>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8" name="Isosceles Triangle 47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9" name="Flowchart: Delay 478"/>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80" name="Isosceles Triangle 479"/>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4" name="Group 273"/>
          <p:cNvGrpSpPr>
            <a:grpSpLocks noChangeAspect="1"/>
          </p:cNvGrpSpPr>
          <p:nvPr/>
        </p:nvGrpSpPr>
        <p:grpSpPr>
          <a:xfrm rot="19489654" flipV="1">
            <a:off x="4100477" y="2211274"/>
            <a:ext cx="127891" cy="383676"/>
            <a:chOff x="1951211" y="1696244"/>
            <a:chExt cx="144016" cy="432048"/>
          </a:xfrm>
          <a:solidFill>
            <a:srgbClr val="99FF66"/>
          </a:solidFill>
        </p:grpSpPr>
        <p:sp>
          <p:nvSpPr>
            <p:cNvPr id="485" name="Flowchart: Delay 484"/>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86" name="Isosceles Triangle 48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87" name="Flowchart: Delay 486"/>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88" name="Isosceles Triangle 487"/>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9" name="Group 273"/>
          <p:cNvGrpSpPr>
            <a:grpSpLocks noChangeAspect="1"/>
          </p:cNvGrpSpPr>
          <p:nvPr/>
        </p:nvGrpSpPr>
        <p:grpSpPr>
          <a:xfrm rot="2404024" flipV="1">
            <a:off x="6362264" y="2182368"/>
            <a:ext cx="127891" cy="383676"/>
            <a:chOff x="1951211" y="1696244"/>
            <a:chExt cx="144016" cy="432048"/>
          </a:xfrm>
          <a:solidFill>
            <a:srgbClr val="99FF66"/>
          </a:solidFill>
        </p:grpSpPr>
        <p:sp>
          <p:nvSpPr>
            <p:cNvPr id="490" name="Flowchart: Delay 489"/>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1" name="Isosceles Triangle 49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7" name="Flowchart: Delay 496"/>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8" name="Isosceles Triangle 497"/>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99" name="Group 273"/>
          <p:cNvGrpSpPr>
            <a:grpSpLocks noChangeAspect="1"/>
          </p:cNvGrpSpPr>
          <p:nvPr/>
        </p:nvGrpSpPr>
        <p:grpSpPr>
          <a:xfrm rot="2162564" flipV="1">
            <a:off x="6704216" y="2240896"/>
            <a:ext cx="127891" cy="383676"/>
            <a:chOff x="1951211" y="1696244"/>
            <a:chExt cx="144016" cy="432048"/>
          </a:xfrm>
          <a:solidFill>
            <a:srgbClr val="99FF66"/>
          </a:solidFill>
        </p:grpSpPr>
        <p:sp>
          <p:nvSpPr>
            <p:cNvPr id="500" name="Flowchart: Delay 499"/>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1" name="Isosceles Triangle 50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2" name="Flowchart: Delay 501"/>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3" name="Isosceles Triangle 502"/>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04" name="Group 273"/>
          <p:cNvGrpSpPr>
            <a:grpSpLocks noChangeAspect="1"/>
          </p:cNvGrpSpPr>
          <p:nvPr/>
        </p:nvGrpSpPr>
        <p:grpSpPr>
          <a:xfrm rot="2152733" flipV="1">
            <a:off x="7228866" y="2233580"/>
            <a:ext cx="127891" cy="383676"/>
            <a:chOff x="1951211" y="1696244"/>
            <a:chExt cx="144016" cy="432048"/>
          </a:xfrm>
          <a:solidFill>
            <a:srgbClr val="99FF66"/>
          </a:solidFill>
        </p:grpSpPr>
        <p:sp>
          <p:nvSpPr>
            <p:cNvPr id="505" name="Flowchart: Delay 504"/>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6" name="Isosceles Triangle 50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7" name="Flowchart: Delay 506"/>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8" name="Isosceles Triangle 507"/>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09" name="Group 273"/>
          <p:cNvGrpSpPr>
            <a:grpSpLocks noChangeAspect="1"/>
          </p:cNvGrpSpPr>
          <p:nvPr/>
        </p:nvGrpSpPr>
        <p:grpSpPr>
          <a:xfrm rot="931992" flipV="1">
            <a:off x="7564513" y="2236086"/>
            <a:ext cx="127891" cy="383676"/>
            <a:chOff x="1951211" y="1696244"/>
            <a:chExt cx="144016" cy="432048"/>
          </a:xfrm>
          <a:solidFill>
            <a:srgbClr val="99FF66"/>
          </a:solidFill>
        </p:grpSpPr>
        <p:sp>
          <p:nvSpPr>
            <p:cNvPr id="510" name="Flowchart: Delay 509"/>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1" name="Isosceles Triangle 51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2" name="Flowchart: Delay 511"/>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3" name="Isosceles Triangle 512"/>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14" name="Group 273"/>
          <p:cNvGrpSpPr>
            <a:grpSpLocks noChangeAspect="1"/>
          </p:cNvGrpSpPr>
          <p:nvPr/>
        </p:nvGrpSpPr>
        <p:grpSpPr>
          <a:xfrm rot="20802524" flipV="1">
            <a:off x="8094114" y="2236086"/>
            <a:ext cx="127891" cy="383676"/>
            <a:chOff x="1951211" y="1696244"/>
            <a:chExt cx="144016" cy="432048"/>
          </a:xfrm>
          <a:solidFill>
            <a:srgbClr val="99FF66"/>
          </a:solidFill>
        </p:grpSpPr>
        <p:sp>
          <p:nvSpPr>
            <p:cNvPr id="515" name="Flowchart: Delay 514"/>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6" name="Isosceles Triangle 51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7" name="Flowchart: Delay 516"/>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8" name="Isosceles Triangle 517"/>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19" name="Group 273"/>
          <p:cNvGrpSpPr>
            <a:grpSpLocks noChangeAspect="1"/>
          </p:cNvGrpSpPr>
          <p:nvPr/>
        </p:nvGrpSpPr>
        <p:grpSpPr>
          <a:xfrm rot="19445097" flipV="1">
            <a:off x="8417574" y="2225112"/>
            <a:ext cx="127891" cy="383676"/>
            <a:chOff x="1951211" y="1696244"/>
            <a:chExt cx="144016" cy="432048"/>
          </a:xfrm>
          <a:solidFill>
            <a:srgbClr val="99FF66"/>
          </a:solidFill>
        </p:grpSpPr>
        <p:sp>
          <p:nvSpPr>
            <p:cNvPr id="520" name="Flowchart: Delay 519"/>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1" name="Isosceles Triangle 52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2" name="Flowchart: Delay 521"/>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3" name="Isosceles Triangle 522"/>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24" name="Group 273"/>
          <p:cNvGrpSpPr>
            <a:grpSpLocks noChangeAspect="1"/>
          </p:cNvGrpSpPr>
          <p:nvPr/>
        </p:nvGrpSpPr>
        <p:grpSpPr>
          <a:xfrm rot="19282634" flipV="1">
            <a:off x="8922782" y="2250718"/>
            <a:ext cx="127891" cy="383676"/>
            <a:chOff x="1951211" y="1696244"/>
            <a:chExt cx="144016" cy="432048"/>
          </a:xfrm>
          <a:solidFill>
            <a:srgbClr val="99FF66"/>
          </a:solidFill>
        </p:grpSpPr>
        <p:sp>
          <p:nvSpPr>
            <p:cNvPr id="525" name="Flowchart: Delay 524"/>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6" name="Isosceles Triangle 52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7" name="Flowchart: Delay 526"/>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8" name="Isosceles Triangle 527"/>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29" name="Group 273"/>
          <p:cNvGrpSpPr>
            <a:grpSpLocks noChangeAspect="1"/>
          </p:cNvGrpSpPr>
          <p:nvPr/>
        </p:nvGrpSpPr>
        <p:grpSpPr>
          <a:xfrm rot="19489654" flipV="1">
            <a:off x="9357336" y="2221454"/>
            <a:ext cx="127891" cy="383676"/>
            <a:chOff x="1951211" y="1696244"/>
            <a:chExt cx="144016" cy="432048"/>
          </a:xfrm>
          <a:solidFill>
            <a:srgbClr val="99FF66"/>
          </a:solidFill>
        </p:grpSpPr>
        <p:sp>
          <p:nvSpPr>
            <p:cNvPr id="530" name="Flowchart: Delay 529"/>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1" name="Isosceles Triangle 53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2" name="Flowchart: Delay 531"/>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3" name="Isosceles Triangle 532"/>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492" name="TextBox 491"/>
          <p:cNvSpPr txBox="1"/>
          <p:nvPr/>
        </p:nvSpPr>
        <p:spPr>
          <a:xfrm>
            <a:off x="8215907" y="1984276"/>
            <a:ext cx="1282402" cy="2308324"/>
          </a:xfrm>
          <a:prstGeom prst="rect">
            <a:avLst/>
          </a:prstGeom>
          <a:noFill/>
        </p:spPr>
        <p:txBody>
          <a:bodyPr wrap="none" lIns="0" tIns="0" rIns="0" bIns="0" rtlCol="0">
            <a:spAutoFit/>
          </a:bodyPr>
          <a:lstStyle/>
          <a:p>
            <a:r>
              <a:rPr lang="en-GB" sz="15000" b="0" dirty="0" smtClean="0">
                <a:solidFill>
                  <a:srgbClr val="FF0000"/>
                </a:solidFill>
              </a:rPr>
              <a:t>X</a:t>
            </a:r>
            <a:endParaRPr lang="en-US" sz="15000" b="0" dirty="0" smtClean="0">
              <a:solidFill>
                <a:srgbClr val="FF0000"/>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 name="Rectangle 380"/>
          <p:cNvSpPr/>
          <p:nvPr/>
        </p:nvSpPr>
        <p:spPr bwMode="auto">
          <a:xfrm>
            <a:off x="5623619" y="2560340"/>
            <a:ext cx="4608512"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395" name="Rectangle 394"/>
          <p:cNvSpPr/>
          <p:nvPr/>
        </p:nvSpPr>
        <p:spPr bwMode="auto">
          <a:xfrm>
            <a:off x="367035" y="2560340"/>
            <a:ext cx="4608512" cy="432048"/>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TESI</a:t>
            </a:r>
            <a:r>
              <a:rPr kumimoji="0" lang="en-GB" sz="1400" b="1" i="0" u="none" strike="noStrike" cap="none" normalizeH="0" dirty="0" smtClean="0">
                <a:ln>
                  <a:noFill/>
                </a:ln>
                <a:solidFill>
                  <a:schemeClr val="tx1"/>
                </a:solidFill>
                <a:effectLst/>
                <a:latin typeface="Arial" charset="0"/>
                <a:ea typeface="MS PGothic" pitchFamily="34" charset="-128"/>
              </a:rPr>
              <a:t> </a:t>
            </a:r>
            <a:r>
              <a:rPr kumimoji="0" lang="en-GB" sz="1400" b="1" i="0" u="none" strike="noStrike" cap="none" normalizeH="0" baseline="0" dirty="0" smtClean="0">
                <a:ln>
                  <a:noFill/>
                </a:ln>
                <a:solidFill>
                  <a:schemeClr val="tx1"/>
                </a:solidFill>
                <a:effectLst/>
                <a:latin typeface="Arial" charset="0"/>
                <a:ea typeface="MS PGothic" pitchFamily="34" charset="-128"/>
              </a:rPr>
              <a:t>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 name="Title 1"/>
          <p:cNvSpPr>
            <a:spLocks noGrp="1"/>
          </p:cNvSpPr>
          <p:nvPr>
            <p:ph type="title"/>
          </p:nvPr>
        </p:nvSpPr>
        <p:spPr/>
        <p:txBody>
          <a:bodyPr/>
          <a:lstStyle/>
          <a:p>
            <a:r>
              <a:rPr lang="en-GB" dirty="0" smtClean="0"/>
              <a:t>Distributed TESI Segment Protection connected to DRNI</a:t>
            </a:r>
            <a:endParaRPr lang="en-US" dirty="0"/>
          </a:p>
        </p:txBody>
      </p:sp>
      <p:sp>
        <p:nvSpPr>
          <p:cNvPr id="119" name="Rectangle 118"/>
          <p:cNvSpPr/>
          <p:nvPr/>
        </p:nvSpPr>
        <p:spPr bwMode="auto">
          <a:xfrm>
            <a:off x="209029" y="1768252"/>
            <a:ext cx="4903539"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81" name="TextBox 280"/>
          <p:cNvSpPr txBox="1"/>
          <p:nvPr/>
        </p:nvSpPr>
        <p:spPr>
          <a:xfrm>
            <a:off x="2736304" y="523624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283" name="TextBox 282"/>
          <p:cNvSpPr txBox="1"/>
          <p:nvPr/>
        </p:nvSpPr>
        <p:spPr>
          <a:xfrm>
            <a:off x="1728192" y="523624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284" name="TextBox 283"/>
          <p:cNvSpPr txBox="1"/>
          <p:nvPr/>
        </p:nvSpPr>
        <p:spPr>
          <a:xfrm>
            <a:off x="792088" y="522463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285" name="TextBox 284"/>
          <p:cNvSpPr txBox="1"/>
          <p:nvPr/>
        </p:nvSpPr>
        <p:spPr>
          <a:xfrm>
            <a:off x="3672408" y="522463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290" name="Rectangle 289"/>
          <p:cNvSpPr/>
          <p:nvPr/>
        </p:nvSpPr>
        <p:spPr bwMode="auto">
          <a:xfrm>
            <a:off x="2736304" y="371246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291" name="Rectangle 290"/>
          <p:cNvSpPr/>
          <p:nvPr/>
        </p:nvSpPr>
        <p:spPr bwMode="auto">
          <a:xfrm>
            <a:off x="281037" y="371246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3" name="Group 25"/>
          <p:cNvGrpSpPr>
            <a:grpSpLocks noChangeAspect="1"/>
          </p:cNvGrpSpPr>
          <p:nvPr/>
        </p:nvGrpSpPr>
        <p:grpSpPr>
          <a:xfrm>
            <a:off x="360040" y="3208412"/>
            <a:ext cx="288032" cy="288032"/>
            <a:chOff x="655067" y="5296644"/>
            <a:chExt cx="504056" cy="504056"/>
          </a:xfrm>
          <a:solidFill>
            <a:schemeClr val="bg1"/>
          </a:solidFill>
        </p:grpSpPr>
        <p:sp>
          <p:nvSpPr>
            <p:cNvPr id="293" name="Isosceles Triangle 29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94" name="Trapezoid 2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295" name="Straight Connector 294"/>
          <p:cNvCxnSpPr>
            <a:stCxn id="293" idx="0"/>
          </p:cNvCxnSpPr>
          <p:nvPr/>
        </p:nvCxnSpPr>
        <p:spPr bwMode="auto">
          <a:xfrm flipV="1">
            <a:off x="504056"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 name="Group 25"/>
          <p:cNvGrpSpPr>
            <a:grpSpLocks noChangeAspect="1"/>
          </p:cNvGrpSpPr>
          <p:nvPr/>
        </p:nvGrpSpPr>
        <p:grpSpPr>
          <a:xfrm flipH="1">
            <a:off x="4680520" y="3208412"/>
            <a:ext cx="288032" cy="288032"/>
            <a:chOff x="655067" y="5296644"/>
            <a:chExt cx="504056" cy="504056"/>
          </a:xfrm>
          <a:solidFill>
            <a:schemeClr val="bg1"/>
          </a:solidFill>
        </p:grpSpPr>
        <p:sp>
          <p:nvSpPr>
            <p:cNvPr id="300" name="Isosceles Triangle 29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01" name="Trapezoid 30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02" name="Straight Connector 301"/>
          <p:cNvCxnSpPr>
            <a:stCxn id="300" idx="0"/>
          </p:cNvCxnSpPr>
          <p:nvPr/>
        </p:nvCxnSpPr>
        <p:spPr bwMode="auto">
          <a:xfrm flipH="1" flipV="1">
            <a:off x="4824536" y="313640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 name="Group 315"/>
          <p:cNvGrpSpPr/>
          <p:nvPr/>
        </p:nvGrpSpPr>
        <p:grpSpPr>
          <a:xfrm>
            <a:off x="432048" y="3496444"/>
            <a:ext cx="4464496" cy="216024"/>
            <a:chOff x="295027" y="3496444"/>
            <a:chExt cx="4464496" cy="72008"/>
          </a:xfrm>
        </p:grpSpPr>
        <p:cxnSp>
          <p:nvCxnSpPr>
            <p:cNvPr id="296" name="Straight Connector 295"/>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07" name="TextBox 306"/>
          <p:cNvSpPr txBox="1"/>
          <p:nvPr/>
        </p:nvSpPr>
        <p:spPr>
          <a:xfrm>
            <a:off x="360040" y="191226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308" name="TextBox 307"/>
          <p:cNvSpPr txBox="1"/>
          <p:nvPr/>
        </p:nvSpPr>
        <p:spPr>
          <a:xfrm>
            <a:off x="4680520" y="191226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309" name="Straight Connector 308"/>
          <p:cNvCxnSpPr/>
          <p:nvPr/>
        </p:nvCxnSpPr>
        <p:spPr bwMode="auto">
          <a:xfrm>
            <a:off x="504056"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a:off x="4824536" y="212829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413" name="Straight Connector 412"/>
          <p:cNvCxnSpPr/>
          <p:nvPr/>
        </p:nvCxnSpPr>
        <p:spPr bwMode="auto">
          <a:xfrm>
            <a:off x="1224136" y="371246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4" name="Straight Connector 413"/>
          <p:cNvCxnSpPr/>
          <p:nvPr/>
        </p:nvCxnSpPr>
        <p:spPr bwMode="auto">
          <a:xfrm>
            <a:off x="1162176"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5" name="Straight Connector 414"/>
          <p:cNvCxnSpPr/>
          <p:nvPr/>
        </p:nvCxnSpPr>
        <p:spPr bwMode="auto">
          <a:xfrm>
            <a:off x="1090168" y="371246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6" name="Straight Connector 415"/>
          <p:cNvCxnSpPr/>
          <p:nvPr/>
        </p:nvCxnSpPr>
        <p:spPr bwMode="auto">
          <a:xfrm>
            <a:off x="432048"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8" name="Straight Connector 417"/>
          <p:cNvCxnSpPr/>
          <p:nvPr/>
        </p:nvCxnSpPr>
        <p:spPr bwMode="auto">
          <a:xfrm>
            <a:off x="504056"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9" name="Straight Connector 418"/>
          <p:cNvCxnSpPr/>
          <p:nvPr/>
        </p:nvCxnSpPr>
        <p:spPr bwMode="auto">
          <a:xfrm>
            <a:off x="576064" y="371246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0" name="Straight Connector 429"/>
          <p:cNvCxnSpPr/>
          <p:nvPr/>
        </p:nvCxnSpPr>
        <p:spPr bwMode="auto">
          <a:xfrm>
            <a:off x="3080777" y="3708589"/>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1" name="Straight Connector 430"/>
          <p:cNvCxnSpPr/>
          <p:nvPr/>
        </p:nvCxnSpPr>
        <p:spPr bwMode="auto">
          <a:xfrm>
            <a:off x="3155561" y="3711988"/>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2" name="Straight Connector 431"/>
          <p:cNvCxnSpPr/>
          <p:nvPr/>
        </p:nvCxnSpPr>
        <p:spPr bwMode="auto">
          <a:xfrm>
            <a:off x="3223546" y="3711988"/>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3" name="Straight Connector 432"/>
          <p:cNvCxnSpPr/>
          <p:nvPr/>
        </p:nvCxnSpPr>
        <p:spPr bwMode="auto">
          <a:xfrm flipH="1">
            <a:off x="4176464"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4" name="Straight Connector 433"/>
          <p:cNvCxnSpPr/>
          <p:nvPr/>
        </p:nvCxnSpPr>
        <p:spPr bwMode="auto">
          <a:xfrm flipH="1">
            <a:off x="4104456"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5" name="Straight Connector 434"/>
          <p:cNvCxnSpPr/>
          <p:nvPr/>
        </p:nvCxnSpPr>
        <p:spPr bwMode="auto">
          <a:xfrm flipH="1">
            <a:off x="4032448" y="371246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4" name="TextBox 493"/>
          <p:cNvSpPr txBox="1"/>
          <p:nvPr/>
        </p:nvSpPr>
        <p:spPr>
          <a:xfrm>
            <a:off x="1080120" y="6155223"/>
            <a:ext cx="3168352" cy="276999"/>
          </a:xfrm>
          <a:prstGeom prst="rect">
            <a:avLst/>
          </a:prstGeom>
          <a:noFill/>
        </p:spPr>
        <p:txBody>
          <a:bodyPr wrap="square" lIns="0" tIns="0" rIns="0" bIns="0" rtlCol="0" anchor="ctr">
            <a:spAutoFit/>
          </a:bodyPr>
          <a:lstStyle/>
          <a:p>
            <a:pPr algn="ctr"/>
            <a:r>
              <a:rPr lang="en-GB" sz="1800" b="0" dirty="0" smtClean="0"/>
              <a:t>Right ENNI failure</a:t>
            </a:r>
            <a:endParaRPr lang="en-US" sz="1800" b="0" dirty="0" smtClean="0"/>
          </a:p>
        </p:txBody>
      </p:sp>
      <p:grpSp>
        <p:nvGrpSpPr>
          <p:cNvPr id="6" name="Group 58"/>
          <p:cNvGrpSpPr>
            <a:grpSpLocks noChangeAspect="1"/>
          </p:cNvGrpSpPr>
          <p:nvPr/>
        </p:nvGrpSpPr>
        <p:grpSpPr>
          <a:xfrm flipH="1" flipV="1">
            <a:off x="3240360" y="4288532"/>
            <a:ext cx="288032" cy="288032"/>
            <a:chOff x="655067" y="5296644"/>
            <a:chExt cx="504056" cy="504056"/>
          </a:xfrm>
          <a:solidFill>
            <a:schemeClr val="bg1"/>
          </a:solidFill>
        </p:grpSpPr>
        <p:sp>
          <p:nvSpPr>
            <p:cNvPr id="152" name="Isosceles Triangle 15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3" name="Trapezoid 15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154" name="Straight Connector 153"/>
          <p:cNvCxnSpPr/>
          <p:nvPr/>
        </p:nvCxnSpPr>
        <p:spPr bwMode="auto">
          <a:xfrm flipH="1">
            <a:off x="338437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5" name="Straight Connector 154"/>
          <p:cNvCxnSpPr/>
          <p:nvPr/>
        </p:nvCxnSpPr>
        <p:spPr bwMode="auto">
          <a:xfrm flipH="1">
            <a:off x="331236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6" name="Straight Connector 155"/>
          <p:cNvCxnSpPr/>
          <p:nvPr/>
        </p:nvCxnSpPr>
        <p:spPr bwMode="auto">
          <a:xfrm flipH="1">
            <a:off x="345638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72" name="Straight Connector 171"/>
          <p:cNvCxnSpPr/>
          <p:nvPr/>
        </p:nvCxnSpPr>
        <p:spPr bwMode="auto">
          <a:xfrm>
            <a:off x="2088232" y="4720580"/>
            <a:ext cx="1296144"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173" name="TextBox 172"/>
          <p:cNvSpPr txBox="1"/>
          <p:nvPr/>
        </p:nvSpPr>
        <p:spPr>
          <a:xfrm>
            <a:off x="2232248" y="4504556"/>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175" name="Straight Connector 174"/>
          <p:cNvCxnSpPr/>
          <p:nvPr/>
        </p:nvCxnSpPr>
        <p:spPr bwMode="auto">
          <a:xfrm>
            <a:off x="3384376"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77" name="TextBox 176"/>
          <p:cNvSpPr txBox="1"/>
          <p:nvPr/>
        </p:nvSpPr>
        <p:spPr>
          <a:xfrm>
            <a:off x="864096"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178" name="TextBox 177"/>
          <p:cNvSpPr txBox="1"/>
          <p:nvPr/>
        </p:nvSpPr>
        <p:spPr>
          <a:xfrm>
            <a:off x="3539309" y="4864596"/>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7" name="Group 61"/>
          <p:cNvGrpSpPr>
            <a:grpSpLocks noChangeAspect="1"/>
          </p:cNvGrpSpPr>
          <p:nvPr/>
        </p:nvGrpSpPr>
        <p:grpSpPr>
          <a:xfrm flipV="1">
            <a:off x="3672408" y="4288532"/>
            <a:ext cx="576064" cy="288032"/>
            <a:chOff x="655067" y="5296644"/>
            <a:chExt cx="504056" cy="504056"/>
          </a:xfrm>
          <a:solidFill>
            <a:schemeClr val="bg1"/>
          </a:solidFill>
        </p:grpSpPr>
        <p:sp>
          <p:nvSpPr>
            <p:cNvPr id="357" name="Isosceles Triangle 35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8" name="Trapezoid 357"/>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59" name="Straight Connector 358"/>
          <p:cNvCxnSpPr>
            <a:endCxn id="357" idx="0"/>
          </p:cNvCxnSpPr>
          <p:nvPr/>
        </p:nvCxnSpPr>
        <p:spPr bwMode="auto">
          <a:xfrm flipV="1">
            <a:off x="3960440"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 name="Group 359"/>
          <p:cNvGrpSpPr/>
          <p:nvPr/>
        </p:nvGrpSpPr>
        <p:grpSpPr>
          <a:xfrm>
            <a:off x="4032448" y="3928492"/>
            <a:ext cx="144016" cy="360040"/>
            <a:chOff x="871091" y="4144516"/>
            <a:chExt cx="144016" cy="144016"/>
          </a:xfrm>
        </p:grpSpPr>
        <p:cxnSp>
          <p:nvCxnSpPr>
            <p:cNvPr id="361" name="Straight Connector 360"/>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2" name="Straight Connector 361"/>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3" name="Straight Connector 362"/>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64" name="Rectangle 363"/>
          <p:cNvSpPr/>
          <p:nvPr/>
        </p:nvSpPr>
        <p:spPr bwMode="auto">
          <a:xfrm>
            <a:off x="3240360" y="3928492"/>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9" name="Group 365"/>
          <p:cNvGrpSpPr/>
          <p:nvPr/>
        </p:nvGrpSpPr>
        <p:grpSpPr>
          <a:xfrm>
            <a:off x="3744416" y="4144516"/>
            <a:ext cx="144016" cy="144016"/>
            <a:chOff x="1591171" y="4144516"/>
            <a:chExt cx="144016" cy="144016"/>
          </a:xfrm>
        </p:grpSpPr>
        <p:cxnSp>
          <p:nvCxnSpPr>
            <p:cNvPr id="367" name="Straight Connector 366"/>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8" name="Straight Connector 367"/>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9" name="Straight Connector 368"/>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370" name="Rectangle 369"/>
          <p:cNvSpPr/>
          <p:nvPr/>
        </p:nvSpPr>
        <p:spPr bwMode="auto">
          <a:xfrm>
            <a:off x="1296144" y="3928492"/>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10" name="Group 58"/>
          <p:cNvGrpSpPr>
            <a:grpSpLocks noChangeAspect="1"/>
          </p:cNvGrpSpPr>
          <p:nvPr/>
        </p:nvGrpSpPr>
        <p:grpSpPr>
          <a:xfrm flipV="1">
            <a:off x="1944216" y="4288532"/>
            <a:ext cx="288032" cy="288032"/>
            <a:chOff x="655067" y="5296644"/>
            <a:chExt cx="504056" cy="504056"/>
          </a:xfrm>
          <a:solidFill>
            <a:schemeClr val="bg1"/>
          </a:solidFill>
        </p:grpSpPr>
        <p:sp>
          <p:nvSpPr>
            <p:cNvPr id="372" name="Isosceles Triangle 37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37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11" name="Group 61"/>
          <p:cNvGrpSpPr>
            <a:grpSpLocks noChangeAspect="1"/>
          </p:cNvGrpSpPr>
          <p:nvPr/>
        </p:nvGrpSpPr>
        <p:grpSpPr>
          <a:xfrm flipV="1">
            <a:off x="1008112" y="4288532"/>
            <a:ext cx="864096" cy="288032"/>
            <a:chOff x="655067" y="5296644"/>
            <a:chExt cx="504056" cy="504056"/>
          </a:xfrm>
          <a:solidFill>
            <a:schemeClr val="bg1"/>
          </a:solidFill>
        </p:grpSpPr>
        <p:sp>
          <p:nvSpPr>
            <p:cNvPr id="378" name="Isosceles Triangle 37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79" name="Trapezoid 378"/>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380" name="Straight Connector 379"/>
          <p:cNvCxnSpPr>
            <a:endCxn id="378" idx="0"/>
          </p:cNvCxnSpPr>
          <p:nvPr/>
        </p:nvCxnSpPr>
        <p:spPr bwMode="auto">
          <a:xfrm flipV="1">
            <a:off x="1440160" y="457656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 name="Group 380"/>
          <p:cNvGrpSpPr/>
          <p:nvPr/>
        </p:nvGrpSpPr>
        <p:grpSpPr>
          <a:xfrm>
            <a:off x="2016224" y="4144516"/>
            <a:ext cx="144016" cy="144016"/>
            <a:chOff x="1591171" y="4144516"/>
            <a:chExt cx="144016" cy="144016"/>
          </a:xfrm>
        </p:grpSpPr>
        <p:cxnSp>
          <p:nvCxnSpPr>
            <p:cNvPr id="382" name="Straight Connector 381"/>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3" name="Straight Connector 382"/>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4" name="Straight Connector 383"/>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388" name="Straight Connector 387"/>
          <p:cNvCxnSpPr/>
          <p:nvPr/>
        </p:nvCxnSpPr>
        <p:spPr bwMode="auto">
          <a:xfrm>
            <a:off x="1512168"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9" name="Straight Connector 388"/>
          <p:cNvCxnSpPr/>
          <p:nvPr/>
        </p:nvCxnSpPr>
        <p:spPr bwMode="auto">
          <a:xfrm>
            <a:off x="136815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0" name="Straight Connector 389"/>
          <p:cNvCxnSpPr/>
          <p:nvPr/>
        </p:nvCxnSpPr>
        <p:spPr bwMode="auto">
          <a:xfrm>
            <a:off x="1440160"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3" name="Straight Connector 392"/>
          <p:cNvCxnSpPr/>
          <p:nvPr/>
        </p:nvCxnSpPr>
        <p:spPr bwMode="auto">
          <a:xfrm>
            <a:off x="2088232" y="4576564"/>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 name="Group 394"/>
          <p:cNvGrpSpPr/>
          <p:nvPr/>
        </p:nvGrpSpPr>
        <p:grpSpPr>
          <a:xfrm>
            <a:off x="1080120" y="3928492"/>
            <a:ext cx="144016" cy="360040"/>
            <a:chOff x="871091" y="4144516"/>
            <a:chExt cx="144016" cy="144016"/>
          </a:xfrm>
        </p:grpSpPr>
        <p:cxnSp>
          <p:nvCxnSpPr>
            <p:cNvPr id="396" name="Straight Connector 39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7" name="Straight Connector 39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98" name="Straight Connector 39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424" name="Straight Connector 423"/>
          <p:cNvCxnSpPr/>
          <p:nvPr/>
        </p:nvCxnSpPr>
        <p:spPr bwMode="auto">
          <a:xfrm flipV="1">
            <a:off x="1440160"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6" name="Straight Connector 425"/>
          <p:cNvCxnSpPr/>
          <p:nvPr/>
        </p:nvCxnSpPr>
        <p:spPr bwMode="auto">
          <a:xfrm flipV="1">
            <a:off x="151216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27" name="Straight Connector 426"/>
          <p:cNvCxnSpPr/>
          <p:nvPr/>
        </p:nvCxnSpPr>
        <p:spPr bwMode="auto">
          <a:xfrm flipV="1">
            <a:off x="1368152"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6" name="Straight Connector 435"/>
          <p:cNvCxnSpPr/>
          <p:nvPr/>
        </p:nvCxnSpPr>
        <p:spPr bwMode="auto">
          <a:xfrm flipV="1">
            <a:off x="3384376"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7" name="Straight Connector 436"/>
          <p:cNvCxnSpPr/>
          <p:nvPr/>
        </p:nvCxnSpPr>
        <p:spPr bwMode="auto">
          <a:xfrm flipV="1">
            <a:off x="3312368"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38" name="Straight Connector 437"/>
          <p:cNvCxnSpPr/>
          <p:nvPr/>
        </p:nvCxnSpPr>
        <p:spPr bwMode="auto">
          <a:xfrm flipV="1">
            <a:off x="3456384" y="3928492"/>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1" name="Straight Connector 480"/>
          <p:cNvCxnSpPr/>
          <p:nvPr/>
        </p:nvCxnSpPr>
        <p:spPr bwMode="auto">
          <a:xfrm>
            <a:off x="1728192"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2" name="Straight Connector 481"/>
          <p:cNvCxnSpPr/>
          <p:nvPr/>
        </p:nvCxnSpPr>
        <p:spPr bwMode="auto">
          <a:xfrm>
            <a:off x="1584176"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83" name="Straight Connector 482"/>
          <p:cNvCxnSpPr/>
          <p:nvPr/>
        </p:nvCxnSpPr>
        <p:spPr bwMode="auto">
          <a:xfrm>
            <a:off x="1656184"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6" name="TextBox 495"/>
          <p:cNvSpPr txBox="1"/>
          <p:nvPr/>
        </p:nvSpPr>
        <p:spPr>
          <a:xfrm>
            <a:off x="3744416" y="4557980"/>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353" name="Freeform 352"/>
          <p:cNvSpPr/>
          <p:nvPr/>
        </p:nvSpPr>
        <p:spPr bwMode="auto">
          <a:xfrm>
            <a:off x="1725315" y="4083844"/>
            <a:ext cx="290512" cy="57150"/>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4" name="Freeform 353"/>
          <p:cNvSpPr/>
          <p:nvPr/>
        </p:nvSpPr>
        <p:spPr bwMode="auto">
          <a:xfrm>
            <a:off x="1656184" y="4033838"/>
            <a:ext cx="434528" cy="110678"/>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55" name="Freeform 354"/>
          <p:cNvSpPr/>
          <p:nvPr/>
        </p:nvSpPr>
        <p:spPr bwMode="auto">
          <a:xfrm>
            <a:off x="1584176" y="3990975"/>
            <a:ext cx="584051" cy="153541"/>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80" name="Rectangle 479"/>
          <p:cNvSpPr/>
          <p:nvPr/>
        </p:nvSpPr>
        <p:spPr bwMode="auto">
          <a:xfrm>
            <a:off x="5400600" y="1784802"/>
            <a:ext cx="4903539" cy="3384376"/>
          </a:xfrm>
          <a:prstGeom prst="rect">
            <a:avLst/>
          </a:prstGeom>
          <a:noFill/>
          <a:ln w="9525" cap="flat" cmpd="sng" algn="ctr">
            <a:solidFill>
              <a:schemeClr val="tx1"/>
            </a:solid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18" name="TextBox 517"/>
          <p:cNvSpPr txBox="1"/>
          <p:nvPr/>
        </p:nvSpPr>
        <p:spPr>
          <a:xfrm>
            <a:off x="7927875" y="5252799"/>
            <a:ext cx="864096" cy="492443"/>
          </a:xfrm>
          <a:prstGeom prst="rect">
            <a:avLst/>
          </a:prstGeom>
          <a:noFill/>
        </p:spPr>
        <p:txBody>
          <a:bodyPr wrap="square" lIns="0" tIns="0" rIns="0" bIns="0" rtlCol="0">
            <a:spAutoFit/>
          </a:bodyPr>
          <a:lstStyle/>
          <a:p>
            <a:pPr algn="ctr"/>
            <a:r>
              <a:rPr lang="en-GB" sz="1600" dirty="0" smtClean="0">
                <a:solidFill>
                  <a:srgbClr val="C00000"/>
                </a:solidFill>
              </a:rPr>
              <a:t>Active Gateway</a:t>
            </a:r>
            <a:endParaRPr lang="en-US" sz="1600" dirty="0" smtClean="0">
              <a:solidFill>
                <a:srgbClr val="C00000"/>
              </a:solidFill>
            </a:endParaRPr>
          </a:p>
        </p:txBody>
      </p:sp>
      <p:sp>
        <p:nvSpPr>
          <p:cNvPr id="519" name="TextBox 518"/>
          <p:cNvSpPr txBox="1"/>
          <p:nvPr/>
        </p:nvSpPr>
        <p:spPr>
          <a:xfrm>
            <a:off x="6919763" y="5252799"/>
            <a:ext cx="864096" cy="430887"/>
          </a:xfrm>
          <a:prstGeom prst="rect">
            <a:avLst/>
          </a:prstGeom>
          <a:noFill/>
        </p:spPr>
        <p:txBody>
          <a:bodyPr wrap="square" lIns="0" tIns="0" rIns="0" bIns="0" rtlCol="0">
            <a:spAutoFit/>
          </a:bodyPr>
          <a:lstStyle/>
          <a:p>
            <a:pPr algn="ctr"/>
            <a:r>
              <a:rPr lang="en-GB" sz="1400" b="0" dirty="0" smtClean="0">
                <a:solidFill>
                  <a:srgbClr val="C00000"/>
                </a:solidFill>
              </a:rPr>
              <a:t>Standby Gateway</a:t>
            </a:r>
            <a:endParaRPr lang="en-US" sz="1400" b="0" dirty="0" smtClean="0">
              <a:solidFill>
                <a:srgbClr val="C00000"/>
              </a:solidFill>
            </a:endParaRPr>
          </a:p>
        </p:txBody>
      </p:sp>
      <p:sp>
        <p:nvSpPr>
          <p:cNvPr id="520" name="TextBox 519"/>
          <p:cNvSpPr txBox="1"/>
          <p:nvPr/>
        </p:nvSpPr>
        <p:spPr>
          <a:xfrm>
            <a:off x="5983659" y="5241186"/>
            <a:ext cx="864096" cy="492443"/>
          </a:xfrm>
          <a:prstGeom prst="rect">
            <a:avLst/>
          </a:prstGeom>
          <a:noFill/>
        </p:spPr>
        <p:txBody>
          <a:bodyPr wrap="square" lIns="0" tIns="0" rIns="0" bIns="0" rtlCol="0">
            <a:spAutoFit/>
          </a:bodyPr>
          <a:lstStyle/>
          <a:p>
            <a:pPr algn="ctr"/>
            <a:r>
              <a:rPr lang="en-GB" sz="1600" dirty="0" smtClean="0">
                <a:solidFill>
                  <a:srgbClr val="0066FF"/>
                </a:solidFill>
              </a:rPr>
              <a:t>Active Gateway</a:t>
            </a:r>
            <a:endParaRPr lang="en-US" sz="1600" dirty="0" smtClean="0">
              <a:solidFill>
                <a:srgbClr val="0066FF"/>
              </a:solidFill>
            </a:endParaRPr>
          </a:p>
        </p:txBody>
      </p:sp>
      <p:sp>
        <p:nvSpPr>
          <p:cNvPr id="521" name="TextBox 520"/>
          <p:cNvSpPr txBox="1"/>
          <p:nvPr/>
        </p:nvSpPr>
        <p:spPr>
          <a:xfrm>
            <a:off x="8863979" y="5241186"/>
            <a:ext cx="864096" cy="430887"/>
          </a:xfrm>
          <a:prstGeom prst="rect">
            <a:avLst/>
          </a:prstGeom>
          <a:noFill/>
        </p:spPr>
        <p:txBody>
          <a:bodyPr wrap="square" lIns="0" tIns="0" rIns="0" bIns="0" rtlCol="0">
            <a:spAutoFit/>
          </a:bodyPr>
          <a:lstStyle/>
          <a:p>
            <a:pPr algn="ctr"/>
            <a:r>
              <a:rPr lang="en-GB" sz="1400" b="0" dirty="0" smtClean="0">
                <a:solidFill>
                  <a:srgbClr val="0066FF"/>
                </a:solidFill>
              </a:rPr>
              <a:t>Standby Gateway</a:t>
            </a:r>
            <a:endParaRPr lang="en-US" sz="1400" b="0" dirty="0" smtClean="0">
              <a:solidFill>
                <a:srgbClr val="0066FF"/>
              </a:solidFill>
            </a:endParaRPr>
          </a:p>
        </p:txBody>
      </p:sp>
      <p:sp>
        <p:nvSpPr>
          <p:cNvPr id="522" name="Rectangle 521"/>
          <p:cNvSpPr/>
          <p:nvPr/>
        </p:nvSpPr>
        <p:spPr bwMode="auto">
          <a:xfrm>
            <a:off x="7927875" y="3729018"/>
            <a:ext cx="2304256"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sp>
        <p:nvSpPr>
          <p:cNvPr id="523" name="Rectangle 522"/>
          <p:cNvSpPr/>
          <p:nvPr/>
        </p:nvSpPr>
        <p:spPr bwMode="auto">
          <a:xfrm>
            <a:off x="5472608" y="3729018"/>
            <a:ext cx="2311251" cy="21602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400" b="1" i="0" u="none" strike="noStrike" cap="none" normalizeH="0" baseline="0" dirty="0" smtClean="0">
              <a:ln>
                <a:noFill/>
              </a:ln>
              <a:solidFill>
                <a:schemeClr val="tx1"/>
              </a:solidFill>
              <a:effectLst/>
              <a:latin typeface="Arial" charset="0"/>
              <a:ea typeface="MS PGothic" pitchFamily="34" charset="-128"/>
            </a:endParaRPr>
          </a:p>
        </p:txBody>
      </p:sp>
      <p:grpSp>
        <p:nvGrpSpPr>
          <p:cNvPr id="14" name="Group 25"/>
          <p:cNvGrpSpPr>
            <a:grpSpLocks noChangeAspect="1"/>
          </p:cNvGrpSpPr>
          <p:nvPr/>
        </p:nvGrpSpPr>
        <p:grpSpPr>
          <a:xfrm>
            <a:off x="5551611" y="3224962"/>
            <a:ext cx="288032" cy="288032"/>
            <a:chOff x="655067" y="5296644"/>
            <a:chExt cx="504056" cy="504056"/>
          </a:xfrm>
          <a:solidFill>
            <a:schemeClr val="bg1"/>
          </a:solidFill>
        </p:grpSpPr>
        <p:sp>
          <p:nvSpPr>
            <p:cNvPr id="525" name="Isosceles Triangle 52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6" name="Trapezoid 52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27" name="Straight Connector 526"/>
          <p:cNvCxnSpPr>
            <a:stCxn id="525" idx="0"/>
          </p:cNvCxnSpPr>
          <p:nvPr/>
        </p:nvCxnSpPr>
        <p:spPr bwMode="auto">
          <a:xfrm flipV="1">
            <a:off x="5695627" y="315295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5" name="Group 25"/>
          <p:cNvGrpSpPr>
            <a:grpSpLocks noChangeAspect="1"/>
          </p:cNvGrpSpPr>
          <p:nvPr/>
        </p:nvGrpSpPr>
        <p:grpSpPr>
          <a:xfrm flipH="1">
            <a:off x="9872091" y="3224962"/>
            <a:ext cx="288032" cy="288032"/>
            <a:chOff x="655067" y="5296644"/>
            <a:chExt cx="504056" cy="504056"/>
          </a:xfrm>
          <a:solidFill>
            <a:schemeClr val="bg1"/>
          </a:solidFill>
        </p:grpSpPr>
        <p:sp>
          <p:nvSpPr>
            <p:cNvPr id="529" name="Isosceles Triangle 52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0" name="Trapezoid 52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531" name="Straight Connector 530"/>
          <p:cNvCxnSpPr>
            <a:stCxn id="529" idx="0"/>
          </p:cNvCxnSpPr>
          <p:nvPr/>
        </p:nvCxnSpPr>
        <p:spPr bwMode="auto">
          <a:xfrm flipH="1" flipV="1">
            <a:off x="10016107" y="315295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6" name="Group 315"/>
          <p:cNvGrpSpPr/>
          <p:nvPr/>
        </p:nvGrpSpPr>
        <p:grpSpPr>
          <a:xfrm>
            <a:off x="5623619" y="3512994"/>
            <a:ext cx="4464496" cy="216024"/>
            <a:chOff x="295027" y="3496444"/>
            <a:chExt cx="4464496" cy="72008"/>
          </a:xfrm>
        </p:grpSpPr>
        <p:cxnSp>
          <p:nvCxnSpPr>
            <p:cNvPr id="533" name="Straight Connector 532"/>
            <p:cNvCxnSpPr/>
            <p:nvPr/>
          </p:nvCxnSpPr>
          <p:spPr bwMode="auto">
            <a:xfrm>
              <a:off x="36703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4" name="Straight Connector 533"/>
            <p:cNvCxnSpPr/>
            <p:nvPr/>
          </p:nvCxnSpPr>
          <p:spPr bwMode="auto">
            <a:xfrm>
              <a:off x="43904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p:nvPr/>
          </p:nvCxnSpPr>
          <p:spPr bwMode="auto">
            <a:xfrm>
              <a:off x="29502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flipH="1">
              <a:off x="4687515"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7" name="Straight Connector 536"/>
            <p:cNvCxnSpPr/>
            <p:nvPr/>
          </p:nvCxnSpPr>
          <p:spPr bwMode="auto">
            <a:xfrm flipH="1">
              <a:off x="4615507"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8" name="Straight Connector 537"/>
            <p:cNvCxnSpPr/>
            <p:nvPr/>
          </p:nvCxnSpPr>
          <p:spPr bwMode="auto">
            <a:xfrm flipH="1">
              <a:off x="4759523" y="349644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539" name="TextBox 538"/>
          <p:cNvSpPr txBox="1"/>
          <p:nvPr/>
        </p:nvSpPr>
        <p:spPr>
          <a:xfrm>
            <a:off x="5551611" y="1928818"/>
            <a:ext cx="229230" cy="215444"/>
          </a:xfrm>
          <a:prstGeom prst="rect">
            <a:avLst/>
          </a:prstGeom>
          <a:noFill/>
        </p:spPr>
        <p:txBody>
          <a:bodyPr wrap="none" lIns="0" tIns="0" rIns="0" bIns="0" rtlCol="0">
            <a:spAutoFit/>
          </a:bodyPr>
          <a:lstStyle/>
          <a:p>
            <a:r>
              <a:rPr lang="en-GB" sz="1400" dirty="0" smtClean="0"/>
              <a:t>U1</a:t>
            </a:r>
            <a:endParaRPr lang="en-US" sz="1400" dirty="0" smtClean="0"/>
          </a:p>
        </p:txBody>
      </p:sp>
      <p:sp>
        <p:nvSpPr>
          <p:cNvPr id="540" name="TextBox 539"/>
          <p:cNvSpPr txBox="1"/>
          <p:nvPr/>
        </p:nvSpPr>
        <p:spPr>
          <a:xfrm>
            <a:off x="9872091" y="1928818"/>
            <a:ext cx="229230" cy="215444"/>
          </a:xfrm>
          <a:prstGeom prst="rect">
            <a:avLst/>
          </a:prstGeom>
          <a:noFill/>
        </p:spPr>
        <p:txBody>
          <a:bodyPr wrap="none" lIns="0" tIns="0" rIns="0" bIns="0" rtlCol="0">
            <a:spAutoFit/>
          </a:bodyPr>
          <a:lstStyle/>
          <a:p>
            <a:r>
              <a:rPr lang="en-GB" sz="1400" dirty="0" smtClean="0"/>
              <a:t>U2</a:t>
            </a:r>
            <a:endParaRPr lang="en-US" sz="1400" dirty="0" smtClean="0"/>
          </a:p>
        </p:txBody>
      </p:sp>
      <p:cxnSp>
        <p:nvCxnSpPr>
          <p:cNvPr id="541" name="Straight Connector 540"/>
          <p:cNvCxnSpPr/>
          <p:nvPr/>
        </p:nvCxnSpPr>
        <p:spPr bwMode="auto">
          <a:xfrm>
            <a:off x="5695627" y="214484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42" name="Straight Connector 541"/>
          <p:cNvCxnSpPr/>
          <p:nvPr/>
        </p:nvCxnSpPr>
        <p:spPr bwMode="auto">
          <a:xfrm>
            <a:off x="10016107" y="2144842"/>
            <a:ext cx="0" cy="1008112"/>
          </a:xfrm>
          <a:prstGeom prst="line">
            <a:avLst/>
          </a:prstGeom>
          <a:solidFill>
            <a:schemeClr val="accent1"/>
          </a:solidFill>
          <a:ln w="38100"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a:off x="6415707" y="3729018"/>
            <a:ext cx="504056"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p:nvPr/>
        </p:nvCxnSpPr>
        <p:spPr bwMode="auto">
          <a:xfrm>
            <a:off x="6353747" y="372901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9" name="Straight Connector 578"/>
          <p:cNvCxnSpPr/>
          <p:nvPr/>
        </p:nvCxnSpPr>
        <p:spPr bwMode="auto">
          <a:xfrm>
            <a:off x="6281739" y="3729018"/>
            <a:ext cx="494008"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0" name="Straight Connector 579"/>
          <p:cNvCxnSpPr/>
          <p:nvPr/>
        </p:nvCxnSpPr>
        <p:spPr bwMode="auto">
          <a:xfrm>
            <a:off x="5623619" y="372901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1" name="Straight Connector 580"/>
          <p:cNvCxnSpPr/>
          <p:nvPr/>
        </p:nvCxnSpPr>
        <p:spPr bwMode="auto">
          <a:xfrm>
            <a:off x="5695627" y="372901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2" name="Straight Connector 581"/>
          <p:cNvCxnSpPr/>
          <p:nvPr/>
        </p:nvCxnSpPr>
        <p:spPr bwMode="auto">
          <a:xfrm>
            <a:off x="5767635" y="3729018"/>
            <a:ext cx="648072"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6" name="Straight Connector 585"/>
          <p:cNvCxnSpPr/>
          <p:nvPr/>
        </p:nvCxnSpPr>
        <p:spPr bwMode="auto">
          <a:xfrm>
            <a:off x="8272348" y="3725139"/>
            <a:ext cx="447615" cy="21990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7" name="Straight Connector 586"/>
          <p:cNvCxnSpPr/>
          <p:nvPr/>
        </p:nvCxnSpPr>
        <p:spPr bwMode="auto">
          <a:xfrm>
            <a:off x="8347132" y="3728538"/>
            <a:ext cx="444839"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8" name="Straight Connector 587"/>
          <p:cNvCxnSpPr/>
          <p:nvPr/>
        </p:nvCxnSpPr>
        <p:spPr bwMode="auto">
          <a:xfrm>
            <a:off x="8415117" y="3728538"/>
            <a:ext cx="448862" cy="21650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89" name="Straight Connector 588"/>
          <p:cNvCxnSpPr/>
          <p:nvPr/>
        </p:nvCxnSpPr>
        <p:spPr bwMode="auto">
          <a:xfrm flipH="1">
            <a:off x="9368035" y="372901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0" name="Straight Connector 589"/>
          <p:cNvCxnSpPr/>
          <p:nvPr/>
        </p:nvCxnSpPr>
        <p:spPr bwMode="auto">
          <a:xfrm flipH="1">
            <a:off x="9296027" y="372901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1" name="Straight Connector 590"/>
          <p:cNvCxnSpPr/>
          <p:nvPr/>
        </p:nvCxnSpPr>
        <p:spPr bwMode="auto">
          <a:xfrm flipH="1">
            <a:off x="9224019" y="3729018"/>
            <a:ext cx="72008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98" name="TextBox 597"/>
          <p:cNvSpPr txBox="1"/>
          <p:nvPr/>
        </p:nvSpPr>
        <p:spPr>
          <a:xfrm>
            <a:off x="6271691" y="6171773"/>
            <a:ext cx="3168352" cy="276999"/>
          </a:xfrm>
          <a:prstGeom prst="rect">
            <a:avLst/>
          </a:prstGeom>
          <a:noFill/>
        </p:spPr>
        <p:txBody>
          <a:bodyPr wrap="square" lIns="0" tIns="0" rIns="0" bIns="0" rtlCol="0" anchor="ctr">
            <a:spAutoFit/>
          </a:bodyPr>
          <a:lstStyle/>
          <a:p>
            <a:pPr algn="ctr"/>
            <a:r>
              <a:rPr lang="en-GB" sz="1800" b="0" dirty="0" smtClean="0"/>
              <a:t>Left ENNI failure</a:t>
            </a:r>
            <a:endParaRPr lang="en-US" sz="1800" b="0" dirty="0" smtClean="0"/>
          </a:p>
        </p:txBody>
      </p:sp>
      <p:grpSp>
        <p:nvGrpSpPr>
          <p:cNvPr id="17" name="Group 58"/>
          <p:cNvGrpSpPr>
            <a:grpSpLocks noChangeAspect="1"/>
          </p:cNvGrpSpPr>
          <p:nvPr/>
        </p:nvGrpSpPr>
        <p:grpSpPr>
          <a:xfrm flipV="1">
            <a:off x="6921822" y="4302113"/>
            <a:ext cx="288032" cy="288032"/>
            <a:chOff x="655067" y="5296644"/>
            <a:chExt cx="504056" cy="504056"/>
          </a:xfrm>
          <a:solidFill>
            <a:schemeClr val="bg1"/>
          </a:solidFill>
        </p:grpSpPr>
        <p:sp>
          <p:nvSpPr>
            <p:cNvPr id="661" name="Isosceles Triangle 6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2" name="Trapezoid 66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07" name="Straight Connector 606"/>
          <p:cNvCxnSpPr/>
          <p:nvPr/>
        </p:nvCxnSpPr>
        <p:spPr bwMode="auto">
          <a:xfrm>
            <a:off x="7065838"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8" name="Straight Connector 607"/>
          <p:cNvCxnSpPr/>
          <p:nvPr/>
        </p:nvCxnSpPr>
        <p:spPr bwMode="auto">
          <a:xfrm>
            <a:off x="7137846"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09" name="Straight Connector 608"/>
          <p:cNvCxnSpPr/>
          <p:nvPr/>
        </p:nvCxnSpPr>
        <p:spPr bwMode="auto">
          <a:xfrm>
            <a:off x="6993830"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0" name="Straight Connector 609"/>
          <p:cNvCxnSpPr/>
          <p:nvPr/>
        </p:nvCxnSpPr>
        <p:spPr bwMode="auto">
          <a:xfrm flipH="1">
            <a:off x="7065838" y="4734161"/>
            <a:ext cx="1287090" cy="0"/>
          </a:xfrm>
          <a:prstGeom prst="line">
            <a:avLst/>
          </a:prstGeom>
          <a:solidFill>
            <a:schemeClr val="accent1"/>
          </a:solidFill>
          <a:ln w="38100" cap="flat" cmpd="sng" algn="ctr">
            <a:solidFill>
              <a:srgbClr val="CCCC00"/>
            </a:solidFill>
            <a:prstDash val="solid"/>
            <a:round/>
            <a:headEnd type="none" w="med" len="med"/>
            <a:tailEnd type="none" w="med" len="med"/>
          </a:ln>
          <a:effectLst/>
        </p:spPr>
      </p:cxnSp>
      <p:sp>
        <p:nvSpPr>
          <p:cNvPr id="611" name="TextBox 610"/>
          <p:cNvSpPr txBox="1"/>
          <p:nvPr/>
        </p:nvSpPr>
        <p:spPr>
          <a:xfrm flipH="1">
            <a:off x="7200800" y="4518137"/>
            <a:ext cx="1058431" cy="184666"/>
          </a:xfrm>
          <a:prstGeom prst="rect">
            <a:avLst/>
          </a:prstGeom>
          <a:noFill/>
        </p:spPr>
        <p:txBody>
          <a:bodyPr wrap="none" lIns="0" tIns="0" rIns="0" bIns="0" rtlCol="0">
            <a:spAutoFit/>
          </a:bodyPr>
          <a:lstStyle/>
          <a:p>
            <a:pPr algn="ctr"/>
            <a:r>
              <a:rPr lang="en-GB" sz="1200" b="0" dirty="0" smtClean="0">
                <a:solidFill>
                  <a:srgbClr val="808000"/>
                </a:solidFill>
              </a:rPr>
              <a:t>Intra-DAS TESI</a:t>
            </a:r>
            <a:endParaRPr lang="en-US" sz="1200" b="0" dirty="0" smtClean="0">
              <a:solidFill>
                <a:srgbClr val="808000"/>
              </a:solidFill>
            </a:endParaRPr>
          </a:p>
        </p:txBody>
      </p:sp>
      <p:cxnSp>
        <p:nvCxnSpPr>
          <p:cNvPr id="612" name="Straight Connector 611"/>
          <p:cNvCxnSpPr/>
          <p:nvPr/>
        </p:nvCxnSpPr>
        <p:spPr bwMode="auto">
          <a:xfrm flipH="1">
            <a:off x="7065838" y="459014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13" name="TextBox 612"/>
          <p:cNvSpPr txBox="1"/>
          <p:nvPr/>
        </p:nvSpPr>
        <p:spPr>
          <a:xfrm flipH="1">
            <a:off x="8732939" y="4878177"/>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614" name="TextBox 613"/>
          <p:cNvSpPr txBox="1"/>
          <p:nvPr/>
        </p:nvSpPr>
        <p:spPr>
          <a:xfrm flipH="1">
            <a:off x="6057726" y="4878177"/>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grpSp>
        <p:nvGrpSpPr>
          <p:cNvPr id="18" name="Group 61"/>
          <p:cNvGrpSpPr>
            <a:grpSpLocks noChangeAspect="1"/>
          </p:cNvGrpSpPr>
          <p:nvPr/>
        </p:nvGrpSpPr>
        <p:grpSpPr>
          <a:xfrm flipH="1" flipV="1">
            <a:off x="6201742" y="4302113"/>
            <a:ext cx="576064" cy="288032"/>
            <a:chOff x="655067" y="5296644"/>
            <a:chExt cx="504056" cy="504056"/>
          </a:xfrm>
          <a:solidFill>
            <a:schemeClr val="bg1"/>
          </a:solidFill>
        </p:grpSpPr>
        <p:sp>
          <p:nvSpPr>
            <p:cNvPr id="659" name="Isosceles Triangle 65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60" name="Trapezoid 659"/>
            <p:cNvSpPr/>
            <p:nvPr/>
          </p:nvSpPr>
          <p:spPr bwMode="auto">
            <a:xfrm>
              <a:off x="655067" y="5656684"/>
              <a:ext cx="504056" cy="144016"/>
            </a:xfrm>
            <a:prstGeom prst="trapezoid">
              <a:avLst>
                <a:gd name="adj" fmla="val 98016"/>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16" name="Straight Connector 615"/>
          <p:cNvCxnSpPr>
            <a:endCxn id="659" idx="0"/>
          </p:cNvCxnSpPr>
          <p:nvPr/>
        </p:nvCxnSpPr>
        <p:spPr bwMode="auto">
          <a:xfrm flipH="1" flipV="1">
            <a:off x="6489774" y="459014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9" name="Group 359"/>
          <p:cNvGrpSpPr/>
          <p:nvPr/>
        </p:nvGrpSpPr>
        <p:grpSpPr>
          <a:xfrm flipH="1">
            <a:off x="6273750" y="3942073"/>
            <a:ext cx="144016" cy="360040"/>
            <a:chOff x="871091" y="4144516"/>
            <a:chExt cx="144016" cy="144016"/>
          </a:xfrm>
        </p:grpSpPr>
        <p:cxnSp>
          <p:nvCxnSpPr>
            <p:cNvPr id="656" name="Straight Connector 655"/>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7" name="Straight Connector 656"/>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8" name="Straight Connector 657"/>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18" name="Rectangle 617"/>
          <p:cNvSpPr/>
          <p:nvPr/>
        </p:nvSpPr>
        <p:spPr bwMode="auto">
          <a:xfrm flipH="1">
            <a:off x="6489774" y="3942073"/>
            <a:ext cx="720080"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20" name="Group 365"/>
          <p:cNvGrpSpPr/>
          <p:nvPr/>
        </p:nvGrpSpPr>
        <p:grpSpPr>
          <a:xfrm flipH="1">
            <a:off x="6561782" y="4158097"/>
            <a:ext cx="144016" cy="144016"/>
            <a:chOff x="1591171" y="4144516"/>
            <a:chExt cx="144016" cy="144016"/>
          </a:xfrm>
        </p:grpSpPr>
        <p:cxnSp>
          <p:nvCxnSpPr>
            <p:cNvPr id="653" name="Straight Connector 652"/>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4" name="Straight Connector 653"/>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5" name="Straight Connector 654"/>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620" name="Rectangle 619"/>
          <p:cNvSpPr/>
          <p:nvPr/>
        </p:nvSpPr>
        <p:spPr bwMode="auto">
          <a:xfrm flipH="1">
            <a:off x="8145958" y="3942073"/>
            <a:ext cx="1008112" cy="216024"/>
          </a:xfrm>
          <a:prstGeom prst="rect">
            <a:avLst/>
          </a:prstGeom>
          <a:solidFill>
            <a:srgbClr val="FF00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000" b="1" i="0" u="none" strike="noStrike" cap="none" normalizeH="0" baseline="0" dirty="0" smtClean="0">
                <a:ln>
                  <a:noFill/>
                </a:ln>
                <a:solidFill>
                  <a:schemeClr val="bg1"/>
                </a:solidFill>
                <a:effectLst/>
                <a:latin typeface="Arial" charset="0"/>
                <a:ea typeface="MS PGothic" pitchFamily="34" charset="-128"/>
              </a:rPr>
              <a:t>Half-DAS</a:t>
            </a:r>
          </a:p>
        </p:txBody>
      </p:sp>
      <p:grpSp>
        <p:nvGrpSpPr>
          <p:cNvPr id="21" name="Group 58"/>
          <p:cNvGrpSpPr>
            <a:grpSpLocks noChangeAspect="1"/>
          </p:cNvGrpSpPr>
          <p:nvPr/>
        </p:nvGrpSpPr>
        <p:grpSpPr>
          <a:xfrm flipH="1" flipV="1">
            <a:off x="8217966" y="4302113"/>
            <a:ext cx="288032" cy="288032"/>
            <a:chOff x="655067" y="5296644"/>
            <a:chExt cx="504056" cy="504056"/>
          </a:xfrm>
          <a:solidFill>
            <a:schemeClr val="bg1"/>
          </a:solidFill>
        </p:grpSpPr>
        <p:sp>
          <p:nvSpPr>
            <p:cNvPr id="651" name="Isosceles Triangle 65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52" name="Trapezoid 65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grpSp>
        <p:nvGrpSpPr>
          <p:cNvPr id="22" name="Group 61"/>
          <p:cNvGrpSpPr>
            <a:grpSpLocks noChangeAspect="1"/>
          </p:cNvGrpSpPr>
          <p:nvPr/>
        </p:nvGrpSpPr>
        <p:grpSpPr>
          <a:xfrm flipH="1" flipV="1">
            <a:off x="8578006" y="4302113"/>
            <a:ext cx="864096" cy="288032"/>
            <a:chOff x="655067" y="5296644"/>
            <a:chExt cx="504056" cy="504056"/>
          </a:xfrm>
          <a:solidFill>
            <a:schemeClr val="bg1"/>
          </a:solidFill>
        </p:grpSpPr>
        <p:sp>
          <p:nvSpPr>
            <p:cNvPr id="649" name="Isosceles Triangle 64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50" name="Trapezoid 649"/>
            <p:cNvSpPr/>
            <p:nvPr/>
          </p:nvSpPr>
          <p:spPr bwMode="auto">
            <a:xfrm>
              <a:off x="655067" y="5656684"/>
              <a:ext cx="504056" cy="144016"/>
            </a:xfrm>
            <a:prstGeom prst="trapezoid">
              <a:avLst>
                <a:gd name="adj" fmla="val 154233"/>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cxnSp>
        <p:nvCxnSpPr>
          <p:cNvPr id="623" name="Straight Connector 622"/>
          <p:cNvCxnSpPr>
            <a:endCxn id="649" idx="0"/>
          </p:cNvCxnSpPr>
          <p:nvPr/>
        </p:nvCxnSpPr>
        <p:spPr bwMode="auto">
          <a:xfrm flipH="1" flipV="1">
            <a:off x="9010054" y="459014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380"/>
          <p:cNvGrpSpPr/>
          <p:nvPr/>
        </p:nvGrpSpPr>
        <p:grpSpPr>
          <a:xfrm flipH="1">
            <a:off x="8289974" y="4158097"/>
            <a:ext cx="144016" cy="144016"/>
            <a:chOff x="1591171" y="4144516"/>
            <a:chExt cx="144016" cy="144016"/>
          </a:xfrm>
        </p:grpSpPr>
        <p:cxnSp>
          <p:nvCxnSpPr>
            <p:cNvPr id="646" name="Straight Connector 645"/>
            <p:cNvCxnSpPr/>
            <p:nvPr/>
          </p:nvCxnSpPr>
          <p:spPr bwMode="auto">
            <a:xfrm>
              <a:off x="166317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7" name="Straight Connector 646"/>
            <p:cNvCxnSpPr/>
            <p:nvPr/>
          </p:nvCxnSpPr>
          <p:spPr bwMode="auto">
            <a:xfrm>
              <a:off x="173518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8" name="Straight Connector 647"/>
            <p:cNvCxnSpPr/>
            <p:nvPr/>
          </p:nvCxnSpPr>
          <p:spPr bwMode="auto">
            <a:xfrm>
              <a:off x="159117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25" name="Straight Connector 624"/>
          <p:cNvCxnSpPr/>
          <p:nvPr/>
        </p:nvCxnSpPr>
        <p:spPr bwMode="auto">
          <a:xfrm flipH="1">
            <a:off x="8938046"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6" name="Straight Connector 625"/>
          <p:cNvCxnSpPr/>
          <p:nvPr/>
        </p:nvCxnSpPr>
        <p:spPr bwMode="auto">
          <a:xfrm flipH="1">
            <a:off x="9082062"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7" name="Straight Connector 626"/>
          <p:cNvCxnSpPr/>
          <p:nvPr/>
        </p:nvCxnSpPr>
        <p:spPr bwMode="auto">
          <a:xfrm flipH="1">
            <a:off x="9010054"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28" name="Straight Connector 627"/>
          <p:cNvCxnSpPr/>
          <p:nvPr/>
        </p:nvCxnSpPr>
        <p:spPr bwMode="auto">
          <a:xfrm flipH="1">
            <a:off x="8361982" y="4590145"/>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4" name="Group 394"/>
          <p:cNvGrpSpPr/>
          <p:nvPr/>
        </p:nvGrpSpPr>
        <p:grpSpPr>
          <a:xfrm flipH="1">
            <a:off x="9226078" y="3942073"/>
            <a:ext cx="144016" cy="360040"/>
            <a:chOff x="871091" y="4144516"/>
            <a:chExt cx="144016" cy="144016"/>
          </a:xfrm>
        </p:grpSpPr>
        <p:cxnSp>
          <p:nvCxnSpPr>
            <p:cNvPr id="643" name="Straight Connector 642"/>
            <p:cNvCxnSpPr/>
            <p:nvPr/>
          </p:nvCxnSpPr>
          <p:spPr bwMode="auto">
            <a:xfrm>
              <a:off x="1015107"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4" name="Straight Connector 643"/>
            <p:cNvCxnSpPr/>
            <p:nvPr/>
          </p:nvCxnSpPr>
          <p:spPr bwMode="auto">
            <a:xfrm>
              <a:off x="871091"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5" name="Straight Connector 644"/>
            <p:cNvCxnSpPr/>
            <p:nvPr/>
          </p:nvCxnSpPr>
          <p:spPr bwMode="auto">
            <a:xfrm>
              <a:off x="943099" y="4144516"/>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cxnSp>
        <p:nvCxnSpPr>
          <p:cNvPr id="630" name="Straight Connector 629"/>
          <p:cNvCxnSpPr/>
          <p:nvPr/>
        </p:nvCxnSpPr>
        <p:spPr bwMode="auto">
          <a:xfrm flipH="1" flipV="1">
            <a:off x="8794030"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1" name="Straight Connector 630"/>
          <p:cNvCxnSpPr/>
          <p:nvPr/>
        </p:nvCxnSpPr>
        <p:spPr bwMode="auto">
          <a:xfrm flipH="1" flipV="1">
            <a:off x="8722022"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2" name="Straight Connector 631"/>
          <p:cNvCxnSpPr/>
          <p:nvPr/>
        </p:nvCxnSpPr>
        <p:spPr bwMode="auto">
          <a:xfrm flipH="1" flipV="1">
            <a:off x="8866038"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3" name="Straight Connector 632"/>
          <p:cNvCxnSpPr/>
          <p:nvPr/>
        </p:nvCxnSpPr>
        <p:spPr bwMode="auto">
          <a:xfrm flipH="1" flipV="1">
            <a:off x="6849814"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4" name="Straight Connector 633"/>
          <p:cNvCxnSpPr/>
          <p:nvPr/>
        </p:nvCxnSpPr>
        <p:spPr bwMode="auto">
          <a:xfrm flipH="1" flipV="1">
            <a:off x="6921822"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5" name="Straight Connector 634"/>
          <p:cNvCxnSpPr/>
          <p:nvPr/>
        </p:nvCxnSpPr>
        <p:spPr bwMode="auto">
          <a:xfrm flipH="1" flipV="1">
            <a:off x="6777806" y="3942073"/>
            <a:ext cx="216024"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6" name="Straight Connector 635"/>
          <p:cNvCxnSpPr/>
          <p:nvPr/>
        </p:nvCxnSpPr>
        <p:spPr bwMode="auto">
          <a:xfrm flipH="1">
            <a:off x="8722022"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7" name="Straight Connector 636"/>
          <p:cNvCxnSpPr/>
          <p:nvPr/>
        </p:nvCxnSpPr>
        <p:spPr bwMode="auto">
          <a:xfrm flipH="1">
            <a:off x="8866038"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8" name="Straight Connector 637"/>
          <p:cNvCxnSpPr/>
          <p:nvPr/>
        </p:nvCxnSpPr>
        <p:spPr bwMode="auto">
          <a:xfrm flipH="1">
            <a:off x="8794030" y="4158097"/>
            <a:ext cx="0" cy="14401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39" name="TextBox 638"/>
          <p:cNvSpPr txBox="1"/>
          <p:nvPr/>
        </p:nvSpPr>
        <p:spPr>
          <a:xfrm flipH="1">
            <a:off x="6295429" y="4571561"/>
            <a:ext cx="410369" cy="738664"/>
          </a:xfrm>
          <a:prstGeom prst="rect">
            <a:avLst/>
          </a:prstGeom>
          <a:noFill/>
        </p:spPr>
        <p:txBody>
          <a:bodyPr wrap="none" lIns="0" tIns="0" rIns="0" bIns="0" rtlCol="0">
            <a:spAutoFit/>
          </a:bodyPr>
          <a:lstStyle/>
          <a:p>
            <a:r>
              <a:rPr lang="en-GB" sz="4800" b="0" dirty="0" smtClean="0">
                <a:solidFill>
                  <a:srgbClr val="FF0000"/>
                </a:solidFill>
              </a:rPr>
              <a:t>X</a:t>
            </a:r>
            <a:endParaRPr lang="en-US" sz="4800" b="0" dirty="0" smtClean="0">
              <a:solidFill>
                <a:srgbClr val="FF0000"/>
              </a:solidFill>
            </a:endParaRPr>
          </a:p>
        </p:txBody>
      </p:sp>
      <p:sp>
        <p:nvSpPr>
          <p:cNvPr id="640" name="Freeform 639"/>
          <p:cNvSpPr/>
          <p:nvPr/>
        </p:nvSpPr>
        <p:spPr bwMode="auto">
          <a:xfrm flipH="1">
            <a:off x="8434387" y="4097425"/>
            <a:ext cx="290512" cy="57150"/>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1" name="Freeform 640"/>
          <p:cNvSpPr/>
          <p:nvPr/>
        </p:nvSpPr>
        <p:spPr bwMode="auto">
          <a:xfrm flipH="1">
            <a:off x="8359502" y="4047419"/>
            <a:ext cx="434528" cy="110678"/>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642" name="Freeform 641"/>
          <p:cNvSpPr/>
          <p:nvPr/>
        </p:nvSpPr>
        <p:spPr bwMode="auto">
          <a:xfrm flipH="1">
            <a:off x="8281987" y="4004556"/>
            <a:ext cx="584051" cy="153541"/>
          </a:xfrm>
          <a:custGeom>
            <a:avLst/>
            <a:gdLst>
              <a:gd name="connsiteX0" fmla="*/ 0 w 290512"/>
              <a:gd name="connsiteY0" fmla="*/ 57150 h 57150"/>
              <a:gd name="connsiteX1" fmla="*/ 147637 w 290512"/>
              <a:gd name="connsiteY1" fmla="*/ 0 h 57150"/>
              <a:gd name="connsiteX2" fmla="*/ 290512 w 290512"/>
              <a:gd name="connsiteY2" fmla="*/ 57150 h 57150"/>
            </a:gdLst>
            <a:ahLst/>
            <a:cxnLst>
              <a:cxn ang="0">
                <a:pos x="connsiteX0" y="connsiteY0"/>
              </a:cxn>
              <a:cxn ang="0">
                <a:pos x="connsiteX1" y="connsiteY1"/>
              </a:cxn>
              <a:cxn ang="0">
                <a:pos x="connsiteX2" y="connsiteY2"/>
              </a:cxn>
            </a:cxnLst>
            <a:rect l="l" t="t" r="r" b="b"/>
            <a:pathLst>
              <a:path w="290512" h="57150">
                <a:moveTo>
                  <a:pt x="0" y="57150"/>
                </a:moveTo>
                <a:cubicBezTo>
                  <a:pt x="49609" y="28575"/>
                  <a:pt x="99218" y="0"/>
                  <a:pt x="147637" y="0"/>
                </a:cubicBezTo>
                <a:cubicBezTo>
                  <a:pt x="196056" y="0"/>
                  <a:pt x="243284" y="28575"/>
                  <a:pt x="290512" y="57150"/>
                </a:cubicBez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9" name="Rectangle 318"/>
          <p:cNvSpPr/>
          <p:nvPr/>
        </p:nvSpPr>
        <p:spPr bwMode="auto">
          <a:xfrm>
            <a:off x="2808313" y="2649979"/>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0" name="Straight Connector 319"/>
          <p:cNvCxnSpPr/>
          <p:nvPr/>
        </p:nvCxnSpPr>
        <p:spPr bwMode="auto">
          <a:xfrm>
            <a:off x="3168353" y="2938011"/>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21" name="Rectangle 320"/>
          <p:cNvSpPr/>
          <p:nvPr/>
        </p:nvSpPr>
        <p:spPr bwMode="auto">
          <a:xfrm>
            <a:off x="1735188" y="2649979"/>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2" name="Straight Connector 321"/>
          <p:cNvCxnSpPr/>
          <p:nvPr/>
        </p:nvCxnSpPr>
        <p:spPr bwMode="auto">
          <a:xfrm>
            <a:off x="2095227" y="2938011"/>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23" name="Straight Connector 322"/>
          <p:cNvCxnSpPr>
            <a:endCxn id="319" idx="2"/>
          </p:cNvCxnSpPr>
          <p:nvPr/>
        </p:nvCxnSpPr>
        <p:spPr bwMode="auto">
          <a:xfrm flipH="1">
            <a:off x="3171851" y="2649979"/>
            <a:ext cx="219521" cy="288031"/>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324" name="Isosceles Triangle 323"/>
          <p:cNvSpPr/>
          <p:nvPr/>
        </p:nvSpPr>
        <p:spPr bwMode="auto">
          <a:xfrm>
            <a:off x="3023993" y="3226043"/>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5" name="Trapezoid 324"/>
          <p:cNvSpPr/>
          <p:nvPr/>
        </p:nvSpPr>
        <p:spPr bwMode="auto">
          <a:xfrm>
            <a:off x="3023992" y="3431780"/>
            <a:ext cx="28798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6" name="Isosceles Triangle 325"/>
          <p:cNvSpPr/>
          <p:nvPr/>
        </p:nvSpPr>
        <p:spPr bwMode="auto">
          <a:xfrm>
            <a:off x="1951211" y="3226043"/>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27" name="Trapezoid 326"/>
          <p:cNvSpPr/>
          <p:nvPr/>
        </p:nvSpPr>
        <p:spPr bwMode="auto">
          <a:xfrm>
            <a:off x="1951210" y="3431780"/>
            <a:ext cx="286128"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28" name="Straight Connector 327"/>
          <p:cNvCxnSpPr/>
          <p:nvPr/>
        </p:nvCxnSpPr>
        <p:spPr bwMode="auto">
          <a:xfrm>
            <a:off x="2037245" y="3514075"/>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29" name="Straight Connector 328"/>
          <p:cNvCxnSpPr/>
          <p:nvPr/>
        </p:nvCxnSpPr>
        <p:spPr bwMode="auto">
          <a:xfrm>
            <a:off x="2109253" y="3514075"/>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30" name="Straight Connector 329"/>
          <p:cNvCxnSpPr/>
          <p:nvPr/>
        </p:nvCxnSpPr>
        <p:spPr bwMode="auto">
          <a:xfrm>
            <a:off x="2181261" y="3514075"/>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331" name="Straight Connector 330"/>
          <p:cNvCxnSpPr/>
          <p:nvPr/>
        </p:nvCxnSpPr>
        <p:spPr bwMode="auto">
          <a:xfrm>
            <a:off x="3234609" y="351407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2" name="Straight Connector 331"/>
          <p:cNvCxnSpPr/>
          <p:nvPr/>
        </p:nvCxnSpPr>
        <p:spPr bwMode="auto">
          <a:xfrm>
            <a:off x="3090593" y="351407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33" name="Straight Connector 332"/>
          <p:cNvCxnSpPr/>
          <p:nvPr/>
        </p:nvCxnSpPr>
        <p:spPr bwMode="auto">
          <a:xfrm>
            <a:off x="3162601" y="351407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34" name="Freeform 333"/>
          <p:cNvSpPr/>
          <p:nvPr/>
        </p:nvSpPr>
        <p:spPr bwMode="auto">
          <a:xfrm>
            <a:off x="1879204" y="2649979"/>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35" name="TextBox 334"/>
          <p:cNvSpPr txBox="1"/>
          <p:nvPr/>
        </p:nvSpPr>
        <p:spPr>
          <a:xfrm>
            <a:off x="2430841" y="2434535"/>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36" name="TextBox 335"/>
          <p:cNvSpPr txBox="1"/>
          <p:nvPr/>
        </p:nvSpPr>
        <p:spPr>
          <a:xfrm>
            <a:off x="1806560" y="2434535"/>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37" name="TextBox 336"/>
          <p:cNvSpPr txBox="1"/>
          <p:nvPr/>
        </p:nvSpPr>
        <p:spPr>
          <a:xfrm>
            <a:off x="3365470" y="2433955"/>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38" name="TextBox 337"/>
          <p:cNvSpPr txBox="1"/>
          <p:nvPr/>
        </p:nvSpPr>
        <p:spPr>
          <a:xfrm>
            <a:off x="2671291" y="2433955"/>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39" name="Rectangle 338"/>
          <p:cNvSpPr/>
          <p:nvPr/>
        </p:nvSpPr>
        <p:spPr bwMode="auto">
          <a:xfrm>
            <a:off x="3736786" y="2649979"/>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0" name="Freeform 339"/>
          <p:cNvSpPr/>
          <p:nvPr/>
        </p:nvSpPr>
        <p:spPr bwMode="auto">
          <a:xfrm>
            <a:off x="3880802" y="2649979"/>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41" name="Straight Connector 340"/>
          <p:cNvCxnSpPr/>
          <p:nvPr/>
        </p:nvCxnSpPr>
        <p:spPr bwMode="auto">
          <a:xfrm>
            <a:off x="4111451" y="2938011"/>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342" name="Rectangle 341"/>
          <p:cNvSpPr/>
          <p:nvPr/>
        </p:nvSpPr>
        <p:spPr bwMode="auto">
          <a:xfrm>
            <a:off x="798447" y="2649979"/>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43" name="Straight Connector 342"/>
          <p:cNvCxnSpPr/>
          <p:nvPr/>
        </p:nvCxnSpPr>
        <p:spPr bwMode="auto">
          <a:xfrm>
            <a:off x="1151670" y="2938011"/>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endCxn id="342" idx="2"/>
          </p:cNvCxnSpPr>
          <p:nvPr/>
        </p:nvCxnSpPr>
        <p:spPr bwMode="auto">
          <a:xfrm>
            <a:off x="949458" y="2649979"/>
            <a:ext cx="212527" cy="288031"/>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345" name="Isosceles Triangle 344"/>
          <p:cNvSpPr/>
          <p:nvPr/>
        </p:nvSpPr>
        <p:spPr bwMode="auto">
          <a:xfrm>
            <a:off x="3967435" y="3226043"/>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6" name="Trapezoid 345"/>
          <p:cNvSpPr/>
          <p:nvPr/>
        </p:nvSpPr>
        <p:spPr bwMode="auto">
          <a:xfrm>
            <a:off x="3970352" y="3431780"/>
            <a:ext cx="28580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7" name="Isosceles Triangle 346"/>
          <p:cNvSpPr/>
          <p:nvPr/>
        </p:nvSpPr>
        <p:spPr bwMode="auto">
          <a:xfrm>
            <a:off x="1013722" y="3226043"/>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8" name="Trapezoid 347"/>
          <p:cNvSpPr/>
          <p:nvPr/>
        </p:nvSpPr>
        <p:spPr bwMode="auto">
          <a:xfrm>
            <a:off x="1013720" y="3431780"/>
            <a:ext cx="28941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9" name="TextBox 348"/>
          <p:cNvSpPr txBox="1"/>
          <p:nvPr/>
        </p:nvSpPr>
        <p:spPr>
          <a:xfrm>
            <a:off x="1591171" y="2434535"/>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350" name="TextBox 349"/>
          <p:cNvSpPr txBox="1"/>
          <p:nvPr/>
        </p:nvSpPr>
        <p:spPr>
          <a:xfrm>
            <a:off x="799083" y="2434535"/>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351" name="TextBox 350"/>
          <p:cNvSpPr txBox="1"/>
          <p:nvPr/>
        </p:nvSpPr>
        <p:spPr>
          <a:xfrm>
            <a:off x="4294579" y="2433955"/>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352" name="TextBox 351"/>
          <p:cNvSpPr txBox="1"/>
          <p:nvPr/>
        </p:nvSpPr>
        <p:spPr>
          <a:xfrm>
            <a:off x="3848685" y="2433955"/>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375" name="TextBox 374"/>
          <p:cNvSpPr txBox="1"/>
          <p:nvPr/>
        </p:nvSpPr>
        <p:spPr>
          <a:xfrm>
            <a:off x="2521384" y="1927611"/>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376" name="Freeform 375"/>
          <p:cNvSpPr/>
          <p:nvPr/>
        </p:nvSpPr>
        <p:spPr bwMode="auto">
          <a:xfrm>
            <a:off x="1375147" y="1912268"/>
            <a:ext cx="2520280" cy="737711"/>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5" name="TextBox 384"/>
          <p:cNvSpPr txBox="1"/>
          <p:nvPr/>
        </p:nvSpPr>
        <p:spPr>
          <a:xfrm>
            <a:off x="1231131" y="1929899"/>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386" name="TextBox 385"/>
          <p:cNvSpPr txBox="1"/>
          <p:nvPr/>
        </p:nvSpPr>
        <p:spPr>
          <a:xfrm>
            <a:off x="3823419" y="1929899"/>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387" name="Straight Connector 386"/>
          <p:cNvCxnSpPr/>
          <p:nvPr/>
        </p:nvCxnSpPr>
        <p:spPr bwMode="auto">
          <a:xfrm flipH="1">
            <a:off x="942463" y="2145923"/>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391" name="Straight Connector 390"/>
          <p:cNvCxnSpPr/>
          <p:nvPr/>
        </p:nvCxnSpPr>
        <p:spPr bwMode="auto">
          <a:xfrm>
            <a:off x="3959805" y="2145923"/>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392" name="Straight Connector 391"/>
          <p:cNvCxnSpPr/>
          <p:nvPr/>
        </p:nvCxnSpPr>
        <p:spPr bwMode="auto">
          <a:xfrm>
            <a:off x="2959323" y="2073915"/>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394" name="Straight Connector 393"/>
          <p:cNvCxnSpPr/>
          <p:nvPr/>
        </p:nvCxnSpPr>
        <p:spPr bwMode="auto">
          <a:xfrm flipH="1">
            <a:off x="1879203" y="2145923"/>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400" name="Freeform 399"/>
          <p:cNvSpPr/>
          <p:nvPr/>
        </p:nvSpPr>
        <p:spPr bwMode="auto">
          <a:xfrm>
            <a:off x="2311251" y="2223164"/>
            <a:ext cx="648072" cy="426815"/>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1" name="TextBox 400"/>
          <p:cNvSpPr txBox="1"/>
          <p:nvPr/>
        </p:nvSpPr>
        <p:spPr>
          <a:xfrm>
            <a:off x="2815307" y="1929899"/>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402" name="TextBox 401"/>
          <p:cNvSpPr txBox="1"/>
          <p:nvPr/>
        </p:nvSpPr>
        <p:spPr>
          <a:xfrm>
            <a:off x="2095227" y="1929899"/>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404" name="TextBox 403"/>
          <p:cNvSpPr txBox="1"/>
          <p:nvPr/>
        </p:nvSpPr>
        <p:spPr>
          <a:xfrm>
            <a:off x="2527275" y="2217931"/>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cxnSp>
        <p:nvCxnSpPr>
          <p:cNvPr id="405" name="Straight Connector 404"/>
          <p:cNvCxnSpPr/>
          <p:nvPr/>
        </p:nvCxnSpPr>
        <p:spPr bwMode="auto">
          <a:xfrm>
            <a:off x="4158631" y="3514075"/>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06" name="Straight Connector 405"/>
          <p:cNvCxnSpPr/>
          <p:nvPr/>
        </p:nvCxnSpPr>
        <p:spPr bwMode="auto">
          <a:xfrm>
            <a:off x="4014615" y="3514075"/>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07" name="Straight Connector 406"/>
          <p:cNvCxnSpPr/>
          <p:nvPr/>
        </p:nvCxnSpPr>
        <p:spPr bwMode="auto">
          <a:xfrm>
            <a:off x="4086623" y="3514075"/>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409" name="Straight Connector 408"/>
          <p:cNvCxnSpPr/>
          <p:nvPr/>
        </p:nvCxnSpPr>
        <p:spPr bwMode="auto">
          <a:xfrm>
            <a:off x="1247683" y="351407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0" name="Straight Connector 409"/>
          <p:cNvCxnSpPr/>
          <p:nvPr/>
        </p:nvCxnSpPr>
        <p:spPr bwMode="auto">
          <a:xfrm>
            <a:off x="1103667" y="351407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1" name="Straight Connector 410"/>
          <p:cNvCxnSpPr/>
          <p:nvPr/>
        </p:nvCxnSpPr>
        <p:spPr bwMode="auto">
          <a:xfrm>
            <a:off x="1175675" y="3514075"/>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61" name="Group 273"/>
          <p:cNvGrpSpPr>
            <a:grpSpLocks noChangeAspect="1"/>
          </p:cNvGrpSpPr>
          <p:nvPr/>
        </p:nvGrpSpPr>
        <p:grpSpPr>
          <a:xfrm rot="2404024" flipV="1">
            <a:off x="1105405" y="2189819"/>
            <a:ext cx="127891" cy="383676"/>
            <a:chOff x="1951211" y="1696244"/>
            <a:chExt cx="144016" cy="432048"/>
          </a:xfrm>
          <a:solidFill>
            <a:srgbClr val="99FF66"/>
          </a:solidFill>
        </p:grpSpPr>
        <p:sp>
          <p:nvSpPr>
            <p:cNvPr id="562" name="Flowchart: Delay 561"/>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3" name="Isosceles Triangle 56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4" name="Flowchart: Delay 563"/>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5" name="Isosceles Triangle 564"/>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66" name="Group 273"/>
          <p:cNvGrpSpPr>
            <a:grpSpLocks noChangeAspect="1"/>
          </p:cNvGrpSpPr>
          <p:nvPr/>
        </p:nvGrpSpPr>
        <p:grpSpPr>
          <a:xfrm rot="2162564" flipV="1">
            <a:off x="1447357" y="2248347"/>
            <a:ext cx="127891" cy="383676"/>
            <a:chOff x="1951211" y="1696244"/>
            <a:chExt cx="144016" cy="432048"/>
          </a:xfrm>
          <a:solidFill>
            <a:srgbClr val="99FF66"/>
          </a:solidFill>
        </p:grpSpPr>
        <p:sp>
          <p:nvSpPr>
            <p:cNvPr id="567" name="Flowchart: Delay 566"/>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8" name="Isosceles Triangle 56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9" name="Flowchart: Delay 568"/>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70" name="Isosceles Triangle 569"/>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71" name="Group 273"/>
          <p:cNvGrpSpPr>
            <a:grpSpLocks noChangeAspect="1"/>
          </p:cNvGrpSpPr>
          <p:nvPr/>
        </p:nvGrpSpPr>
        <p:grpSpPr>
          <a:xfrm rot="2152733" flipV="1">
            <a:off x="1972007" y="2241031"/>
            <a:ext cx="127891" cy="383676"/>
            <a:chOff x="1951211" y="1696244"/>
            <a:chExt cx="144016" cy="432048"/>
          </a:xfrm>
          <a:solidFill>
            <a:srgbClr val="99FF66"/>
          </a:solidFill>
        </p:grpSpPr>
        <p:sp>
          <p:nvSpPr>
            <p:cNvPr id="572" name="Flowchart: Delay 571"/>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73" name="Isosceles Triangle 57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74" name="Flowchart: Delay 573"/>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75" name="Isosceles Triangle 574"/>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76" name="Group 273"/>
          <p:cNvGrpSpPr>
            <a:grpSpLocks noChangeAspect="1"/>
          </p:cNvGrpSpPr>
          <p:nvPr/>
        </p:nvGrpSpPr>
        <p:grpSpPr>
          <a:xfrm rot="931992" flipV="1">
            <a:off x="2307654" y="2243537"/>
            <a:ext cx="127891" cy="383676"/>
            <a:chOff x="1951211" y="1696244"/>
            <a:chExt cx="144016" cy="432048"/>
          </a:xfrm>
          <a:solidFill>
            <a:srgbClr val="99FF66"/>
          </a:solidFill>
        </p:grpSpPr>
        <p:sp>
          <p:nvSpPr>
            <p:cNvPr id="583" name="Flowchart: Delay 582"/>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4" name="Isosceles Triangle 58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5" name="Flowchart: Delay 584"/>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2" name="Isosceles Triangle 591"/>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93" name="Group 273"/>
          <p:cNvGrpSpPr>
            <a:grpSpLocks noChangeAspect="1"/>
          </p:cNvGrpSpPr>
          <p:nvPr/>
        </p:nvGrpSpPr>
        <p:grpSpPr>
          <a:xfrm rot="20802524" flipV="1">
            <a:off x="2837255" y="2243537"/>
            <a:ext cx="127891" cy="383676"/>
            <a:chOff x="1951211" y="1696244"/>
            <a:chExt cx="144016" cy="432048"/>
          </a:xfrm>
          <a:solidFill>
            <a:srgbClr val="99FF66"/>
          </a:solidFill>
        </p:grpSpPr>
        <p:sp>
          <p:nvSpPr>
            <p:cNvPr id="594" name="Flowchart: Delay 593"/>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5" name="Isosceles Triangle 594"/>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6" name="Flowchart: Delay 595"/>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97" name="Isosceles Triangle 596"/>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99" name="Group 273"/>
          <p:cNvGrpSpPr>
            <a:grpSpLocks noChangeAspect="1"/>
          </p:cNvGrpSpPr>
          <p:nvPr/>
        </p:nvGrpSpPr>
        <p:grpSpPr>
          <a:xfrm rot="19445097" flipV="1">
            <a:off x="3160715" y="2232563"/>
            <a:ext cx="127891" cy="383676"/>
            <a:chOff x="1951211" y="1696244"/>
            <a:chExt cx="144016" cy="432048"/>
          </a:xfrm>
          <a:solidFill>
            <a:srgbClr val="99FF66"/>
          </a:solidFill>
        </p:grpSpPr>
        <p:sp>
          <p:nvSpPr>
            <p:cNvPr id="600" name="Flowchart: Delay 599"/>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1" name="Isosceles Triangle 60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2" name="Flowchart: Delay 601"/>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3" name="Isosceles Triangle 602"/>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04" name="Group 273"/>
          <p:cNvGrpSpPr>
            <a:grpSpLocks noChangeAspect="1"/>
          </p:cNvGrpSpPr>
          <p:nvPr/>
        </p:nvGrpSpPr>
        <p:grpSpPr>
          <a:xfrm rot="19282634" flipV="1">
            <a:off x="3665923" y="2258169"/>
            <a:ext cx="127891" cy="383676"/>
            <a:chOff x="1951211" y="1696244"/>
            <a:chExt cx="144016" cy="432048"/>
          </a:xfrm>
          <a:solidFill>
            <a:srgbClr val="99FF66"/>
          </a:solidFill>
        </p:grpSpPr>
        <p:sp>
          <p:nvSpPr>
            <p:cNvPr id="605" name="Flowchart: Delay 604"/>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6" name="Isosceles Triangle 60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5" name="Flowchart: Delay 614"/>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7" name="Isosceles Triangle 616"/>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19" name="Group 273"/>
          <p:cNvGrpSpPr>
            <a:grpSpLocks noChangeAspect="1"/>
          </p:cNvGrpSpPr>
          <p:nvPr/>
        </p:nvGrpSpPr>
        <p:grpSpPr>
          <a:xfrm rot="19489654" flipV="1">
            <a:off x="4100477" y="2228905"/>
            <a:ext cx="127891" cy="383676"/>
            <a:chOff x="1951211" y="1696244"/>
            <a:chExt cx="144016" cy="432048"/>
          </a:xfrm>
          <a:solidFill>
            <a:srgbClr val="99FF66"/>
          </a:solidFill>
        </p:grpSpPr>
        <p:sp>
          <p:nvSpPr>
            <p:cNvPr id="621" name="Flowchart: Delay 620"/>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2" name="Isosceles Triangle 62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4" name="Flowchart: Delay 623"/>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9" name="Isosceles Triangle 628"/>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703" name="Rectangle 702"/>
          <p:cNvSpPr/>
          <p:nvPr/>
        </p:nvSpPr>
        <p:spPr bwMode="auto">
          <a:xfrm>
            <a:off x="8000519"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04" name="Straight Connector 703"/>
          <p:cNvCxnSpPr/>
          <p:nvPr/>
        </p:nvCxnSpPr>
        <p:spPr bwMode="auto">
          <a:xfrm>
            <a:off x="8360559"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05" name="Rectangle 704"/>
          <p:cNvSpPr/>
          <p:nvPr/>
        </p:nvSpPr>
        <p:spPr bwMode="auto">
          <a:xfrm>
            <a:off x="6927394"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06" name="Straight Connector 705"/>
          <p:cNvCxnSpPr/>
          <p:nvPr/>
        </p:nvCxnSpPr>
        <p:spPr bwMode="auto">
          <a:xfrm>
            <a:off x="7287433"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07" name="Straight Connector 706"/>
          <p:cNvCxnSpPr>
            <a:endCxn id="703" idx="2"/>
          </p:cNvCxnSpPr>
          <p:nvPr/>
        </p:nvCxnSpPr>
        <p:spPr bwMode="auto">
          <a:xfrm flipH="1">
            <a:off x="8364057" y="2632348"/>
            <a:ext cx="219521" cy="288031"/>
          </a:xfrm>
          <a:prstGeom prst="line">
            <a:avLst/>
          </a:prstGeom>
          <a:solidFill>
            <a:schemeClr val="accent1"/>
          </a:solidFill>
          <a:ln w="38100" cap="flat" cmpd="sng" algn="ctr">
            <a:solidFill>
              <a:srgbClr val="C00000"/>
            </a:solidFill>
            <a:prstDash val="solid"/>
            <a:round/>
            <a:headEnd type="none" w="med" len="med"/>
            <a:tailEnd type="none" w="med" len="med"/>
          </a:ln>
          <a:effectLst/>
        </p:spPr>
      </p:cxnSp>
      <p:sp>
        <p:nvSpPr>
          <p:cNvPr id="708" name="Isosceles Triangle 707"/>
          <p:cNvSpPr/>
          <p:nvPr/>
        </p:nvSpPr>
        <p:spPr bwMode="auto">
          <a:xfrm>
            <a:off x="8216199"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09" name="Trapezoid 708"/>
          <p:cNvSpPr/>
          <p:nvPr/>
        </p:nvSpPr>
        <p:spPr bwMode="auto">
          <a:xfrm>
            <a:off x="8216198" y="3414149"/>
            <a:ext cx="287987"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10" name="Isosceles Triangle 709"/>
          <p:cNvSpPr/>
          <p:nvPr/>
        </p:nvSpPr>
        <p:spPr bwMode="auto">
          <a:xfrm>
            <a:off x="7143417"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11" name="Trapezoid 710"/>
          <p:cNvSpPr/>
          <p:nvPr/>
        </p:nvSpPr>
        <p:spPr bwMode="auto">
          <a:xfrm>
            <a:off x="7143416" y="3414149"/>
            <a:ext cx="286128"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12" name="Straight Connector 711"/>
          <p:cNvCxnSpPr/>
          <p:nvPr/>
        </p:nvCxnSpPr>
        <p:spPr bwMode="auto">
          <a:xfrm>
            <a:off x="722945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13" name="Straight Connector 712"/>
          <p:cNvCxnSpPr/>
          <p:nvPr/>
        </p:nvCxnSpPr>
        <p:spPr bwMode="auto">
          <a:xfrm>
            <a:off x="7301459"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14" name="Straight Connector 713"/>
          <p:cNvCxnSpPr/>
          <p:nvPr/>
        </p:nvCxnSpPr>
        <p:spPr bwMode="auto">
          <a:xfrm>
            <a:off x="737346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15" name="Straight Connector 714"/>
          <p:cNvCxnSpPr/>
          <p:nvPr/>
        </p:nvCxnSpPr>
        <p:spPr bwMode="auto">
          <a:xfrm>
            <a:off x="8426815"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6" name="Straight Connector 715"/>
          <p:cNvCxnSpPr/>
          <p:nvPr/>
        </p:nvCxnSpPr>
        <p:spPr bwMode="auto">
          <a:xfrm>
            <a:off x="828279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17" name="Straight Connector 716"/>
          <p:cNvCxnSpPr/>
          <p:nvPr/>
        </p:nvCxnSpPr>
        <p:spPr bwMode="auto">
          <a:xfrm>
            <a:off x="8354807"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18" name="Freeform 717"/>
          <p:cNvSpPr/>
          <p:nvPr/>
        </p:nvSpPr>
        <p:spPr bwMode="auto">
          <a:xfrm>
            <a:off x="7071410"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C0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19" name="TextBox 718"/>
          <p:cNvSpPr txBox="1"/>
          <p:nvPr/>
        </p:nvSpPr>
        <p:spPr>
          <a:xfrm>
            <a:off x="7623047" y="2416904"/>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720" name="TextBox 719"/>
          <p:cNvSpPr txBox="1"/>
          <p:nvPr/>
        </p:nvSpPr>
        <p:spPr>
          <a:xfrm>
            <a:off x="6998766" y="2416904"/>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721" name="TextBox 720"/>
          <p:cNvSpPr txBox="1"/>
          <p:nvPr/>
        </p:nvSpPr>
        <p:spPr>
          <a:xfrm>
            <a:off x="8557676" y="2416324"/>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722" name="TextBox 721"/>
          <p:cNvSpPr txBox="1"/>
          <p:nvPr/>
        </p:nvSpPr>
        <p:spPr>
          <a:xfrm>
            <a:off x="7863497" y="2416324"/>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723" name="Rectangle 722"/>
          <p:cNvSpPr/>
          <p:nvPr/>
        </p:nvSpPr>
        <p:spPr bwMode="auto">
          <a:xfrm>
            <a:off x="8928992"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24" name="Freeform 723"/>
          <p:cNvSpPr/>
          <p:nvPr/>
        </p:nvSpPr>
        <p:spPr bwMode="auto">
          <a:xfrm>
            <a:off x="9073008" y="2632348"/>
            <a:ext cx="432048" cy="144016"/>
          </a:xfrm>
          <a:custGeom>
            <a:avLst/>
            <a:gdLst>
              <a:gd name="connsiteX0" fmla="*/ 0 w 218783"/>
              <a:gd name="connsiteY0" fmla="*/ 0 h 73863"/>
              <a:gd name="connsiteX1" fmla="*/ 106587 w 218783"/>
              <a:gd name="connsiteY1" fmla="*/ 72928 h 73863"/>
              <a:gd name="connsiteX2" fmla="*/ 218783 w 218783"/>
              <a:gd name="connsiteY2" fmla="*/ 5610 h 73863"/>
            </a:gdLst>
            <a:ahLst/>
            <a:cxnLst>
              <a:cxn ang="0">
                <a:pos x="connsiteX0" y="connsiteY0"/>
              </a:cxn>
              <a:cxn ang="0">
                <a:pos x="connsiteX1" y="connsiteY1"/>
              </a:cxn>
              <a:cxn ang="0">
                <a:pos x="connsiteX2" y="connsiteY2"/>
              </a:cxn>
            </a:cxnLst>
            <a:rect l="l" t="t" r="r" b="b"/>
            <a:pathLst>
              <a:path w="218783" h="73863">
                <a:moveTo>
                  <a:pt x="0" y="0"/>
                </a:moveTo>
                <a:cubicBezTo>
                  <a:pt x="35061" y="35996"/>
                  <a:pt x="70123" y="71993"/>
                  <a:pt x="106587" y="72928"/>
                </a:cubicBezTo>
                <a:cubicBezTo>
                  <a:pt x="143051" y="73863"/>
                  <a:pt x="180917" y="39736"/>
                  <a:pt x="218783" y="5610"/>
                </a:cubicBezTo>
              </a:path>
            </a:pathLst>
          </a:custGeom>
          <a:noFill/>
          <a:ln w="38100" cap="flat" cmpd="sng" algn="ctr">
            <a:solidFill>
              <a:srgbClr val="0066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25" name="Straight Connector 724"/>
          <p:cNvCxnSpPr/>
          <p:nvPr/>
        </p:nvCxnSpPr>
        <p:spPr bwMode="auto">
          <a:xfrm>
            <a:off x="9303657" y="2920380"/>
            <a:ext cx="0" cy="288032"/>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sp>
        <p:nvSpPr>
          <p:cNvPr id="726" name="Rectangle 725"/>
          <p:cNvSpPr/>
          <p:nvPr/>
        </p:nvSpPr>
        <p:spPr bwMode="auto">
          <a:xfrm>
            <a:off x="5990653" y="2632348"/>
            <a:ext cx="727075" cy="288031"/>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27" name="Straight Connector 726"/>
          <p:cNvCxnSpPr/>
          <p:nvPr/>
        </p:nvCxnSpPr>
        <p:spPr bwMode="auto">
          <a:xfrm>
            <a:off x="6343876" y="2920380"/>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8" name="Straight Connector 727"/>
          <p:cNvCxnSpPr>
            <a:endCxn id="726" idx="2"/>
          </p:cNvCxnSpPr>
          <p:nvPr/>
        </p:nvCxnSpPr>
        <p:spPr bwMode="auto">
          <a:xfrm>
            <a:off x="6141664" y="2632348"/>
            <a:ext cx="212527" cy="288031"/>
          </a:xfrm>
          <a:prstGeom prst="line">
            <a:avLst/>
          </a:prstGeom>
          <a:solidFill>
            <a:schemeClr val="accent1"/>
          </a:solidFill>
          <a:ln w="38100" cap="flat" cmpd="sng" algn="ctr">
            <a:solidFill>
              <a:srgbClr val="0066FF"/>
            </a:solidFill>
            <a:prstDash val="solid"/>
            <a:round/>
            <a:headEnd type="none" w="med" len="med"/>
            <a:tailEnd type="none" w="med" len="med"/>
          </a:ln>
          <a:effectLst/>
        </p:spPr>
      </p:cxnSp>
      <p:sp>
        <p:nvSpPr>
          <p:cNvPr id="729" name="Isosceles Triangle 728"/>
          <p:cNvSpPr/>
          <p:nvPr/>
        </p:nvSpPr>
        <p:spPr bwMode="auto">
          <a:xfrm>
            <a:off x="9159641" y="3208412"/>
            <a:ext cx="288032" cy="288032"/>
          </a:xfrm>
          <a:prstGeom prst="triangle">
            <a:avLst/>
          </a:prstGeom>
          <a:solidFill>
            <a:srgbClr val="99FF66"/>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30" name="Trapezoid 729"/>
          <p:cNvSpPr/>
          <p:nvPr/>
        </p:nvSpPr>
        <p:spPr bwMode="auto">
          <a:xfrm>
            <a:off x="9162558" y="3414149"/>
            <a:ext cx="285803" cy="82295"/>
          </a:xfrm>
          <a:prstGeom prst="trapezoid">
            <a:avLst>
              <a:gd name="adj" fmla="val 49845"/>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a:off x="6205928" y="3208412"/>
            <a:ext cx="288032" cy="288032"/>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32" name="Trapezoid 731"/>
          <p:cNvSpPr/>
          <p:nvPr/>
        </p:nvSpPr>
        <p:spPr bwMode="auto">
          <a:xfrm>
            <a:off x="6205926" y="3414149"/>
            <a:ext cx="289419" cy="82295"/>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33" name="TextBox 732"/>
          <p:cNvSpPr txBox="1"/>
          <p:nvPr/>
        </p:nvSpPr>
        <p:spPr>
          <a:xfrm>
            <a:off x="6783377" y="2416904"/>
            <a:ext cx="190758" cy="215444"/>
          </a:xfrm>
          <a:prstGeom prst="rect">
            <a:avLst/>
          </a:prstGeom>
          <a:noFill/>
        </p:spPr>
        <p:txBody>
          <a:bodyPr wrap="none" lIns="0" tIns="0" rIns="0" bIns="0" rtlCol="0">
            <a:spAutoFit/>
          </a:bodyPr>
          <a:lstStyle/>
          <a:p>
            <a:r>
              <a:rPr lang="en-GB" sz="1400" dirty="0" smtClean="0"/>
              <a:t>P*</a:t>
            </a:r>
            <a:endParaRPr lang="en-US" sz="1400" dirty="0" smtClean="0"/>
          </a:p>
        </p:txBody>
      </p:sp>
      <p:sp>
        <p:nvSpPr>
          <p:cNvPr id="734" name="TextBox 733"/>
          <p:cNvSpPr txBox="1"/>
          <p:nvPr/>
        </p:nvSpPr>
        <p:spPr>
          <a:xfrm>
            <a:off x="5991289" y="2416904"/>
            <a:ext cx="169918" cy="215444"/>
          </a:xfrm>
          <a:prstGeom prst="rect">
            <a:avLst/>
          </a:prstGeom>
          <a:noFill/>
        </p:spPr>
        <p:txBody>
          <a:bodyPr wrap="none" lIns="0" tIns="0" rIns="0" bIns="0" rtlCol="0">
            <a:spAutoFit/>
          </a:bodyPr>
          <a:lstStyle/>
          <a:p>
            <a:r>
              <a:rPr lang="en-GB" sz="1400" dirty="0" smtClean="0"/>
              <a:t>W</a:t>
            </a:r>
            <a:endParaRPr lang="en-US" sz="1400" dirty="0" smtClean="0"/>
          </a:p>
        </p:txBody>
      </p:sp>
      <p:sp>
        <p:nvSpPr>
          <p:cNvPr id="735" name="TextBox 734"/>
          <p:cNvSpPr txBox="1"/>
          <p:nvPr/>
        </p:nvSpPr>
        <p:spPr>
          <a:xfrm>
            <a:off x="9486785" y="2416324"/>
            <a:ext cx="120226" cy="215444"/>
          </a:xfrm>
          <a:prstGeom prst="rect">
            <a:avLst/>
          </a:prstGeom>
          <a:noFill/>
        </p:spPr>
        <p:txBody>
          <a:bodyPr wrap="none" lIns="0" tIns="0" rIns="0" bIns="0" rtlCol="0">
            <a:spAutoFit/>
          </a:bodyPr>
          <a:lstStyle/>
          <a:p>
            <a:r>
              <a:rPr lang="en-GB" sz="1400" dirty="0" smtClean="0">
                <a:solidFill>
                  <a:schemeClr val="bg1">
                    <a:lumMod val="75000"/>
                  </a:schemeClr>
                </a:solidFill>
              </a:rPr>
              <a:t>P</a:t>
            </a:r>
            <a:endParaRPr lang="en-US" sz="1400" dirty="0" smtClean="0">
              <a:solidFill>
                <a:schemeClr val="bg1">
                  <a:lumMod val="75000"/>
                </a:schemeClr>
              </a:solidFill>
            </a:endParaRPr>
          </a:p>
        </p:txBody>
      </p:sp>
      <p:sp>
        <p:nvSpPr>
          <p:cNvPr id="736" name="TextBox 735"/>
          <p:cNvSpPr txBox="1"/>
          <p:nvPr/>
        </p:nvSpPr>
        <p:spPr>
          <a:xfrm>
            <a:off x="9040891" y="2416324"/>
            <a:ext cx="240450" cy="215444"/>
          </a:xfrm>
          <a:prstGeom prst="rect">
            <a:avLst/>
          </a:prstGeom>
          <a:noFill/>
        </p:spPr>
        <p:txBody>
          <a:bodyPr wrap="none" lIns="0" tIns="0" rIns="0" bIns="0" rtlCol="0">
            <a:spAutoFit/>
          </a:bodyPr>
          <a:lstStyle/>
          <a:p>
            <a:r>
              <a:rPr lang="en-GB" sz="1400" dirty="0" smtClean="0">
                <a:solidFill>
                  <a:schemeClr val="bg1">
                    <a:lumMod val="75000"/>
                  </a:schemeClr>
                </a:solidFill>
              </a:rPr>
              <a:t>W*</a:t>
            </a:r>
            <a:endParaRPr lang="en-US" sz="1400" dirty="0" smtClean="0">
              <a:solidFill>
                <a:schemeClr val="bg1">
                  <a:lumMod val="75000"/>
                </a:schemeClr>
              </a:solidFill>
            </a:endParaRPr>
          </a:p>
        </p:txBody>
      </p:sp>
      <p:sp>
        <p:nvSpPr>
          <p:cNvPr id="737" name="TextBox 736"/>
          <p:cNvSpPr txBox="1"/>
          <p:nvPr/>
        </p:nvSpPr>
        <p:spPr>
          <a:xfrm>
            <a:off x="7713590" y="1909980"/>
            <a:ext cx="229230" cy="215444"/>
          </a:xfrm>
          <a:prstGeom prst="rect">
            <a:avLst/>
          </a:prstGeom>
          <a:noFill/>
        </p:spPr>
        <p:txBody>
          <a:bodyPr wrap="none" lIns="0" tIns="0" rIns="0" bIns="0" rtlCol="0">
            <a:spAutoFit/>
          </a:bodyPr>
          <a:lstStyle/>
          <a:p>
            <a:r>
              <a:rPr lang="en-GB" sz="1400" dirty="0" smtClean="0">
                <a:solidFill>
                  <a:srgbClr val="0066FF"/>
                </a:solidFill>
              </a:rPr>
              <a:t>B3</a:t>
            </a:r>
            <a:endParaRPr lang="en-US" sz="1400" dirty="0" smtClean="0">
              <a:solidFill>
                <a:srgbClr val="0066FF"/>
              </a:solidFill>
            </a:endParaRPr>
          </a:p>
        </p:txBody>
      </p:sp>
      <p:sp>
        <p:nvSpPr>
          <p:cNvPr id="738" name="Freeform 737"/>
          <p:cNvSpPr/>
          <p:nvPr/>
        </p:nvSpPr>
        <p:spPr bwMode="auto">
          <a:xfrm>
            <a:off x="6567353" y="1894637"/>
            <a:ext cx="2520280" cy="737711"/>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4180235 w 4180235"/>
              <a:gd name="connsiteY0" fmla="*/ 1571625 h 1571625"/>
              <a:gd name="connsiteX1" fmla="*/ 3370610 w 4180235"/>
              <a:gd name="connsiteY1" fmla="*/ 0 h 1571625"/>
              <a:gd name="connsiteX2" fmla="*/ 1465610 w 4180235"/>
              <a:gd name="connsiteY2" fmla="*/ 0 h 1571625"/>
              <a:gd name="connsiteX3" fmla="*/ 0 w 4180235"/>
              <a:gd name="connsiteY3" fmla="*/ 1569145 h 1571625"/>
              <a:gd name="connsiteX0" fmla="*/ 4180235 w 4180235"/>
              <a:gd name="connsiteY0" fmla="*/ 1571625 h 1571625"/>
              <a:gd name="connsiteX1" fmla="*/ 3370610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180235 w 4180235"/>
              <a:gd name="connsiteY0" fmla="*/ 1571625 h 1571625"/>
              <a:gd name="connsiteX1" fmla="*/ 4032449 w 4180235"/>
              <a:gd name="connsiteY1" fmla="*/ 1571623 h 1571625"/>
              <a:gd name="connsiteX2" fmla="*/ 3168353 w 4180235"/>
              <a:gd name="connsiteY2" fmla="*/ 0 h 1571625"/>
              <a:gd name="connsiteX3" fmla="*/ 864097 w 4180235"/>
              <a:gd name="connsiteY3" fmla="*/ 0 h 1571625"/>
              <a:gd name="connsiteX4" fmla="*/ 0 w 4180235"/>
              <a:gd name="connsiteY4" fmla="*/ 1569145 h 1571625"/>
              <a:gd name="connsiteX0" fmla="*/ 4180235 w 4180235"/>
              <a:gd name="connsiteY0" fmla="*/ 1571625 h 1571625"/>
              <a:gd name="connsiteX1" fmla="*/ 3168353 w 4180235"/>
              <a:gd name="connsiteY1" fmla="*/ 0 h 1571625"/>
              <a:gd name="connsiteX2" fmla="*/ 864097 w 4180235"/>
              <a:gd name="connsiteY2" fmla="*/ 0 h 1571625"/>
              <a:gd name="connsiteX3" fmla="*/ 0 w 4180235"/>
              <a:gd name="connsiteY3" fmla="*/ 1569145 h 1571625"/>
              <a:gd name="connsiteX0" fmla="*/ 4032449 w 4032449"/>
              <a:gd name="connsiteY0" fmla="*/ 1571623 h 1571623"/>
              <a:gd name="connsiteX1" fmla="*/ 3168353 w 4032449"/>
              <a:gd name="connsiteY1" fmla="*/ 0 h 1571623"/>
              <a:gd name="connsiteX2" fmla="*/ 864097 w 4032449"/>
              <a:gd name="connsiteY2" fmla="*/ 0 h 1571623"/>
              <a:gd name="connsiteX3" fmla="*/ 0 w 4032449"/>
              <a:gd name="connsiteY3" fmla="*/ 1569145 h 1571623"/>
              <a:gd name="connsiteX0" fmla="*/ 4176465 w 4176465"/>
              <a:gd name="connsiteY0" fmla="*/ 1571625 h 1571625"/>
              <a:gd name="connsiteX1" fmla="*/ 3168353 w 4176465"/>
              <a:gd name="connsiteY1" fmla="*/ 0 h 1571625"/>
              <a:gd name="connsiteX2" fmla="*/ 864097 w 4176465"/>
              <a:gd name="connsiteY2" fmla="*/ 0 h 1571625"/>
              <a:gd name="connsiteX3" fmla="*/ 0 w 4176465"/>
              <a:gd name="connsiteY3" fmla="*/ 156914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45936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 name="connsiteX0" fmla="*/ 4104456 w 4104456"/>
              <a:gd name="connsiteY0" fmla="*/ 1571625 h 1571625"/>
              <a:gd name="connsiteX1" fmla="*/ 3096344 w 4104456"/>
              <a:gd name="connsiteY1" fmla="*/ 0 h 1571625"/>
              <a:gd name="connsiteX2" fmla="*/ 792088 w 4104456"/>
              <a:gd name="connsiteY2" fmla="*/ 0 h 1571625"/>
              <a:gd name="connsiteX3" fmla="*/ 0 w 4104456"/>
              <a:gd name="connsiteY3" fmla="*/ 1571625 h 1571625"/>
            </a:gdLst>
            <a:ahLst/>
            <a:cxnLst>
              <a:cxn ang="0">
                <a:pos x="connsiteX0" y="connsiteY0"/>
              </a:cxn>
              <a:cxn ang="0">
                <a:pos x="connsiteX1" y="connsiteY1"/>
              </a:cxn>
              <a:cxn ang="0">
                <a:pos x="connsiteX2" y="connsiteY2"/>
              </a:cxn>
              <a:cxn ang="0">
                <a:pos x="connsiteX3" y="connsiteY3"/>
              </a:cxn>
            </a:cxnLst>
            <a:rect l="l" t="t" r="r" b="b"/>
            <a:pathLst>
              <a:path w="4104456" h="1571625">
                <a:moveTo>
                  <a:pt x="4104456" y="1571625"/>
                </a:moveTo>
                <a:lnTo>
                  <a:pt x="3096344" y="0"/>
                </a:lnTo>
                <a:lnTo>
                  <a:pt x="792088" y="0"/>
                </a:lnTo>
                <a:lnTo>
                  <a:pt x="0" y="1571625"/>
                </a:lnTo>
              </a:path>
            </a:pathLst>
          </a:custGeom>
          <a:noFill/>
          <a:ln w="38100" cap="flat" cmpd="sng" algn="ctr">
            <a:solidFill>
              <a:srgbClr val="0066FF"/>
            </a:solidFill>
            <a:prstDash val="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39" name="TextBox 738"/>
          <p:cNvSpPr txBox="1"/>
          <p:nvPr/>
        </p:nvSpPr>
        <p:spPr>
          <a:xfrm>
            <a:off x="6423337" y="1912268"/>
            <a:ext cx="229230" cy="215444"/>
          </a:xfrm>
          <a:prstGeom prst="rect">
            <a:avLst/>
          </a:prstGeom>
          <a:noFill/>
        </p:spPr>
        <p:txBody>
          <a:bodyPr wrap="none" lIns="0" tIns="0" rIns="0" bIns="0" rtlCol="0">
            <a:spAutoFit/>
          </a:bodyPr>
          <a:lstStyle/>
          <a:p>
            <a:r>
              <a:rPr lang="en-GB" sz="1400" dirty="0" smtClean="0">
                <a:solidFill>
                  <a:srgbClr val="0066FF"/>
                </a:solidFill>
              </a:rPr>
              <a:t>B1</a:t>
            </a:r>
            <a:endParaRPr lang="en-US" sz="1400" dirty="0" smtClean="0">
              <a:solidFill>
                <a:srgbClr val="0066FF"/>
              </a:solidFill>
            </a:endParaRPr>
          </a:p>
        </p:txBody>
      </p:sp>
      <p:sp>
        <p:nvSpPr>
          <p:cNvPr id="740" name="TextBox 739"/>
          <p:cNvSpPr txBox="1"/>
          <p:nvPr/>
        </p:nvSpPr>
        <p:spPr>
          <a:xfrm>
            <a:off x="9015625" y="1912268"/>
            <a:ext cx="229230" cy="215444"/>
          </a:xfrm>
          <a:prstGeom prst="rect">
            <a:avLst/>
          </a:prstGeom>
          <a:noFill/>
        </p:spPr>
        <p:txBody>
          <a:bodyPr wrap="none" lIns="0" tIns="0" rIns="0" bIns="0" rtlCol="0">
            <a:spAutoFit/>
          </a:bodyPr>
          <a:lstStyle/>
          <a:p>
            <a:r>
              <a:rPr lang="en-GB" sz="1400" dirty="0" smtClean="0">
                <a:solidFill>
                  <a:srgbClr val="0066FF"/>
                </a:solidFill>
              </a:rPr>
              <a:t>B2</a:t>
            </a:r>
            <a:endParaRPr lang="en-US" sz="1400" dirty="0" smtClean="0">
              <a:solidFill>
                <a:srgbClr val="0066FF"/>
              </a:solidFill>
            </a:endParaRPr>
          </a:p>
        </p:txBody>
      </p:sp>
      <p:cxnSp>
        <p:nvCxnSpPr>
          <p:cNvPr id="741" name="Straight Connector 740"/>
          <p:cNvCxnSpPr/>
          <p:nvPr/>
        </p:nvCxnSpPr>
        <p:spPr bwMode="auto">
          <a:xfrm flipH="1">
            <a:off x="6134669" y="2128292"/>
            <a:ext cx="425053" cy="504056"/>
          </a:xfrm>
          <a:prstGeom prst="line">
            <a:avLst/>
          </a:prstGeom>
          <a:solidFill>
            <a:schemeClr val="accent1"/>
          </a:solidFill>
          <a:ln w="38100" cap="flat" cmpd="sng" algn="ctr">
            <a:solidFill>
              <a:srgbClr val="0066FF"/>
            </a:solidFill>
            <a:prstDash val="solid"/>
            <a:round/>
            <a:headEnd type="none" w="med" len="med"/>
            <a:tailEnd type="none" w="med" len="med"/>
          </a:ln>
          <a:effectLst/>
        </p:spPr>
      </p:cxnSp>
      <p:cxnSp>
        <p:nvCxnSpPr>
          <p:cNvPr id="742" name="Straight Connector 741"/>
          <p:cNvCxnSpPr/>
          <p:nvPr/>
        </p:nvCxnSpPr>
        <p:spPr bwMode="auto">
          <a:xfrm>
            <a:off x="9152011" y="2128292"/>
            <a:ext cx="360040" cy="504056"/>
          </a:xfrm>
          <a:prstGeom prst="line">
            <a:avLst/>
          </a:prstGeom>
          <a:solidFill>
            <a:schemeClr val="accent1"/>
          </a:solidFill>
          <a:ln w="38100" cap="flat" cmpd="sng" algn="ctr">
            <a:solidFill>
              <a:srgbClr val="0066FF"/>
            </a:solidFill>
            <a:prstDash val="sysDot"/>
            <a:round/>
            <a:headEnd type="none" w="med" len="med"/>
            <a:tailEnd type="none" w="med" len="med"/>
          </a:ln>
          <a:effectLst/>
        </p:spPr>
      </p:cxnSp>
      <p:cxnSp>
        <p:nvCxnSpPr>
          <p:cNvPr id="743" name="Straight Connector 742"/>
          <p:cNvCxnSpPr/>
          <p:nvPr/>
        </p:nvCxnSpPr>
        <p:spPr bwMode="auto">
          <a:xfrm>
            <a:off x="8151529" y="2056284"/>
            <a:ext cx="432048" cy="576064"/>
          </a:xfrm>
          <a:prstGeom prst="line">
            <a:avLst/>
          </a:prstGeom>
          <a:solidFill>
            <a:schemeClr val="accent1"/>
          </a:solidFill>
          <a:ln w="38100" cap="flat" cmpd="sng" algn="ctr">
            <a:solidFill>
              <a:srgbClr val="C00000"/>
            </a:solidFill>
            <a:prstDash val="solid"/>
            <a:round/>
            <a:headEnd type="none" w="med" len="med"/>
            <a:tailEnd type="none" w="med" len="med"/>
          </a:ln>
          <a:effectLst/>
        </p:spPr>
      </p:cxnSp>
      <p:cxnSp>
        <p:nvCxnSpPr>
          <p:cNvPr id="744" name="Straight Connector 743"/>
          <p:cNvCxnSpPr/>
          <p:nvPr/>
        </p:nvCxnSpPr>
        <p:spPr bwMode="auto">
          <a:xfrm flipH="1">
            <a:off x="7071409" y="2128292"/>
            <a:ext cx="360040" cy="504056"/>
          </a:xfrm>
          <a:prstGeom prst="line">
            <a:avLst/>
          </a:prstGeom>
          <a:solidFill>
            <a:schemeClr val="accent1"/>
          </a:solidFill>
          <a:ln w="38100" cap="flat" cmpd="sng" algn="ctr">
            <a:solidFill>
              <a:srgbClr val="C00000"/>
            </a:solidFill>
            <a:prstDash val="sysDot"/>
            <a:round/>
            <a:headEnd type="none" w="med" len="med"/>
            <a:tailEnd type="none" w="med" len="med"/>
          </a:ln>
          <a:effectLst/>
        </p:spPr>
      </p:cxnSp>
      <p:sp>
        <p:nvSpPr>
          <p:cNvPr id="745" name="Freeform 744"/>
          <p:cNvSpPr/>
          <p:nvPr/>
        </p:nvSpPr>
        <p:spPr bwMode="auto">
          <a:xfrm>
            <a:off x="7503457" y="2205533"/>
            <a:ext cx="648072" cy="426815"/>
          </a:xfrm>
          <a:custGeom>
            <a:avLst/>
            <a:gdLst>
              <a:gd name="connsiteX0" fmla="*/ 3448050 w 3448050"/>
              <a:gd name="connsiteY0" fmla="*/ 1571625 h 1571625"/>
              <a:gd name="connsiteX1" fmla="*/ 2638425 w 3448050"/>
              <a:gd name="connsiteY1" fmla="*/ 0 h 1571625"/>
              <a:gd name="connsiteX2" fmla="*/ 733425 w 3448050"/>
              <a:gd name="connsiteY2" fmla="*/ 0 h 1571625"/>
              <a:gd name="connsiteX3" fmla="*/ 0 w 3448050"/>
              <a:gd name="connsiteY3" fmla="*/ 1571625 h 1571625"/>
              <a:gd name="connsiteX0" fmla="*/ 3745296 w 3745296"/>
              <a:gd name="connsiteY0" fmla="*/ 1571625 h 1571625"/>
              <a:gd name="connsiteX1" fmla="*/ 2638425 w 3745296"/>
              <a:gd name="connsiteY1" fmla="*/ 0 h 1571625"/>
              <a:gd name="connsiteX2" fmla="*/ 733425 w 3745296"/>
              <a:gd name="connsiteY2" fmla="*/ 0 h 1571625"/>
              <a:gd name="connsiteX3" fmla="*/ 0 w 3745296"/>
              <a:gd name="connsiteY3" fmla="*/ 1571625 h 1571625"/>
              <a:gd name="connsiteX0" fmla="*/ 3448050 w 3448050"/>
              <a:gd name="connsiteY0" fmla="*/ 1571625 h 1571625"/>
              <a:gd name="connsiteX1" fmla="*/ 2341179 w 3448050"/>
              <a:gd name="connsiteY1" fmla="*/ 0 h 1571625"/>
              <a:gd name="connsiteX2" fmla="*/ 436179 w 3448050"/>
              <a:gd name="connsiteY2" fmla="*/ 0 h 1571625"/>
              <a:gd name="connsiteX3" fmla="*/ 0 w 3448050"/>
              <a:gd name="connsiteY3" fmla="*/ 1571625 h 1571625"/>
              <a:gd name="connsiteX0" fmla="*/ 3448050 w 3448050"/>
              <a:gd name="connsiteY0" fmla="*/ 1702594 h 1702594"/>
              <a:gd name="connsiteX1" fmla="*/ 2853559 w 3448050"/>
              <a:gd name="connsiteY1" fmla="*/ 0 h 1702594"/>
              <a:gd name="connsiteX2" fmla="*/ 436179 w 3448050"/>
              <a:gd name="connsiteY2" fmla="*/ 130969 h 1702594"/>
              <a:gd name="connsiteX3" fmla="*/ 0 w 3448050"/>
              <a:gd name="connsiteY3" fmla="*/ 1702594 h 1702594"/>
              <a:gd name="connsiteX0" fmla="*/ 3448050 w 3448050"/>
              <a:gd name="connsiteY0" fmla="*/ 1571625 h 1571625"/>
              <a:gd name="connsiteX1" fmla="*/ 2853559 w 3448050"/>
              <a:gd name="connsiteY1" fmla="*/ 0 h 1571625"/>
              <a:gd name="connsiteX2" fmla="*/ 436179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35042 w 3448050"/>
              <a:gd name="connsiteY2" fmla="*/ 0 h 1571625"/>
              <a:gd name="connsiteX3" fmla="*/ 0 w 3448050"/>
              <a:gd name="connsiteY3" fmla="*/ 1571625 h 1571625"/>
              <a:gd name="connsiteX0" fmla="*/ 3448050 w 3448050"/>
              <a:gd name="connsiteY0" fmla="*/ 1571625 h 1571625"/>
              <a:gd name="connsiteX1" fmla="*/ 2853559 w 3448050"/>
              <a:gd name="connsiteY1" fmla="*/ 0 h 1571625"/>
              <a:gd name="connsiteX2" fmla="*/ 594491 w 3448050"/>
              <a:gd name="connsiteY2" fmla="*/ 0 h 1571625"/>
              <a:gd name="connsiteX3" fmla="*/ 0 w 3448050"/>
              <a:gd name="connsiteY3" fmla="*/ 1571625 h 1571625"/>
              <a:gd name="connsiteX0" fmla="*/ 3448050 w 3448050"/>
              <a:gd name="connsiteY0" fmla="*/ 1571625 h 1571625"/>
              <a:gd name="connsiteX1" fmla="*/ 2794109 w 3448050"/>
              <a:gd name="connsiteY1" fmla="*/ 0 h 1571625"/>
              <a:gd name="connsiteX2" fmla="*/ 594491 w 3448050"/>
              <a:gd name="connsiteY2" fmla="*/ 0 h 1571625"/>
              <a:gd name="connsiteX3" fmla="*/ 0 w 3448050"/>
              <a:gd name="connsiteY3" fmla="*/ 1571625 h 1571625"/>
              <a:gd name="connsiteX0" fmla="*/ 3382826 w 3382826"/>
              <a:gd name="connsiteY0" fmla="*/ 1428750 h 1571625"/>
              <a:gd name="connsiteX1" fmla="*/ 2794109 w 3382826"/>
              <a:gd name="connsiteY1" fmla="*/ 0 h 1571625"/>
              <a:gd name="connsiteX2" fmla="*/ 594491 w 3382826"/>
              <a:gd name="connsiteY2" fmla="*/ 0 h 1571625"/>
              <a:gd name="connsiteX3" fmla="*/ 0 w 3382826"/>
              <a:gd name="connsiteY3" fmla="*/ 1571625 h 1571625"/>
              <a:gd name="connsiteX0" fmla="*/ 3382826 w 3382826"/>
              <a:gd name="connsiteY0" fmla="*/ 1428750 h 1571625"/>
              <a:gd name="connsiteX1" fmla="*/ 3382826 w 3382826"/>
              <a:gd name="connsiteY1" fmla="*/ 1571625 h 1571625"/>
              <a:gd name="connsiteX2" fmla="*/ 2794109 w 3382826"/>
              <a:gd name="connsiteY2" fmla="*/ 0 h 1571625"/>
              <a:gd name="connsiteX3" fmla="*/ 594491 w 3382826"/>
              <a:gd name="connsiteY3" fmla="*/ 0 h 1571625"/>
              <a:gd name="connsiteX4" fmla="*/ 0 w 3382826"/>
              <a:gd name="connsiteY4" fmla="*/ 1571625 h 1571625"/>
              <a:gd name="connsiteX0" fmla="*/ 3419737 w 3419737"/>
              <a:gd name="connsiteY0" fmla="*/ 1428750 h 1571625"/>
              <a:gd name="connsiteX1" fmla="*/ 3419737 w 3419737"/>
              <a:gd name="connsiteY1" fmla="*/ 1571625 h 1571625"/>
              <a:gd name="connsiteX2" fmla="*/ 2831020 w 3419737"/>
              <a:gd name="connsiteY2" fmla="*/ 0 h 1571625"/>
              <a:gd name="connsiteX3" fmla="*/ 631402 w 3419737"/>
              <a:gd name="connsiteY3" fmla="*/ 0 h 1571625"/>
              <a:gd name="connsiteX4" fmla="*/ 0 w 3419737"/>
              <a:gd name="connsiteY4" fmla="*/ 1571625 h 15716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19737" h="1571625">
                <a:moveTo>
                  <a:pt x="3419737" y="1428750"/>
                </a:moveTo>
                <a:lnTo>
                  <a:pt x="3419737" y="1571625"/>
                </a:lnTo>
                <a:lnTo>
                  <a:pt x="2831020" y="0"/>
                </a:lnTo>
                <a:lnTo>
                  <a:pt x="631402" y="0"/>
                </a:lnTo>
                <a:lnTo>
                  <a:pt x="0" y="1571625"/>
                </a:lnTo>
              </a:path>
            </a:pathLst>
          </a:custGeom>
          <a:noFill/>
          <a:ln w="38100" cap="flat" cmpd="sng" algn="ctr">
            <a:solidFill>
              <a:srgbClr val="C00000"/>
            </a:solidFill>
            <a:prstDash val="lgDashDot"/>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46" name="TextBox 745"/>
          <p:cNvSpPr txBox="1"/>
          <p:nvPr/>
        </p:nvSpPr>
        <p:spPr>
          <a:xfrm>
            <a:off x="8007513" y="1912268"/>
            <a:ext cx="229230" cy="215444"/>
          </a:xfrm>
          <a:prstGeom prst="rect">
            <a:avLst/>
          </a:prstGeom>
          <a:noFill/>
        </p:spPr>
        <p:txBody>
          <a:bodyPr wrap="none" lIns="0" tIns="0" rIns="0" bIns="0" rtlCol="0">
            <a:spAutoFit/>
          </a:bodyPr>
          <a:lstStyle/>
          <a:p>
            <a:r>
              <a:rPr lang="en-GB" sz="1400" dirty="0" smtClean="0">
                <a:solidFill>
                  <a:srgbClr val="C00000"/>
                </a:solidFill>
              </a:rPr>
              <a:t>A1</a:t>
            </a:r>
            <a:endParaRPr lang="en-US" sz="1400" dirty="0" smtClean="0">
              <a:solidFill>
                <a:srgbClr val="C00000"/>
              </a:solidFill>
            </a:endParaRPr>
          </a:p>
        </p:txBody>
      </p:sp>
      <p:sp>
        <p:nvSpPr>
          <p:cNvPr id="747" name="TextBox 746"/>
          <p:cNvSpPr txBox="1"/>
          <p:nvPr/>
        </p:nvSpPr>
        <p:spPr>
          <a:xfrm>
            <a:off x="7287433" y="1912268"/>
            <a:ext cx="229230" cy="215444"/>
          </a:xfrm>
          <a:prstGeom prst="rect">
            <a:avLst/>
          </a:prstGeom>
          <a:noFill/>
        </p:spPr>
        <p:txBody>
          <a:bodyPr wrap="none" lIns="0" tIns="0" rIns="0" bIns="0" rtlCol="0">
            <a:spAutoFit/>
          </a:bodyPr>
          <a:lstStyle/>
          <a:p>
            <a:r>
              <a:rPr lang="en-GB" sz="1400" dirty="0" smtClean="0">
                <a:solidFill>
                  <a:srgbClr val="C00000"/>
                </a:solidFill>
              </a:rPr>
              <a:t>A2</a:t>
            </a:r>
            <a:endParaRPr lang="en-US" sz="1400" dirty="0" smtClean="0">
              <a:solidFill>
                <a:srgbClr val="C00000"/>
              </a:solidFill>
            </a:endParaRPr>
          </a:p>
        </p:txBody>
      </p:sp>
      <p:sp>
        <p:nvSpPr>
          <p:cNvPr id="748" name="TextBox 747"/>
          <p:cNvSpPr txBox="1"/>
          <p:nvPr/>
        </p:nvSpPr>
        <p:spPr>
          <a:xfrm>
            <a:off x="7719481" y="2200300"/>
            <a:ext cx="229230" cy="215444"/>
          </a:xfrm>
          <a:prstGeom prst="rect">
            <a:avLst/>
          </a:prstGeom>
          <a:noFill/>
        </p:spPr>
        <p:txBody>
          <a:bodyPr wrap="none" lIns="0" tIns="0" rIns="0" bIns="0" rtlCol="0">
            <a:spAutoFit/>
          </a:bodyPr>
          <a:lstStyle/>
          <a:p>
            <a:r>
              <a:rPr lang="en-GB" sz="1400" dirty="0" smtClean="0">
                <a:solidFill>
                  <a:srgbClr val="C00000"/>
                </a:solidFill>
              </a:rPr>
              <a:t>A3</a:t>
            </a:r>
            <a:endParaRPr lang="en-US" sz="1400" dirty="0" smtClean="0">
              <a:solidFill>
                <a:srgbClr val="C00000"/>
              </a:solidFill>
            </a:endParaRPr>
          </a:p>
        </p:txBody>
      </p:sp>
      <p:cxnSp>
        <p:nvCxnSpPr>
          <p:cNvPr id="749" name="Straight Connector 748"/>
          <p:cNvCxnSpPr/>
          <p:nvPr/>
        </p:nvCxnSpPr>
        <p:spPr bwMode="auto">
          <a:xfrm>
            <a:off x="9350837"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50" name="Straight Connector 749"/>
          <p:cNvCxnSpPr/>
          <p:nvPr/>
        </p:nvCxnSpPr>
        <p:spPr bwMode="auto">
          <a:xfrm>
            <a:off x="9206821"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51" name="Straight Connector 750"/>
          <p:cNvCxnSpPr/>
          <p:nvPr/>
        </p:nvCxnSpPr>
        <p:spPr bwMode="auto">
          <a:xfrm>
            <a:off x="9278829" y="3496444"/>
            <a:ext cx="0" cy="216024"/>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p:spPr>
      </p:cxnSp>
      <p:cxnSp>
        <p:nvCxnSpPr>
          <p:cNvPr id="752" name="Straight Connector 751"/>
          <p:cNvCxnSpPr/>
          <p:nvPr/>
        </p:nvCxnSpPr>
        <p:spPr bwMode="auto">
          <a:xfrm>
            <a:off x="6439889"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3" name="Straight Connector 752"/>
          <p:cNvCxnSpPr/>
          <p:nvPr/>
        </p:nvCxnSpPr>
        <p:spPr bwMode="auto">
          <a:xfrm>
            <a:off x="6295873"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54" name="Straight Connector 753"/>
          <p:cNvCxnSpPr/>
          <p:nvPr/>
        </p:nvCxnSpPr>
        <p:spPr bwMode="auto">
          <a:xfrm>
            <a:off x="6367881" y="349644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55" name="Group 273"/>
          <p:cNvGrpSpPr>
            <a:grpSpLocks noChangeAspect="1"/>
          </p:cNvGrpSpPr>
          <p:nvPr/>
        </p:nvGrpSpPr>
        <p:grpSpPr>
          <a:xfrm rot="2404024" flipV="1">
            <a:off x="6297611" y="2172188"/>
            <a:ext cx="127891" cy="383676"/>
            <a:chOff x="1951211" y="1696244"/>
            <a:chExt cx="144016" cy="432048"/>
          </a:xfrm>
          <a:solidFill>
            <a:srgbClr val="99FF66"/>
          </a:solidFill>
        </p:grpSpPr>
        <p:sp>
          <p:nvSpPr>
            <p:cNvPr id="756" name="Flowchart: Delay 755"/>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7" name="Isosceles Triangle 75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8" name="Flowchart: Delay 757"/>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9" name="Isosceles Triangle 758"/>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60" name="Group 273"/>
          <p:cNvGrpSpPr>
            <a:grpSpLocks noChangeAspect="1"/>
          </p:cNvGrpSpPr>
          <p:nvPr/>
        </p:nvGrpSpPr>
        <p:grpSpPr>
          <a:xfrm rot="2162564" flipV="1">
            <a:off x="6639563" y="2230716"/>
            <a:ext cx="127891" cy="383676"/>
            <a:chOff x="1951211" y="1696244"/>
            <a:chExt cx="144016" cy="432048"/>
          </a:xfrm>
          <a:solidFill>
            <a:srgbClr val="99FF66"/>
          </a:solidFill>
        </p:grpSpPr>
        <p:sp>
          <p:nvSpPr>
            <p:cNvPr id="761" name="Flowchart: Delay 760"/>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2" name="Isosceles Triangle 76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3" name="Flowchart: Delay 762"/>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4" name="Isosceles Triangle 763"/>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65" name="Group 273"/>
          <p:cNvGrpSpPr>
            <a:grpSpLocks noChangeAspect="1"/>
          </p:cNvGrpSpPr>
          <p:nvPr/>
        </p:nvGrpSpPr>
        <p:grpSpPr>
          <a:xfrm rot="2152733" flipV="1">
            <a:off x="7164213" y="2223400"/>
            <a:ext cx="127891" cy="383676"/>
            <a:chOff x="1951211" y="1696244"/>
            <a:chExt cx="144016" cy="432048"/>
          </a:xfrm>
          <a:solidFill>
            <a:srgbClr val="99FF66"/>
          </a:solidFill>
        </p:grpSpPr>
        <p:sp>
          <p:nvSpPr>
            <p:cNvPr id="766" name="Flowchart: Delay 765"/>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7" name="Isosceles Triangle 76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8" name="Flowchart: Delay 767"/>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9" name="Isosceles Triangle 768"/>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70" name="Group 273"/>
          <p:cNvGrpSpPr>
            <a:grpSpLocks noChangeAspect="1"/>
          </p:cNvGrpSpPr>
          <p:nvPr/>
        </p:nvGrpSpPr>
        <p:grpSpPr>
          <a:xfrm rot="931992" flipV="1">
            <a:off x="7499860" y="2225906"/>
            <a:ext cx="127891" cy="383676"/>
            <a:chOff x="1951211" y="1696244"/>
            <a:chExt cx="144016" cy="432048"/>
          </a:xfrm>
          <a:solidFill>
            <a:srgbClr val="99FF66"/>
          </a:solidFill>
        </p:grpSpPr>
        <p:sp>
          <p:nvSpPr>
            <p:cNvPr id="771" name="Flowchart: Delay 770"/>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2" name="Isosceles Triangle 77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3" name="Flowchart: Delay 772"/>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4" name="Isosceles Triangle 773"/>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75" name="Group 273"/>
          <p:cNvGrpSpPr>
            <a:grpSpLocks noChangeAspect="1"/>
          </p:cNvGrpSpPr>
          <p:nvPr/>
        </p:nvGrpSpPr>
        <p:grpSpPr>
          <a:xfrm rot="20802524" flipV="1">
            <a:off x="8029461" y="2225906"/>
            <a:ext cx="127891" cy="383676"/>
            <a:chOff x="1951211" y="1696244"/>
            <a:chExt cx="144016" cy="432048"/>
          </a:xfrm>
          <a:solidFill>
            <a:srgbClr val="99FF66"/>
          </a:solidFill>
        </p:grpSpPr>
        <p:sp>
          <p:nvSpPr>
            <p:cNvPr id="776" name="Flowchart: Delay 775"/>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7" name="Isosceles Triangle 77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8" name="Flowchart: Delay 777"/>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9" name="Isosceles Triangle 778"/>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80" name="Group 273"/>
          <p:cNvGrpSpPr>
            <a:grpSpLocks noChangeAspect="1"/>
          </p:cNvGrpSpPr>
          <p:nvPr/>
        </p:nvGrpSpPr>
        <p:grpSpPr>
          <a:xfrm rot="19445097" flipV="1">
            <a:off x="8352921" y="2214932"/>
            <a:ext cx="127891" cy="383676"/>
            <a:chOff x="1951211" y="1696244"/>
            <a:chExt cx="144016" cy="432048"/>
          </a:xfrm>
          <a:solidFill>
            <a:srgbClr val="99FF66"/>
          </a:solidFill>
        </p:grpSpPr>
        <p:sp>
          <p:nvSpPr>
            <p:cNvPr id="781" name="Flowchart: Delay 780"/>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2" name="Isosceles Triangle 78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3" name="Flowchart: Delay 782"/>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4" name="Isosceles Triangle 783"/>
            <p:cNvSpPr/>
            <p:nvPr/>
          </p:nvSpPr>
          <p:spPr bwMode="auto">
            <a:xfrm flipH="1" flipV="1">
              <a:off x="1951211" y="1984276"/>
              <a:ext cx="144016" cy="144016"/>
            </a:xfrm>
            <a:prstGeom prst="triangle">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85" name="Group 273"/>
          <p:cNvGrpSpPr>
            <a:grpSpLocks noChangeAspect="1"/>
          </p:cNvGrpSpPr>
          <p:nvPr/>
        </p:nvGrpSpPr>
        <p:grpSpPr>
          <a:xfrm rot="19282634" flipV="1">
            <a:off x="8858129" y="2240538"/>
            <a:ext cx="127891" cy="383676"/>
            <a:chOff x="1951211" y="1696244"/>
            <a:chExt cx="144016" cy="432048"/>
          </a:xfrm>
          <a:solidFill>
            <a:srgbClr val="99FF66"/>
          </a:solidFill>
        </p:grpSpPr>
        <p:sp>
          <p:nvSpPr>
            <p:cNvPr id="786" name="Flowchart: Delay 785"/>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7" name="Isosceles Triangle 78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8" name="Flowchart: Delay 787"/>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9" name="Isosceles Triangle 788"/>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90" name="Group 273"/>
          <p:cNvGrpSpPr>
            <a:grpSpLocks noChangeAspect="1"/>
          </p:cNvGrpSpPr>
          <p:nvPr/>
        </p:nvGrpSpPr>
        <p:grpSpPr>
          <a:xfrm rot="19489654" flipV="1">
            <a:off x="9292683" y="2211274"/>
            <a:ext cx="127891" cy="383676"/>
            <a:chOff x="1951211" y="1696244"/>
            <a:chExt cx="144016" cy="432048"/>
          </a:xfrm>
          <a:solidFill>
            <a:srgbClr val="99FF66"/>
          </a:solidFill>
        </p:grpSpPr>
        <p:sp>
          <p:nvSpPr>
            <p:cNvPr id="791" name="Flowchart: Delay 790"/>
            <p:cNvSpPr/>
            <p:nvPr/>
          </p:nvSpPr>
          <p:spPr bwMode="auto">
            <a:xfrm rot="16200000">
              <a:off x="1987215" y="1804256"/>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2" name="Isosceles Triangle 79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3" name="Flowchart: Delay 792"/>
            <p:cNvSpPr/>
            <p:nvPr/>
          </p:nvSpPr>
          <p:spPr bwMode="auto">
            <a:xfrm rot="5400000" flipV="1">
              <a:off x="1987215" y="1876264"/>
              <a:ext cx="72008" cy="144016"/>
            </a:xfrm>
            <a:prstGeom prst="flowChartDelay">
              <a:avLst/>
            </a:prstGeom>
            <a:grp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4" name="Isosceles Triangle 793"/>
            <p:cNvSpPr/>
            <p:nvPr/>
          </p:nvSpPr>
          <p:spPr bwMode="auto">
            <a:xfrm flipH="1" flipV="1">
              <a:off x="1951211" y="1984276"/>
              <a:ext cx="144016" cy="144016"/>
            </a:xfrm>
            <a:prstGeom prst="triangle">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GB" dirty="0" smtClean="0"/>
              <a:t>Slides added in </a:t>
            </a:r>
            <a:r>
              <a:rPr lang="en-GB" dirty="0" smtClean="0"/>
              <a:t>v4</a:t>
            </a:r>
            <a:endParaRPr lang="en-US" dirty="0"/>
          </a:p>
        </p:txBody>
      </p:sp>
      <p:sp>
        <p:nvSpPr>
          <p:cNvPr id="5" name="Subtitle 4"/>
          <p:cNvSpPr>
            <a:spLocks noGrp="1"/>
          </p:cNvSpPr>
          <p:nvPr>
            <p:ph type="subTitle" idx="1"/>
          </p:nvPr>
        </p:nvSpPr>
        <p:spPr/>
        <p:txBody>
          <a:bodyPr/>
          <a:lstStyle/>
          <a:p>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Legend</a:t>
            </a:r>
            <a:endParaRPr lang="en-US" dirty="0"/>
          </a:p>
        </p:txBody>
      </p:sp>
      <p:sp>
        <p:nvSpPr>
          <p:cNvPr id="5" name="Rectangle 4"/>
          <p:cNvSpPr/>
          <p:nvPr/>
        </p:nvSpPr>
        <p:spPr bwMode="auto">
          <a:xfrm>
            <a:off x="870511" y="1336204"/>
            <a:ext cx="1872209" cy="94411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870512" y="349644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870512" y="2712368"/>
            <a:ext cx="1872208" cy="208012"/>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8" name="Straight Connector 7"/>
          <p:cNvCxnSpPr/>
          <p:nvPr/>
        </p:nvCxnSpPr>
        <p:spPr bwMode="auto">
          <a:xfrm>
            <a:off x="1806616" y="371246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 name="Rectangle 8"/>
          <p:cNvSpPr/>
          <p:nvPr/>
        </p:nvSpPr>
        <p:spPr bwMode="auto">
          <a:xfrm>
            <a:off x="870512" y="392849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870512" y="4144517"/>
            <a:ext cx="1872208" cy="1008112"/>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870512" y="5152629"/>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870511"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870511"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1158543"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1158543"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1518582"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1518582"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Isosceles Triangle 17"/>
          <p:cNvSpPr/>
          <p:nvPr/>
        </p:nvSpPr>
        <p:spPr bwMode="auto">
          <a:xfrm flipV="1">
            <a:off x="1037819" y="5224637"/>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Isosceles Triangle 18"/>
          <p:cNvSpPr/>
          <p:nvPr/>
        </p:nvSpPr>
        <p:spPr bwMode="auto">
          <a:xfrm flipV="1">
            <a:off x="2319056" y="5224637"/>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 name="Rectangle 19"/>
          <p:cNvSpPr/>
          <p:nvPr/>
        </p:nvSpPr>
        <p:spPr bwMode="auto">
          <a:xfrm>
            <a:off x="1807195"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1806615"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2166655"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 name="Rectangle 22"/>
          <p:cNvSpPr/>
          <p:nvPr/>
        </p:nvSpPr>
        <p:spPr bwMode="auto">
          <a:xfrm>
            <a:off x="2166655"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 name="Rectangle 23"/>
          <p:cNvSpPr/>
          <p:nvPr/>
        </p:nvSpPr>
        <p:spPr bwMode="auto">
          <a:xfrm>
            <a:off x="2454688"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 name="Rectangle 24"/>
          <p:cNvSpPr/>
          <p:nvPr/>
        </p:nvSpPr>
        <p:spPr bwMode="auto">
          <a:xfrm>
            <a:off x="2454687"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 name="Isosceles Triangle 27"/>
          <p:cNvSpPr/>
          <p:nvPr/>
        </p:nvSpPr>
        <p:spPr bwMode="auto">
          <a:xfrm>
            <a:off x="1878624"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 name="Group 251"/>
          <p:cNvGrpSpPr/>
          <p:nvPr/>
        </p:nvGrpSpPr>
        <p:grpSpPr>
          <a:xfrm>
            <a:off x="1878624" y="1704256"/>
            <a:ext cx="216024" cy="216023"/>
            <a:chOff x="9209112" y="7464897"/>
            <a:chExt cx="432048" cy="216023"/>
          </a:xfrm>
        </p:grpSpPr>
        <p:sp>
          <p:nvSpPr>
            <p:cNvPr id="41" name="Flowchart: Delay 40"/>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 name="Flowchart: Delay 41"/>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0" name="Isosceles Triangle 29"/>
          <p:cNvSpPr/>
          <p:nvPr/>
        </p:nvSpPr>
        <p:spPr bwMode="auto">
          <a:xfrm flipV="1">
            <a:off x="1878624"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 name="Isosceles Triangle 30"/>
          <p:cNvSpPr/>
          <p:nvPr/>
        </p:nvSpPr>
        <p:spPr bwMode="auto">
          <a:xfrm>
            <a:off x="2151749"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 name="Group 254"/>
          <p:cNvGrpSpPr/>
          <p:nvPr/>
        </p:nvGrpSpPr>
        <p:grpSpPr>
          <a:xfrm>
            <a:off x="2151749" y="1704256"/>
            <a:ext cx="216024" cy="216023"/>
            <a:chOff x="9209112" y="7464897"/>
            <a:chExt cx="432048" cy="216023"/>
          </a:xfrm>
        </p:grpSpPr>
        <p:sp>
          <p:nvSpPr>
            <p:cNvPr id="39" name="Flowchart: Delay 38"/>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 name="Flowchart: Delay 39"/>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3" name="Isosceles Triangle 32"/>
          <p:cNvSpPr/>
          <p:nvPr/>
        </p:nvSpPr>
        <p:spPr bwMode="auto">
          <a:xfrm flipV="1">
            <a:off x="2151749"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Isosceles Triangle 33"/>
          <p:cNvSpPr/>
          <p:nvPr/>
        </p:nvSpPr>
        <p:spPr bwMode="auto">
          <a:xfrm>
            <a:off x="2454688"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6" name="Group 257"/>
          <p:cNvGrpSpPr/>
          <p:nvPr/>
        </p:nvGrpSpPr>
        <p:grpSpPr>
          <a:xfrm>
            <a:off x="2454688" y="1704256"/>
            <a:ext cx="216024" cy="216023"/>
            <a:chOff x="9209112" y="7464897"/>
            <a:chExt cx="432048" cy="216023"/>
          </a:xfrm>
        </p:grpSpPr>
        <p:sp>
          <p:nvSpPr>
            <p:cNvPr id="37" name="Flowchart: Delay 36"/>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 name="Flowchart: Delay 37"/>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6" name="Isosceles Triangle 35"/>
          <p:cNvSpPr/>
          <p:nvPr/>
        </p:nvSpPr>
        <p:spPr bwMode="auto">
          <a:xfrm flipV="1">
            <a:off x="2454688"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Isosceles Triangle 43"/>
          <p:cNvSpPr/>
          <p:nvPr/>
        </p:nvSpPr>
        <p:spPr bwMode="auto">
          <a:xfrm>
            <a:off x="927613"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7" name="Group 267"/>
          <p:cNvGrpSpPr/>
          <p:nvPr/>
        </p:nvGrpSpPr>
        <p:grpSpPr>
          <a:xfrm>
            <a:off x="927613" y="1704256"/>
            <a:ext cx="216024" cy="216023"/>
            <a:chOff x="9209112" y="7464897"/>
            <a:chExt cx="432048" cy="216023"/>
          </a:xfrm>
        </p:grpSpPr>
        <p:sp>
          <p:nvSpPr>
            <p:cNvPr id="57" name="Flowchart: Delay 56"/>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8" name="Flowchart: Delay 57"/>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6" name="Isosceles Triangle 45"/>
          <p:cNvSpPr/>
          <p:nvPr/>
        </p:nvSpPr>
        <p:spPr bwMode="auto">
          <a:xfrm flipV="1">
            <a:off x="927613"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Isosceles Triangle 46"/>
          <p:cNvSpPr/>
          <p:nvPr/>
        </p:nvSpPr>
        <p:spPr bwMode="auto">
          <a:xfrm>
            <a:off x="1215645"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9" name="Group 270"/>
          <p:cNvGrpSpPr/>
          <p:nvPr/>
        </p:nvGrpSpPr>
        <p:grpSpPr>
          <a:xfrm>
            <a:off x="1215645" y="1704256"/>
            <a:ext cx="216024" cy="216023"/>
            <a:chOff x="9209112" y="7464897"/>
            <a:chExt cx="432048" cy="216023"/>
          </a:xfrm>
        </p:grpSpPr>
        <p:sp>
          <p:nvSpPr>
            <p:cNvPr id="55" name="Flowchart: Delay 54"/>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 name="Flowchart: Delay 55"/>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9" name="Isosceles Triangle 48"/>
          <p:cNvSpPr/>
          <p:nvPr/>
        </p:nvSpPr>
        <p:spPr bwMode="auto">
          <a:xfrm flipV="1">
            <a:off x="1215645"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 name="Isosceles Triangle 49"/>
          <p:cNvSpPr/>
          <p:nvPr/>
        </p:nvSpPr>
        <p:spPr bwMode="auto">
          <a:xfrm>
            <a:off x="1518584"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36" name="Group 273"/>
          <p:cNvGrpSpPr/>
          <p:nvPr/>
        </p:nvGrpSpPr>
        <p:grpSpPr>
          <a:xfrm>
            <a:off x="1518584" y="1704256"/>
            <a:ext cx="216024" cy="216023"/>
            <a:chOff x="9209112" y="7464897"/>
            <a:chExt cx="432048" cy="216023"/>
          </a:xfrm>
        </p:grpSpPr>
        <p:sp>
          <p:nvSpPr>
            <p:cNvPr id="53" name="Flowchart: Delay 52"/>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 name="Flowchart: Delay 53"/>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2" name="Isosceles Triangle 51"/>
          <p:cNvSpPr/>
          <p:nvPr/>
        </p:nvSpPr>
        <p:spPr bwMode="auto">
          <a:xfrm flipV="1">
            <a:off x="1518584"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8" name="Isosceles Triangle 127"/>
          <p:cNvSpPr/>
          <p:nvPr/>
        </p:nvSpPr>
        <p:spPr bwMode="auto">
          <a:xfrm flipV="1">
            <a:off x="1670984" y="5224637"/>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0" name="Rectangle 129"/>
          <p:cNvSpPr/>
          <p:nvPr/>
        </p:nvSpPr>
        <p:spPr bwMode="auto">
          <a:xfrm>
            <a:off x="4110871" y="1336204"/>
            <a:ext cx="1872209" cy="94411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4110872" y="349644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2" name="Rectangle 131"/>
          <p:cNvSpPr/>
          <p:nvPr/>
        </p:nvSpPr>
        <p:spPr bwMode="auto">
          <a:xfrm>
            <a:off x="4110872" y="2712368"/>
            <a:ext cx="1872208" cy="208012"/>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33" name="Straight Connector 132"/>
          <p:cNvCxnSpPr/>
          <p:nvPr/>
        </p:nvCxnSpPr>
        <p:spPr bwMode="auto">
          <a:xfrm>
            <a:off x="5046976" y="3712468"/>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34" name="Rectangle 133"/>
          <p:cNvSpPr/>
          <p:nvPr/>
        </p:nvSpPr>
        <p:spPr bwMode="auto">
          <a:xfrm>
            <a:off x="4110872" y="392849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a:off x="4110872" y="4144517"/>
            <a:ext cx="1872208" cy="1008112"/>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a:off x="4110872" y="5152629"/>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7" name="Rectangle 136"/>
          <p:cNvSpPr/>
          <p:nvPr/>
        </p:nvSpPr>
        <p:spPr bwMode="auto">
          <a:xfrm>
            <a:off x="4110871"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8" name="Rectangle 137"/>
          <p:cNvSpPr/>
          <p:nvPr/>
        </p:nvSpPr>
        <p:spPr bwMode="auto">
          <a:xfrm>
            <a:off x="4110871"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9" name="Rectangle 138"/>
          <p:cNvSpPr/>
          <p:nvPr/>
        </p:nvSpPr>
        <p:spPr bwMode="auto">
          <a:xfrm>
            <a:off x="4398903"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0" name="Rectangle 139"/>
          <p:cNvSpPr/>
          <p:nvPr/>
        </p:nvSpPr>
        <p:spPr bwMode="auto">
          <a:xfrm>
            <a:off x="4398903"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1" name="Rectangle 140"/>
          <p:cNvSpPr/>
          <p:nvPr/>
        </p:nvSpPr>
        <p:spPr bwMode="auto">
          <a:xfrm>
            <a:off x="4758942"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2" name="Rectangle 141"/>
          <p:cNvSpPr/>
          <p:nvPr/>
        </p:nvSpPr>
        <p:spPr bwMode="auto">
          <a:xfrm>
            <a:off x="4758942"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3" name="Isosceles Triangle 142"/>
          <p:cNvSpPr/>
          <p:nvPr/>
        </p:nvSpPr>
        <p:spPr bwMode="auto">
          <a:xfrm flipV="1">
            <a:off x="4335859" y="5224637"/>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4" name="Isosceles Triangle 143"/>
          <p:cNvSpPr/>
          <p:nvPr/>
        </p:nvSpPr>
        <p:spPr bwMode="auto">
          <a:xfrm flipV="1">
            <a:off x="5479603" y="5224637"/>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5" name="Rectangle 144"/>
          <p:cNvSpPr/>
          <p:nvPr/>
        </p:nvSpPr>
        <p:spPr bwMode="auto">
          <a:xfrm>
            <a:off x="5047555"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6" name="Rectangle 145"/>
          <p:cNvSpPr/>
          <p:nvPr/>
        </p:nvSpPr>
        <p:spPr bwMode="auto">
          <a:xfrm>
            <a:off x="5046975"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7" name="Rectangle 146"/>
          <p:cNvSpPr/>
          <p:nvPr/>
        </p:nvSpPr>
        <p:spPr bwMode="auto">
          <a:xfrm>
            <a:off x="5407015"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8" name="Rectangle 147"/>
          <p:cNvSpPr/>
          <p:nvPr/>
        </p:nvSpPr>
        <p:spPr bwMode="auto">
          <a:xfrm>
            <a:off x="5407015"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9" name="Rectangle 148"/>
          <p:cNvSpPr/>
          <p:nvPr/>
        </p:nvSpPr>
        <p:spPr bwMode="auto">
          <a:xfrm>
            <a:off x="5695048"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0" name="Rectangle 149"/>
          <p:cNvSpPr/>
          <p:nvPr/>
        </p:nvSpPr>
        <p:spPr bwMode="auto">
          <a:xfrm>
            <a:off x="5695047"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1" name="Isosceles Triangle 150"/>
          <p:cNvSpPr/>
          <p:nvPr/>
        </p:nvSpPr>
        <p:spPr bwMode="auto">
          <a:xfrm>
            <a:off x="5118984"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38" name="Group 251"/>
          <p:cNvGrpSpPr/>
          <p:nvPr/>
        </p:nvGrpSpPr>
        <p:grpSpPr>
          <a:xfrm>
            <a:off x="5118984" y="1704256"/>
            <a:ext cx="216024" cy="216023"/>
            <a:chOff x="9209112" y="7464897"/>
            <a:chExt cx="432048" cy="216023"/>
          </a:xfrm>
        </p:grpSpPr>
        <p:sp>
          <p:nvSpPr>
            <p:cNvPr id="153" name="Flowchart: Delay 152"/>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4" name="Flowchart: Delay 153"/>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55" name="Isosceles Triangle 154"/>
          <p:cNvSpPr/>
          <p:nvPr/>
        </p:nvSpPr>
        <p:spPr bwMode="auto">
          <a:xfrm flipV="1">
            <a:off x="5118984"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6" name="Isosceles Triangle 155"/>
          <p:cNvSpPr/>
          <p:nvPr/>
        </p:nvSpPr>
        <p:spPr bwMode="auto">
          <a:xfrm>
            <a:off x="5392109"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41" name="Group 254"/>
          <p:cNvGrpSpPr/>
          <p:nvPr/>
        </p:nvGrpSpPr>
        <p:grpSpPr>
          <a:xfrm>
            <a:off x="5392109" y="1704256"/>
            <a:ext cx="216024" cy="216023"/>
            <a:chOff x="9209112" y="7464897"/>
            <a:chExt cx="432048" cy="216023"/>
          </a:xfrm>
        </p:grpSpPr>
        <p:sp>
          <p:nvSpPr>
            <p:cNvPr id="158" name="Flowchart: Delay 157"/>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Flowchart: Delay 158"/>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60" name="Isosceles Triangle 159"/>
          <p:cNvSpPr/>
          <p:nvPr/>
        </p:nvSpPr>
        <p:spPr bwMode="auto">
          <a:xfrm flipV="1">
            <a:off x="5392109"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1" name="Isosceles Triangle 160"/>
          <p:cNvSpPr/>
          <p:nvPr/>
        </p:nvSpPr>
        <p:spPr bwMode="auto">
          <a:xfrm>
            <a:off x="5695048"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48" name="Group 257"/>
          <p:cNvGrpSpPr/>
          <p:nvPr/>
        </p:nvGrpSpPr>
        <p:grpSpPr>
          <a:xfrm>
            <a:off x="5695048" y="1704256"/>
            <a:ext cx="216024" cy="216023"/>
            <a:chOff x="9209112" y="7464897"/>
            <a:chExt cx="432048" cy="216023"/>
          </a:xfrm>
        </p:grpSpPr>
        <p:sp>
          <p:nvSpPr>
            <p:cNvPr id="163" name="Flowchart: Delay 162"/>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4" name="Flowchart: Delay 163"/>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65" name="Isosceles Triangle 164"/>
          <p:cNvSpPr/>
          <p:nvPr/>
        </p:nvSpPr>
        <p:spPr bwMode="auto">
          <a:xfrm flipV="1">
            <a:off x="5695048"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6" name="Isosceles Triangle 165"/>
          <p:cNvSpPr/>
          <p:nvPr/>
        </p:nvSpPr>
        <p:spPr bwMode="auto">
          <a:xfrm>
            <a:off x="4167973"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49" name="Group 267"/>
          <p:cNvGrpSpPr/>
          <p:nvPr/>
        </p:nvGrpSpPr>
        <p:grpSpPr>
          <a:xfrm>
            <a:off x="4167973" y="1704256"/>
            <a:ext cx="216024" cy="216023"/>
            <a:chOff x="9209112" y="7464897"/>
            <a:chExt cx="432048" cy="216023"/>
          </a:xfrm>
        </p:grpSpPr>
        <p:sp>
          <p:nvSpPr>
            <p:cNvPr id="168" name="Flowchart: Delay 167"/>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9" name="Flowchart: Delay 168"/>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70" name="Isosceles Triangle 169"/>
          <p:cNvSpPr/>
          <p:nvPr/>
        </p:nvSpPr>
        <p:spPr bwMode="auto">
          <a:xfrm flipV="1">
            <a:off x="4167973"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1" name="Isosceles Triangle 170"/>
          <p:cNvSpPr/>
          <p:nvPr/>
        </p:nvSpPr>
        <p:spPr bwMode="auto">
          <a:xfrm>
            <a:off x="4456005"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50" name="Group 270"/>
          <p:cNvGrpSpPr/>
          <p:nvPr/>
        </p:nvGrpSpPr>
        <p:grpSpPr>
          <a:xfrm>
            <a:off x="4456005" y="1704256"/>
            <a:ext cx="216024" cy="216023"/>
            <a:chOff x="9209112" y="7464897"/>
            <a:chExt cx="432048" cy="216023"/>
          </a:xfrm>
        </p:grpSpPr>
        <p:sp>
          <p:nvSpPr>
            <p:cNvPr id="173" name="Flowchart: Delay 172"/>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4" name="Flowchart: Delay 173"/>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75" name="Isosceles Triangle 174"/>
          <p:cNvSpPr/>
          <p:nvPr/>
        </p:nvSpPr>
        <p:spPr bwMode="auto">
          <a:xfrm flipV="1">
            <a:off x="4456005"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6" name="Isosceles Triangle 175"/>
          <p:cNvSpPr/>
          <p:nvPr/>
        </p:nvSpPr>
        <p:spPr bwMode="auto">
          <a:xfrm>
            <a:off x="4758944"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53" name="Group 273"/>
          <p:cNvGrpSpPr/>
          <p:nvPr/>
        </p:nvGrpSpPr>
        <p:grpSpPr>
          <a:xfrm>
            <a:off x="4758944" y="1704256"/>
            <a:ext cx="216024" cy="216023"/>
            <a:chOff x="9209112" y="7464897"/>
            <a:chExt cx="432048" cy="216023"/>
          </a:xfrm>
        </p:grpSpPr>
        <p:sp>
          <p:nvSpPr>
            <p:cNvPr id="178" name="Flowchart: Delay 177"/>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9" name="Flowchart: Delay 178"/>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80" name="Isosceles Triangle 179"/>
          <p:cNvSpPr/>
          <p:nvPr/>
        </p:nvSpPr>
        <p:spPr bwMode="auto">
          <a:xfrm flipV="1">
            <a:off x="4758944"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1" name="Isosceles Triangle 190"/>
          <p:cNvSpPr/>
          <p:nvPr/>
        </p:nvSpPr>
        <p:spPr bwMode="auto">
          <a:xfrm flipV="1">
            <a:off x="4911344" y="5224637"/>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93" name="Straight Arrow Connector 192"/>
          <p:cNvCxnSpPr/>
          <p:nvPr/>
        </p:nvCxnSpPr>
        <p:spPr bwMode="auto">
          <a:xfrm>
            <a:off x="726495" y="1336204"/>
            <a:ext cx="580" cy="2376264"/>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94" name="TextBox 193"/>
          <p:cNvSpPr txBox="1"/>
          <p:nvPr/>
        </p:nvSpPr>
        <p:spPr>
          <a:xfrm rot="16200000" flipH="1">
            <a:off x="545709" y="2523570"/>
            <a:ext cx="290144" cy="215444"/>
          </a:xfrm>
          <a:prstGeom prst="rect">
            <a:avLst/>
          </a:prstGeom>
          <a:solidFill>
            <a:schemeClr val="bg1"/>
          </a:solidFill>
        </p:spPr>
        <p:txBody>
          <a:bodyPr wrap="none" lIns="0" tIns="0" rIns="0" bIns="0" rtlCol="0">
            <a:spAutoFit/>
          </a:bodyPr>
          <a:lstStyle/>
          <a:p>
            <a:r>
              <a:rPr lang="en-GB" sz="1400" dirty="0" smtClean="0"/>
              <a:t>PIP</a:t>
            </a:r>
            <a:endParaRPr lang="en-US" sz="1400" dirty="0" smtClean="0"/>
          </a:p>
        </p:txBody>
      </p:sp>
      <p:cxnSp>
        <p:nvCxnSpPr>
          <p:cNvPr id="195" name="Straight Arrow Connector 194"/>
          <p:cNvCxnSpPr/>
          <p:nvPr/>
        </p:nvCxnSpPr>
        <p:spPr bwMode="auto">
          <a:xfrm>
            <a:off x="726495" y="3920480"/>
            <a:ext cx="580" cy="15921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97" name="TextBox 196"/>
          <p:cNvSpPr txBox="1"/>
          <p:nvPr/>
        </p:nvSpPr>
        <p:spPr>
          <a:xfrm rot="16200000" flipH="1">
            <a:off x="500825" y="4514782"/>
            <a:ext cx="379912" cy="215444"/>
          </a:xfrm>
          <a:prstGeom prst="rect">
            <a:avLst/>
          </a:prstGeom>
          <a:solidFill>
            <a:schemeClr val="bg1"/>
          </a:solidFill>
        </p:spPr>
        <p:txBody>
          <a:bodyPr wrap="none" lIns="0" tIns="0" rIns="0" bIns="0" rtlCol="0">
            <a:spAutoFit/>
          </a:bodyPr>
          <a:lstStyle/>
          <a:p>
            <a:r>
              <a:rPr lang="en-GB" sz="1400" dirty="0" smtClean="0"/>
              <a:t>CBP</a:t>
            </a:r>
            <a:endParaRPr lang="en-US" sz="1400" dirty="0" smtClean="0"/>
          </a:p>
        </p:txBody>
      </p:sp>
      <p:sp>
        <p:nvSpPr>
          <p:cNvPr id="198" name="TextBox 197"/>
          <p:cNvSpPr txBox="1"/>
          <p:nvPr/>
        </p:nvSpPr>
        <p:spPr>
          <a:xfrm>
            <a:off x="2814727" y="1561520"/>
            <a:ext cx="792088" cy="369332"/>
          </a:xfrm>
          <a:prstGeom prst="rect">
            <a:avLst/>
          </a:prstGeom>
          <a:noFill/>
        </p:spPr>
        <p:txBody>
          <a:bodyPr wrap="square" lIns="0" tIns="0" rIns="0" bIns="0" rtlCol="0">
            <a:spAutoFit/>
          </a:bodyPr>
          <a:lstStyle/>
          <a:p>
            <a:pPr algn="ctr"/>
            <a:r>
              <a:rPr lang="en-GB" sz="1200" b="0" dirty="0" smtClean="0"/>
              <a:t>SVLAN MEP &amp; MIP</a:t>
            </a:r>
          </a:p>
        </p:txBody>
      </p:sp>
      <p:sp>
        <p:nvSpPr>
          <p:cNvPr id="199" name="TextBox 198"/>
          <p:cNvSpPr txBox="1"/>
          <p:nvPr/>
        </p:nvSpPr>
        <p:spPr>
          <a:xfrm>
            <a:off x="2815307" y="5255994"/>
            <a:ext cx="1008112" cy="184666"/>
          </a:xfrm>
          <a:prstGeom prst="rect">
            <a:avLst/>
          </a:prstGeom>
          <a:noFill/>
        </p:spPr>
        <p:txBody>
          <a:bodyPr wrap="square" lIns="0" tIns="0" rIns="0" bIns="0" rtlCol="0">
            <a:spAutoFit/>
          </a:bodyPr>
          <a:lstStyle/>
          <a:p>
            <a:pPr algn="ctr"/>
            <a:r>
              <a:rPr lang="en-GB" sz="1200" b="0" dirty="0" smtClean="0"/>
              <a:t>BVLAN </a:t>
            </a:r>
            <a:r>
              <a:rPr lang="en-GB" sz="1200" b="0" dirty="0" smtClean="0"/>
              <a:t>MEP</a:t>
            </a:r>
          </a:p>
        </p:txBody>
      </p:sp>
      <p:sp>
        <p:nvSpPr>
          <p:cNvPr id="200" name="Right Brace 199"/>
          <p:cNvSpPr/>
          <p:nvPr/>
        </p:nvSpPr>
        <p:spPr bwMode="auto">
          <a:xfrm>
            <a:off x="2814727" y="2272308"/>
            <a:ext cx="144596" cy="72008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1" name="TextBox 200"/>
          <p:cNvSpPr txBox="1"/>
          <p:nvPr/>
        </p:nvSpPr>
        <p:spPr>
          <a:xfrm>
            <a:off x="3030751" y="2479040"/>
            <a:ext cx="1008112" cy="369332"/>
          </a:xfrm>
          <a:prstGeom prst="rect">
            <a:avLst/>
          </a:prstGeom>
          <a:noFill/>
        </p:spPr>
        <p:txBody>
          <a:bodyPr wrap="square" lIns="0" tIns="0" rIns="0" bIns="0" rtlCol="0">
            <a:spAutoFit/>
          </a:bodyPr>
          <a:lstStyle/>
          <a:p>
            <a:pPr algn="ctr"/>
            <a:r>
              <a:rPr lang="en-GB" sz="1200" b="0" dirty="0" smtClean="0"/>
              <a:t>SVLAN to </a:t>
            </a:r>
            <a:r>
              <a:rPr lang="en-GB" sz="1200" b="0" dirty="0" smtClean="0"/>
              <a:t>BSI </a:t>
            </a:r>
            <a:r>
              <a:rPr lang="en-GB" sz="1200" b="0" dirty="0" err="1" smtClean="0"/>
              <a:t>muxes</a:t>
            </a:r>
            <a:endParaRPr lang="en-GB" sz="1200" b="0" dirty="0" smtClean="0"/>
          </a:p>
        </p:txBody>
      </p:sp>
      <p:sp>
        <p:nvSpPr>
          <p:cNvPr id="202" name="TextBox 201"/>
          <p:cNvSpPr txBox="1"/>
          <p:nvPr/>
        </p:nvSpPr>
        <p:spPr>
          <a:xfrm>
            <a:off x="9440043" y="2920960"/>
            <a:ext cx="1008112" cy="184666"/>
          </a:xfrm>
          <a:prstGeom prst="rect">
            <a:avLst/>
          </a:prstGeom>
          <a:noFill/>
        </p:spPr>
        <p:txBody>
          <a:bodyPr wrap="square" lIns="0" tIns="0" rIns="0" bIns="0" rtlCol="0">
            <a:spAutoFit/>
          </a:bodyPr>
          <a:lstStyle/>
          <a:p>
            <a:r>
              <a:rPr lang="en-GB" sz="1200" b="0" dirty="0" smtClean="0"/>
              <a:t>BSI </a:t>
            </a:r>
            <a:r>
              <a:rPr lang="en-GB" sz="1200" b="0" dirty="0" smtClean="0"/>
              <a:t>MEP</a:t>
            </a:r>
            <a:endParaRPr lang="en-US" sz="1200" b="0" dirty="0" smtClean="0"/>
          </a:p>
        </p:txBody>
      </p:sp>
      <p:sp>
        <p:nvSpPr>
          <p:cNvPr id="938" name="TextBox 937"/>
          <p:cNvSpPr txBox="1"/>
          <p:nvPr/>
        </p:nvSpPr>
        <p:spPr>
          <a:xfrm>
            <a:off x="9440043" y="2344316"/>
            <a:ext cx="1296144" cy="184666"/>
          </a:xfrm>
          <a:prstGeom prst="rect">
            <a:avLst/>
          </a:prstGeom>
          <a:noFill/>
        </p:spPr>
        <p:txBody>
          <a:bodyPr wrap="square" lIns="0" tIns="0" rIns="0" bIns="0" rtlCol="0">
            <a:spAutoFit/>
          </a:bodyPr>
          <a:lstStyle/>
          <a:p>
            <a:r>
              <a:rPr lang="en-GB" sz="1200" b="0" dirty="0" smtClean="0"/>
              <a:t>SVLAN MEP/MIP</a:t>
            </a:r>
            <a:endParaRPr lang="en-US" sz="1200" b="0" dirty="0" smtClean="0"/>
          </a:p>
        </p:txBody>
      </p:sp>
      <p:sp>
        <p:nvSpPr>
          <p:cNvPr id="941" name="Right Brace 940"/>
          <p:cNvSpPr/>
          <p:nvPr/>
        </p:nvSpPr>
        <p:spPr bwMode="auto">
          <a:xfrm>
            <a:off x="6127095" y="1336204"/>
            <a:ext cx="144016" cy="93610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3" name="Straight Arrow Connector 942"/>
          <p:cNvCxnSpPr>
            <a:stCxn id="941" idx="1"/>
            <a:endCxn id="518" idx="0"/>
          </p:cNvCxnSpPr>
          <p:nvPr/>
        </p:nvCxnSpPr>
        <p:spPr bwMode="auto">
          <a:xfrm>
            <a:off x="6271111" y="1804256"/>
            <a:ext cx="389274" cy="669539"/>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44" name="Right Brace 943"/>
          <p:cNvSpPr/>
          <p:nvPr/>
        </p:nvSpPr>
        <p:spPr bwMode="auto">
          <a:xfrm>
            <a:off x="6127095" y="5152629"/>
            <a:ext cx="144016" cy="39604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5" name="Straight Arrow Connector 944"/>
          <p:cNvCxnSpPr>
            <a:stCxn id="725" idx="1"/>
            <a:endCxn id="862" idx="5"/>
          </p:cNvCxnSpPr>
          <p:nvPr/>
        </p:nvCxnSpPr>
        <p:spPr bwMode="auto">
          <a:xfrm flipV="1">
            <a:off x="6271691" y="2921415"/>
            <a:ext cx="455380" cy="178985"/>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48" name="Right Brace 947"/>
          <p:cNvSpPr/>
          <p:nvPr/>
        </p:nvSpPr>
        <p:spPr bwMode="auto">
          <a:xfrm>
            <a:off x="6127095" y="2272308"/>
            <a:ext cx="144596" cy="64807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9" name="Straight Arrow Connector 948"/>
          <p:cNvCxnSpPr>
            <a:stCxn id="948" idx="1"/>
            <a:endCxn id="863" idx="3"/>
          </p:cNvCxnSpPr>
          <p:nvPr/>
        </p:nvCxnSpPr>
        <p:spPr bwMode="auto">
          <a:xfrm>
            <a:off x="6271691" y="2596344"/>
            <a:ext cx="386782" cy="18804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54" name="Rectangle 953"/>
          <p:cNvSpPr/>
          <p:nvPr/>
        </p:nvSpPr>
        <p:spPr>
          <a:xfrm>
            <a:off x="9440043" y="2663706"/>
            <a:ext cx="1008112" cy="184666"/>
          </a:xfrm>
          <a:prstGeom prst="rect">
            <a:avLst/>
          </a:prstGeom>
          <a:noFill/>
        </p:spPr>
        <p:txBody>
          <a:bodyPr wrap="square" lIns="0" tIns="0" rIns="0" bIns="0" rtlCol="0">
            <a:spAutoFit/>
          </a:bodyPr>
          <a:lstStyle/>
          <a:p>
            <a:r>
              <a:rPr lang="en-GB" sz="1200" b="0" dirty="0" smtClean="0"/>
              <a:t>SVLAN </a:t>
            </a:r>
            <a:r>
              <a:rPr lang="en-GB" sz="1200" b="0" dirty="0" err="1" smtClean="0"/>
              <a:t>mux</a:t>
            </a:r>
            <a:endParaRPr lang="en-US" sz="1200" b="0" dirty="0" smtClean="0"/>
          </a:p>
        </p:txBody>
      </p:sp>
      <p:cxnSp>
        <p:nvCxnSpPr>
          <p:cNvPr id="349" name="Straight Connector 348"/>
          <p:cNvCxnSpPr>
            <a:stCxn id="575" idx="0"/>
          </p:cNvCxnSpPr>
          <p:nvPr/>
        </p:nvCxnSpPr>
        <p:spPr bwMode="auto">
          <a:xfrm>
            <a:off x="7255618" y="5248272"/>
            <a:ext cx="1" cy="483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0" name="Straight Connector 349"/>
          <p:cNvCxnSpPr>
            <a:stCxn id="579" idx="0"/>
          </p:cNvCxnSpPr>
          <p:nvPr/>
        </p:nvCxnSpPr>
        <p:spPr bwMode="auto">
          <a:xfrm>
            <a:off x="8047706" y="5248272"/>
            <a:ext cx="0" cy="4837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93" name="Rectangle 392"/>
          <p:cNvSpPr/>
          <p:nvPr/>
        </p:nvSpPr>
        <p:spPr>
          <a:xfrm>
            <a:off x="9152011" y="4823946"/>
            <a:ext cx="720080" cy="184666"/>
          </a:xfrm>
          <a:prstGeom prst="rect">
            <a:avLst/>
          </a:prstGeom>
          <a:noFill/>
        </p:spPr>
        <p:txBody>
          <a:bodyPr wrap="square" lIns="0" tIns="0" rIns="0" bIns="0" rtlCol="0">
            <a:spAutoFit/>
          </a:bodyPr>
          <a:lstStyle/>
          <a:p>
            <a:r>
              <a:rPr lang="en-GB" sz="1200" b="0" dirty="0" smtClean="0"/>
              <a:t>BSI </a:t>
            </a:r>
            <a:r>
              <a:rPr lang="en-GB" sz="1200" b="0" dirty="0" err="1" smtClean="0"/>
              <a:t>mux</a:t>
            </a:r>
            <a:endParaRPr lang="en-US" sz="1200" b="0" dirty="0" smtClean="0"/>
          </a:p>
        </p:txBody>
      </p:sp>
      <p:cxnSp>
        <p:nvCxnSpPr>
          <p:cNvPr id="395" name="Straight Arrow Connector 394"/>
          <p:cNvCxnSpPr>
            <a:stCxn id="944" idx="1"/>
            <a:endCxn id="575" idx="5"/>
          </p:cNvCxnSpPr>
          <p:nvPr/>
        </p:nvCxnSpPr>
        <p:spPr bwMode="auto">
          <a:xfrm flipV="1">
            <a:off x="6271111" y="5056434"/>
            <a:ext cx="888588" cy="294217"/>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cxnSp>
        <p:nvCxnSpPr>
          <p:cNvPr id="398" name="Straight Arrow Connector 397"/>
          <p:cNvCxnSpPr>
            <a:stCxn id="572" idx="1"/>
            <a:endCxn id="576" idx="3"/>
          </p:cNvCxnSpPr>
          <p:nvPr/>
        </p:nvCxnSpPr>
        <p:spPr bwMode="auto">
          <a:xfrm flipV="1">
            <a:off x="6271691" y="4919407"/>
            <a:ext cx="819410" cy="53202"/>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grpSp>
        <p:nvGrpSpPr>
          <p:cNvPr id="62" name="Group 181"/>
          <p:cNvGrpSpPr/>
          <p:nvPr/>
        </p:nvGrpSpPr>
        <p:grpSpPr>
          <a:xfrm>
            <a:off x="4111451" y="2272308"/>
            <a:ext cx="288032" cy="425217"/>
            <a:chOff x="1447152" y="3864495"/>
            <a:chExt cx="972108" cy="1512168"/>
          </a:xfrm>
        </p:grpSpPr>
        <p:sp>
          <p:nvSpPr>
            <p:cNvPr id="376" name="TextBox 375"/>
            <p:cNvSpPr txBox="1"/>
            <p:nvPr/>
          </p:nvSpPr>
          <p:spPr>
            <a:xfrm>
              <a:off x="1544895" y="4256903"/>
              <a:ext cx="770405" cy="547261"/>
            </a:xfrm>
            <a:prstGeom prst="rect">
              <a:avLst/>
            </a:prstGeom>
            <a:solidFill>
              <a:schemeClr val="bg1"/>
            </a:solidFill>
            <a:ln w="38100">
              <a:noFill/>
            </a:ln>
          </p:spPr>
          <p:txBody>
            <a:bodyPr wrap="none" lIns="0" tIns="0" rIns="0" bIns="0" rtlCol="0" anchor="ctr">
              <a:spAutoFit/>
            </a:bodyPr>
            <a:lstStyle/>
            <a:p>
              <a:pPr algn="ctr"/>
              <a:r>
                <a:rPr lang="en-GB" sz="1000" dirty="0" smtClean="0"/>
                <a:t>MUX</a:t>
              </a:r>
              <a:endParaRPr lang="en-US" sz="1000" dirty="0"/>
            </a:p>
          </p:txBody>
        </p:sp>
        <p:sp>
          <p:nvSpPr>
            <p:cNvPr id="377" name="Trapezoid 376"/>
            <p:cNvSpPr/>
            <p:nvPr/>
          </p:nvSpPr>
          <p:spPr bwMode="auto">
            <a:xfrm flipV="1">
              <a:off x="1447152"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63" name="Group 181"/>
          <p:cNvGrpSpPr/>
          <p:nvPr/>
        </p:nvGrpSpPr>
        <p:grpSpPr>
          <a:xfrm>
            <a:off x="4399483" y="2279139"/>
            <a:ext cx="288032" cy="425217"/>
            <a:chOff x="1447152" y="3864495"/>
            <a:chExt cx="972108" cy="1512168"/>
          </a:xfrm>
        </p:grpSpPr>
        <p:sp>
          <p:nvSpPr>
            <p:cNvPr id="379" name="TextBox 378"/>
            <p:cNvSpPr txBox="1"/>
            <p:nvPr/>
          </p:nvSpPr>
          <p:spPr>
            <a:xfrm>
              <a:off x="1544895" y="4256903"/>
              <a:ext cx="770405" cy="547261"/>
            </a:xfrm>
            <a:prstGeom prst="rect">
              <a:avLst/>
            </a:prstGeom>
            <a:solidFill>
              <a:schemeClr val="bg1"/>
            </a:solidFill>
            <a:ln w="38100">
              <a:noFill/>
            </a:ln>
          </p:spPr>
          <p:txBody>
            <a:bodyPr wrap="none" lIns="0" tIns="0" rIns="0" bIns="0" rtlCol="0" anchor="ctr">
              <a:spAutoFit/>
            </a:bodyPr>
            <a:lstStyle/>
            <a:p>
              <a:pPr algn="ctr"/>
              <a:r>
                <a:rPr lang="en-GB" sz="1000" dirty="0" smtClean="0"/>
                <a:t>MUX</a:t>
              </a:r>
              <a:endParaRPr lang="en-US" sz="1000" dirty="0"/>
            </a:p>
          </p:txBody>
        </p:sp>
        <p:sp>
          <p:nvSpPr>
            <p:cNvPr id="380" name="Trapezoid 379"/>
            <p:cNvSpPr/>
            <p:nvPr/>
          </p:nvSpPr>
          <p:spPr bwMode="auto">
            <a:xfrm flipV="1">
              <a:off x="1447152"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768" name="Group 181"/>
          <p:cNvGrpSpPr/>
          <p:nvPr/>
        </p:nvGrpSpPr>
        <p:grpSpPr>
          <a:xfrm>
            <a:off x="4759523" y="2272308"/>
            <a:ext cx="288032" cy="425217"/>
            <a:chOff x="1447152" y="3864495"/>
            <a:chExt cx="972108" cy="1512168"/>
          </a:xfrm>
        </p:grpSpPr>
        <p:sp>
          <p:nvSpPr>
            <p:cNvPr id="382" name="TextBox 381"/>
            <p:cNvSpPr txBox="1"/>
            <p:nvPr/>
          </p:nvSpPr>
          <p:spPr>
            <a:xfrm>
              <a:off x="1544895" y="4256903"/>
              <a:ext cx="770405" cy="547261"/>
            </a:xfrm>
            <a:prstGeom prst="rect">
              <a:avLst/>
            </a:prstGeom>
            <a:solidFill>
              <a:schemeClr val="bg1"/>
            </a:solidFill>
            <a:ln w="38100">
              <a:noFill/>
            </a:ln>
          </p:spPr>
          <p:txBody>
            <a:bodyPr wrap="none" lIns="0" tIns="0" rIns="0" bIns="0" rtlCol="0" anchor="ctr">
              <a:spAutoFit/>
            </a:bodyPr>
            <a:lstStyle/>
            <a:p>
              <a:pPr algn="ctr"/>
              <a:r>
                <a:rPr lang="en-GB" sz="1000" dirty="0" smtClean="0"/>
                <a:t>MUX</a:t>
              </a:r>
              <a:endParaRPr lang="en-US" sz="1000" dirty="0"/>
            </a:p>
          </p:txBody>
        </p:sp>
        <p:sp>
          <p:nvSpPr>
            <p:cNvPr id="383" name="Trapezoid 382"/>
            <p:cNvSpPr/>
            <p:nvPr/>
          </p:nvSpPr>
          <p:spPr bwMode="auto">
            <a:xfrm flipV="1">
              <a:off x="1447152"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769" name="Group 181"/>
          <p:cNvGrpSpPr/>
          <p:nvPr/>
        </p:nvGrpSpPr>
        <p:grpSpPr>
          <a:xfrm>
            <a:off x="5047555" y="2272308"/>
            <a:ext cx="288032" cy="425217"/>
            <a:chOff x="1447152" y="3864495"/>
            <a:chExt cx="972108" cy="1512168"/>
          </a:xfrm>
        </p:grpSpPr>
        <p:sp>
          <p:nvSpPr>
            <p:cNvPr id="385" name="TextBox 384"/>
            <p:cNvSpPr txBox="1"/>
            <p:nvPr/>
          </p:nvSpPr>
          <p:spPr>
            <a:xfrm>
              <a:off x="1544895" y="4256903"/>
              <a:ext cx="770405" cy="547261"/>
            </a:xfrm>
            <a:prstGeom prst="rect">
              <a:avLst/>
            </a:prstGeom>
            <a:solidFill>
              <a:schemeClr val="bg1"/>
            </a:solidFill>
            <a:ln w="38100">
              <a:noFill/>
            </a:ln>
          </p:spPr>
          <p:txBody>
            <a:bodyPr wrap="none" lIns="0" tIns="0" rIns="0" bIns="0" rtlCol="0" anchor="ctr">
              <a:spAutoFit/>
            </a:bodyPr>
            <a:lstStyle/>
            <a:p>
              <a:pPr algn="ctr"/>
              <a:r>
                <a:rPr lang="en-GB" sz="1000" dirty="0" smtClean="0"/>
                <a:t>MUX</a:t>
              </a:r>
              <a:endParaRPr lang="en-US" sz="1000" dirty="0"/>
            </a:p>
          </p:txBody>
        </p:sp>
        <p:sp>
          <p:nvSpPr>
            <p:cNvPr id="386" name="Trapezoid 385"/>
            <p:cNvSpPr/>
            <p:nvPr/>
          </p:nvSpPr>
          <p:spPr bwMode="auto">
            <a:xfrm flipV="1">
              <a:off x="1447152"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772" name="Group 181"/>
          <p:cNvGrpSpPr/>
          <p:nvPr/>
        </p:nvGrpSpPr>
        <p:grpSpPr>
          <a:xfrm>
            <a:off x="5407595" y="2272308"/>
            <a:ext cx="288032" cy="425217"/>
            <a:chOff x="1447152" y="3864495"/>
            <a:chExt cx="972108" cy="1512168"/>
          </a:xfrm>
        </p:grpSpPr>
        <p:sp>
          <p:nvSpPr>
            <p:cNvPr id="388" name="TextBox 387"/>
            <p:cNvSpPr txBox="1"/>
            <p:nvPr/>
          </p:nvSpPr>
          <p:spPr>
            <a:xfrm>
              <a:off x="1544895" y="4256903"/>
              <a:ext cx="770405" cy="547261"/>
            </a:xfrm>
            <a:prstGeom prst="rect">
              <a:avLst/>
            </a:prstGeom>
            <a:solidFill>
              <a:schemeClr val="bg1"/>
            </a:solidFill>
            <a:ln w="38100">
              <a:noFill/>
            </a:ln>
          </p:spPr>
          <p:txBody>
            <a:bodyPr wrap="none" lIns="0" tIns="0" rIns="0" bIns="0" rtlCol="0" anchor="ctr">
              <a:spAutoFit/>
            </a:bodyPr>
            <a:lstStyle/>
            <a:p>
              <a:pPr algn="ctr"/>
              <a:r>
                <a:rPr lang="en-GB" sz="1000" dirty="0" smtClean="0"/>
                <a:t>MUX</a:t>
              </a:r>
              <a:endParaRPr lang="en-US" sz="1000" dirty="0"/>
            </a:p>
          </p:txBody>
        </p:sp>
        <p:sp>
          <p:nvSpPr>
            <p:cNvPr id="389" name="Trapezoid 388"/>
            <p:cNvSpPr/>
            <p:nvPr/>
          </p:nvSpPr>
          <p:spPr bwMode="auto">
            <a:xfrm flipV="1">
              <a:off x="1447152"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773" name="Group 181"/>
          <p:cNvGrpSpPr/>
          <p:nvPr/>
        </p:nvGrpSpPr>
        <p:grpSpPr>
          <a:xfrm>
            <a:off x="5695627" y="2272308"/>
            <a:ext cx="288032" cy="425217"/>
            <a:chOff x="1447152" y="3864495"/>
            <a:chExt cx="972108" cy="1512168"/>
          </a:xfrm>
        </p:grpSpPr>
        <p:sp>
          <p:nvSpPr>
            <p:cNvPr id="391" name="TextBox 390"/>
            <p:cNvSpPr txBox="1"/>
            <p:nvPr/>
          </p:nvSpPr>
          <p:spPr>
            <a:xfrm>
              <a:off x="1544895" y="4256903"/>
              <a:ext cx="770405" cy="547261"/>
            </a:xfrm>
            <a:prstGeom prst="rect">
              <a:avLst/>
            </a:prstGeom>
            <a:solidFill>
              <a:schemeClr val="bg1"/>
            </a:solidFill>
            <a:ln w="38100">
              <a:noFill/>
            </a:ln>
          </p:spPr>
          <p:txBody>
            <a:bodyPr wrap="none" lIns="0" tIns="0" rIns="0" bIns="0" rtlCol="0" anchor="ctr">
              <a:spAutoFit/>
            </a:bodyPr>
            <a:lstStyle/>
            <a:p>
              <a:pPr algn="ctr"/>
              <a:r>
                <a:rPr lang="en-GB" sz="1000" dirty="0" smtClean="0"/>
                <a:t>MUX</a:t>
              </a:r>
              <a:endParaRPr lang="en-US" sz="1000" dirty="0"/>
            </a:p>
          </p:txBody>
        </p:sp>
        <p:sp>
          <p:nvSpPr>
            <p:cNvPr id="396" name="Trapezoid 395"/>
            <p:cNvSpPr/>
            <p:nvPr/>
          </p:nvSpPr>
          <p:spPr bwMode="auto">
            <a:xfrm flipV="1">
              <a:off x="1447152"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sp>
        <p:nvSpPr>
          <p:cNvPr id="397" name="Rectangle 396"/>
          <p:cNvSpPr/>
          <p:nvPr/>
        </p:nvSpPr>
        <p:spPr bwMode="auto">
          <a:xfrm>
            <a:off x="871091" y="2920380"/>
            <a:ext cx="1872209"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03" name="Isosceles Triangle 402"/>
          <p:cNvSpPr/>
          <p:nvPr/>
        </p:nvSpPr>
        <p:spPr bwMode="auto">
          <a:xfrm flipV="1">
            <a:off x="1879204" y="3000400"/>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8" name="Isosceles Triangle 407"/>
          <p:cNvSpPr/>
          <p:nvPr/>
        </p:nvSpPr>
        <p:spPr bwMode="auto">
          <a:xfrm flipV="1">
            <a:off x="2152329" y="3000400"/>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3" name="Isosceles Triangle 412"/>
          <p:cNvSpPr/>
          <p:nvPr/>
        </p:nvSpPr>
        <p:spPr bwMode="auto">
          <a:xfrm flipV="1">
            <a:off x="2455268" y="3000400"/>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18" name="Isosceles Triangle 417"/>
          <p:cNvSpPr/>
          <p:nvPr/>
        </p:nvSpPr>
        <p:spPr bwMode="auto">
          <a:xfrm flipV="1">
            <a:off x="928193" y="3000400"/>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3" name="Isosceles Triangle 422"/>
          <p:cNvSpPr/>
          <p:nvPr/>
        </p:nvSpPr>
        <p:spPr bwMode="auto">
          <a:xfrm flipV="1">
            <a:off x="1216225" y="3000400"/>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8" name="Isosceles Triangle 427"/>
          <p:cNvSpPr/>
          <p:nvPr/>
        </p:nvSpPr>
        <p:spPr bwMode="auto">
          <a:xfrm flipV="1">
            <a:off x="1519164" y="3000400"/>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9" name="Rectangle 428"/>
          <p:cNvSpPr/>
          <p:nvPr/>
        </p:nvSpPr>
        <p:spPr bwMode="auto">
          <a:xfrm>
            <a:off x="4111450" y="2920380"/>
            <a:ext cx="1872209"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30" name="Isosceles Triangle 429"/>
          <p:cNvSpPr/>
          <p:nvPr/>
        </p:nvSpPr>
        <p:spPr bwMode="auto">
          <a:xfrm flipV="1">
            <a:off x="5119563" y="3000400"/>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1" name="Isosceles Triangle 430"/>
          <p:cNvSpPr/>
          <p:nvPr/>
        </p:nvSpPr>
        <p:spPr bwMode="auto">
          <a:xfrm flipV="1">
            <a:off x="5392688" y="3000400"/>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2" name="Isosceles Triangle 431"/>
          <p:cNvSpPr/>
          <p:nvPr/>
        </p:nvSpPr>
        <p:spPr bwMode="auto">
          <a:xfrm flipV="1">
            <a:off x="5695627" y="3000400"/>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3" name="Isosceles Triangle 432"/>
          <p:cNvSpPr/>
          <p:nvPr/>
        </p:nvSpPr>
        <p:spPr bwMode="auto">
          <a:xfrm flipV="1">
            <a:off x="4168552" y="3000400"/>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4" name="Isosceles Triangle 433"/>
          <p:cNvSpPr/>
          <p:nvPr/>
        </p:nvSpPr>
        <p:spPr bwMode="auto">
          <a:xfrm flipV="1">
            <a:off x="4456584" y="3000400"/>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35" name="Isosceles Triangle 434"/>
          <p:cNvSpPr/>
          <p:nvPr/>
        </p:nvSpPr>
        <p:spPr bwMode="auto">
          <a:xfrm flipV="1">
            <a:off x="4759523" y="3000400"/>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07" name="Group 181"/>
          <p:cNvGrpSpPr/>
          <p:nvPr/>
        </p:nvGrpSpPr>
        <p:grpSpPr>
          <a:xfrm>
            <a:off x="4183459" y="4864598"/>
            <a:ext cx="576064" cy="216024"/>
            <a:chOff x="1447152" y="3864495"/>
            <a:chExt cx="972108" cy="1512168"/>
          </a:xfrm>
        </p:grpSpPr>
        <p:sp>
          <p:nvSpPr>
            <p:cNvPr id="534" name="TextBox 533"/>
            <p:cNvSpPr txBox="1"/>
            <p:nvPr/>
          </p:nvSpPr>
          <p:spPr>
            <a:xfrm>
              <a:off x="1544895" y="4256903"/>
              <a:ext cx="770405" cy="547261"/>
            </a:xfrm>
            <a:prstGeom prst="rect">
              <a:avLst/>
            </a:prstGeom>
            <a:solidFill>
              <a:schemeClr val="bg1"/>
            </a:solidFill>
            <a:ln w="9525">
              <a:noFill/>
              <a:prstDash val="sysDash"/>
            </a:ln>
          </p:spPr>
          <p:txBody>
            <a:bodyPr wrap="none" lIns="0" tIns="0" rIns="0" bIns="0" rtlCol="0" anchor="ctr">
              <a:spAutoFit/>
            </a:bodyPr>
            <a:lstStyle/>
            <a:p>
              <a:pPr algn="ctr"/>
              <a:r>
                <a:rPr lang="en-GB" sz="1000" dirty="0" smtClean="0"/>
                <a:t>MUX</a:t>
              </a:r>
              <a:endParaRPr lang="en-US" sz="1000" dirty="0"/>
            </a:p>
          </p:txBody>
        </p:sp>
        <p:sp>
          <p:nvSpPr>
            <p:cNvPr id="535" name="Trapezoid 534"/>
            <p:cNvSpPr/>
            <p:nvPr/>
          </p:nvSpPr>
          <p:spPr bwMode="auto">
            <a:xfrm flipV="1">
              <a:off x="1447152" y="3864495"/>
              <a:ext cx="972108" cy="1512168"/>
            </a:xfrm>
            <a:prstGeom prst="trapezoid">
              <a:avLst>
                <a:gd name="adj" fmla="val 20742"/>
              </a:avLst>
            </a:prstGeom>
            <a:noFill/>
            <a:ln w="9525" cap="flat" cmpd="sng" algn="ctr">
              <a:solidFill>
                <a:schemeClr val="tx1"/>
              </a:solidFill>
              <a:prstDash val="sysDash"/>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808" name="Group 181"/>
          <p:cNvGrpSpPr/>
          <p:nvPr/>
        </p:nvGrpSpPr>
        <p:grpSpPr>
          <a:xfrm>
            <a:off x="4759523" y="4864597"/>
            <a:ext cx="576064" cy="216024"/>
            <a:chOff x="1447152" y="3864495"/>
            <a:chExt cx="972108" cy="1512168"/>
          </a:xfrm>
        </p:grpSpPr>
        <p:sp>
          <p:nvSpPr>
            <p:cNvPr id="537" name="TextBox 536"/>
            <p:cNvSpPr txBox="1"/>
            <p:nvPr/>
          </p:nvSpPr>
          <p:spPr>
            <a:xfrm>
              <a:off x="1544895" y="4256903"/>
              <a:ext cx="770405" cy="547261"/>
            </a:xfrm>
            <a:prstGeom prst="rect">
              <a:avLst/>
            </a:prstGeom>
            <a:solidFill>
              <a:schemeClr val="bg1"/>
            </a:solidFill>
            <a:ln w="9525">
              <a:noFill/>
              <a:prstDash val="sysDash"/>
            </a:ln>
          </p:spPr>
          <p:txBody>
            <a:bodyPr wrap="none" lIns="0" tIns="0" rIns="0" bIns="0" rtlCol="0" anchor="ctr">
              <a:spAutoFit/>
            </a:bodyPr>
            <a:lstStyle/>
            <a:p>
              <a:pPr algn="ctr"/>
              <a:r>
                <a:rPr lang="en-GB" sz="1000" dirty="0" smtClean="0"/>
                <a:t>MUX</a:t>
              </a:r>
              <a:endParaRPr lang="en-US" sz="1000" dirty="0"/>
            </a:p>
          </p:txBody>
        </p:sp>
        <p:sp>
          <p:nvSpPr>
            <p:cNvPr id="550" name="Trapezoid 549"/>
            <p:cNvSpPr/>
            <p:nvPr/>
          </p:nvSpPr>
          <p:spPr bwMode="auto">
            <a:xfrm flipV="1">
              <a:off x="1447152" y="3864495"/>
              <a:ext cx="972108" cy="1512168"/>
            </a:xfrm>
            <a:prstGeom prst="trapezoid">
              <a:avLst>
                <a:gd name="adj" fmla="val 20742"/>
              </a:avLst>
            </a:prstGeom>
            <a:noFill/>
            <a:ln w="9525" cap="flat" cmpd="sng" algn="ctr">
              <a:solidFill>
                <a:schemeClr val="tx1"/>
              </a:solidFill>
              <a:prstDash val="sysDash"/>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809" name="Group 181"/>
          <p:cNvGrpSpPr/>
          <p:nvPr/>
        </p:nvGrpSpPr>
        <p:grpSpPr>
          <a:xfrm>
            <a:off x="5335587" y="4864597"/>
            <a:ext cx="576064" cy="216024"/>
            <a:chOff x="1447152" y="3864495"/>
            <a:chExt cx="972108" cy="1512168"/>
          </a:xfrm>
        </p:grpSpPr>
        <p:sp>
          <p:nvSpPr>
            <p:cNvPr id="552" name="TextBox 551"/>
            <p:cNvSpPr txBox="1"/>
            <p:nvPr/>
          </p:nvSpPr>
          <p:spPr>
            <a:xfrm>
              <a:off x="1544895" y="4256903"/>
              <a:ext cx="770405" cy="547261"/>
            </a:xfrm>
            <a:prstGeom prst="rect">
              <a:avLst/>
            </a:prstGeom>
            <a:solidFill>
              <a:schemeClr val="bg1"/>
            </a:solidFill>
            <a:ln w="9525">
              <a:noFill/>
              <a:prstDash val="sysDash"/>
            </a:ln>
          </p:spPr>
          <p:txBody>
            <a:bodyPr wrap="none" lIns="0" tIns="0" rIns="0" bIns="0" rtlCol="0" anchor="ctr">
              <a:spAutoFit/>
            </a:bodyPr>
            <a:lstStyle/>
            <a:p>
              <a:pPr algn="ctr"/>
              <a:r>
                <a:rPr lang="en-GB" sz="1000" dirty="0" smtClean="0"/>
                <a:t>MUX</a:t>
              </a:r>
              <a:endParaRPr lang="en-US" sz="1000" dirty="0"/>
            </a:p>
          </p:txBody>
        </p:sp>
        <p:sp>
          <p:nvSpPr>
            <p:cNvPr id="565" name="Trapezoid 564"/>
            <p:cNvSpPr/>
            <p:nvPr/>
          </p:nvSpPr>
          <p:spPr bwMode="auto">
            <a:xfrm flipV="1">
              <a:off x="1447152" y="3864495"/>
              <a:ext cx="972108" cy="1512168"/>
            </a:xfrm>
            <a:prstGeom prst="trapezoid">
              <a:avLst>
                <a:gd name="adj" fmla="val 20742"/>
              </a:avLst>
            </a:prstGeom>
            <a:noFill/>
            <a:ln w="9525" cap="flat" cmpd="sng" algn="ctr">
              <a:solidFill>
                <a:schemeClr val="tx1"/>
              </a:solidFill>
              <a:prstDash val="sysDash"/>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810" name="Group 181"/>
          <p:cNvGrpSpPr/>
          <p:nvPr/>
        </p:nvGrpSpPr>
        <p:grpSpPr>
          <a:xfrm rot="10800000">
            <a:off x="4183459" y="4216525"/>
            <a:ext cx="1728192" cy="216024"/>
            <a:chOff x="1447152" y="3864495"/>
            <a:chExt cx="972108" cy="1512168"/>
          </a:xfrm>
        </p:grpSpPr>
        <p:sp>
          <p:nvSpPr>
            <p:cNvPr id="567" name="TextBox 566"/>
            <p:cNvSpPr txBox="1"/>
            <p:nvPr/>
          </p:nvSpPr>
          <p:spPr>
            <a:xfrm>
              <a:off x="1544895" y="4256903"/>
              <a:ext cx="770405" cy="547261"/>
            </a:xfrm>
            <a:prstGeom prst="rect">
              <a:avLst/>
            </a:prstGeom>
            <a:solidFill>
              <a:schemeClr val="bg1"/>
            </a:solidFill>
            <a:ln w="9525">
              <a:noFill/>
              <a:prstDash val="sysDash"/>
            </a:ln>
          </p:spPr>
          <p:txBody>
            <a:bodyPr wrap="none" lIns="0" tIns="0" rIns="0" bIns="0" rtlCol="0" anchor="ctr">
              <a:spAutoFit/>
            </a:bodyPr>
            <a:lstStyle/>
            <a:p>
              <a:pPr algn="ctr"/>
              <a:r>
                <a:rPr lang="en-GB" sz="1000" dirty="0" smtClean="0"/>
                <a:t>MUX</a:t>
              </a:r>
              <a:endParaRPr lang="en-US" sz="1000" dirty="0"/>
            </a:p>
          </p:txBody>
        </p:sp>
        <p:sp>
          <p:nvSpPr>
            <p:cNvPr id="568" name="Trapezoid 567"/>
            <p:cNvSpPr/>
            <p:nvPr/>
          </p:nvSpPr>
          <p:spPr bwMode="auto">
            <a:xfrm flipV="1">
              <a:off x="1447152" y="3864495"/>
              <a:ext cx="972108" cy="1512168"/>
            </a:xfrm>
            <a:prstGeom prst="trapezoid">
              <a:avLst>
                <a:gd name="adj" fmla="val 20742"/>
              </a:avLst>
            </a:prstGeom>
            <a:noFill/>
            <a:ln w="9525" cap="flat" cmpd="sng" algn="ctr">
              <a:solidFill>
                <a:schemeClr val="tx1"/>
              </a:solidFill>
              <a:prstDash val="sysDash"/>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sp>
        <p:nvSpPr>
          <p:cNvPr id="569" name="Rectangle 568"/>
          <p:cNvSpPr/>
          <p:nvPr/>
        </p:nvSpPr>
        <p:spPr bwMode="auto">
          <a:xfrm>
            <a:off x="4183459" y="4504557"/>
            <a:ext cx="1728192" cy="288032"/>
          </a:xfrm>
          <a:prstGeom prst="rect">
            <a:avLst/>
          </a:prstGeom>
          <a:solidFill>
            <a:srgbClr val="FFCC00"/>
          </a:solidFill>
          <a:ln w="9525" cap="flat" cmpd="sng" algn="ctr">
            <a:solidFill>
              <a:schemeClr val="tx1"/>
            </a:solidFill>
            <a:prstDash val="sysDash"/>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200" b="0" i="0" u="none" strike="noStrike" cap="none" normalizeH="0" baseline="0" dirty="0" smtClean="0">
                <a:ln>
                  <a:noFill/>
                </a:ln>
                <a:solidFill>
                  <a:schemeClr val="tx1"/>
                </a:solidFill>
                <a:effectLst/>
                <a:latin typeface="Arial" charset="0"/>
                <a:ea typeface="MS PGothic" pitchFamily="34" charset="-128"/>
              </a:rPr>
              <a:t>Virtual BSI Relay</a:t>
            </a:r>
            <a:endParaRPr kumimoji="0" lang="en-US" sz="1200" b="0" i="0" u="none" strike="noStrike" cap="none" normalizeH="0" baseline="0" dirty="0" smtClean="0">
              <a:ln>
                <a:noFill/>
              </a:ln>
              <a:solidFill>
                <a:schemeClr val="tx1"/>
              </a:solidFill>
              <a:effectLst/>
              <a:latin typeface="Arial" charset="0"/>
              <a:ea typeface="MS PGothic" pitchFamily="34" charset="-128"/>
            </a:endParaRPr>
          </a:p>
        </p:txBody>
      </p:sp>
      <p:sp>
        <p:nvSpPr>
          <p:cNvPr id="572" name="Right Brace 571"/>
          <p:cNvSpPr/>
          <p:nvPr/>
        </p:nvSpPr>
        <p:spPr bwMode="auto">
          <a:xfrm>
            <a:off x="6127675" y="4792589"/>
            <a:ext cx="144016" cy="36004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11" name="Group 13"/>
          <p:cNvGrpSpPr>
            <a:grpSpLocks noChangeAspect="1"/>
          </p:cNvGrpSpPr>
          <p:nvPr/>
        </p:nvGrpSpPr>
        <p:grpSpPr>
          <a:xfrm rot="10800000">
            <a:off x="7063780" y="4864596"/>
            <a:ext cx="383676" cy="383676"/>
            <a:chOff x="655067" y="5296644"/>
            <a:chExt cx="504056" cy="504056"/>
          </a:xfrm>
          <a:solidFill>
            <a:schemeClr val="bg1"/>
          </a:solidFill>
        </p:grpSpPr>
        <p:sp>
          <p:nvSpPr>
            <p:cNvPr id="575"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76" name="Trapezoid 15"/>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12" name="Group 13"/>
          <p:cNvGrpSpPr>
            <a:grpSpLocks noChangeAspect="1"/>
          </p:cNvGrpSpPr>
          <p:nvPr/>
        </p:nvGrpSpPr>
        <p:grpSpPr>
          <a:xfrm rot="10800000">
            <a:off x="7855868" y="4864596"/>
            <a:ext cx="383676" cy="383676"/>
            <a:chOff x="655067" y="5296644"/>
            <a:chExt cx="504056" cy="504056"/>
          </a:xfrm>
          <a:solidFill>
            <a:schemeClr val="bg1"/>
          </a:solidFill>
        </p:grpSpPr>
        <p:sp>
          <p:nvSpPr>
            <p:cNvPr id="579"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0" name="Trapezoid 15"/>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585" name="Rectangle 584"/>
          <p:cNvSpPr/>
          <p:nvPr/>
        </p:nvSpPr>
        <p:spPr bwMode="auto">
          <a:xfrm>
            <a:off x="6703739" y="4504556"/>
            <a:ext cx="2736303" cy="288032"/>
          </a:xfrm>
          <a:prstGeom prst="rect">
            <a:avLst/>
          </a:prstGeom>
          <a:solidFill>
            <a:srgbClr val="FFCC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200" b="0" i="0" u="none" strike="noStrike" cap="none" normalizeH="0" baseline="0" dirty="0" smtClean="0">
                <a:ln>
                  <a:noFill/>
                </a:ln>
                <a:solidFill>
                  <a:schemeClr val="tx1"/>
                </a:solidFill>
                <a:effectLst/>
                <a:latin typeface="Arial" charset="0"/>
                <a:ea typeface="MS PGothic" pitchFamily="34" charset="-128"/>
              </a:rPr>
              <a:t>Virtual BSI Relay</a:t>
            </a:r>
            <a:endParaRPr kumimoji="0" lang="en-US" sz="1200" b="0" i="0" u="none" strike="noStrike" cap="none" normalizeH="0" baseline="0" dirty="0" smtClean="0">
              <a:ln>
                <a:noFill/>
              </a:ln>
              <a:solidFill>
                <a:schemeClr val="tx1"/>
              </a:solidFill>
              <a:effectLst/>
              <a:latin typeface="Arial" charset="0"/>
              <a:ea typeface="MS PGothic" pitchFamily="34" charset="-128"/>
            </a:endParaRPr>
          </a:p>
        </p:txBody>
      </p:sp>
      <p:cxnSp>
        <p:nvCxnSpPr>
          <p:cNvPr id="587" name="Straight Connector 586"/>
          <p:cNvCxnSpPr/>
          <p:nvPr/>
        </p:nvCxnSpPr>
        <p:spPr bwMode="auto">
          <a:xfrm>
            <a:off x="7135787" y="479258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3" name="Straight Connector 592"/>
          <p:cNvCxnSpPr/>
          <p:nvPr/>
        </p:nvCxnSpPr>
        <p:spPr bwMode="auto">
          <a:xfrm>
            <a:off x="7207795" y="479258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4" name="Straight Connector 593"/>
          <p:cNvCxnSpPr/>
          <p:nvPr/>
        </p:nvCxnSpPr>
        <p:spPr bwMode="auto">
          <a:xfrm>
            <a:off x="7279803" y="479258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5" name="Straight Connector 594"/>
          <p:cNvCxnSpPr/>
          <p:nvPr/>
        </p:nvCxnSpPr>
        <p:spPr bwMode="auto">
          <a:xfrm>
            <a:off x="7351811" y="479258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6" name="Straight Connector 595"/>
          <p:cNvCxnSpPr/>
          <p:nvPr/>
        </p:nvCxnSpPr>
        <p:spPr bwMode="auto">
          <a:xfrm>
            <a:off x="7927875" y="479258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7" name="Straight Connector 596"/>
          <p:cNvCxnSpPr/>
          <p:nvPr/>
        </p:nvCxnSpPr>
        <p:spPr bwMode="auto">
          <a:xfrm>
            <a:off x="7999883" y="479258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8" name="Straight Connector 597"/>
          <p:cNvCxnSpPr/>
          <p:nvPr/>
        </p:nvCxnSpPr>
        <p:spPr bwMode="auto">
          <a:xfrm>
            <a:off x="8071891" y="479258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9" name="Straight Connector 598"/>
          <p:cNvCxnSpPr/>
          <p:nvPr/>
        </p:nvCxnSpPr>
        <p:spPr bwMode="auto">
          <a:xfrm>
            <a:off x="8143899" y="479258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53" name="Rectangle 652"/>
          <p:cNvSpPr/>
          <p:nvPr/>
        </p:nvSpPr>
        <p:spPr>
          <a:xfrm>
            <a:off x="9512051" y="4216524"/>
            <a:ext cx="864095" cy="184666"/>
          </a:xfrm>
          <a:prstGeom prst="rect">
            <a:avLst/>
          </a:prstGeom>
          <a:noFill/>
        </p:spPr>
        <p:txBody>
          <a:bodyPr wrap="square" lIns="0" tIns="0" rIns="0" bIns="0" rtlCol="0">
            <a:spAutoFit/>
          </a:bodyPr>
          <a:lstStyle/>
          <a:p>
            <a:r>
              <a:rPr lang="en-GB" sz="1200" b="0" dirty="0" smtClean="0"/>
              <a:t>BSI </a:t>
            </a:r>
            <a:r>
              <a:rPr lang="en-GB" sz="1200" b="0" dirty="0" err="1" smtClean="0"/>
              <a:t>mux</a:t>
            </a:r>
            <a:r>
              <a:rPr lang="en-GB" sz="1200" b="0" dirty="0" smtClean="0"/>
              <a:t> </a:t>
            </a:r>
            <a:endParaRPr lang="en-US" sz="1200" b="0" dirty="0" smtClean="0"/>
          </a:p>
        </p:txBody>
      </p:sp>
      <p:sp>
        <p:nvSpPr>
          <p:cNvPr id="725" name="Right Brace 724"/>
          <p:cNvSpPr/>
          <p:nvPr/>
        </p:nvSpPr>
        <p:spPr bwMode="auto">
          <a:xfrm>
            <a:off x="6127675" y="2920380"/>
            <a:ext cx="144016" cy="36004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728" name="Trapezoid 18"/>
          <p:cNvSpPr/>
          <p:nvPr/>
        </p:nvSpPr>
        <p:spPr bwMode="auto">
          <a:xfrm rot="10800000">
            <a:off x="6631731" y="3208412"/>
            <a:ext cx="2808312"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cxnSp>
        <p:nvCxnSpPr>
          <p:cNvPr id="731" name="Straight Connector 730"/>
          <p:cNvCxnSpPr>
            <a:stCxn id="728" idx="0"/>
            <a:endCxn id="735" idx="0"/>
          </p:cNvCxnSpPr>
          <p:nvPr/>
        </p:nvCxnSpPr>
        <p:spPr bwMode="auto">
          <a:xfrm>
            <a:off x="8035887" y="3352428"/>
            <a:ext cx="0" cy="864095"/>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35" name="Trapezoid 18"/>
          <p:cNvSpPr/>
          <p:nvPr/>
        </p:nvSpPr>
        <p:spPr bwMode="auto">
          <a:xfrm rot="10800000" flipV="1">
            <a:off x="6631731" y="4216523"/>
            <a:ext cx="2808312"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9" name="Rectangle 738"/>
          <p:cNvSpPr/>
          <p:nvPr/>
        </p:nvSpPr>
        <p:spPr>
          <a:xfrm>
            <a:off x="9512051" y="3208412"/>
            <a:ext cx="864095" cy="184666"/>
          </a:xfrm>
          <a:prstGeom prst="rect">
            <a:avLst/>
          </a:prstGeom>
          <a:noFill/>
        </p:spPr>
        <p:txBody>
          <a:bodyPr wrap="square" lIns="0" tIns="0" rIns="0" bIns="0" rtlCol="0">
            <a:spAutoFit/>
          </a:bodyPr>
          <a:lstStyle/>
          <a:p>
            <a:r>
              <a:rPr lang="en-GB" sz="1200" b="0" dirty="0" smtClean="0"/>
              <a:t>BSI </a:t>
            </a:r>
            <a:r>
              <a:rPr lang="en-GB" sz="1200" b="0" dirty="0" err="1" smtClean="0"/>
              <a:t>mux</a:t>
            </a:r>
            <a:r>
              <a:rPr lang="en-GB" sz="1200" b="0" dirty="0" smtClean="0"/>
              <a:t> </a:t>
            </a:r>
            <a:endParaRPr lang="en-US" sz="1200" b="0" dirty="0" smtClean="0"/>
          </a:p>
        </p:txBody>
      </p:sp>
      <p:cxnSp>
        <p:nvCxnSpPr>
          <p:cNvPr id="740" name="Straight Connector 739"/>
          <p:cNvCxnSpPr>
            <a:stCxn id="742" idx="0"/>
          </p:cNvCxnSpPr>
          <p:nvPr/>
        </p:nvCxnSpPr>
        <p:spPr bwMode="auto">
          <a:xfrm>
            <a:off x="8839793" y="5248272"/>
            <a:ext cx="0" cy="4837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33" name="Group 13"/>
          <p:cNvGrpSpPr>
            <a:grpSpLocks noChangeAspect="1"/>
          </p:cNvGrpSpPr>
          <p:nvPr/>
        </p:nvGrpSpPr>
        <p:grpSpPr>
          <a:xfrm rot="10800000">
            <a:off x="8647955" y="4864596"/>
            <a:ext cx="383676" cy="383676"/>
            <a:chOff x="655067" y="5296644"/>
            <a:chExt cx="504056" cy="504056"/>
          </a:xfrm>
          <a:solidFill>
            <a:schemeClr val="bg1"/>
          </a:solidFill>
        </p:grpSpPr>
        <p:sp>
          <p:nvSpPr>
            <p:cNvPr id="742"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3" name="Trapezoid 15"/>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744" name="Straight Connector 743"/>
          <p:cNvCxnSpPr/>
          <p:nvPr/>
        </p:nvCxnSpPr>
        <p:spPr bwMode="auto">
          <a:xfrm>
            <a:off x="8719963" y="479258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5" name="Straight Connector 744"/>
          <p:cNvCxnSpPr/>
          <p:nvPr/>
        </p:nvCxnSpPr>
        <p:spPr bwMode="auto">
          <a:xfrm>
            <a:off x="8791971" y="479258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6" name="Straight Connector 745"/>
          <p:cNvCxnSpPr/>
          <p:nvPr/>
        </p:nvCxnSpPr>
        <p:spPr bwMode="auto">
          <a:xfrm>
            <a:off x="8863979" y="479258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7" name="Straight Connector 746"/>
          <p:cNvCxnSpPr/>
          <p:nvPr/>
        </p:nvCxnSpPr>
        <p:spPr bwMode="auto">
          <a:xfrm>
            <a:off x="8935987" y="479258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51" name="Right Brace 750"/>
          <p:cNvSpPr/>
          <p:nvPr/>
        </p:nvSpPr>
        <p:spPr bwMode="auto">
          <a:xfrm>
            <a:off x="6127675" y="4504557"/>
            <a:ext cx="144016" cy="28803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52" name="Straight Arrow Connector 751"/>
          <p:cNvCxnSpPr>
            <a:stCxn id="751" idx="1"/>
            <a:endCxn id="585" idx="1"/>
          </p:cNvCxnSpPr>
          <p:nvPr/>
        </p:nvCxnSpPr>
        <p:spPr bwMode="auto">
          <a:xfrm flipV="1">
            <a:off x="6271691" y="4648572"/>
            <a:ext cx="432048" cy="1"/>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sp>
        <p:nvSpPr>
          <p:cNvPr id="757" name="Right Brace 756"/>
          <p:cNvSpPr/>
          <p:nvPr/>
        </p:nvSpPr>
        <p:spPr bwMode="auto">
          <a:xfrm>
            <a:off x="6127675" y="4144517"/>
            <a:ext cx="144016" cy="36004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58" name="Straight Arrow Connector 757"/>
          <p:cNvCxnSpPr>
            <a:stCxn id="757" idx="1"/>
            <a:endCxn id="735" idx="3"/>
          </p:cNvCxnSpPr>
          <p:nvPr/>
        </p:nvCxnSpPr>
        <p:spPr bwMode="auto">
          <a:xfrm flipV="1">
            <a:off x="6271691" y="4288531"/>
            <a:ext cx="395932" cy="36006"/>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sp>
        <p:nvSpPr>
          <p:cNvPr id="770" name="Rectangle 769"/>
          <p:cNvSpPr/>
          <p:nvPr/>
        </p:nvSpPr>
        <p:spPr bwMode="auto">
          <a:xfrm>
            <a:off x="871091" y="328042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6.18</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71" name="Rectangle 770"/>
          <p:cNvSpPr/>
          <p:nvPr/>
        </p:nvSpPr>
        <p:spPr bwMode="auto">
          <a:xfrm>
            <a:off x="4111451" y="328042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6.18</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834" name="Group 181"/>
          <p:cNvGrpSpPr/>
          <p:nvPr/>
        </p:nvGrpSpPr>
        <p:grpSpPr>
          <a:xfrm>
            <a:off x="4183459" y="3280420"/>
            <a:ext cx="1728192" cy="216024"/>
            <a:chOff x="1447152" y="3864495"/>
            <a:chExt cx="972108" cy="1512168"/>
          </a:xfrm>
        </p:grpSpPr>
        <p:sp>
          <p:nvSpPr>
            <p:cNvPr id="774" name="TextBox 773"/>
            <p:cNvSpPr txBox="1"/>
            <p:nvPr/>
          </p:nvSpPr>
          <p:spPr>
            <a:xfrm>
              <a:off x="1544895" y="4256903"/>
              <a:ext cx="770405" cy="547261"/>
            </a:xfrm>
            <a:prstGeom prst="rect">
              <a:avLst/>
            </a:prstGeom>
            <a:solidFill>
              <a:schemeClr val="bg1"/>
            </a:solidFill>
            <a:ln w="38100">
              <a:noFill/>
            </a:ln>
          </p:spPr>
          <p:txBody>
            <a:bodyPr wrap="none" lIns="0" tIns="0" rIns="0" bIns="0" rtlCol="0" anchor="ctr">
              <a:spAutoFit/>
            </a:bodyPr>
            <a:lstStyle/>
            <a:p>
              <a:pPr algn="ctr"/>
              <a:r>
                <a:rPr lang="en-GB" sz="1000" dirty="0" smtClean="0"/>
                <a:t>MUX</a:t>
              </a:r>
              <a:endParaRPr lang="en-US" sz="1000" dirty="0"/>
            </a:p>
          </p:txBody>
        </p:sp>
        <p:sp>
          <p:nvSpPr>
            <p:cNvPr id="775" name="Trapezoid 774"/>
            <p:cNvSpPr/>
            <p:nvPr/>
          </p:nvSpPr>
          <p:spPr bwMode="auto">
            <a:xfrm flipV="1">
              <a:off x="1447152"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sp>
        <p:nvSpPr>
          <p:cNvPr id="776" name="Right Brace 775"/>
          <p:cNvSpPr/>
          <p:nvPr/>
        </p:nvSpPr>
        <p:spPr bwMode="auto">
          <a:xfrm>
            <a:off x="6127675" y="3280420"/>
            <a:ext cx="144016" cy="21602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77" name="Straight Arrow Connector 776"/>
          <p:cNvCxnSpPr>
            <a:stCxn id="776" idx="1"/>
            <a:endCxn id="728" idx="3"/>
          </p:cNvCxnSpPr>
          <p:nvPr/>
        </p:nvCxnSpPr>
        <p:spPr bwMode="auto">
          <a:xfrm flipV="1">
            <a:off x="6271691" y="3280420"/>
            <a:ext cx="395932" cy="108012"/>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cxnSp>
        <p:nvCxnSpPr>
          <p:cNvPr id="782" name="Straight Connector 781"/>
          <p:cNvCxnSpPr/>
          <p:nvPr/>
        </p:nvCxnSpPr>
        <p:spPr bwMode="auto">
          <a:xfrm flipV="1">
            <a:off x="8359923" y="4360541"/>
            <a:ext cx="0" cy="14401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4" name="Straight Connector 783"/>
          <p:cNvCxnSpPr/>
          <p:nvPr/>
        </p:nvCxnSpPr>
        <p:spPr bwMode="auto">
          <a:xfrm flipV="1">
            <a:off x="9224019" y="4360540"/>
            <a:ext cx="0" cy="14401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5" name="Straight Connector 784"/>
          <p:cNvCxnSpPr/>
          <p:nvPr/>
        </p:nvCxnSpPr>
        <p:spPr bwMode="auto">
          <a:xfrm flipV="1">
            <a:off x="8071891" y="4360540"/>
            <a:ext cx="0" cy="14401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6" name="Straight Connector 785"/>
          <p:cNvCxnSpPr/>
          <p:nvPr/>
        </p:nvCxnSpPr>
        <p:spPr bwMode="auto">
          <a:xfrm flipV="1">
            <a:off x="7207795" y="4360540"/>
            <a:ext cx="0" cy="14401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7" name="Straight Connector 786"/>
          <p:cNvCxnSpPr/>
          <p:nvPr/>
        </p:nvCxnSpPr>
        <p:spPr bwMode="auto">
          <a:xfrm flipV="1">
            <a:off x="6919763" y="4360540"/>
            <a:ext cx="0" cy="144015"/>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88" name="TextBox 787"/>
          <p:cNvSpPr txBox="1"/>
          <p:nvPr/>
        </p:nvSpPr>
        <p:spPr>
          <a:xfrm>
            <a:off x="9152011" y="5039970"/>
            <a:ext cx="1008112" cy="184666"/>
          </a:xfrm>
          <a:prstGeom prst="rect">
            <a:avLst/>
          </a:prstGeom>
          <a:noFill/>
        </p:spPr>
        <p:txBody>
          <a:bodyPr wrap="square" lIns="0" tIns="0" rIns="0" bIns="0" rtlCol="0">
            <a:spAutoFit/>
          </a:bodyPr>
          <a:lstStyle/>
          <a:p>
            <a:r>
              <a:rPr lang="en-GB" sz="1200" b="0" dirty="0" smtClean="0"/>
              <a:t>BVLAN </a:t>
            </a:r>
            <a:r>
              <a:rPr lang="en-GB" sz="1200" b="0" dirty="0" smtClean="0"/>
              <a:t>MEP</a:t>
            </a:r>
            <a:endParaRPr lang="en-US" sz="1200" b="0" dirty="0" smtClean="0"/>
          </a:p>
        </p:txBody>
      </p:sp>
      <p:cxnSp>
        <p:nvCxnSpPr>
          <p:cNvPr id="790" name="Straight Connector 789"/>
          <p:cNvCxnSpPr/>
          <p:nvPr/>
        </p:nvCxnSpPr>
        <p:spPr bwMode="auto">
          <a:xfrm>
            <a:off x="6919763" y="4504556"/>
            <a:ext cx="216024"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2" name="Straight Connector 791"/>
          <p:cNvCxnSpPr/>
          <p:nvPr/>
        </p:nvCxnSpPr>
        <p:spPr bwMode="auto">
          <a:xfrm flipH="1">
            <a:off x="7351811" y="4504556"/>
            <a:ext cx="1008112"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4" name="Straight Connector 793"/>
          <p:cNvCxnSpPr/>
          <p:nvPr/>
        </p:nvCxnSpPr>
        <p:spPr bwMode="auto">
          <a:xfrm>
            <a:off x="7783859" y="4504556"/>
            <a:ext cx="144016"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6" name="Straight Connector 795"/>
          <p:cNvCxnSpPr/>
          <p:nvPr/>
        </p:nvCxnSpPr>
        <p:spPr bwMode="auto">
          <a:xfrm flipH="1">
            <a:off x="8935987" y="4504556"/>
            <a:ext cx="288032"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8" name="Straight Connector 797"/>
          <p:cNvCxnSpPr/>
          <p:nvPr/>
        </p:nvCxnSpPr>
        <p:spPr bwMode="auto">
          <a:xfrm flipH="1">
            <a:off x="8791971" y="4504556"/>
            <a:ext cx="144016"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1" name="Straight Connector 800"/>
          <p:cNvCxnSpPr/>
          <p:nvPr/>
        </p:nvCxnSpPr>
        <p:spPr bwMode="auto">
          <a:xfrm>
            <a:off x="7207795" y="4504556"/>
            <a:ext cx="72008"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04" name="Right Brace 803"/>
          <p:cNvSpPr/>
          <p:nvPr/>
        </p:nvSpPr>
        <p:spPr bwMode="auto">
          <a:xfrm>
            <a:off x="2815307" y="4144517"/>
            <a:ext cx="144016" cy="100811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05" name="TextBox 804"/>
          <p:cNvSpPr txBox="1"/>
          <p:nvPr/>
        </p:nvSpPr>
        <p:spPr>
          <a:xfrm>
            <a:off x="2959323" y="4495265"/>
            <a:ext cx="1008112" cy="369332"/>
          </a:xfrm>
          <a:prstGeom prst="rect">
            <a:avLst/>
          </a:prstGeom>
          <a:noFill/>
        </p:spPr>
        <p:txBody>
          <a:bodyPr wrap="square" lIns="0" tIns="0" rIns="0" bIns="0" rtlCol="0">
            <a:spAutoFit/>
          </a:bodyPr>
          <a:lstStyle/>
          <a:p>
            <a:pPr algn="ctr"/>
            <a:r>
              <a:rPr lang="en-GB" sz="1200" b="0" dirty="0" smtClean="0"/>
              <a:t>BSI </a:t>
            </a:r>
            <a:r>
              <a:rPr lang="en-GB" sz="1200" b="0" dirty="0" smtClean="0"/>
              <a:t>to BVLAN </a:t>
            </a:r>
            <a:r>
              <a:rPr lang="en-GB" sz="1200" b="0" dirty="0" err="1" smtClean="0"/>
              <a:t>muxes</a:t>
            </a:r>
            <a:endParaRPr lang="en-GB" sz="1200" b="0" dirty="0" smtClean="0"/>
          </a:p>
        </p:txBody>
      </p:sp>
      <p:sp>
        <p:nvSpPr>
          <p:cNvPr id="491" name="TextBox 490"/>
          <p:cNvSpPr txBox="1"/>
          <p:nvPr/>
        </p:nvSpPr>
        <p:spPr>
          <a:xfrm>
            <a:off x="2815307" y="2992388"/>
            <a:ext cx="792088" cy="184666"/>
          </a:xfrm>
          <a:prstGeom prst="rect">
            <a:avLst/>
          </a:prstGeom>
          <a:noFill/>
        </p:spPr>
        <p:txBody>
          <a:bodyPr wrap="square" lIns="0" tIns="0" rIns="0" bIns="0" rtlCol="0">
            <a:spAutoFit/>
          </a:bodyPr>
          <a:lstStyle/>
          <a:p>
            <a:pPr algn="ctr"/>
            <a:r>
              <a:rPr lang="en-GB" sz="1200" b="0" dirty="0" smtClean="0"/>
              <a:t>BSI MEP</a:t>
            </a:r>
            <a:endParaRPr lang="en-GB" sz="1200" b="0" dirty="0" smtClean="0"/>
          </a:p>
        </p:txBody>
      </p:sp>
      <p:grpSp>
        <p:nvGrpSpPr>
          <p:cNvPr id="492" name="Group 22"/>
          <p:cNvGrpSpPr>
            <a:grpSpLocks noChangeAspect="1"/>
          </p:cNvGrpSpPr>
          <p:nvPr/>
        </p:nvGrpSpPr>
        <p:grpSpPr>
          <a:xfrm rot="10800000">
            <a:off x="6739467" y="2756032"/>
            <a:ext cx="234164" cy="261650"/>
            <a:chOff x="655067" y="5296644"/>
            <a:chExt cx="504056" cy="504056"/>
          </a:xfrm>
          <a:solidFill>
            <a:schemeClr val="bg1"/>
          </a:solidFill>
        </p:grpSpPr>
        <p:sp>
          <p:nvSpPr>
            <p:cNvPr id="493" name="Isosceles Triangle 492"/>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4" name="Trapezoid 49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95" name="Straight Connector 494"/>
          <p:cNvCxnSpPr>
            <a:stCxn id="493" idx="0"/>
          </p:cNvCxnSpPr>
          <p:nvPr/>
        </p:nvCxnSpPr>
        <p:spPr bwMode="auto">
          <a:xfrm flipH="1">
            <a:off x="6856047" y="301768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96" name="Straight Connector 495"/>
          <p:cNvCxnSpPr/>
          <p:nvPr/>
        </p:nvCxnSpPr>
        <p:spPr bwMode="auto">
          <a:xfrm rot="10800000">
            <a:off x="6859297" y="217292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97" name="Group 264"/>
          <p:cNvGrpSpPr>
            <a:grpSpLocks noChangeAspect="1"/>
          </p:cNvGrpSpPr>
          <p:nvPr/>
        </p:nvGrpSpPr>
        <p:grpSpPr>
          <a:xfrm>
            <a:off x="6787604" y="2276438"/>
            <a:ext cx="127891" cy="383676"/>
            <a:chOff x="1951211" y="1696244"/>
            <a:chExt cx="144016" cy="432048"/>
          </a:xfrm>
        </p:grpSpPr>
        <p:sp>
          <p:nvSpPr>
            <p:cNvPr id="498" name="Flowchart: Delay 49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9" name="Isosceles Triangle 49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0" name="Flowchart: Delay 49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1" name="Isosceles Triangle 50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02" name="Group 22"/>
          <p:cNvGrpSpPr>
            <a:grpSpLocks noChangeAspect="1"/>
          </p:cNvGrpSpPr>
          <p:nvPr/>
        </p:nvGrpSpPr>
        <p:grpSpPr>
          <a:xfrm rot="10800000">
            <a:off x="7041617" y="2756032"/>
            <a:ext cx="234164" cy="261650"/>
            <a:chOff x="655067" y="5296644"/>
            <a:chExt cx="504056" cy="504056"/>
          </a:xfrm>
          <a:solidFill>
            <a:schemeClr val="bg1"/>
          </a:solidFill>
        </p:grpSpPr>
        <p:sp>
          <p:nvSpPr>
            <p:cNvPr id="503" name="Isosceles Triangle 502"/>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4" name="Trapezoid 503"/>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05" name="Straight Connector 504"/>
          <p:cNvCxnSpPr>
            <a:stCxn id="503" idx="0"/>
          </p:cNvCxnSpPr>
          <p:nvPr/>
        </p:nvCxnSpPr>
        <p:spPr bwMode="auto">
          <a:xfrm flipH="1">
            <a:off x="7158197" y="301768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22" name="Straight Connector 521"/>
          <p:cNvCxnSpPr/>
          <p:nvPr/>
        </p:nvCxnSpPr>
        <p:spPr bwMode="auto">
          <a:xfrm rot="10800000">
            <a:off x="7161447" y="217292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27" name="Group 264"/>
          <p:cNvGrpSpPr>
            <a:grpSpLocks noChangeAspect="1"/>
          </p:cNvGrpSpPr>
          <p:nvPr/>
        </p:nvGrpSpPr>
        <p:grpSpPr>
          <a:xfrm>
            <a:off x="7089754" y="2276438"/>
            <a:ext cx="127891" cy="383676"/>
            <a:chOff x="1951211" y="1696244"/>
            <a:chExt cx="144016" cy="432048"/>
          </a:xfrm>
        </p:grpSpPr>
        <p:sp>
          <p:nvSpPr>
            <p:cNvPr id="533" name="Flowchart: Delay 53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6" name="Isosceles Triangle 53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1" name="Flowchart: Delay 550"/>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Isosceles Triangle 56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70" name="Group 22"/>
          <p:cNvGrpSpPr>
            <a:grpSpLocks noChangeAspect="1"/>
          </p:cNvGrpSpPr>
          <p:nvPr/>
        </p:nvGrpSpPr>
        <p:grpSpPr>
          <a:xfrm rot="10800000">
            <a:off x="7333671" y="2748988"/>
            <a:ext cx="234164" cy="261650"/>
            <a:chOff x="655067" y="5296644"/>
            <a:chExt cx="504056" cy="504056"/>
          </a:xfrm>
          <a:solidFill>
            <a:schemeClr val="bg1"/>
          </a:solidFill>
        </p:grpSpPr>
        <p:sp>
          <p:nvSpPr>
            <p:cNvPr id="571" name="Isosceles Triangle 570"/>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73" name="Trapezoid 57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74" name="Straight Connector 573"/>
          <p:cNvCxnSpPr>
            <a:stCxn id="571" idx="0"/>
          </p:cNvCxnSpPr>
          <p:nvPr/>
        </p:nvCxnSpPr>
        <p:spPr bwMode="auto">
          <a:xfrm flipH="1">
            <a:off x="7450251" y="3010638"/>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p:nvPr/>
        </p:nvCxnSpPr>
        <p:spPr bwMode="auto">
          <a:xfrm rot="10800000">
            <a:off x="7453501" y="2165880"/>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78" name="Group 264"/>
          <p:cNvGrpSpPr>
            <a:grpSpLocks noChangeAspect="1"/>
          </p:cNvGrpSpPr>
          <p:nvPr/>
        </p:nvGrpSpPr>
        <p:grpSpPr>
          <a:xfrm>
            <a:off x="7381808" y="2269394"/>
            <a:ext cx="127891" cy="383676"/>
            <a:chOff x="1951211" y="1696244"/>
            <a:chExt cx="144016" cy="432048"/>
          </a:xfrm>
        </p:grpSpPr>
        <p:sp>
          <p:nvSpPr>
            <p:cNvPr id="581" name="Flowchart: Delay 580"/>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2" name="Isosceles Triangle 581"/>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3" name="Flowchart: Delay 582"/>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4" name="Isosceles Triangle 583"/>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86" name="Group 22"/>
          <p:cNvGrpSpPr>
            <a:grpSpLocks noChangeAspect="1"/>
          </p:cNvGrpSpPr>
          <p:nvPr/>
        </p:nvGrpSpPr>
        <p:grpSpPr>
          <a:xfrm rot="10800000">
            <a:off x="7635821" y="2748988"/>
            <a:ext cx="234164" cy="261650"/>
            <a:chOff x="655067" y="5296644"/>
            <a:chExt cx="504056" cy="504056"/>
          </a:xfrm>
          <a:solidFill>
            <a:schemeClr val="bg1"/>
          </a:solidFill>
        </p:grpSpPr>
        <p:sp>
          <p:nvSpPr>
            <p:cNvPr id="588" name="Isosceles Triangle 587"/>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9" name="Trapezoid 58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90" name="Straight Connector 589"/>
          <p:cNvCxnSpPr>
            <a:stCxn id="588" idx="0"/>
          </p:cNvCxnSpPr>
          <p:nvPr/>
        </p:nvCxnSpPr>
        <p:spPr bwMode="auto">
          <a:xfrm flipH="1">
            <a:off x="7752401" y="3010638"/>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1" name="Straight Connector 590"/>
          <p:cNvCxnSpPr/>
          <p:nvPr/>
        </p:nvCxnSpPr>
        <p:spPr bwMode="auto">
          <a:xfrm rot="10800000">
            <a:off x="7755651" y="2165880"/>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92" name="Group 264"/>
          <p:cNvGrpSpPr>
            <a:grpSpLocks noChangeAspect="1"/>
          </p:cNvGrpSpPr>
          <p:nvPr/>
        </p:nvGrpSpPr>
        <p:grpSpPr>
          <a:xfrm>
            <a:off x="7683958" y="2269394"/>
            <a:ext cx="127891" cy="383676"/>
            <a:chOff x="1951211" y="1696244"/>
            <a:chExt cx="144016" cy="432048"/>
          </a:xfrm>
        </p:grpSpPr>
        <p:sp>
          <p:nvSpPr>
            <p:cNvPr id="600" name="Flowchart: Delay 59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1" name="Isosceles Triangle 60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08" name="Flowchart: Delay 60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4" name="Isosceles Triangle 613"/>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15" name="Group 22"/>
          <p:cNvGrpSpPr>
            <a:grpSpLocks noChangeAspect="1"/>
          </p:cNvGrpSpPr>
          <p:nvPr/>
        </p:nvGrpSpPr>
        <p:grpSpPr>
          <a:xfrm rot="10800000">
            <a:off x="7909735" y="2748988"/>
            <a:ext cx="234164" cy="261650"/>
            <a:chOff x="655067" y="5296644"/>
            <a:chExt cx="504056" cy="504056"/>
          </a:xfrm>
          <a:solidFill>
            <a:schemeClr val="bg1"/>
          </a:solidFill>
        </p:grpSpPr>
        <p:sp>
          <p:nvSpPr>
            <p:cNvPr id="616" name="Isosceles Triangle 615"/>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7" name="Trapezoid 61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630" name="Straight Connector 629"/>
          <p:cNvCxnSpPr>
            <a:stCxn id="616" idx="0"/>
          </p:cNvCxnSpPr>
          <p:nvPr/>
        </p:nvCxnSpPr>
        <p:spPr bwMode="auto">
          <a:xfrm flipH="1">
            <a:off x="8026315" y="3010638"/>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31" name="Straight Connector 630"/>
          <p:cNvCxnSpPr/>
          <p:nvPr/>
        </p:nvCxnSpPr>
        <p:spPr bwMode="auto">
          <a:xfrm rot="10800000">
            <a:off x="8029565" y="2165880"/>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32" name="Group 264"/>
          <p:cNvGrpSpPr>
            <a:grpSpLocks noChangeAspect="1"/>
          </p:cNvGrpSpPr>
          <p:nvPr/>
        </p:nvGrpSpPr>
        <p:grpSpPr>
          <a:xfrm>
            <a:off x="7957872" y="2269394"/>
            <a:ext cx="127891" cy="383676"/>
            <a:chOff x="1951211" y="1696244"/>
            <a:chExt cx="144016" cy="432048"/>
          </a:xfrm>
        </p:grpSpPr>
        <p:sp>
          <p:nvSpPr>
            <p:cNvPr id="633" name="Flowchart: Delay 63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4" name="Isosceles Triangle 63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5" name="Flowchart: Delay 63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6" name="Isosceles Triangle 63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37" name="Group 22"/>
          <p:cNvGrpSpPr>
            <a:grpSpLocks noChangeAspect="1"/>
          </p:cNvGrpSpPr>
          <p:nvPr/>
        </p:nvGrpSpPr>
        <p:grpSpPr>
          <a:xfrm rot="10800000">
            <a:off x="8211885" y="2748988"/>
            <a:ext cx="234164" cy="261650"/>
            <a:chOff x="655067" y="5296644"/>
            <a:chExt cx="504056" cy="504056"/>
          </a:xfrm>
          <a:solidFill>
            <a:schemeClr val="bg1"/>
          </a:solidFill>
        </p:grpSpPr>
        <p:sp>
          <p:nvSpPr>
            <p:cNvPr id="638" name="Isosceles Triangle 637"/>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9" name="Trapezoid 63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640" name="Straight Connector 639"/>
          <p:cNvCxnSpPr>
            <a:stCxn id="638" idx="0"/>
          </p:cNvCxnSpPr>
          <p:nvPr/>
        </p:nvCxnSpPr>
        <p:spPr bwMode="auto">
          <a:xfrm flipH="1">
            <a:off x="8328465" y="3010638"/>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41" name="Straight Connector 640"/>
          <p:cNvCxnSpPr/>
          <p:nvPr/>
        </p:nvCxnSpPr>
        <p:spPr bwMode="auto">
          <a:xfrm rot="10800000">
            <a:off x="8331715" y="2165880"/>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42" name="Group 264"/>
          <p:cNvGrpSpPr>
            <a:grpSpLocks noChangeAspect="1"/>
          </p:cNvGrpSpPr>
          <p:nvPr/>
        </p:nvGrpSpPr>
        <p:grpSpPr>
          <a:xfrm>
            <a:off x="8260022" y="2269394"/>
            <a:ext cx="127891" cy="383676"/>
            <a:chOff x="1951211" y="1696244"/>
            <a:chExt cx="144016" cy="432048"/>
          </a:xfrm>
        </p:grpSpPr>
        <p:sp>
          <p:nvSpPr>
            <p:cNvPr id="643" name="Flowchart: Delay 64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4" name="Isosceles Triangle 64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5" name="Flowchart: Delay 64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6" name="Isosceles Triangle 64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47" name="Group 22"/>
          <p:cNvGrpSpPr>
            <a:grpSpLocks noChangeAspect="1"/>
          </p:cNvGrpSpPr>
          <p:nvPr/>
        </p:nvGrpSpPr>
        <p:grpSpPr>
          <a:xfrm rot="10800000">
            <a:off x="8485799" y="2748988"/>
            <a:ext cx="234164" cy="261650"/>
            <a:chOff x="655067" y="5296644"/>
            <a:chExt cx="504056" cy="504056"/>
          </a:xfrm>
          <a:solidFill>
            <a:schemeClr val="bg1"/>
          </a:solidFill>
        </p:grpSpPr>
        <p:sp>
          <p:nvSpPr>
            <p:cNvPr id="648" name="Isosceles Triangle 647"/>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9" name="Trapezoid 64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650" name="Straight Connector 649"/>
          <p:cNvCxnSpPr>
            <a:stCxn id="648" idx="0"/>
          </p:cNvCxnSpPr>
          <p:nvPr/>
        </p:nvCxnSpPr>
        <p:spPr bwMode="auto">
          <a:xfrm flipH="1">
            <a:off x="8602379" y="3010638"/>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54" name="Straight Connector 653"/>
          <p:cNvCxnSpPr/>
          <p:nvPr/>
        </p:nvCxnSpPr>
        <p:spPr bwMode="auto">
          <a:xfrm rot="10800000">
            <a:off x="8605629" y="2165880"/>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57" name="Group 264"/>
          <p:cNvGrpSpPr>
            <a:grpSpLocks noChangeAspect="1"/>
          </p:cNvGrpSpPr>
          <p:nvPr/>
        </p:nvGrpSpPr>
        <p:grpSpPr>
          <a:xfrm>
            <a:off x="8533936" y="2269394"/>
            <a:ext cx="127891" cy="383676"/>
            <a:chOff x="1951211" y="1696244"/>
            <a:chExt cx="144016" cy="432048"/>
          </a:xfrm>
        </p:grpSpPr>
        <p:sp>
          <p:nvSpPr>
            <p:cNvPr id="660" name="Flowchart: Delay 65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5" name="Isosceles Triangle 67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6" name="Flowchart: Delay 67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7" name="Isosceles Triangle 67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78" name="Group 22"/>
          <p:cNvGrpSpPr>
            <a:grpSpLocks noChangeAspect="1"/>
          </p:cNvGrpSpPr>
          <p:nvPr/>
        </p:nvGrpSpPr>
        <p:grpSpPr>
          <a:xfrm rot="10800000">
            <a:off x="8787949" y="2748988"/>
            <a:ext cx="234164" cy="261650"/>
            <a:chOff x="655067" y="5296644"/>
            <a:chExt cx="504056" cy="504056"/>
          </a:xfrm>
          <a:solidFill>
            <a:schemeClr val="bg1"/>
          </a:solidFill>
        </p:grpSpPr>
        <p:sp>
          <p:nvSpPr>
            <p:cNvPr id="691" name="Isosceles Triangle 690"/>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2" name="Trapezoid 69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693" name="Straight Connector 692"/>
          <p:cNvCxnSpPr>
            <a:stCxn id="691" idx="0"/>
          </p:cNvCxnSpPr>
          <p:nvPr/>
        </p:nvCxnSpPr>
        <p:spPr bwMode="auto">
          <a:xfrm flipH="1">
            <a:off x="8904529" y="3010638"/>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94" name="Straight Connector 693"/>
          <p:cNvCxnSpPr/>
          <p:nvPr/>
        </p:nvCxnSpPr>
        <p:spPr bwMode="auto">
          <a:xfrm rot="10800000">
            <a:off x="8907779" y="2165880"/>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07" name="Group 264"/>
          <p:cNvGrpSpPr>
            <a:grpSpLocks noChangeAspect="1"/>
          </p:cNvGrpSpPr>
          <p:nvPr/>
        </p:nvGrpSpPr>
        <p:grpSpPr>
          <a:xfrm>
            <a:off x="8836086" y="2269394"/>
            <a:ext cx="127891" cy="383676"/>
            <a:chOff x="1951211" y="1696244"/>
            <a:chExt cx="144016" cy="432048"/>
          </a:xfrm>
        </p:grpSpPr>
        <p:sp>
          <p:nvSpPr>
            <p:cNvPr id="708" name="Flowchart: Delay 70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9" name="Isosceles Triangle 70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0" name="Flowchart: Delay 70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3" name="Isosceles Triangle 72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24" name="Group 22"/>
          <p:cNvGrpSpPr>
            <a:grpSpLocks noChangeAspect="1"/>
          </p:cNvGrpSpPr>
          <p:nvPr/>
        </p:nvGrpSpPr>
        <p:grpSpPr>
          <a:xfrm rot="10800000">
            <a:off x="9061863" y="2748988"/>
            <a:ext cx="234164" cy="261650"/>
            <a:chOff x="655067" y="5296644"/>
            <a:chExt cx="504056" cy="504056"/>
          </a:xfrm>
          <a:solidFill>
            <a:schemeClr val="bg1"/>
          </a:solidFill>
        </p:grpSpPr>
        <p:sp>
          <p:nvSpPr>
            <p:cNvPr id="726" name="Isosceles Triangle 725"/>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7" name="Trapezoid 72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730" name="Straight Connector 729"/>
          <p:cNvCxnSpPr>
            <a:stCxn id="726" idx="0"/>
          </p:cNvCxnSpPr>
          <p:nvPr/>
        </p:nvCxnSpPr>
        <p:spPr bwMode="auto">
          <a:xfrm flipH="1">
            <a:off x="9178443" y="3010638"/>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32" name="Straight Connector 731"/>
          <p:cNvCxnSpPr/>
          <p:nvPr/>
        </p:nvCxnSpPr>
        <p:spPr bwMode="auto">
          <a:xfrm rot="10800000">
            <a:off x="9181693" y="2165880"/>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33" name="Group 264"/>
          <p:cNvGrpSpPr>
            <a:grpSpLocks noChangeAspect="1"/>
          </p:cNvGrpSpPr>
          <p:nvPr/>
        </p:nvGrpSpPr>
        <p:grpSpPr>
          <a:xfrm>
            <a:off x="9110000" y="2269394"/>
            <a:ext cx="127891" cy="383676"/>
            <a:chOff x="1951211" y="1696244"/>
            <a:chExt cx="144016" cy="432048"/>
          </a:xfrm>
        </p:grpSpPr>
        <p:sp>
          <p:nvSpPr>
            <p:cNvPr id="835" name="Flowchart: Delay 83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6" name="Isosceles Triangle 83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7" name="Flowchart: Delay 83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8" name="Isosceles Triangle 83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094" name="Straight Connector 1093"/>
          <p:cNvCxnSpPr/>
          <p:nvPr/>
        </p:nvCxnSpPr>
        <p:spPr bwMode="auto">
          <a:xfrm flipV="1">
            <a:off x="7495827" y="4360540"/>
            <a:ext cx="0" cy="14401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95" name="Straight Connector 1094"/>
          <p:cNvCxnSpPr/>
          <p:nvPr/>
        </p:nvCxnSpPr>
        <p:spPr bwMode="auto">
          <a:xfrm flipV="1">
            <a:off x="7783859" y="4360540"/>
            <a:ext cx="0" cy="14401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96" name="Straight Connector 1095"/>
          <p:cNvCxnSpPr/>
          <p:nvPr/>
        </p:nvCxnSpPr>
        <p:spPr bwMode="auto">
          <a:xfrm flipV="1">
            <a:off x="8647955" y="4360540"/>
            <a:ext cx="0" cy="14401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97" name="Straight Connector 1096"/>
          <p:cNvCxnSpPr/>
          <p:nvPr/>
        </p:nvCxnSpPr>
        <p:spPr bwMode="auto">
          <a:xfrm flipV="1">
            <a:off x="8935987" y="4360540"/>
            <a:ext cx="0" cy="144015"/>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GB" dirty="0" smtClean="0"/>
              <a:t>Legend</a:t>
            </a:r>
            <a:endParaRPr lang="en-US" dirty="0"/>
          </a:p>
        </p:txBody>
      </p:sp>
      <p:cxnSp>
        <p:nvCxnSpPr>
          <p:cNvPr id="8" name="Straight Connector 7"/>
          <p:cNvCxnSpPr/>
          <p:nvPr/>
        </p:nvCxnSpPr>
        <p:spPr bwMode="auto">
          <a:xfrm>
            <a:off x="1806616" y="3127112"/>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0" name="Rectangle 9"/>
          <p:cNvSpPr/>
          <p:nvPr/>
        </p:nvSpPr>
        <p:spPr bwMode="auto">
          <a:xfrm>
            <a:off x="870512" y="5512668"/>
            <a:ext cx="1872208" cy="1008112"/>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870512" y="6520780"/>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Isosceles Triangle 17"/>
          <p:cNvSpPr/>
          <p:nvPr/>
        </p:nvSpPr>
        <p:spPr bwMode="auto">
          <a:xfrm flipV="1">
            <a:off x="1037819" y="659278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Isosceles Triangle 18"/>
          <p:cNvSpPr/>
          <p:nvPr/>
        </p:nvSpPr>
        <p:spPr bwMode="auto">
          <a:xfrm flipV="1">
            <a:off x="2319056" y="659278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8" name="Isosceles Triangle 127"/>
          <p:cNvSpPr/>
          <p:nvPr/>
        </p:nvSpPr>
        <p:spPr bwMode="auto">
          <a:xfrm flipV="1">
            <a:off x="1670984" y="659278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5" name="Rectangle 134"/>
          <p:cNvSpPr/>
          <p:nvPr/>
        </p:nvSpPr>
        <p:spPr bwMode="auto">
          <a:xfrm>
            <a:off x="4110872" y="5512668"/>
            <a:ext cx="1872208" cy="1008112"/>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a:off x="4110872" y="6520780"/>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3" name="Isosceles Triangle 142"/>
          <p:cNvSpPr/>
          <p:nvPr/>
        </p:nvSpPr>
        <p:spPr bwMode="auto">
          <a:xfrm flipV="1">
            <a:off x="4335859" y="659278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4" name="Isosceles Triangle 143"/>
          <p:cNvSpPr/>
          <p:nvPr/>
        </p:nvSpPr>
        <p:spPr bwMode="auto">
          <a:xfrm flipV="1">
            <a:off x="5479603" y="659278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1" name="Isosceles Triangle 190"/>
          <p:cNvSpPr/>
          <p:nvPr/>
        </p:nvSpPr>
        <p:spPr bwMode="auto">
          <a:xfrm flipV="1">
            <a:off x="4911344" y="6592788"/>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95" name="Straight Arrow Connector 194"/>
          <p:cNvCxnSpPr/>
          <p:nvPr/>
        </p:nvCxnSpPr>
        <p:spPr bwMode="auto">
          <a:xfrm>
            <a:off x="727075" y="3352428"/>
            <a:ext cx="0" cy="3528392"/>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97" name="TextBox 196"/>
          <p:cNvSpPr txBox="1"/>
          <p:nvPr/>
        </p:nvSpPr>
        <p:spPr>
          <a:xfrm rot="16200000" flipH="1">
            <a:off x="500825" y="4874822"/>
            <a:ext cx="379912" cy="215444"/>
          </a:xfrm>
          <a:prstGeom prst="rect">
            <a:avLst/>
          </a:prstGeom>
          <a:solidFill>
            <a:schemeClr val="bg1"/>
          </a:solidFill>
        </p:spPr>
        <p:txBody>
          <a:bodyPr wrap="none" lIns="0" tIns="0" rIns="0" bIns="0" rtlCol="0">
            <a:spAutoFit/>
          </a:bodyPr>
          <a:lstStyle/>
          <a:p>
            <a:r>
              <a:rPr lang="en-GB" sz="1400" dirty="0" smtClean="0"/>
              <a:t>CBP</a:t>
            </a:r>
            <a:endParaRPr lang="en-US" sz="1400" dirty="0" smtClean="0"/>
          </a:p>
        </p:txBody>
      </p:sp>
      <p:sp>
        <p:nvSpPr>
          <p:cNvPr id="199" name="TextBox 198"/>
          <p:cNvSpPr txBox="1"/>
          <p:nvPr/>
        </p:nvSpPr>
        <p:spPr>
          <a:xfrm>
            <a:off x="2742719" y="6511488"/>
            <a:ext cx="1008112" cy="369332"/>
          </a:xfrm>
          <a:prstGeom prst="rect">
            <a:avLst/>
          </a:prstGeom>
          <a:noFill/>
        </p:spPr>
        <p:txBody>
          <a:bodyPr wrap="square" lIns="0" tIns="0" rIns="0" bIns="0" rtlCol="0">
            <a:spAutoFit/>
          </a:bodyPr>
          <a:lstStyle/>
          <a:p>
            <a:pPr algn="ctr"/>
            <a:r>
              <a:rPr lang="en-GB" sz="1200" b="0" dirty="0" smtClean="0"/>
              <a:t>BVLAN/TESI MEP</a:t>
            </a:r>
          </a:p>
        </p:txBody>
      </p:sp>
      <p:sp>
        <p:nvSpPr>
          <p:cNvPr id="944" name="Right Brace 943"/>
          <p:cNvSpPr/>
          <p:nvPr/>
        </p:nvSpPr>
        <p:spPr bwMode="auto">
          <a:xfrm>
            <a:off x="6127095" y="6520780"/>
            <a:ext cx="144016" cy="39604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349" name="Straight Connector 348"/>
          <p:cNvCxnSpPr>
            <a:stCxn id="575" idx="0"/>
          </p:cNvCxnSpPr>
          <p:nvPr/>
        </p:nvCxnSpPr>
        <p:spPr bwMode="auto">
          <a:xfrm>
            <a:off x="7255618" y="6688432"/>
            <a:ext cx="1" cy="483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0" name="Straight Connector 349"/>
          <p:cNvCxnSpPr>
            <a:stCxn id="579" idx="0"/>
          </p:cNvCxnSpPr>
          <p:nvPr/>
        </p:nvCxnSpPr>
        <p:spPr bwMode="auto">
          <a:xfrm>
            <a:off x="8047706" y="6688432"/>
            <a:ext cx="0" cy="483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1" name="Straight Connector 350"/>
          <p:cNvCxnSpPr/>
          <p:nvPr/>
        </p:nvCxnSpPr>
        <p:spPr bwMode="auto">
          <a:xfrm rot="10800000">
            <a:off x="7790750" y="4792588"/>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2" name="Straight Connector 351"/>
          <p:cNvCxnSpPr/>
          <p:nvPr/>
        </p:nvCxnSpPr>
        <p:spPr bwMode="auto">
          <a:xfrm rot="10800000">
            <a:off x="7345043" y="4792588"/>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3" name="Straight Connector 352"/>
          <p:cNvCxnSpPr/>
          <p:nvPr/>
        </p:nvCxnSpPr>
        <p:spPr bwMode="auto">
          <a:xfrm rot="10800000">
            <a:off x="6835981" y="4792588"/>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905" name="Group 263"/>
          <p:cNvGrpSpPr>
            <a:grpSpLocks noChangeAspect="1"/>
          </p:cNvGrpSpPr>
          <p:nvPr/>
        </p:nvGrpSpPr>
        <p:grpSpPr>
          <a:xfrm>
            <a:off x="6775747" y="4914279"/>
            <a:ext cx="127891" cy="383676"/>
            <a:chOff x="1951211" y="1696244"/>
            <a:chExt cx="144016" cy="432048"/>
          </a:xfrm>
          <a:solidFill>
            <a:srgbClr val="FFCC00"/>
          </a:solidFill>
        </p:grpSpPr>
        <p:sp>
          <p:nvSpPr>
            <p:cNvPr id="369" name="Flowchart: Delay 36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0" name="Isosceles Triangle 36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1" name="Flowchart: Delay 37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2" name="Isosceles Triangle 37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06" name="Group 264"/>
          <p:cNvGrpSpPr>
            <a:grpSpLocks noChangeAspect="1"/>
          </p:cNvGrpSpPr>
          <p:nvPr/>
        </p:nvGrpSpPr>
        <p:grpSpPr>
          <a:xfrm>
            <a:off x="7279803" y="4914279"/>
            <a:ext cx="127891" cy="383676"/>
            <a:chOff x="1951211" y="1696244"/>
            <a:chExt cx="144016" cy="432048"/>
          </a:xfrm>
          <a:solidFill>
            <a:srgbClr val="FFCC00"/>
          </a:solidFill>
        </p:grpSpPr>
        <p:sp>
          <p:nvSpPr>
            <p:cNvPr id="365" name="Flowchart: Delay 36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6" name="Isosceles Triangle 36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7" name="Flowchart: Delay 36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8" name="Isosceles Triangle 36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07" name="Group 273"/>
          <p:cNvGrpSpPr>
            <a:grpSpLocks noChangeAspect="1"/>
          </p:cNvGrpSpPr>
          <p:nvPr/>
        </p:nvGrpSpPr>
        <p:grpSpPr>
          <a:xfrm>
            <a:off x="7727976" y="4914279"/>
            <a:ext cx="127891" cy="383676"/>
            <a:chOff x="1951211" y="1696244"/>
            <a:chExt cx="144016" cy="432048"/>
          </a:xfrm>
          <a:solidFill>
            <a:srgbClr val="FFCC00"/>
          </a:solidFill>
        </p:grpSpPr>
        <p:sp>
          <p:nvSpPr>
            <p:cNvPr id="361" name="Flowchart: Delay 36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2" name="Isosceles Triangle 36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3" name="Flowchart: Delay 36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4" name="Isosceles Triangle 36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393" name="Rectangle 392"/>
          <p:cNvSpPr/>
          <p:nvPr/>
        </p:nvSpPr>
        <p:spPr>
          <a:xfrm>
            <a:off x="9152011" y="6264106"/>
            <a:ext cx="720080" cy="184666"/>
          </a:xfrm>
          <a:prstGeom prst="rect">
            <a:avLst/>
          </a:prstGeom>
          <a:noFill/>
        </p:spPr>
        <p:txBody>
          <a:bodyPr wrap="square" lIns="0" tIns="0" rIns="0" bIns="0" rtlCol="0">
            <a:spAutoFit/>
          </a:bodyPr>
          <a:lstStyle/>
          <a:p>
            <a:r>
              <a:rPr lang="en-GB" sz="1200" b="0" dirty="0" smtClean="0"/>
              <a:t>BSI </a:t>
            </a:r>
            <a:r>
              <a:rPr lang="en-GB" sz="1200" b="0" dirty="0" err="1" smtClean="0"/>
              <a:t>mux</a:t>
            </a:r>
            <a:endParaRPr lang="en-US" sz="1200" b="0" dirty="0" smtClean="0"/>
          </a:p>
        </p:txBody>
      </p:sp>
      <p:sp>
        <p:nvSpPr>
          <p:cNvPr id="394" name="TextBox 393"/>
          <p:cNvSpPr txBox="1"/>
          <p:nvPr/>
        </p:nvSpPr>
        <p:spPr>
          <a:xfrm>
            <a:off x="9512052" y="5008612"/>
            <a:ext cx="936104" cy="184666"/>
          </a:xfrm>
          <a:prstGeom prst="rect">
            <a:avLst/>
          </a:prstGeom>
          <a:noFill/>
        </p:spPr>
        <p:txBody>
          <a:bodyPr wrap="square" lIns="0" tIns="0" rIns="0" bIns="0" rtlCol="0">
            <a:spAutoFit/>
          </a:bodyPr>
          <a:lstStyle/>
          <a:p>
            <a:r>
              <a:rPr lang="en-GB" sz="1200" b="0" dirty="0" smtClean="0"/>
              <a:t>BSI</a:t>
            </a:r>
            <a:r>
              <a:rPr lang="en-GB" sz="1200" b="0" dirty="0" smtClean="0"/>
              <a:t> </a:t>
            </a:r>
            <a:r>
              <a:rPr lang="en-GB" sz="1200" b="0" dirty="0" smtClean="0"/>
              <a:t>MEP/MIP</a:t>
            </a:r>
            <a:endParaRPr lang="en-US" sz="1200" b="0" dirty="0" smtClean="0"/>
          </a:p>
        </p:txBody>
      </p:sp>
      <p:cxnSp>
        <p:nvCxnSpPr>
          <p:cNvPr id="395" name="Straight Arrow Connector 394"/>
          <p:cNvCxnSpPr>
            <a:stCxn id="944" idx="1"/>
            <a:endCxn id="575" idx="5"/>
          </p:cNvCxnSpPr>
          <p:nvPr/>
        </p:nvCxnSpPr>
        <p:spPr bwMode="auto">
          <a:xfrm flipV="1">
            <a:off x="6271111" y="6496594"/>
            <a:ext cx="888588" cy="222208"/>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cxnSp>
        <p:nvCxnSpPr>
          <p:cNvPr id="398" name="Straight Arrow Connector 397"/>
          <p:cNvCxnSpPr>
            <a:stCxn id="572" idx="1"/>
            <a:endCxn id="576" idx="3"/>
          </p:cNvCxnSpPr>
          <p:nvPr/>
        </p:nvCxnSpPr>
        <p:spPr bwMode="auto">
          <a:xfrm>
            <a:off x="6271691" y="6340760"/>
            <a:ext cx="819410" cy="18807"/>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sp>
        <p:nvSpPr>
          <p:cNvPr id="437" name="Rectangle 436"/>
          <p:cNvSpPr/>
          <p:nvPr/>
        </p:nvSpPr>
        <p:spPr bwMode="auto">
          <a:xfrm>
            <a:off x="871091" y="4360540"/>
            <a:ext cx="1872209"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38" name="Isosceles Triangle 437"/>
          <p:cNvSpPr/>
          <p:nvPr/>
        </p:nvSpPr>
        <p:spPr bwMode="auto">
          <a:xfrm>
            <a:off x="1879204" y="4432548"/>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39" name="Group 251"/>
          <p:cNvGrpSpPr/>
          <p:nvPr/>
        </p:nvGrpSpPr>
        <p:grpSpPr>
          <a:xfrm>
            <a:off x="1879204" y="4720580"/>
            <a:ext cx="216024" cy="216023"/>
            <a:chOff x="9209112" y="7464897"/>
            <a:chExt cx="432048" cy="216023"/>
          </a:xfrm>
          <a:solidFill>
            <a:srgbClr val="FFCC00"/>
          </a:solidFill>
        </p:grpSpPr>
        <p:sp>
          <p:nvSpPr>
            <p:cNvPr id="440" name="Flowchart: Delay 439"/>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1" name="Flowchart: Delay 440"/>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42" name="Isosceles Triangle 441"/>
          <p:cNvSpPr/>
          <p:nvPr/>
        </p:nvSpPr>
        <p:spPr bwMode="auto">
          <a:xfrm flipV="1">
            <a:off x="1879204" y="5008612"/>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3" name="Isosceles Triangle 442"/>
          <p:cNvSpPr/>
          <p:nvPr/>
        </p:nvSpPr>
        <p:spPr bwMode="auto">
          <a:xfrm>
            <a:off x="2152329" y="4432548"/>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44" name="Group 254"/>
          <p:cNvGrpSpPr/>
          <p:nvPr/>
        </p:nvGrpSpPr>
        <p:grpSpPr>
          <a:xfrm>
            <a:off x="2152329" y="4720580"/>
            <a:ext cx="216024" cy="216023"/>
            <a:chOff x="9209112" y="7464897"/>
            <a:chExt cx="432048" cy="216023"/>
          </a:xfrm>
          <a:solidFill>
            <a:srgbClr val="FFCC00"/>
          </a:solidFill>
        </p:grpSpPr>
        <p:sp>
          <p:nvSpPr>
            <p:cNvPr id="445" name="Flowchart: Delay 444"/>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6" name="Flowchart: Delay 445"/>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47" name="Isosceles Triangle 446"/>
          <p:cNvSpPr/>
          <p:nvPr/>
        </p:nvSpPr>
        <p:spPr bwMode="auto">
          <a:xfrm flipV="1">
            <a:off x="2152329" y="5008612"/>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8" name="Isosceles Triangle 447"/>
          <p:cNvSpPr/>
          <p:nvPr/>
        </p:nvSpPr>
        <p:spPr bwMode="auto">
          <a:xfrm>
            <a:off x="2455268" y="4432548"/>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49" name="Group 257"/>
          <p:cNvGrpSpPr/>
          <p:nvPr/>
        </p:nvGrpSpPr>
        <p:grpSpPr>
          <a:xfrm>
            <a:off x="2455268" y="4720580"/>
            <a:ext cx="216024" cy="216023"/>
            <a:chOff x="9209112" y="7464897"/>
            <a:chExt cx="432048" cy="216023"/>
          </a:xfrm>
          <a:solidFill>
            <a:srgbClr val="FFCC00"/>
          </a:solidFill>
        </p:grpSpPr>
        <p:sp>
          <p:nvSpPr>
            <p:cNvPr id="450" name="Flowchart: Delay 449"/>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1" name="Flowchart: Delay 450"/>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52" name="Isosceles Triangle 451"/>
          <p:cNvSpPr/>
          <p:nvPr/>
        </p:nvSpPr>
        <p:spPr bwMode="auto">
          <a:xfrm flipV="1">
            <a:off x="2455268" y="5008612"/>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3" name="Isosceles Triangle 452"/>
          <p:cNvSpPr/>
          <p:nvPr/>
        </p:nvSpPr>
        <p:spPr bwMode="auto">
          <a:xfrm>
            <a:off x="928193" y="4432548"/>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54" name="Group 267"/>
          <p:cNvGrpSpPr/>
          <p:nvPr/>
        </p:nvGrpSpPr>
        <p:grpSpPr>
          <a:xfrm>
            <a:off x="928193" y="4720580"/>
            <a:ext cx="216024" cy="216023"/>
            <a:chOff x="9209112" y="7464897"/>
            <a:chExt cx="432048" cy="216023"/>
          </a:xfrm>
          <a:solidFill>
            <a:srgbClr val="FFCC00"/>
          </a:solidFill>
        </p:grpSpPr>
        <p:sp>
          <p:nvSpPr>
            <p:cNvPr id="455" name="Flowchart: Delay 454"/>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6" name="Flowchart: Delay 455"/>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57" name="Isosceles Triangle 456"/>
          <p:cNvSpPr/>
          <p:nvPr/>
        </p:nvSpPr>
        <p:spPr bwMode="auto">
          <a:xfrm flipV="1">
            <a:off x="928193" y="5008612"/>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58" name="Isosceles Triangle 457"/>
          <p:cNvSpPr/>
          <p:nvPr/>
        </p:nvSpPr>
        <p:spPr bwMode="auto">
          <a:xfrm>
            <a:off x="1216225" y="4432548"/>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59" name="Group 270"/>
          <p:cNvGrpSpPr/>
          <p:nvPr/>
        </p:nvGrpSpPr>
        <p:grpSpPr>
          <a:xfrm>
            <a:off x="1216225" y="4720580"/>
            <a:ext cx="216024" cy="216023"/>
            <a:chOff x="9209112" y="7464897"/>
            <a:chExt cx="432048" cy="216023"/>
          </a:xfrm>
          <a:solidFill>
            <a:srgbClr val="FFCC00"/>
          </a:solidFill>
        </p:grpSpPr>
        <p:sp>
          <p:nvSpPr>
            <p:cNvPr id="460" name="Flowchart: Delay 459"/>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1" name="Flowchart: Delay 460"/>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62" name="Isosceles Triangle 461"/>
          <p:cNvSpPr/>
          <p:nvPr/>
        </p:nvSpPr>
        <p:spPr bwMode="auto">
          <a:xfrm flipV="1">
            <a:off x="1216225" y="5008612"/>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3" name="Isosceles Triangle 462"/>
          <p:cNvSpPr/>
          <p:nvPr/>
        </p:nvSpPr>
        <p:spPr bwMode="auto">
          <a:xfrm>
            <a:off x="1519164" y="4432548"/>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64" name="Group 273"/>
          <p:cNvGrpSpPr/>
          <p:nvPr/>
        </p:nvGrpSpPr>
        <p:grpSpPr>
          <a:xfrm>
            <a:off x="1519164" y="4720580"/>
            <a:ext cx="216024" cy="216023"/>
            <a:chOff x="9209112" y="7464897"/>
            <a:chExt cx="432048" cy="216023"/>
          </a:xfrm>
          <a:solidFill>
            <a:srgbClr val="FFCC00"/>
          </a:solidFill>
        </p:grpSpPr>
        <p:sp>
          <p:nvSpPr>
            <p:cNvPr id="465" name="Flowchart: Delay 464"/>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6" name="Flowchart: Delay 465"/>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67" name="Isosceles Triangle 466"/>
          <p:cNvSpPr/>
          <p:nvPr/>
        </p:nvSpPr>
        <p:spPr bwMode="auto">
          <a:xfrm flipV="1">
            <a:off x="1519164" y="5008612"/>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68" name="Rectangle 467"/>
          <p:cNvSpPr/>
          <p:nvPr/>
        </p:nvSpPr>
        <p:spPr bwMode="auto">
          <a:xfrm>
            <a:off x="4111451" y="4360540"/>
            <a:ext cx="1872209"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469" name="Isosceles Triangle 468"/>
          <p:cNvSpPr/>
          <p:nvPr/>
        </p:nvSpPr>
        <p:spPr bwMode="auto">
          <a:xfrm>
            <a:off x="5119564" y="4432548"/>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70" name="Group 251"/>
          <p:cNvGrpSpPr/>
          <p:nvPr/>
        </p:nvGrpSpPr>
        <p:grpSpPr>
          <a:xfrm>
            <a:off x="5119564" y="4720580"/>
            <a:ext cx="216024" cy="216023"/>
            <a:chOff x="9209112" y="7464897"/>
            <a:chExt cx="432048" cy="216023"/>
          </a:xfrm>
          <a:solidFill>
            <a:srgbClr val="FFCC00"/>
          </a:solidFill>
        </p:grpSpPr>
        <p:sp>
          <p:nvSpPr>
            <p:cNvPr id="471" name="Flowchart: Delay 47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2" name="Flowchart: Delay 47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73" name="Isosceles Triangle 472"/>
          <p:cNvSpPr/>
          <p:nvPr/>
        </p:nvSpPr>
        <p:spPr bwMode="auto">
          <a:xfrm flipV="1">
            <a:off x="5119564" y="5008612"/>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4" name="Isosceles Triangle 473"/>
          <p:cNvSpPr/>
          <p:nvPr/>
        </p:nvSpPr>
        <p:spPr bwMode="auto">
          <a:xfrm>
            <a:off x="5392689" y="4432548"/>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75" name="Group 254"/>
          <p:cNvGrpSpPr/>
          <p:nvPr/>
        </p:nvGrpSpPr>
        <p:grpSpPr>
          <a:xfrm>
            <a:off x="5392689" y="4720580"/>
            <a:ext cx="216024" cy="216023"/>
            <a:chOff x="9209112" y="7464897"/>
            <a:chExt cx="432048" cy="216023"/>
          </a:xfrm>
          <a:solidFill>
            <a:srgbClr val="FFCC00"/>
          </a:solidFill>
        </p:grpSpPr>
        <p:sp>
          <p:nvSpPr>
            <p:cNvPr id="476" name="Flowchart: Delay 47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7" name="Flowchart: Delay 47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78" name="Isosceles Triangle 477"/>
          <p:cNvSpPr/>
          <p:nvPr/>
        </p:nvSpPr>
        <p:spPr bwMode="auto">
          <a:xfrm flipV="1">
            <a:off x="5392689" y="5008612"/>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9" name="Isosceles Triangle 478"/>
          <p:cNvSpPr/>
          <p:nvPr/>
        </p:nvSpPr>
        <p:spPr bwMode="auto">
          <a:xfrm>
            <a:off x="5695628" y="4432548"/>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80" name="Group 257"/>
          <p:cNvGrpSpPr/>
          <p:nvPr/>
        </p:nvGrpSpPr>
        <p:grpSpPr>
          <a:xfrm>
            <a:off x="5695628" y="4720580"/>
            <a:ext cx="216024" cy="216023"/>
            <a:chOff x="9209112" y="7464897"/>
            <a:chExt cx="432048" cy="216023"/>
          </a:xfrm>
          <a:solidFill>
            <a:srgbClr val="FFCC00"/>
          </a:solidFill>
        </p:grpSpPr>
        <p:sp>
          <p:nvSpPr>
            <p:cNvPr id="481" name="Flowchart: Delay 48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82" name="Flowchart: Delay 48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83" name="Isosceles Triangle 482"/>
          <p:cNvSpPr/>
          <p:nvPr/>
        </p:nvSpPr>
        <p:spPr bwMode="auto">
          <a:xfrm flipV="1">
            <a:off x="5695628" y="5008612"/>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84" name="Isosceles Triangle 483"/>
          <p:cNvSpPr/>
          <p:nvPr/>
        </p:nvSpPr>
        <p:spPr bwMode="auto">
          <a:xfrm>
            <a:off x="4168553" y="4432548"/>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05" name="Group 267"/>
          <p:cNvGrpSpPr/>
          <p:nvPr/>
        </p:nvGrpSpPr>
        <p:grpSpPr>
          <a:xfrm>
            <a:off x="4168553" y="4720580"/>
            <a:ext cx="216024" cy="216023"/>
            <a:chOff x="9209112" y="7464897"/>
            <a:chExt cx="432048" cy="216023"/>
          </a:xfrm>
          <a:solidFill>
            <a:srgbClr val="FFCC00"/>
          </a:solidFill>
        </p:grpSpPr>
        <p:sp>
          <p:nvSpPr>
            <p:cNvPr id="506" name="Flowchart: Delay 50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7" name="Flowchart: Delay 50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20" name="Isosceles Triangle 519"/>
          <p:cNvSpPr/>
          <p:nvPr/>
        </p:nvSpPr>
        <p:spPr bwMode="auto">
          <a:xfrm flipV="1">
            <a:off x="4168553" y="5008612"/>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1" name="Isosceles Triangle 520"/>
          <p:cNvSpPr/>
          <p:nvPr/>
        </p:nvSpPr>
        <p:spPr bwMode="auto">
          <a:xfrm>
            <a:off x="4456585" y="4432548"/>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22" name="Group 270"/>
          <p:cNvGrpSpPr/>
          <p:nvPr/>
        </p:nvGrpSpPr>
        <p:grpSpPr>
          <a:xfrm>
            <a:off x="4456585" y="4720580"/>
            <a:ext cx="216024" cy="216023"/>
            <a:chOff x="9209112" y="7464897"/>
            <a:chExt cx="432048" cy="216023"/>
          </a:xfrm>
          <a:solidFill>
            <a:srgbClr val="FFCC00"/>
          </a:solidFill>
        </p:grpSpPr>
        <p:sp>
          <p:nvSpPr>
            <p:cNvPr id="523" name="Flowchart: Delay 522"/>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4" name="Flowchart: Delay 523"/>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25" name="Isosceles Triangle 524"/>
          <p:cNvSpPr/>
          <p:nvPr/>
        </p:nvSpPr>
        <p:spPr bwMode="auto">
          <a:xfrm flipV="1">
            <a:off x="4456585" y="5008612"/>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6" name="Isosceles Triangle 525"/>
          <p:cNvSpPr/>
          <p:nvPr/>
        </p:nvSpPr>
        <p:spPr bwMode="auto">
          <a:xfrm>
            <a:off x="4759524" y="4432548"/>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27" name="Group 273"/>
          <p:cNvGrpSpPr/>
          <p:nvPr/>
        </p:nvGrpSpPr>
        <p:grpSpPr>
          <a:xfrm>
            <a:off x="4759524" y="4720580"/>
            <a:ext cx="216024" cy="216023"/>
            <a:chOff x="9209112" y="7464897"/>
            <a:chExt cx="432048" cy="216023"/>
          </a:xfrm>
          <a:solidFill>
            <a:srgbClr val="FFCC00"/>
          </a:solidFill>
        </p:grpSpPr>
        <p:sp>
          <p:nvSpPr>
            <p:cNvPr id="528" name="Flowchart: Delay 527"/>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29" name="Flowchart: Delay 528"/>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30" name="Isosceles Triangle 529"/>
          <p:cNvSpPr/>
          <p:nvPr/>
        </p:nvSpPr>
        <p:spPr bwMode="auto">
          <a:xfrm flipV="1">
            <a:off x="4759524" y="5008612"/>
            <a:ext cx="216024" cy="216024"/>
          </a:xfrm>
          <a:prstGeom prst="triangle">
            <a:avLst/>
          </a:prstGeom>
          <a:solidFill>
            <a:srgbClr val="FFCC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31" name="TextBox 530"/>
          <p:cNvSpPr txBox="1"/>
          <p:nvPr/>
        </p:nvSpPr>
        <p:spPr>
          <a:xfrm>
            <a:off x="2815307" y="4640560"/>
            <a:ext cx="792088" cy="369332"/>
          </a:xfrm>
          <a:prstGeom prst="rect">
            <a:avLst/>
          </a:prstGeom>
          <a:noFill/>
        </p:spPr>
        <p:txBody>
          <a:bodyPr wrap="square" lIns="0" tIns="0" rIns="0" bIns="0" rtlCol="0">
            <a:spAutoFit/>
          </a:bodyPr>
          <a:lstStyle/>
          <a:p>
            <a:pPr algn="ctr"/>
            <a:r>
              <a:rPr lang="en-GB" sz="1200" b="0" dirty="0" smtClean="0"/>
              <a:t>SVLAN MEP &amp; MIP</a:t>
            </a:r>
          </a:p>
        </p:txBody>
      </p:sp>
      <p:sp>
        <p:nvSpPr>
          <p:cNvPr id="532" name="Right Brace 531"/>
          <p:cNvSpPr/>
          <p:nvPr/>
        </p:nvSpPr>
        <p:spPr bwMode="auto">
          <a:xfrm>
            <a:off x="6127675" y="4352528"/>
            <a:ext cx="144016" cy="93610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33" name="Group 181"/>
          <p:cNvGrpSpPr/>
          <p:nvPr/>
        </p:nvGrpSpPr>
        <p:grpSpPr>
          <a:xfrm>
            <a:off x="4183459" y="6232749"/>
            <a:ext cx="576064" cy="216024"/>
            <a:chOff x="1447152" y="3864495"/>
            <a:chExt cx="972108" cy="1512168"/>
          </a:xfrm>
        </p:grpSpPr>
        <p:sp>
          <p:nvSpPr>
            <p:cNvPr id="534" name="TextBox 533"/>
            <p:cNvSpPr txBox="1"/>
            <p:nvPr/>
          </p:nvSpPr>
          <p:spPr>
            <a:xfrm>
              <a:off x="1544895" y="4256903"/>
              <a:ext cx="770405" cy="547261"/>
            </a:xfrm>
            <a:prstGeom prst="rect">
              <a:avLst/>
            </a:prstGeom>
            <a:solidFill>
              <a:schemeClr val="bg1"/>
            </a:solidFill>
            <a:ln w="38100">
              <a:noFill/>
            </a:ln>
          </p:spPr>
          <p:txBody>
            <a:bodyPr wrap="none" lIns="0" tIns="0" rIns="0" bIns="0" rtlCol="0" anchor="ctr">
              <a:spAutoFit/>
            </a:bodyPr>
            <a:lstStyle/>
            <a:p>
              <a:pPr algn="ctr"/>
              <a:r>
                <a:rPr lang="en-GB" sz="1000" dirty="0" smtClean="0"/>
                <a:t>MUX</a:t>
              </a:r>
              <a:endParaRPr lang="en-US" sz="1000" dirty="0"/>
            </a:p>
          </p:txBody>
        </p:sp>
        <p:sp>
          <p:nvSpPr>
            <p:cNvPr id="535" name="Trapezoid 534"/>
            <p:cNvSpPr/>
            <p:nvPr/>
          </p:nvSpPr>
          <p:spPr bwMode="auto">
            <a:xfrm flipV="1">
              <a:off x="1447152"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536" name="Group 181"/>
          <p:cNvGrpSpPr/>
          <p:nvPr/>
        </p:nvGrpSpPr>
        <p:grpSpPr>
          <a:xfrm>
            <a:off x="4759523" y="6232748"/>
            <a:ext cx="576064" cy="216024"/>
            <a:chOff x="1447152" y="3864495"/>
            <a:chExt cx="972108" cy="1512168"/>
          </a:xfrm>
        </p:grpSpPr>
        <p:sp>
          <p:nvSpPr>
            <p:cNvPr id="537" name="TextBox 536"/>
            <p:cNvSpPr txBox="1"/>
            <p:nvPr/>
          </p:nvSpPr>
          <p:spPr>
            <a:xfrm>
              <a:off x="1544895" y="4256903"/>
              <a:ext cx="770405" cy="547261"/>
            </a:xfrm>
            <a:prstGeom prst="rect">
              <a:avLst/>
            </a:prstGeom>
            <a:solidFill>
              <a:schemeClr val="bg1"/>
            </a:solidFill>
            <a:ln w="38100">
              <a:noFill/>
            </a:ln>
          </p:spPr>
          <p:txBody>
            <a:bodyPr wrap="none" lIns="0" tIns="0" rIns="0" bIns="0" rtlCol="0" anchor="ctr">
              <a:spAutoFit/>
            </a:bodyPr>
            <a:lstStyle/>
            <a:p>
              <a:pPr algn="ctr"/>
              <a:r>
                <a:rPr lang="en-GB" sz="1000" dirty="0" smtClean="0"/>
                <a:t>MUX</a:t>
              </a:r>
              <a:endParaRPr lang="en-US" sz="1000" dirty="0"/>
            </a:p>
          </p:txBody>
        </p:sp>
        <p:sp>
          <p:nvSpPr>
            <p:cNvPr id="550" name="Trapezoid 549"/>
            <p:cNvSpPr/>
            <p:nvPr/>
          </p:nvSpPr>
          <p:spPr bwMode="auto">
            <a:xfrm flipV="1">
              <a:off x="1447152"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551" name="Group 181"/>
          <p:cNvGrpSpPr/>
          <p:nvPr/>
        </p:nvGrpSpPr>
        <p:grpSpPr>
          <a:xfrm>
            <a:off x="5335587" y="6232748"/>
            <a:ext cx="576064" cy="216024"/>
            <a:chOff x="1447152" y="3864495"/>
            <a:chExt cx="972108" cy="1512168"/>
          </a:xfrm>
        </p:grpSpPr>
        <p:sp>
          <p:nvSpPr>
            <p:cNvPr id="552" name="TextBox 551"/>
            <p:cNvSpPr txBox="1"/>
            <p:nvPr/>
          </p:nvSpPr>
          <p:spPr>
            <a:xfrm>
              <a:off x="1544895" y="4256903"/>
              <a:ext cx="770405" cy="547261"/>
            </a:xfrm>
            <a:prstGeom prst="rect">
              <a:avLst/>
            </a:prstGeom>
            <a:solidFill>
              <a:schemeClr val="bg1"/>
            </a:solidFill>
            <a:ln w="38100">
              <a:noFill/>
            </a:ln>
          </p:spPr>
          <p:txBody>
            <a:bodyPr wrap="none" lIns="0" tIns="0" rIns="0" bIns="0" rtlCol="0" anchor="ctr">
              <a:spAutoFit/>
            </a:bodyPr>
            <a:lstStyle/>
            <a:p>
              <a:pPr algn="ctr"/>
              <a:r>
                <a:rPr lang="en-GB" sz="1000" dirty="0" smtClean="0"/>
                <a:t>MUX</a:t>
              </a:r>
              <a:endParaRPr lang="en-US" sz="1000" dirty="0"/>
            </a:p>
          </p:txBody>
        </p:sp>
        <p:sp>
          <p:nvSpPr>
            <p:cNvPr id="565" name="Trapezoid 564"/>
            <p:cNvSpPr/>
            <p:nvPr/>
          </p:nvSpPr>
          <p:spPr bwMode="auto">
            <a:xfrm flipV="1">
              <a:off x="1447152"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566" name="Group 181"/>
          <p:cNvGrpSpPr/>
          <p:nvPr/>
        </p:nvGrpSpPr>
        <p:grpSpPr>
          <a:xfrm rot="10800000">
            <a:off x="4183459" y="5584676"/>
            <a:ext cx="1728192" cy="216024"/>
            <a:chOff x="1447152" y="3864495"/>
            <a:chExt cx="972108" cy="1512168"/>
          </a:xfrm>
        </p:grpSpPr>
        <p:sp>
          <p:nvSpPr>
            <p:cNvPr id="567" name="TextBox 566"/>
            <p:cNvSpPr txBox="1"/>
            <p:nvPr/>
          </p:nvSpPr>
          <p:spPr>
            <a:xfrm>
              <a:off x="1544895" y="4256903"/>
              <a:ext cx="770405" cy="547261"/>
            </a:xfrm>
            <a:prstGeom prst="rect">
              <a:avLst/>
            </a:prstGeom>
            <a:solidFill>
              <a:schemeClr val="bg1"/>
            </a:solidFill>
            <a:ln w="38100">
              <a:noFill/>
            </a:ln>
          </p:spPr>
          <p:txBody>
            <a:bodyPr wrap="none" lIns="0" tIns="0" rIns="0" bIns="0" rtlCol="0" anchor="ctr">
              <a:spAutoFit/>
            </a:bodyPr>
            <a:lstStyle/>
            <a:p>
              <a:pPr algn="ctr"/>
              <a:r>
                <a:rPr lang="en-GB" sz="1000" dirty="0" smtClean="0"/>
                <a:t>MUX</a:t>
              </a:r>
              <a:endParaRPr lang="en-US" sz="1000" dirty="0"/>
            </a:p>
          </p:txBody>
        </p:sp>
        <p:sp>
          <p:nvSpPr>
            <p:cNvPr id="568" name="Trapezoid 567"/>
            <p:cNvSpPr/>
            <p:nvPr/>
          </p:nvSpPr>
          <p:spPr bwMode="auto">
            <a:xfrm flipV="1">
              <a:off x="1447152"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sp>
        <p:nvSpPr>
          <p:cNvPr id="569" name="Rectangle 568"/>
          <p:cNvSpPr/>
          <p:nvPr/>
        </p:nvSpPr>
        <p:spPr bwMode="auto">
          <a:xfrm>
            <a:off x="4183459" y="5872708"/>
            <a:ext cx="1728192" cy="288032"/>
          </a:xfrm>
          <a:prstGeom prst="rect">
            <a:avLst/>
          </a:prstGeom>
          <a:solidFill>
            <a:srgbClr val="FFCC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200" b="0" i="0" u="none" strike="noStrike" cap="none" normalizeH="0" baseline="0" dirty="0" smtClean="0">
                <a:ln>
                  <a:noFill/>
                </a:ln>
                <a:solidFill>
                  <a:schemeClr val="tx1"/>
                </a:solidFill>
                <a:effectLst/>
                <a:latin typeface="Arial" charset="0"/>
                <a:ea typeface="MS PGothic" pitchFamily="34" charset="-128"/>
              </a:rPr>
              <a:t>Virtual BSI Relay</a:t>
            </a:r>
            <a:endParaRPr kumimoji="0" lang="en-US" sz="1200" b="0" i="0" u="none" strike="noStrike" cap="none" normalizeH="0" baseline="0" dirty="0" smtClean="0">
              <a:ln>
                <a:noFill/>
              </a:ln>
              <a:solidFill>
                <a:schemeClr val="tx1"/>
              </a:solidFill>
              <a:effectLst/>
              <a:latin typeface="Arial" charset="0"/>
              <a:ea typeface="MS PGothic" pitchFamily="34" charset="-128"/>
            </a:endParaRPr>
          </a:p>
        </p:txBody>
      </p:sp>
      <p:sp>
        <p:nvSpPr>
          <p:cNvPr id="572" name="Right Brace 571"/>
          <p:cNvSpPr/>
          <p:nvPr/>
        </p:nvSpPr>
        <p:spPr bwMode="auto">
          <a:xfrm>
            <a:off x="6127675" y="6160740"/>
            <a:ext cx="144016" cy="36004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74" name="Group 13"/>
          <p:cNvGrpSpPr>
            <a:grpSpLocks noChangeAspect="1"/>
          </p:cNvGrpSpPr>
          <p:nvPr/>
        </p:nvGrpSpPr>
        <p:grpSpPr>
          <a:xfrm rot="10800000">
            <a:off x="7063780" y="6304756"/>
            <a:ext cx="383676" cy="383676"/>
            <a:chOff x="655067" y="5296644"/>
            <a:chExt cx="504056" cy="504056"/>
          </a:xfrm>
          <a:solidFill>
            <a:schemeClr val="bg1"/>
          </a:solidFill>
        </p:grpSpPr>
        <p:sp>
          <p:nvSpPr>
            <p:cNvPr id="575"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76" name="Trapezoid 15"/>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78" name="Group 13"/>
          <p:cNvGrpSpPr>
            <a:grpSpLocks noChangeAspect="1"/>
          </p:cNvGrpSpPr>
          <p:nvPr/>
        </p:nvGrpSpPr>
        <p:grpSpPr>
          <a:xfrm rot="10800000">
            <a:off x="7855868" y="6304756"/>
            <a:ext cx="383676" cy="383676"/>
            <a:chOff x="655067" y="5296644"/>
            <a:chExt cx="504056" cy="504056"/>
          </a:xfrm>
          <a:solidFill>
            <a:schemeClr val="bg1"/>
          </a:solidFill>
        </p:grpSpPr>
        <p:sp>
          <p:nvSpPr>
            <p:cNvPr id="579"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80" name="Trapezoid 15"/>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585" name="Rectangle 584"/>
          <p:cNvSpPr/>
          <p:nvPr/>
        </p:nvSpPr>
        <p:spPr bwMode="auto">
          <a:xfrm>
            <a:off x="6703739" y="5944716"/>
            <a:ext cx="2736303" cy="288032"/>
          </a:xfrm>
          <a:prstGeom prst="rect">
            <a:avLst/>
          </a:prstGeom>
          <a:solidFill>
            <a:srgbClr val="FFCC00"/>
          </a:solidFill>
          <a:ln w="9525" cap="flat" cmpd="sng" algn="ctr">
            <a:solidFill>
              <a:schemeClr val="tx1"/>
            </a:solidFill>
            <a:prstDash val="solid"/>
            <a:round/>
            <a:headEnd type="none" w="med" len="med"/>
            <a:tailEnd type="none" w="med" len="med"/>
          </a:ln>
          <a:effectLst/>
        </p:spPr>
        <p:txBody>
          <a:bodyPr vert="horz" wrap="non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200" b="0" i="0" u="none" strike="noStrike" cap="none" normalizeH="0" baseline="0" dirty="0" smtClean="0">
                <a:ln>
                  <a:noFill/>
                </a:ln>
                <a:solidFill>
                  <a:schemeClr val="tx1"/>
                </a:solidFill>
                <a:effectLst/>
                <a:latin typeface="Arial" charset="0"/>
                <a:ea typeface="MS PGothic" pitchFamily="34" charset="-128"/>
              </a:rPr>
              <a:t>Virtual BSI Relay</a:t>
            </a:r>
            <a:endParaRPr kumimoji="0" lang="en-US" sz="1200" b="0" i="0" u="none" strike="noStrike" cap="none" normalizeH="0" baseline="0" dirty="0" smtClean="0">
              <a:ln>
                <a:noFill/>
              </a:ln>
              <a:solidFill>
                <a:schemeClr val="tx1"/>
              </a:solidFill>
              <a:effectLst/>
              <a:latin typeface="Arial" charset="0"/>
              <a:ea typeface="MS PGothic" pitchFamily="34" charset="-128"/>
            </a:endParaRPr>
          </a:p>
        </p:txBody>
      </p:sp>
      <p:cxnSp>
        <p:nvCxnSpPr>
          <p:cNvPr id="587" name="Straight Connector 586"/>
          <p:cNvCxnSpPr/>
          <p:nvPr/>
        </p:nvCxnSpPr>
        <p:spPr bwMode="auto">
          <a:xfrm>
            <a:off x="7135787" y="62327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3" name="Straight Connector 592"/>
          <p:cNvCxnSpPr/>
          <p:nvPr/>
        </p:nvCxnSpPr>
        <p:spPr bwMode="auto">
          <a:xfrm>
            <a:off x="7207795" y="62327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4" name="Straight Connector 593"/>
          <p:cNvCxnSpPr/>
          <p:nvPr/>
        </p:nvCxnSpPr>
        <p:spPr bwMode="auto">
          <a:xfrm>
            <a:off x="7279803" y="62327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5" name="Straight Connector 594"/>
          <p:cNvCxnSpPr/>
          <p:nvPr/>
        </p:nvCxnSpPr>
        <p:spPr bwMode="auto">
          <a:xfrm>
            <a:off x="7351811" y="62327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6" name="Straight Connector 595"/>
          <p:cNvCxnSpPr/>
          <p:nvPr/>
        </p:nvCxnSpPr>
        <p:spPr bwMode="auto">
          <a:xfrm>
            <a:off x="7927875" y="62327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7" name="Straight Connector 596"/>
          <p:cNvCxnSpPr/>
          <p:nvPr/>
        </p:nvCxnSpPr>
        <p:spPr bwMode="auto">
          <a:xfrm>
            <a:off x="7999883" y="62327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8" name="Straight Connector 597"/>
          <p:cNvCxnSpPr/>
          <p:nvPr/>
        </p:nvCxnSpPr>
        <p:spPr bwMode="auto">
          <a:xfrm>
            <a:off x="8071891" y="62327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99" name="Straight Connector 598"/>
          <p:cNvCxnSpPr/>
          <p:nvPr/>
        </p:nvCxnSpPr>
        <p:spPr bwMode="auto">
          <a:xfrm>
            <a:off x="8143899" y="62327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01" name="Group 181"/>
          <p:cNvGrpSpPr/>
          <p:nvPr/>
        </p:nvGrpSpPr>
        <p:grpSpPr>
          <a:xfrm>
            <a:off x="4183460" y="5296644"/>
            <a:ext cx="1728192" cy="216024"/>
            <a:chOff x="1447152" y="3864495"/>
            <a:chExt cx="972108" cy="1512168"/>
          </a:xfrm>
        </p:grpSpPr>
        <p:sp>
          <p:nvSpPr>
            <p:cNvPr id="602" name="TextBox 601"/>
            <p:cNvSpPr txBox="1"/>
            <p:nvPr/>
          </p:nvSpPr>
          <p:spPr>
            <a:xfrm>
              <a:off x="1544895" y="4256903"/>
              <a:ext cx="770405" cy="547261"/>
            </a:xfrm>
            <a:prstGeom prst="rect">
              <a:avLst/>
            </a:prstGeom>
            <a:solidFill>
              <a:schemeClr val="bg1"/>
            </a:solidFill>
            <a:ln w="38100">
              <a:noFill/>
            </a:ln>
          </p:spPr>
          <p:txBody>
            <a:bodyPr wrap="none" lIns="0" tIns="0" rIns="0" bIns="0" rtlCol="0" anchor="ctr">
              <a:spAutoFit/>
            </a:bodyPr>
            <a:lstStyle/>
            <a:p>
              <a:pPr algn="ctr"/>
              <a:r>
                <a:rPr lang="en-GB" sz="1000" dirty="0" smtClean="0"/>
                <a:t>MUX</a:t>
              </a:r>
              <a:endParaRPr lang="en-US" sz="1000" dirty="0"/>
            </a:p>
          </p:txBody>
        </p:sp>
        <p:sp>
          <p:nvSpPr>
            <p:cNvPr id="603" name="Trapezoid 602"/>
            <p:cNvSpPr/>
            <p:nvPr/>
          </p:nvSpPr>
          <p:spPr bwMode="auto">
            <a:xfrm flipV="1">
              <a:off x="1447152"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sp>
        <p:nvSpPr>
          <p:cNvPr id="604" name="Rectangle 603"/>
          <p:cNvSpPr/>
          <p:nvPr/>
        </p:nvSpPr>
        <p:spPr bwMode="auto">
          <a:xfrm>
            <a:off x="871091" y="414451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6.18</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05" name="Rectangle 604"/>
          <p:cNvSpPr/>
          <p:nvPr/>
        </p:nvSpPr>
        <p:spPr bwMode="auto">
          <a:xfrm>
            <a:off x="4111451" y="414451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6.18</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06" name="Rectangle 605"/>
          <p:cNvSpPr/>
          <p:nvPr/>
        </p:nvSpPr>
        <p:spPr bwMode="auto">
          <a:xfrm>
            <a:off x="871091" y="529664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6.18</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07" name="Rectangle 606"/>
          <p:cNvSpPr/>
          <p:nvPr/>
        </p:nvSpPr>
        <p:spPr bwMode="auto">
          <a:xfrm>
            <a:off x="4111451" y="529664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6.18</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grpSp>
        <p:nvGrpSpPr>
          <p:cNvPr id="608" name="Group 181"/>
          <p:cNvGrpSpPr/>
          <p:nvPr/>
        </p:nvGrpSpPr>
        <p:grpSpPr>
          <a:xfrm rot="10800000">
            <a:off x="4183460" y="4144516"/>
            <a:ext cx="1728192" cy="216024"/>
            <a:chOff x="1447152" y="3864495"/>
            <a:chExt cx="972108" cy="1512168"/>
          </a:xfrm>
        </p:grpSpPr>
        <p:sp>
          <p:nvSpPr>
            <p:cNvPr id="609" name="TextBox 608"/>
            <p:cNvSpPr txBox="1"/>
            <p:nvPr/>
          </p:nvSpPr>
          <p:spPr>
            <a:xfrm>
              <a:off x="1544895" y="4256903"/>
              <a:ext cx="770405" cy="547261"/>
            </a:xfrm>
            <a:prstGeom prst="rect">
              <a:avLst/>
            </a:prstGeom>
            <a:solidFill>
              <a:schemeClr val="bg1"/>
            </a:solidFill>
            <a:ln w="38100">
              <a:noFill/>
            </a:ln>
          </p:spPr>
          <p:txBody>
            <a:bodyPr wrap="none" lIns="0" tIns="0" rIns="0" bIns="0" rtlCol="0" anchor="ctr">
              <a:spAutoFit/>
            </a:bodyPr>
            <a:lstStyle/>
            <a:p>
              <a:pPr algn="ctr"/>
              <a:r>
                <a:rPr lang="en-GB" sz="1000" dirty="0" smtClean="0"/>
                <a:t>MUX</a:t>
              </a:r>
              <a:endParaRPr lang="en-US" sz="1000" dirty="0"/>
            </a:p>
          </p:txBody>
        </p:sp>
        <p:sp>
          <p:nvSpPr>
            <p:cNvPr id="610" name="Trapezoid 609"/>
            <p:cNvSpPr/>
            <p:nvPr/>
          </p:nvSpPr>
          <p:spPr bwMode="auto">
            <a:xfrm flipV="1">
              <a:off x="1447152"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non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000" b="1" i="0" u="none" strike="noStrike" cap="none" normalizeH="0" baseline="0" dirty="0" smtClean="0">
                <a:ln>
                  <a:noFill/>
                </a:ln>
                <a:solidFill>
                  <a:schemeClr val="tx1"/>
                </a:solidFill>
                <a:effectLst/>
                <a:latin typeface="Arial" charset="0"/>
                <a:ea typeface="MS PGothic" pitchFamily="34" charset="-128"/>
              </a:endParaRPr>
            </a:p>
          </p:txBody>
        </p:sp>
      </p:grpSp>
      <p:cxnSp>
        <p:nvCxnSpPr>
          <p:cNvPr id="611" name="Straight Connector 610"/>
          <p:cNvCxnSpPr/>
          <p:nvPr/>
        </p:nvCxnSpPr>
        <p:spPr bwMode="auto">
          <a:xfrm rot="10800000">
            <a:off x="9224019" y="4792588"/>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2" name="Straight Connector 611"/>
          <p:cNvCxnSpPr/>
          <p:nvPr/>
        </p:nvCxnSpPr>
        <p:spPr bwMode="auto">
          <a:xfrm rot="10800000">
            <a:off x="8791971" y="4792588"/>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613" name="Straight Connector 612"/>
          <p:cNvCxnSpPr/>
          <p:nvPr/>
        </p:nvCxnSpPr>
        <p:spPr bwMode="auto">
          <a:xfrm rot="10800000">
            <a:off x="8287915" y="4792588"/>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615" name="Group 263"/>
          <p:cNvGrpSpPr>
            <a:grpSpLocks noChangeAspect="1"/>
          </p:cNvGrpSpPr>
          <p:nvPr/>
        </p:nvGrpSpPr>
        <p:grpSpPr>
          <a:xfrm>
            <a:off x="8232032" y="4914279"/>
            <a:ext cx="127891" cy="383676"/>
            <a:chOff x="1951211" y="1696244"/>
            <a:chExt cx="144016" cy="432048"/>
          </a:xfrm>
          <a:solidFill>
            <a:srgbClr val="FFCC00"/>
          </a:solidFill>
        </p:grpSpPr>
        <p:sp>
          <p:nvSpPr>
            <p:cNvPr id="626" name="Flowchart: Delay 625"/>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7" name="Isosceles Triangle 626"/>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8" name="Flowchart: Delay 627"/>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9" name="Isosceles Triangle 628"/>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16" name="Group 264"/>
          <p:cNvGrpSpPr>
            <a:grpSpLocks noChangeAspect="1"/>
          </p:cNvGrpSpPr>
          <p:nvPr/>
        </p:nvGrpSpPr>
        <p:grpSpPr>
          <a:xfrm>
            <a:off x="8719963" y="4914279"/>
            <a:ext cx="127891" cy="383676"/>
            <a:chOff x="1951211" y="1696244"/>
            <a:chExt cx="144016" cy="432048"/>
          </a:xfrm>
          <a:solidFill>
            <a:srgbClr val="FFCC00"/>
          </a:solidFill>
        </p:grpSpPr>
        <p:sp>
          <p:nvSpPr>
            <p:cNvPr id="622" name="Flowchart: Delay 621"/>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3" name="Isosceles Triangle 622"/>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4" name="Flowchart: Delay 623"/>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5" name="Isosceles Triangle 624"/>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17" name="Group 273"/>
          <p:cNvGrpSpPr>
            <a:grpSpLocks noChangeAspect="1"/>
          </p:cNvGrpSpPr>
          <p:nvPr/>
        </p:nvGrpSpPr>
        <p:grpSpPr>
          <a:xfrm>
            <a:off x="9168136" y="4914279"/>
            <a:ext cx="127891" cy="383676"/>
            <a:chOff x="1951211" y="1696244"/>
            <a:chExt cx="144016" cy="432048"/>
          </a:xfrm>
          <a:solidFill>
            <a:srgbClr val="FFCC00"/>
          </a:solidFill>
        </p:grpSpPr>
        <p:sp>
          <p:nvSpPr>
            <p:cNvPr id="618" name="Flowchart: Delay 617"/>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19" name="Isosceles Triangle 618"/>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0" name="Flowchart: Delay 619"/>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1" name="Isosceles Triangle 620"/>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651" name="Rectangle 650"/>
          <p:cNvSpPr/>
          <p:nvPr/>
        </p:nvSpPr>
        <p:spPr>
          <a:xfrm>
            <a:off x="9512052" y="4648572"/>
            <a:ext cx="864095" cy="184666"/>
          </a:xfrm>
          <a:prstGeom prst="rect">
            <a:avLst/>
          </a:prstGeom>
          <a:noFill/>
        </p:spPr>
        <p:txBody>
          <a:bodyPr wrap="square" lIns="0" tIns="0" rIns="0" bIns="0" rtlCol="0">
            <a:spAutoFit/>
          </a:bodyPr>
          <a:lstStyle/>
          <a:p>
            <a:r>
              <a:rPr lang="en-GB" sz="1200" b="0" dirty="0" smtClean="0"/>
              <a:t>BSI </a:t>
            </a:r>
            <a:r>
              <a:rPr lang="en-GB" sz="1200" b="0" dirty="0" err="1" smtClean="0"/>
              <a:t>mux</a:t>
            </a:r>
            <a:r>
              <a:rPr lang="en-GB" sz="1200" b="0" dirty="0" smtClean="0"/>
              <a:t> </a:t>
            </a:r>
            <a:endParaRPr lang="en-US" sz="1200" b="0" dirty="0" smtClean="0"/>
          </a:p>
        </p:txBody>
      </p:sp>
      <p:sp>
        <p:nvSpPr>
          <p:cNvPr id="652" name="Rectangle 651"/>
          <p:cNvSpPr/>
          <p:nvPr/>
        </p:nvSpPr>
        <p:spPr>
          <a:xfrm>
            <a:off x="9512051" y="5328002"/>
            <a:ext cx="864095" cy="184666"/>
          </a:xfrm>
          <a:prstGeom prst="rect">
            <a:avLst/>
          </a:prstGeom>
          <a:noFill/>
        </p:spPr>
        <p:txBody>
          <a:bodyPr wrap="square" lIns="0" tIns="0" rIns="0" bIns="0" rtlCol="0">
            <a:spAutoFit/>
          </a:bodyPr>
          <a:lstStyle/>
          <a:p>
            <a:r>
              <a:rPr lang="en-GB" sz="1200" b="0" dirty="0" smtClean="0"/>
              <a:t>BSI </a:t>
            </a:r>
            <a:r>
              <a:rPr lang="en-GB" sz="1200" b="0" dirty="0" err="1" smtClean="0"/>
              <a:t>mux</a:t>
            </a:r>
            <a:r>
              <a:rPr lang="en-GB" sz="1200" b="0" dirty="0" smtClean="0"/>
              <a:t> </a:t>
            </a:r>
            <a:endParaRPr lang="en-US" sz="1200" b="0" dirty="0" smtClean="0"/>
          </a:p>
        </p:txBody>
      </p:sp>
      <p:sp>
        <p:nvSpPr>
          <p:cNvPr id="653" name="Rectangle 652"/>
          <p:cNvSpPr/>
          <p:nvPr/>
        </p:nvSpPr>
        <p:spPr>
          <a:xfrm>
            <a:off x="9512051" y="5656684"/>
            <a:ext cx="864095" cy="184666"/>
          </a:xfrm>
          <a:prstGeom prst="rect">
            <a:avLst/>
          </a:prstGeom>
          <a:noFill/>
        </p:spPr>
        <p:txBody>
          <a:bodyPr wrap="square" lIns="0" tIns="0" rIns="0" bIns="0" rtlCol="0">
            <a:spAutoFit/>
          </a:bodyPr>
          <a:lstStyle/>
          <a:p>
            <a:r>
              <a:rPr lang="en-GB" sz="1200" b="0" dirty="0" smtClean="0"/>
              <a:t>BSI </a:t>
            </a:r>
            <a:r>
              <a:rPr lang="en-GB" sz="1200" b="0" dirty="0" err="1" smtClean="0"/>
              <a:t>mux</a:t>
            </a:r>
            <a:r>
              <a:rPr lang="en-GB" sz="1200" b="0" dirty="0" smtClean="0"/>
              <a:t> </a:t>
            </a:r>
            <a:endParaRPr lang="en-US" sz="1200" b="0" dirty="0" smtClean="0"/>
          </a:p>
        </p:txBody>
      </p:sp>
      <p:sp>
        <p:nvSpPr>
          <p:cNvPr id="729" name="Trapezoid 18"/>
          <p:cNvSpPr/>
          <p:nvPr/>
        </p:nvSpPr>
        <p:spPr bwMode="auto">
          <a:xfrm rot="10800000" flipV="1">
            <a:off x="6631731" y="4648572"/>
            <a:ext cx="2808312"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4" name="Trapezoid 18"/>
          <p:cNvSpPr/>
          <p:nvPr/>
        </p:nvSpPr>
        <p:spPr bwMode="auto">
          <a:xfrm rot="10800000">
            <a:off x="6631731" y="5368652"/>
            <a:ext cx="2808312"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5" name="Trapezoid 18"/>
          <p:cNvSpPr/>
          <p:nvPr/>
        </p:nvSpPr>
        <p:spPr bwMode="auto">
          <a:xfrm rot="10800000" flipV="1">
            <a:off x="6631731" y="5656683"/>
            <a:ext cx="2808312"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cxnSp>
        <p:nvCxnSpPr>
          <p:cNvPr id="737" name="Straight Connector 736"/>
          <p:cNvCxnSpPr>
            <a:stCxn id="735" idx="0"/>
            <a:endCxn id="734" idx="0"/>
          </p:cNvCxnSpPr>
          <p:nvPr/>
        </p:nvCxnSpPr>
        <p:spPr bwMode="auto">
          <a:xfrm flipV="1">
            <a:off x="8035887" y="5512668"/>
            <a:ext cx="0" cy="14401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0" name="Straight Connector 739"/>
          <p:cNvCxnSpPr>
            <a:stCxn id="742" idx="0"/>
          </p:cNvCxnSpPr>
          <p:nvPr/>
        </p:nvCxnSpPr>
        <p:spPr bwMode="auto">
          <a:xfrm>
            <a:off x="8839793" y="6688432"/>
            <a:ext cx="0" cy="48372"/>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41" name="Group 13"/>
          <p:cNvGrpSpPr>
            <a:grpSpLocks noChangeAspect="1"/>
          </p:cNvGrpSpPr>
          <p:nvPr/>
        </p:nvGrpSpPr>
        <p:grpSpPr>
          <a:xfrm rot="10800000">
            <a:off x="8647955" y="6304756"/>
            <a:ext cx="383676" cy="383676"/>
            <a:chOff x="655067" y="5296644"/>
            <a:chExt cx="504056" cy="504056"/>
          </a:xfrm>
          <a:solidFill>
            <a:schemeClr val="bg1"/>
          </a:solidFill>
        </p:grpSpPr>
        <p:sp>
          <p:nvSpPr>
            <p:cNvPr id="742"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3" name="Trapezoid 15"/>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744" name="Straight Connector 743"/>
          <p:cNvCxnSpPr/>
          <p:nvPr/>
        </p:nvCxnSpPr>
        <p:spPr bwMode="auto">
          <a:xfrm>
            <a:off x="8719963" y="62327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5" name="Straight Connector 744"/>
          <p:cNvCxnSpPr/>
          <p:nvPr/>
        </p:nvCxnSpPr>
        <p:spPr bwMode="auto">
          <a:xfrm>
            <a:off x="8791971" y="62327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6" name="Straight Connector 745"/>
          <p:cNvCxnSpPr/>
          <p:nvPr/>
        </p:nvCxnSpPr>
        <p:spPr bwMode="auto">
          <a:xfrm>
            <a:off x="8863979" y="62327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7" name="Straight Connector 746"/>
          <p:cNvCxnSpPr/>
          <p:nvPr/>
        </p:nvCxnSpPr>
        <p:spPr bwMode="auto">
          <a:xfrm>
            <a:off x="8935987" y="6232748"/>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51" name="Right Brace 750"/>
          <p:cNvSpPr/>
          <p:nvPr/>
        </p:nvSpPr>
        <p:spPr bwMode="auto">
          <a:xfrm>
            <a:off x="6127675" y="5872708"/>
            <a:ext cx="144016" cy="28803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52" name="Straight Arrow Connector 751"/>
          <p:cNvCxnSpPr>
            <a:stCxn id="751" idx="1"/>
            <a:endCxn id="585" idx="1"/>
          </p:cNvCxnSpPr>
          <p:nvPr/>
        </p:nvCxnSpPr>
        <p:spPr bwMode="auto">
          <a:xfrm>
            <a:off x="6271691" y="6016724"/>
            <a:ext cx="432048" cy="72008"/>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sp>
        <p:nvSpPr>
          <p:cNvPr id="757" name="Right Brace 756"/>
          <p:cNvSpPr/>
          <p:nvPr/>
        </p:nvSpPr>
        <p:spPr bwMode="auto">
          <a:xfrm>
            <a:off x="6127675" y="5512668"/>
            <a:ext cx="144016" cy="36004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58" name="Straight Arrow Connector 757"/>
          <p:cNvCxnSpPr>
            <a:stCxn id="757" idx="1"/>
            <a:endCxn id="735" idx="3"/>
          </p:cNvCxnSpPr>
          <p:nvPr/>
        </p:nvCxnSpPr>
        <p:spPr bwMode="auto">
          <a:xfrm>
            <a:off x="6271691" y="5692688"/>
            <a:ext cx="395932" cy="36003"/>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sp>
        <p:nvSpPr>
          <p:cNvPr id="761" name="Right Brace 760"/>
          <p:cNvSpPr/>
          <p:nvPr/>
        </p:nvSpPr>
        <p:spPr bwMode="auto">
          <a:xfrm>
            <a:off x="6127675" y="5296644"/>
            <a:ext cx="144016" cy="21602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62" name="Straight Arrow Connector 761"/>
          <p:cNvCxnSpPr>
            <a:stCxn id="761" idx="1"/>
            <a:endCxn id="734" idx="3"/>
          </p:cNvCxnSpPr>
          <p:nvPr/>
        </p:nvCxnSpPr>
        <p:spPr bwMode="auto">
          <a:xfrm>
            <a:off x="6271691" y="5404656"/>
            <a:ext cx="395932" cy="36004"/>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cxnSp>
        <p:nvCxnSpPr>
          <p:cNvPr id="766" name="Straight Arrow Connector 765"/>
          <p:cNvCxnSpPr>
            <a:stCxn id="532" idx="1"/>
            <a:endCxn id="371" idx="0"/>
          </p:cNvCxnSpPr>
          <p:nvPr/>
        </p:nvCxnSpPr>
        <p:spPr bwMode="auto">
          <a:xfrm>
            <a:off x="6271691" y="4820580"/>
            <a:ext cx="504057" cy="317511"/>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sp>
        <p:nvSpPr>
          <p:cNvPr id="779" name="Right Brace 778"/>
          <p:cNvSpPr/>
          <p:nvPr/>
        </p:nvSpPr>
        <p:spPr bwMode="auto">
          <a:xfrm>
            <a:off x="6127675" y="4144516"/>
            <a:ext cx="144016" cy="21602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780" name="Straight Arrow Connector 779"/>
          <p:cNvCxnSpPr>
            <a:stCxn id="779" idx="1"/>
            <a:endCxn id="729" idx="3"/>
          </p:cNvCxnSpPr>
          <p:nvPr/>
        </p:nvCxnSpPr>
        <p:spPr bwMode="auto">
          <a:xfrm>
            <a:off x="6271691" y="4252528"/>
            <a:ext cx="395932" cy="468052"/>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cxnSp>
        <p:nvCxnSpPr>
          <p:cNvPr id="782" name="Straight Connector 781"/>
          <p:cNvCxnSpPr/>
          <p:nvPr/>
        </p:nvCxnSpPr>
        <p:spPr bwMode="auto">
          <a:xfrm flipV="1">
            <a:off x="8287915" y="5800701"/>
            <a:ext cx="0" cy="14401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3" name="Straight Connector 782"/>
          <p:cNvCxnSpPr/>
          <p:nvPr/>
        </p:nvCxnSpPr>
        <p:spPr bwMode="auto">
          <a:xfrm flipV="1">
            <a:off x="8791971" y="5800700"/>
            <a:ext cx="0" cy="14401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4" name="Straight Connector 783"/>
          <p:cNvCxnSpPr/>
          <p:nvPr/>
        </p:nvCxnSpPr>
        <p:spPr bwMode="auto">
          <a:xfrm flipV="1">
            <a:off x="9296027" y="5800700"/>
            <a:ext cx="0" cy="14401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5" name="Straight Connector 784"/>
          <p:cNvCxnSpPr/>
          <p:nvPr/>
        </p:nvCxnSpPr>
        <p:spPr bwMode="auto">
          <a:xfrm flipV="1">
            <a:off x="7783859" y="5800700"/>
            <a:ext cx="0" cy="14401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6" name="Straight Connector 785"/>
          <p:cNvCxnSpPr/>
          <p:nvPr/>
        </p:nvCxnSpPr>
        <p:spPr bwMode="auto">
          <a:xfrm flipV="1">
            <a:off x="7351811" y="5800700"/>
            <a:ext cx="0" cy="14401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87" name="Straight Connector 786"/>
          <p:cNvCxnSpPr/>
          <p:nvPr/>
        </p:nvCxnSpPr>
        <p:spPr bwMode="auto">
          <a:xfrm flipV="1">
            <a:off x="6847755" y="5800700"/>
            <a:ext cx="0" cy="144015"/>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788" name="TextBox 787"/>
          <p:cNvSpPr txBox="1"/>
          <p:nvPr/>
        </p:nvSpPr>
        <p:spPr>
          <a:xfrm>
            <a:off x="9152011" y="6480130"/>
            <a:ext cx="1008112" cy="184666"/>
          </a:xfrm>
          <a:prstGeom prst="rect">
            <a:avLst/>
          </a:prstGeom>
          <a:noFill/>
        </p:spPr>
        <p:txBody>
          <a:bodyPr wrap="square" lIns="0" tIns="0" rIns="0" bIns="0" rtlCol="0">
            <a:spAutoFit/>
          </a:bodyPr>
          <a:lstStyle/>
          <a:p>
            <a:r>
              <a:rPr lang="en-GB" sz="1200" b="0" dirty="0" smtClean="0"/>
              <a:t>BVLAN </a:t>
            </a:r>
            <a:r>
              <a:rPr lang="en-GB" sz="1200" b="0" dirty="0" smtClean="0"/>
              <a:t>MEP</a:t>
            </a:r>
            <a:endParaRPr lang="en-US" sz="1200" b="0" dirty="0" smtClean="0"/>
          </a:p>
        </p:txBody>
      </p:sp>
      <p:cxnSp>
        <p:nvCxnSpPr>
          <p:cNvPr id="790" name="Straight Connector 789"/>
          <p:cNvCxnSpPr/>
          <p:nvPr/>
        </p:nvCxnSpPr>
        <p:spPr bwMode="auto">
          <a:xfrm>
            <a:off x="6847755" y="5944716"/>
            <a:ext cx="288032"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2" name="Straight Connector 791"/>
          <p:cNvCxnSpPr/>
          <p:nvPr/>
        </p:nvCxnSpPr>
        <p:spPr bwMode="auto">
          <a:xfrm flipH="1">
            <a:off x="7351811" y="5944716"/>
            <a:ext cx="936104"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4" name="Straight Connector 793"/>
          <p:cNvCxnSpPr/>
          <p:nvPr/>
        </p:nvCxnSpPr>
        <p:spPr bwMode="auto">
          <a:xfrm>
            <a:off x="7783859" y="5944716"/>
            <a:ext cx="144016"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6" name="Straight Connector 795"/>
          <p:cNvCxnSpPr/>
          <p:nvPr/>
        </p:nvCxnSpPr>
        <p:spPr bwMode="auto">
          <a:xfrm flipH="1">
            <a:off x="8935987" y="5944716"/>
            <a:ext cx="36004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8" name="Straight Connector 797"/>
          <p:cNvCxnSpPr/>
          <p:nvPr/>
        </p:nvCxnSpPr>
        <p:spPr bwMode="auto">
          <a:xfrm>
            <a:off x="8791971" y="5944716"/>
            <a:ext cx="0"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01" name="Straight Connector 800"/>
          <p:cNvCxnSpPr/>
          <p:nvPr/>
        </p:nvCxnSpPr>
        <p:spPr bwMode="auto">
          <a:xfrm flipH="1">
            <a:off x="7279803" y="5944716"/>
            <a:ext cx="72008" cy="2880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04" name="Right Brace 803"/>
          <p:cNvSpPr/>
          <p:nvPr/>
        </p:nvSpPr>
        <p:spPr bwMode="auto">
          <a:xfrm>
            <a:off x="2815307" y="5512668"/>
            <a:ext cx="144016" cy="100811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05" name="TextBox 804"/>
          <p:cNvSpPr txBox="1"/>
          <p:nvPr/>
        </p:nvSpPr>
        <p:spPr>
          <a:xfrm>
            <a:off x="2959323" y="5863416"/>
            <a:ext cx="1008112" cy="369332"/>
          </a:xfrm>
          <a:prstGeom prst="rect">
            <a:avLst/>
          </a:prstGeom>
          <a:noFill/>
        </p:spPr>
        <p:txBody>
          <a:bodyPr wrap="square" lIns="0" tIns="0" rIns="0" bIns="0" rtlCol="0">
            <a:spAutoFit/>
          </a:bodyPr>
          <a:lstStyle/>
          <a:p>
            <a:pPr algn="ctr"/>
            <a:r>
              <a:rPr lang="en-GB" sz="1200" b="0" dirty="0" smtClean="0"/>
              <a:t>BSI </a:t>
            </a:r>
            <a:r>
              <a:rPr lang="en-GB" sz="1200" b="0" dirty="0" smtClean="0"/>
              <a:t>to BVLAN </a:t>
            </a:r>
            <a:r>
              <a:rPr lang="en-GB" sz="1200" b="0" dirty="0" err="1" smtClean="0"/>
              <a:t>muxes</a:t>
            </a:r>
            <a:endParaRPr lang="en-GB" sz="1200" b="0" dirty="0" smtClean="0"/>
          </a:p>
        </p:txBody>
      </p:sp>
      <p:sp>
        <p:nvSpPr>
          <p:cNvPr id="806" name="Rectangle 805"/>
          <p:cNvSpPr/>
          <p:nvPr/>
        </p:nvSpPr>
        <p:spPr bwMode="auto">
          <a:xfrm>
            <a:off x="871091" y="3775184"/>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07" name="Rectangle 806"/>
          <p:cNvSpPr/>
          <p:nvPr/>
        </p:nvSpPr>
        <p:spPr bwMode="auto">
          <a:xfrm>
            <a:off x="871091" y="355916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08" name="Rectangle 807"/>
          <p:cNvSpPr/>
          <p:nvPr/>
        </p:nvSpPr>
        <p:spPr bwMode="auto">
          <a:xfrm>
            <a:off x="871091" y="334313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09" name="Isosceles Triangle 808"/>
          <p:cNvSpPr/>
          <p:nvPr/>
        </p:nvSpPr>
        <p:spPr bwMode="auto">
          <a:xfrm>
            <a:off x="1599084" y="3847192"/>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10" name="TextBox 809"/>
          <p:cNvSpPr txBox="1"/>
          <p:nvPr/>
        </p:nvSpPr>
        <p:spPr>
          <a:xfrm>
            <a:off x="2743299" y="3775184"/>
            <a:ext cx="576064" cy="369332"/>
          </a:xfrm>
          <a:prstGeom prst="rect">
            <a:avLst/>
          </a:prstGeom>
          <a:noFill/>
        </p:spPr>
        <p:txBody>
          <a:bodyPr wrap="square" lIns="0" tIns="0" rIns="0" bIns="0" rtlCol="0">
            <a:spAutoFit/>
          </a:bodyPr>
          <a:lstStyle/>
          <a:p>
            <a:pPr algn="ctr"/>
            <a:r>
              <a:rPr lang="en-GB" sz="1200" b="0" dirty="0" smtClean="0"/>
              <a:t>Link MEP</a:t>
            </a:r>
          </a:p>
        </p:txBody>
      </p:sp>
      <p:cxnSp>
        <p:nvCxnSpPr>
          <p:cNvPr id="811" name="Straight Connector 810"/>
          <p:cNvCxnSpPr/>
          <p:nvPr/>
        </p:nvCxnSpPr>
        <p:spPr bwMode="auto">
          <a:xfrm>
            <a:off x="5046976" y="3136404"/>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12" name="Rectangle 811"/>
          <p:cNvSpPr/>
          <p:nvPr/>
        </p:nvSpPr>
        <p:spPr bwMode="auto">
          <a:xfrm>
            <a:off x="4111451" y="3784476"/>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13" name="Rectangle 812"/>
          <p:cNvSpPr/>
          <p:nvPr/>
        </p:nvSpPr>
        <p:spPr bwMode="auto">
          <a:xfrm>
            <a:off x="4111451" y="356845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14" name="Rectangle 813"/>
          <p:cNvSpPr/>
          <p:nvPr/>
        </p:nvSpPr>
        <p:spPr bwMode="auto">
          <a:xfrm>
            <a:off x="4111451" y="335242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815" name="Isosceles Triangle 814"/>
          <p:cNvSpPr/>
          <p:nvPr/>
        </p:nvSpPr>
        <p:spPr bwMode="auto">
          <a:xfrm>
            <a:off x="4839444" y="3856484"/>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17" name="Isosceles Triangle 816"/>
          <p:cNvSpPr/>
          <p:nvPr/>
        </p:nvSpPr>
        <p:spPr bwMode="auto">
          <a:xfrm rot="10800000" flipH="1" flipV="1">
            <a:off x="7855867" y="4264896"/>
            <a:ext cx="383676" cy="38367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cxnSp>
        <p:nvCxnSpPr>
          <p:cNvPr id="819" name="Straight Connector 818"/>
          <p:cNvCxnSpPr>
            <a:stCxn id="827" idx="2"/>
            <a:endCxn id="817" idx="0"/>
          </p:cNvCxnSpPr>
          <p:nvPr/>
        </p:nvCxnSpPr>
        <p:spPr bwMode="auto">
          <a:xfrm rot="10800000" flipV="1">
            <a:off x="8047705" y="4072249"/>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23" name="Straight Arrow Connector 822"/>
          <p:cNvCxnSpPr>
            <a:stCxn id="820" idx="1"/>
            <a:endCxn id="827" idx="1"/>
          </p:cNvCxnSpPr>
          <p:nvPr/>
        </p:nvCxnSpPr>
        <p:spPr bwMode="auto">
          <a:xfrm>
            <a:off x="6271691" y="3676464"/>
            <a:ext cx="1611497" cy="34097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824" name="Rectangle 823"/>
          <p:cNvSpPr/>
          <p:nvPr/>
        </p:nvSpPr>
        <p:spPr>
          <a:xfrm>
            <a:off x="8359923" y="4360540"/>
            <a:ext cx="1152128" cy="184666"/>
          </a:xfrm>
          <a:prstGeom prst="rect">
            <a:avLst/>
          </a:prstGeom>
          <a:noFill/>
        </p:spPr>
        <p:txBody>
          <a:bodyPr wrap="square" lIns="0" tIns="0" rIns="0" bIns="0" rtlCol="0">
            <a:spAutoFit/>
          </a:bodyPr>
          <a:lstStyle/>
          <a:p>
            <a:r>
              <a:rPr lang="en-GB" sz="1200" b="0" smtClean="0"/>
              <a:t>Link MEP</a:t>
            </a:r>
            <a:endParaRPr lang="en-US" sz="1200" b="0" dirty="0" smtClean="0"/>
          </a:p>
        </p:txBody>
      </p:sp>
      <p:grpSp>
        <p:nvGrpSpPr>
          <p:cNvPr id="825" name="Group 61"/>
          <p:cNvGrpSpPr>
            <a:grpSpLocks noChangeAspect="1"/>
          </p:cNvGrpSpPr>
          <p:nvPr/>
        </p:nvGrpSpPr>
        <p:grpSpPr>
          <a:xfrm rot="10800000" flipH="1" flipV="1">
            <a:off x="7855867" y="3688573"/>
            <a:ext cx="383676" cy="383676"/>
            <a:chOff x="655067" y="5296644"/>
            <a:chExt cx="504056" cy="504056"/>
          </a:xfrm>
          <a:solidFill>
            <a:schemeClr val="bg1"/>
          </a:solidFill>
        </p:grpSpPr>
        <p:sp>
          <p:nvSpPr>
            <p:cNvPr id="826" name="Isosceles Triangle 825"/>
            <p:cNvSpPr/>
            <p:nvPr/>
          </p:nvSpPr>
          <p:spPr bwMode="auto">
            <a:xfrm>
              <a:off x="655067" y="5296644"/>
              <a:ext cx="504056" cy="504056"/>
            </a:xfrm>
            <a:prstGeom prst="triangle">
              <a:avLst/>
            </a:prstGeom>
            <a:solidFill>
              <a:schemeClr val="bg1">
                <a:lumMod val="6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7" name="Trapezoid 469"/>
            <p:cNvSpPr/>
            <p:nvPr/>
          </p:nvSpPr>
          <p:spPr bwMode="auto">
            <a:xfrm>
              <a:off x="655067" y="5656684"/>
              <a:ext cx="504056" cy="144016"/>
            </a:xfrm>
            <a:prstGeom prst="trapezoid">
              <a:avLst>
                <a:gd name="adj" fmla="val 49845"/>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828" name="Straight Connector 827"/>
          <p:cNvCxnSpPr>
            <a:endCxn id="826" idx="0"/>
          </p:cNvCxnSpPr>
          <p:nvPr/>
        </p:nvCxnSpPr>
        <p:spPr bwMode="auto">
          <a:xfrm rot="10800000" flipV="1">
            <a:off x="8047705" y="3495926"/>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820" name="Right Brace 819"/>
          <p:cNvSpPr/>
          <p:nvPr/>
        </p:nvSpPr>
        <p:spPr bwMode="auto">
          <a:xfrm>
            <a:off x="6127675" y="3568452"/>
            <a:ext cx="144016" cy="21602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821" name="Right Brace 820"/>
          <p:cNvSpPr/>
          <p:nvPr/>
        </p:nvSpPr>
        <p:spPr bwMode="auto">
          <a:xfrm>
            <a:off x="6127675" y="3352428"/>
            <a:ext cx="144016" cy="21602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822" name="Straight Arrow Connector 821"/>
          <p:cNvCxnSpPr>
            <a:stCxn id="821" idx="1"/>
            <a:endCxn id="826" idx="1"/>
          </p:cNvCxnSpPr>
          <p:nvPr/>
        </p:nvCxnSpPr>
        <p:spPr bwMode="auto">
          <a:xfrm>
            <a:off x="6271691" y="3460440"/>
            <a:ext cx="1680095" cy="41997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831" name="Right Brace 830"/>
          <p:cNvSpPr/>
          <p:nvPr/>
        </p:nvSpPr>
        <p:spPr bwMode="auto">
          <a:xfrm>
            <a:off x="6127675" y="3784476"/>
            <a:ext cx="144016" cy="360039"/>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864" name="Straight Arrow Connector 863"/>
          <p:cNvCxnSpPr>
            <a:stCxn id="831" idx="1"/>
            <a:endCxn id="817" idx="1"/>
          </p:cNvCxnSpPr>
          <p:nvPr/>
        </p:nvCxnSpPr>
        <p:spPr bwMode="auto">
          <a:xfrm>
            <a:off x="6271691" y="3964496"/>
            <a:ext cx="1680095" cy="49223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865" name="TextBox 864"/>
          <p:cNvSpPr txBox="1"/>
          <p:nvPr/>
        </p:nvSpPr>
        <p:spPr>
          <a:xfrm>
            <a:off x="8287915" y="3712468"/>
            <a:ext cx="936104" cy="184666"/>
          </a:xfrm>
          <a:prstGeom prst="rect">
            <a:avLst/>
          </a:prstGeom>
          <a:noFill/>
        </p:spPr>
        <p:txBody>
          <a:bodyPr wrap="square" lIns="0" tIns="0" rIns="0" bIns="0" rtlCol="0">
            <a:spAutoFit/>
          </a:bodyPr>
          <a:lstStyle/>
          <a:p>
            <a:r>
              <a:rPr lang="en-GB" sz="1200" b="0" dirty="0" smtClean="0"/>
              <a:t>PHY MEP</a:t>
            </a:r>
            <a:endParaRPr lang="en-US" sz="1200" b="0" dirty="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7" name="Isosceles Triangle 1406"/>
          <p:cNvSpPr/>
          <p:nvPr/>
        </p:nvSpPr>
        <p:spPr bwMode="auto">
          <a:xfrm rot="10800000" flipH="1" flipV="1">
            <a:off x="8359924" y="2889700"/>
            <a:ext cx="576063" cy="462728"/>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65" name="Freeform 464"/>
          <p:cNvSpPr/>
          <p:nvPr/>
        </p:nvSpPr>
        <p:spPr bwMode="auto">
          <a:xfrm flipH="1" flipV="1">
            <a:off x="1095273" y="1048172"/>
            <a:ext cx="1071962" cy="4394410"/>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cxnSp>
        <p:nvCxnSpPr>
          <p:cNvPr id="1231" name="Straight Connector 1230"/>
          <p:cNvCxnSpPr/>
          <p:nvPr/>
        </p:nvCxnSpPr>
        <p:spPr bwMode="auto">
          <a:xfrm rot="10800000">
            <a:off x="1758825" y="4288532"/>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rot="10800000">
            <a:off x="1614810"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7" name="Straight Connector 536"/>
          <p:cNvCxnSpPr/>
          <p:nvPr/>
        </p:nvCxnSpPr>
        <p:spPr bwMode="auto">
          <a:xfrm rot="10800000">
            <a:off x="1686817"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8" name="Straight Connector 537"/>
          <p:cNvCxnSpPr/>
          <p:nvPr/>
        </p:nvCxnSpPr>
        <p:spPr bwMode="auto">
          <a:xfrm rot="10800000">
            <a:off x="1830834"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 name="Title 4"/>
          <p:cNvSpPr>
            <a:spLocks noGrp="1"/>
          </p:cNvSpPr>
          <p:nvPr>
            <p:ph type="title"/>
          </p:nvPr>
        </p:nvSpPr>
        <p:spPr>
          <a:xfrm>
            <a:off x="533400" y="184076"/>
            <a:ext cx="9604375" cy="1015529"/>
          </a:xfrm>
        </p:spPr>
        <p:txBody>
          <a:bodyPr/>
          <a:lstStyle/>
          <a:p>
            <a:r>
              <a:rPr lang="en-GB" dirty="0" smtClean="0"/>
              <a:t>High level model of IBBEB </a:t>
            </a:r>
            <a:r>
              <a:rPr lang="en-GB" dirty="0" smtClean="0"/>
              <a:t>node with </a:t>
            </a:r>
            <a:r>
              <a:rPr lang="en-GB" dirty="0" err="1" smtClean="0"/>
              <a:t>BSIs</a:t>
            </a:r>
            <a:endParaRPr lang="en-US" dirty="0"/>
          </a:p>
        </p:txBody>
      </p:sp>
      <p:sp>
        <p:nvSpPr>
          <p:cNvPr id="266" name="TextBox 265"/>
          <p:cNvSpPr txBox="1"/>
          <p:nvPr/>
        </p:nvSpPr>
        <p:spPr>
          <a:xfrm>
            <a:off x="9584059" y="4505717"/>
            <a:ext cx="1087116" cy="430887"/>
          </a:xfrm>
          <a:prstGeom prst="rect">
            <a:avLst/>
          </a:prstGeom>
          <a:noFill/>
        </p:spPr>
        <p:txBody>
          <a:bodyPr wrap="square" lIns="0" tIns="0" rIns="0" bIns="0" rtlCol="0">
            <a:spAutoFit/>
          </a:bodyPr>
          <a:lstStyle/>
          <a:p>
            <a:r>
              <a:rPr lang="en-GB" sz="1400" b="0" dirty="0" smtClean="0"/>
              <a:t>BSI </a:t>
            </a:r>
            <a:r>
              <a:rPr lang="en-GB" sz="1400" b="0" dirty="0" err="1" smtClean="0"/>
              <a:t>mux</a:t>
            </a:r>
            <a:endParaRPr lang="en-GB" sz="1400" b="0" dirty="0" smtClean="0"/>
          </a:p>
          <a:p>
            <a:r>
              <a:rPr lang="en-GB" sz="1400" b="0" dirty="0" smtClean="0"/>
              <a:t>BVLAN </a:t>
            </a:r>
            <a:r>
              <a:rPr lang="en-GB" sz="1400" b="0" dirty="0" smtClean="0"/>
              <a:t>MEP</a:t>
            </a:r>
            <a:endParaRPr lang="en-US" sz="1400" b="0" dirty="0" smtClean="0"/>
          </a:p>
        </p:txBody>
      </p:sp>
      <p:sp>
        <p:nvSpPr>
          <p:cNvPr id="267" name="TextBox 266"/>
          <p:cNvSpPr txBox="1"/>
          <p:nvPr/>
        </p:nvSpPr>
        <p:spPr>
          <a:xfrm>
            <a:off x="6631731" y="6160740"/>
            <a:ext cx="1728192" cy="430887"/>
          </a:xfrm>
          <a:prstGeom prst="rect">
            <a:avLst/>
          </a:prstGeom>
          <a:noFill/>
        </p:spPr>
        <p:txBody>
          <a:bodyPr wrap="square" lIns="0" tIns="0" rIns="0" bIns="0" rtlCol="0">
            <a:spAutoFit/>
          </a:bodyPr>
          <a:lstStyle/>
          <a:p>
            <a:r>
              <a:rPr lang="en-GB" sz="1400" b="0" dirty="0" smtClean="0"/>
              <a:t>BVLAN </a:t>
            </a:r>
            <a:r>
              <a:rPr lang="en-GB" sz="1400" b="0" dirty="0" err="1" smtClean="0"/>
              <a:t>mux</a:t>
            </a:r>
            <a:endParaRPr lang="en-GB" sz="1400" b="0" dirty="0" smtClean="0"/>
          </a:p>
          <a:p>
            <a:r>
              <a:rPr lang="en-GB" sz="1400" b="0" dirty="0" smtClean="0"/>
              <a:t>Link MEP </a:t>
            </a:r>
            <a:endParaRPr lang="en-US" sz="1400" b="0" dirty="0" smtClean="0"/>
          </a:p>
        </p:txBody>
      </p:sp>
      <p:grpSp>
        <p:nvGrpSpPr>
          <p:cNvPr id="9" name="Group 43"/>
          <p:cNvGrpSpPr>
            <a:grpSpLocks noChangeAspect="1"/>
          </p:cNvGrpSpPr>
          <p:nvPr/>
        </p:nvGrpSpPr>
        <p:grpSpPr>
          <a:xfrm rot="10800000">
            <a:off x="4547072" y="6161563"/>
            <a:ext cx="575514" cy="575514"/>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 name="Group 46"/>
          <p:cNvGrpSpPr>
            <a:grpSpLocks noChangeAspect="1"/>
          </p:cNvGrpSpPr>
          <p:nvPr/>
        </p:nvGrpSpPr>
        <p:grpSpPr>
          <a:xfrm rot="10800000">
            <a:off x="3875638" y="6161563"/>
            <a:ext cx="575514" cy="575514"/>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 name="Group 49"/>
          <p:cNvGrpSpPr>
            <a:grpSpLocks noChangeAspect="1"/>
          </p:cNvGrpSpPr>
          <p:nvPr/>
        </p:nvGrpSpPr>
        <p:grpSpPr>
          <a:xfrm rot="10800000">
            <a:off x="3204205" y="6161563"/>
            <a:ext cx="575514" cy="575514"/>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2" name="Group 52"/>
          <p:cNvGrpSpPr>
            <a:grpSpLocks noChangeAspect="1"/>
          </p:cNvGrpSpPr>
          <p:nvPr/>
        </p:nvGrpSpPr>
        <p:grpSpPr>
          <a:xfrm rot="10800000">
            <a:off x="2532772" y="6161563"/>
            <a:ext cx="575514" cy="575514"/>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344" name="Straight Connector 343"/>
          <p:cNvCxnSpPr>
            <a:stCxn id="364" idx="0"/>
          </p:cNvCxnSpPr>
          <p:nvPr/>
        </p:nvCxnSpPr>
        <p:spPr bwMode="auto">
          <a:xfrm rot="10800000" flipV="1">
            <a:off x="4834829" y="6737078"/>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4163396" y="6737078"/>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3491962" y="6737078"/>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2820529" y="6737078"/>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 name="Group 58"/>
          <p:cNvGrpSpPr>
            <a:grpSpLocks noChangeAspect="1"/>
          </p:cNvGrpSpPr>
          <p:nvPr/>
        </p:nvGrpSpPr>
        <p:grpSpPr>
          <a:xfrm flipH="1">
            <a:off x="1956982" y="1484616"/>
            <a:ext cx="383676" cy="383676"/>
            <a:chOff x="655067" y="5296644"/>
            <a:chExt cx="504056" cy="504056"/>
          </a:xfrm>
          <a:solidFill>
            <a:schemeClr val="bg1"/>
          </a:solidFill>
        </p:grpSpPr>
        <p:sp>
          <p:nvSpPr>
            <p:cNvPr id="441" name="Isosceles Triangle 4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3" name="Trapezoid 44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4" name="Group 61"/>
          <p:cNvGrpSpPr>
            <a:grpSpLocks noChangeAspect="1"/>
          </p:cNvGrpSpPr>
          <p:nvPr/>
        </p:nvGrpSpPr>
        <p:grpSpPr>
          <a:xfrm flipH="1">
            <a:off x="3395768" y="1484616"/>
            <a:ext cx="383676" cy="383676"/>
            <a:chOff x="655067" y="5296644"/>
            <a:chExt cx="504056" cy="504056"/>
          </a:xfrm>
          <a:solidFill>
            <a:schemeClr val="bg1"/>
          </a:solidFill>
        </p:grpSpPr>
        <p:sp>
          <p:nvSpPr>
            <p:cNvPr id="447" name="Isosceles Triangle 4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8" name="Trapezoid 44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5" name="Group 64"/>
          <p:cNvGrpSpPr>
            <a:grpSpLocks noChangeAspect="1"/>
          </p:cNvGrpSpPr>
          <p:nvPr/>
        </p:nvGrpSpPr>
        <p:grpSpPr>
          <a:xfrm flipH="1">
            <a:off x="3875364" y="1484616"/>
            <a:ext cx="383676" cy="383676"/>
            <a:chOff x="655067" y="5296644"/>
            <a:chExt cx="504056" cy="504056"/>
          </a:xfrm>
          <a:solidFill>
            <a:schemeClr val="bg1"/>
          </a:solidFill>
        </p:grpSpPr>
        <p:sp>
          <p:nvSpPr>
            <p:cNvPr id="450" name="Isosceles Triangle 44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1" name="Trapezoid 45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66" name="Straight Connector 465"/>
          <p:cNvCxnSpPr>
            <a:endCxn id="450" idx="0"/>
          </p:cNvCxnSpPr>
          <p:nvPr/>
        </p:nvCxnSpPr>
        <p:spPr bwMode="auto">
          <a:xfrm flipH="1">
            <a:off x="4067202" y="1196859"/>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7" name="Straight Connector 466"/>
          <p:cNvCxnSpPr>
            <a:endCxn id="447" idx="0"/>
          </p:cNvCxnSpPr>
          <p:nvPr/>
        </p:nvCxnSpPr>
        <p:spPr bwMode="auto">
          <a:xfrm flipH="1">
            <a:off x="3587606" y="1196859"/>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6" name="Group 61"/>
          <p:cNvGrpSpPr>
            <a:grpSpLocks noChangeAspect="1"/>
          </p:cNvGrpSpPr>
          <p:nvPr/>
        </p:nvGrpSpPr>
        <p:grpSpPr>
          <a:xfrm flipH="1">
            <a:off x="2436578" y="1484616"/>
            <a:ext cx="383676" cy="383676"/>
            <a:chOff x="655067" y="5296644"/>
            <a:chExt cx="504056" cy="504056"/>
          </a:xfrm>
          <a:solidFill>
            <a:schemeClr val="bg1"/>
          </a:solidFill>
        </p:grpSpPr>
        <p:sp>
          <p:nvSpPr>
            <p:cNvPr id="469" name="Isosceles Triangle 46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0"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52" name="Straight Connector 451"/>
          <p:cNvCxnSpPr/>
          <p:nvPr/>
        </p:nvCxnSpPr>
        <p:spPr bwMode="auto">
          <a:xfrm flipH="1" flipV="1">
            <a:off x="4067202" y="1868292"/>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flipH="1" flipV="1">
            <a:off x="3971283" y="1868292"/>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flipV="1">
            <a:off x="4163121" y="1868292"/>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flipV="1">
            <a:off x="3491687" y="1868292"/>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flipV="1">
            <a:off x="3683526" y="1868292"/>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H="1" flipV="1">
            <a:off x="3587607" y="1868292"/>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H="1" flipV="1">
            <a:off x="2148820" y="1868292"/>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H="1" flipV="1">
            <a:off x="2052901" y="1868292"/>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p:nvPr/>
        </p:nvCxnSpPr>
        <p:spPr bwMode="auto">
          <a:xfrm flipH="1" flipV="1">
            <a:off x="2244740" y="1868292"/>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1" name="Straight Connector 470"/>
          <p:cNvCxnSpPr/>
          <p:nvPr/>
        </p:nvCxnSpPr>
        <p:spPr bwMode="auto">
          <a:xfrm flipH="1" flipV="1">
            <a:off x="2532497" y="1868292"/>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2" name="Straight Connector 471"/>
          <p:cNvCxnSpPr/>
          <p:nvPr/>
        </p:nvCxnSpPr>
        <p:spPr bwMode="auto">
          <a:xfrm flipH="1" flipV="1">
            <a:off x="2724335" y="1868292"/>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3" name="Straight Connector 472"/>
          <p:cNvCxnSpPr/>
          <p:nvPr/>
        </p:nvCxnSpPr>
        <p:spPr bwMode="auto">
          <a:xfrm flipH="1" flipV="1">
            <a:off x="2628416" y="1868292"/>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4" name="Straight Connector 473"/>
          <p:cNvCxnSpPr>
            <a:endCxn id="469" idx="0"/>
          </p:cNvCxnSpPr>
          <p:nvPr/>
        </p:nvCxnSpPr>
        <p:spPr bwMode="auto">
          <a:xfrm flipH="1">
            <a:off x="2628416" y="1196859"/>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1" name="Group 22"/>
          <p:cNvGrpSpPr>
            <a:grpSpLocks noChangeAspect="1"/>
          </p:cNvGrpSpPr>
          <p:nvPr/>
        </p:nvGrpSpPr>
        <p:grpSpPr>
          <a:xfrm rot="10800000">
            <a:off x="1447157" y="3575496"/>
            <a:ext cx="234164" cy="261650"/>
            <a:chOff x="655067" y="5296644"/>
            <a:chExt cx="504056" cy="504056"/>
          </a:xfrm>
          <a:solidFill>
            <a:schemeClr val="bg1"/>
          </a:solidFill>
        </p:grpSpPr>
        <p:sp>
          <p:nvSpPr>
            <p:cNvPr id="525" name="Isosceles Triangle 524"/>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6" name="Trapezoid 52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34" name="Straight Connector 533"/>
          <p:cNvCxnSpPr>
            <a:stCxn id="525" idx="0"/>
          </p:cNvCxnSpPr>
          <p:nvPr/>
        </p:nvCxnSpPr>
        <p:spPr bwMode="auto">
          <a:xfrm flipH="1">
            <a:off x="1563737" y="3837146"/>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1" name="Straight Connector 540"/>
          <p:cNvCxnSpPr/>
          <p:nvPr/>
        </p:nvCxnSpPr>
        <p:spPr bwMode="auto">
          <a:xfrm rot="10800000">
            <a:off x="1566987" y="2992388"/>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54" name="TextBox 553"/>
          <p:cNvSpPr txBox="1"/>
          <p:nvPr/>
        </p:nvSpPr>
        <p:spPr>
          <a:xfrm rot="16200000">
            <a:off x="340549" y="3827933"/>
            <a:ext cx="1151029" cy="276999"/>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6" name="TextBox 555"/>
          <p:cNvSpPr txBox="1"/>
          <p:nvPr/>
        </p:nvSpPr>
        <p:spPr>
          <a:xfrm>
            <a:off x="2052902" y="761187"/>
            <a:ext cx="1151029" cy="276999"/>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7" name="TextBox 556"/>
          <p:cNvSpPr txBox="1"/>
          <p:nvPr/>
        </p:nvSpPr>
        <p:spPr>
          <a:xfrm>
            <a:off x="3395768" y="760140"/>
            <a:ext cx="863272" cy="276999"/>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60" name="TextBox 559"/>
          <p:cNvSpPr txBox="1"/>
          <p:nvPr/>
        </p:nvSpPr>
        <p:spPr>
          <a:xfrm>
            <a:off x="4090757" y="7097892"/>
            <a:ext cx="863272" cy="276999"/>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grpSp>
        <p:nvGrpSpPr>
          <p:cNvPr id="24" name="Group 43"/>
          <p:cNvGrpSpPr>
            <a:grpSpLocks noChangeAspect="1"/>
          </p:cNvGrpSpPr>
          <p:nvPr/>
        </p:nvGrpSpPr>
        <p:grpSpPr>
          <a:xfrm rot="10800000">
            <a:off x="5889939" y="6161565"/>
            <a:ext cx="575514" cy="575514"/>
            <a:chOff x="655067" y="5296644"/>
            <a:chExt cx="504056" cy="504056"/>
          </a:xfrm>
          <a:solidFill>
            <a:schemeClr val="bg1"/>
          </a:solidFill>
        </p:grpSpPr>
        <p:sp>
          <p:nvSpPr>
            <p:cNvPr id="562" name="Isosceles Triangle 5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3" name="Trapezoid 5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 name="Group 46"/>
          <p:cNvGrpSpPr>
            <a:grpSpLocks noChangeAspect="1"/>
          </p:cNvGrpSpPr>
          <p:nvPr/>
        </p:nvGrpSpPr>
        <p:grpSpPr>
          <a:xfrm rot="10800000">
            <a:off x="5218505" y="6161565"/>
            <a:ext cx="575514" cy="575514"/>
            <a:chOff x="655067" y="5296644"/>
            <a:chExt cx="504056" cy="504056"/>
          </a:xfrm>
          <a:solidFill>
            <a:schemeClr val="bg1"/>
          </a:solidFill>
        </p:grpSpPr>
        <p:sp>
          <p:nvSpPr>
            <p:cNvPr id="565" name="Isosceles Triangle 56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Trapezoid 56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92" name="Straight Connector 291"/>
          <p:cNvCxnSpPr/>
          <p:nvPr/>
        </p:nvCxnSpPr>
        <p:spPr bwMode="auto">
          <a:xfrm rot="10800000">
            <a:off x="4834829" y="5586049"/>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4738910"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4642991"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026667"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4930748"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4163396"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4067477"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3971557"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4355234"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4259315"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3491962"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3396043"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3300124"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3683800"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3587881"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2820529"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2724610"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2628691"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3012367"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2916448" y="5586050"/>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7" name="Straight Connector 566"/>
          <p:cNvCxnSpPr/>
          <p:nvPr/>
        </p:nvCxnSpPr>
        <p:spPr bwMode="auto">
          <a:xfrm rot="10800000">
            <a:off x="6177696" y="558605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rot="10800000">
            <a:off x="6081777" y="558605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rot="10800000">
            <a:off x="5985858" y="558605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0" name="Straight Connector 569"/>
          <p:cNvCxnSpPr/>
          <p:nvPr/>
        </p:nvCxnSpPr>
        <p:spPr bwMode="auto">
          <a:xfrm rot="10800000">
            <a:off x="6369534" y="558605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1" name="Straight Connector 570"/>
          <p:cNvCxnSpPr/>
          <p:nvPr/>
        </p:nvCxnSpPr>
        <p:spPr bwMode="auto">
          <a:xfrm rot="10800000">
            <a:off x="6273615" y="558605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2" name="Straight Connector 571"/>
          <p:cNvCxnSpPr/>
          <p:nvPr/>
        </p:nvCxnSpPr>
        <p:spPr bwMode="auto">
          <a:xfrm rot="10800000">
            <a:off x="5506262" y="558605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3" name="Straight Connector 572"/>
          <p:cNvCxnSpPr/>
          <p:nvPr/>
        </p:nvCxnSpPr>
        <p:spPr bwMode="auto">
          <a:xfrm rot="10800000">
            <a:off x="5410343" y="558605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4" name="Straight Connector 573"/>
          <p:cNvCxnSpPr/>
          <p:nvPr/>
        </p:nvCxnSpPr>
        <p:spPr bwMode="auto">
          <a:xfrm rot="10800000">
            <a:off x="5314424" y="558605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5" name="Straight Connector 574"/>
          <p:cNvCxnSpPr/>
          <p:nvPr/>
        </p:nvCxnSpPr>
        <p:spPr bwMode="auto">
          <a:xfrm rot="10800000">
            <a:off x="5698100" y="558605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rot="10800000">
            <a:off x="5602181" y="558605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a:stCxn id="562" idx="0"/>
          </p:cNvCxnSpPr>
          <p:nvPr/>
        </p:nvCxnSpPr>
        <p:spPr bwMode="auto">
          <a:xfrm rot="10800000" flipV="1">
            <a:off x="6177696" y="6737079"/>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a:stCxn id="565" idx="0"/>
          </p:cNvCxnSpPr>
          <p:nvPr/>
        </p:nvCxnSpPr>
        <p:spPr bwMode="auto">
          <a:xfrm rot="10800000" flipV="1">
            <a:off x="5506262" y="6737079"/>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6" name="Group 279"/>
          <p:cNvGrpSpPr/>
          <p:nvPr/>
        </p:nvGrpSpPr>
        <p:grpSpPr>
          <a:xfrm>
            <a:off x="1993577" y="1964211"/>
            <a:ext cx="317190" cy="383676"/>
            <a:chOff x="4277907" y="2848372"/>
            <a:chExt cx="238120" cy="288032"/>
          </a:xfrm>
        </p:grpSpPr>
        <p:grpSp>
          <p:nvGrpSpPr>
            <p:cNvPr id="27" name="Group 263"/>
            <p:cNvGrpSpPr>
              <a:grpSpLocks noChangeAspect="1"/>
            </p:cNvGrpSpPr>
            <p:nvPr/>
          </p:nvGrpSpPr>
          <p:grpSpPr>
            <a:xfrm>
              <a:off x="4277907" y="2848372"/>
              <a:ext cx="96010" cy="288032"/>
              <a:chOff x="1951211" y="1696244"/>
              <a:chExt cx="144016" cy="432048"/>
            </a:xfrm>
          </p:grpSpPr>
          <p:sp>
            <p:nvSpPr>
              <p:cNvPr id="342" name="Flowchart: Delay 34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43" name="Isosceles Triangle 34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4" name="Flowchart: Delay 35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5" name="Isosceles Triangle 35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8" name="Group 264"/>
            <p:cNvGrpSpPr>
              <a:grpSpLocks noChangeAspect="1"/>
            </p:cNvGrpSpPr>
            <p:nvPr/>
          </p:nvGrpSpPr>
          <p:grpSpPr>
            <a:xfrm>
              <a:off x="4346157" y="2848372"/>
              <a:ext cx="96010" cy="288032"/>
              <a:chOff x="1951211" y="1696244"/>
              <a:chExt cx="144016" cy="432048"/>
            </a:xfrm>
          </p:grpSpPr>
          <p:sp>
            <p:nvSpPr>
              <p:cNvPr id="338" name="Flowchart: Delay 33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39" name="Isosceles Triangle 33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40" name="Flowchart: Delay 33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41" name="Isosceles Triangle 34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9" name="Group 273"/>
            <p:cNvGrpSpPr>
              <a:grpSpLocks noChangeAspect="1"/>
            </p:cNvGrpSpPr>
            <p:nvPr/>
          </p:nvGrpSpPr>
          <p:grpSpPr>
            <a:xfrm>
              <a:off x="4420017" y="2848372"/>
              <a:ext cx="96010" cy="288032"/>
              <a:chOff x="1951211" y="1696244"/>
              <a:chExt cx="144016" cy="432048"/>
            </a:xfrm>
          </p:grpSpPr>
          <p:sp>
            <p:nvSpPr>
              <p:cNvPr id="284" name="Flowchart: Delay 28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85" name="Isosceles Triangle 28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36" name="Flowchart: Delay 33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37" name="Isosceles Triangle 33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30" name="Group 355"/>
          <p:cNvGrpSpPr/>
          <p:nvPr/>
        </p:nvGrpSpPr>
        <p:grpSpPr>
          <a:xfrm>
            <a:off x="3433133" y="1964211"/>
            <a:ext cx="317190" cy="383676"/>
            <a:chOff x="4277907" y="2848372"/>
            <a:chExt cx="238120" cy="288032"/>
          </a:xfrm>
        </p:grpSpPr>
        <p:grpSp>
          <p:nvGrpSpPr>
            <p:cNvPr id="31" name="Group 263"/>
            <p:cNvGrpSpPr>
              <a:grpSpLocks noChangeAspect="1"/>
            </p:cNvGrpSpPr>
            <p:nvPr/>
          </p:nvGrpSpPr>
          <p:grpSpPr>
            <a:xfrm>
              <a:off x="4277907" y="2848372"/>
              <a:ext cx="96010" cy="288032"/>
              <a:chOff x="1951211" y="1696244"/>
              <a:chExt cx="144016" cy="432048"/>
            </a:xfrm>
          </p:grpSpPr>
          <p:sp>
            <p:nvSpPr>
              <p:cNvPr id="407" name="Flowchart: Delay 40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8" name="Isosceles Triangle 40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9" name="Flowchart: Delay 40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10" name="Isosceles Triangle 40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36" name="Group 264"/>
            <p:cNvGrpSpPr>
              <a:grpSpLocks noChangeAspect="1"/>
            </p:cNvGrpSpPr>
            <p:nvPr/>
          </p:nvGrpSpPr>
          <p:grpSpPr>
            <a:xfrm>
              <a:off x="4346157" y="2848372"/>
              <a:ext cx="96010" cy="288032"/>
              <a:chOff x="1951211" y="1696244"/>
              <a:chExt cx="144016" cy="432048"/>
            </a:xfrm>
          </p:grpSpPr>
          <p:sp>
            <p:nvSpPr>
              <p:cNvPr id="386" name="Flowchart: Delay 38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99" name="Isosceles Triangle 39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2" name="Flowchart: Delay 40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6" name="Isosceles Triangle 40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37" name="Group 273"/>
            <p:cNvGrpSpPr>
              <a:grpSpLocks noChangeAspect="1"/>
            </p:cNvGrpSpPr>
            <p:nvPr/>
          </p:nvGrpSpPr>
          <p:grpSpPr>
            <a:xfrm>
              <a:off x="4420017" y="2848372"/>
              <a:ext cx="96010" cy="288032"/>
              <a:chOff x="1951211" y="1696244"/>
              <a:chExt cx="144016" cy="432048"/>
            </a:xfrm>
          </p:grpSpPr>
          <p:sp>
            <p:nvSpPr>
              <p:cNvPr id="380" name="Flowchart: Delay 37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1" name="Isosceles Triangle 38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4" name="Flowchart: Delay 38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5" name="Isosceles Triangle 38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738" name="Group 621"/>
          <p:cNvGrpSpPr/>
          <p:nvPr/>
        </p:nvGrpSpPr>
        <p:grpSpPr>
          <a:xfrm>
            <a:off x="3911958" y="1964211"/>
            <a:ext cx="317190" cy="383676"/>
            <a:chOff x="4277907" y="2848372"/>
            <a:chExt cx="238120" cy="288032"/>
          </a:xfrm>
        </p:grpSpPr>
        <p:grpSp>
          <p:nvGrpSpPr>
            <p:cNvPr id="751" name="Group 263"/>
            <p:cNvGrpSpPr>
              <a:grpSpLocks noChangeAspect="1"/>
            </p:cNvGrpSpPr>
            <p:nvPr/>
          </p:nvGrpSpPr>
          <p:grpSpPr>
            <a:xfrm>
              <a:off x="4277907" y="2848372"/>
              <a:ext cx="96010" cy="288032"/>
              <a:chOff x="1951211" y="1696244"/>
              <a:chExt cx="144016" cy="432048"/>
            </a:xfrm>
          </p:grpSpPr>
          <p:sp>
            <p:nvSpPr>
              <p:cNvPr id="634" name="Flowchart: Delay 63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5" name="Isosceles Triangle 63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6" name="Flowchart: Delay 63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7" name="Isosceles Triangle 63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52" name="Group 264"/>
            <p:cNvGrpSpPr>
              <a:grpSpLocks noChangeAspect="1"/>
            </p:cNvGrpSpPr>
            <p:nvPr/>
          </p:nvGrpSpPr>
          <p:grpSpPr>
            <a:xfrm>
              <a:off x="4346157" y="2848372"/>
              <a:ext cx="96010" cy="288032"/>
              <a:chOff x="1951211" y="1696244"/>
              <a:chExt cx="144016" cy="432048"/>
            </a:xfrm>
          </p:grpSpPr>
          <p:sp>
            <p:nvSpPr>
              <p:cNvPr id="630" name="Flowchart: Delay 62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1" name="Isosceles Triangle 63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2" name="Flowchart: Delay 63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3" name="Isosceles Triangle 63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53" name="Group 273"/>
            <p:cNvGrpSpPr>
              <a:grpSpLocks noChangeAspect="1"/>
            </p:cNvGrpSpPr>
            <p:nvPr/>
          </p:nvGrpSpPr>
          <p:grpSpPr>
            <a:xfrm>
              <a:off x="4420017" y="2848372"/>
              <a:ext cx="96010" cy="288032"/>
              <a:chOff x="1951211" y="1696244"/>
              <a:chExt cx="144016" cy="432048"/>
            </a:xfrm>
          </p:grpSpPr>
          <p:sp>
            <p:nvSpPr>
              <p:cNvPr id="626" name="Flowchart: Delay 62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7" name="Isosceles Triangle 62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8" name="Flowchart: Delay 62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9" name="Isosceles Triangle 62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754" name="Group 637"/>
          <p:cNvGrpSpPr/>
          <p:nvPr/>
        </p:nvGrpSpPr>
        <p:grpSpPr>
          <a:xfrm>
            <a:off x="2473172" y="1964211"/>
            <a:ext cx="317190" cy="383676"/>
            <a:chOff x="4277907" y="2848372"/>
            <a:chExt cx="238120" cy="288032"/>
          </a:xfrm>
        </p:grpSpPr>
        <p:grpSp>
          <p:nvGrpSpPr>
            <p:cNvPr id="767" name="Group 263"/>
            <p:cNvGrpSpPr>
              <a:grpSpLocks noChangeAspect="1"/>
            </p:cNvGrpSpPr>
            <p:nvPr/>
          </p:nvGrpSpPr>
          <p:grpSpPr>
            <a:xfrm>
              <a:off x="4277907" y="2848372"/>
              <a:ext cx="96010" cy="288032"/>
              <a:chOff x="1951211" y="1696244"/>
              <a:chExt cx="144016" cy="432048"/>
            </a:xfrm>
          </p:grpSpPr>
          <p:sp>
            <p:nvSpPr>
              <p:cNvPr id="650" name="Flowchart: Delay 64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1" name="Isosceles Triangle 65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2" name="Flowchart: Delay 65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3" name="Isosceles Triangle 65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68" name="Group 264"/>
            <p:cNvGrpSpPr>
              <a:grpSpLocks noChangeAspect="1"/>
            </p:cNvGrpSpPr>
            <p:nvPr/>
          </p:nvGrpSpPr>
          <p:grpSpPr>
            <a:xfrm>
              <a:off x="4346157" y="2848372"/>
              <a:ext cx="96010" cy="288032"/>
              <a:chOff x="1951211" y="1696244"/>
              <a:chExt cx="144016" cy="432048"/>
            </a:xfrm>
          </p:grpSpPr>
          <p:sp>
            <p:nvSpPr>
              <p:cNvPr id="646" name="Flowchart: Delay 64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7" name="Isosceles Triangle 64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8" name="Flowchart: Delay 64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9" name="Isosceles Triangle 64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69" name="Group 273"/>
            <p:cNvGrpSpPr>
              <a:grpSpLocks noChangeAspect="1"/>
            </p:cNvGrpSpPr>
            <p:nvPr/>
          </p:nvGrpSpPr>
          <p:grpSpPr>
            <a:xfrm>
              <a:off x="4420017" y="2848372"/>
              <a:ext cx="96010" cy="288032"/>
              <a:chOff x="1951211" y="1696244"/>
              <a:chExt cx="144016" cy="432048"/>
            </a:xfrm>
          </p:grpSpPr>
          <p:sp>
            <p:nvSpPr>
              <p:cNvPr id="642" name="Flowchart: Delay 64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3" name="Isosceles Triangle 64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4" name="Flowchart: Delay 64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5" name="Isosceles Triangle 64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784" name="Group 264"/>
          <p:cNvGrpSpPr>
            <a:grpSpLocks noChangeAspect="1"/>
          </p:cNvGrpSpPr>
          <p:nvPr/>
        </p:nvGrpSpPr>
        <p:grpSpPr>
          <a:xfrm>
            <a:off x="1495294" y="3095902"/>
            <a:ext cx="127891" cy="383676"/>
            <a:chOff x="1951211" y="1696244"/>
            <a:chExt cx="144016" cy="432048"/>
          </a:xfrm>
        </p:grpSpPr>
        <p:sp>
          <p:nvSpPr>
            <p:cNvPr id="662" name="Flowchart: Delay 66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3" name="Isosceles Triangle 66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4" name="Flowchart: Delay 66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5" name="Isosceles Triangle 66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93" name="Group 953"/>
          <p:cNvGrpSpPr/>
          <p:nvPr/>
        </p:nvGrpSpPr>
        <p:grpSpPr>
          <a:xfrm>
            <a:off x="2564495" y="5681968"/>
            <a:ext cx="511567" cy="383676"/>
            <a:chOff x="2335066" y="5800700"/>
            <a:chExt cx="384042" cy="288032"/>
          </a:xfrm>
        </p:grpSpPr>
        <p:grpSp>
          <p:nvGrpSpPr>
            <p:cNvPr id="894" name="Group 263"/>
            <p:cNvGrpSpPr>
              <a:grpSpLocks noChangeAspect="1"/>
            </p:cNvGrpSpPr>
            <p:nvPr/>
          </p:nvGrpSpPr>
          <p:grpSpPr>
            <a:xfrm>
              <a:off x="2335066" y="5800700"/>
              <a:ext cx="96010" cy="288032"/>
              <a:chOff x="1951211" y="1696244"/>
              <a:chExt cx="144016" cy="432048"/>
            </a:xfrm>
            <a:solidFill>
              <a:srgbClr val="99FF66"/>
            </a:solidFill>
          </p:grpSpPr>
          <p:sp>
            <p:nvSpPr>
              <p:cNvPr id="859" name="Flowchart: Delay 85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0" name="Isosceles Triangle 85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1" name="Flowchart: Delay 86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2" name="Isosceles Triangle 86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95" name="Group 264"/>
            <p:cNvGrpSpPr>
              <a:grpSpLocks noChangeAspect="1"/>
            </p:cNvGrpSpPr>
            <p:nvPr/>
          </p:nvGrpSpPr>
          <p:grpSpPr>
            <a:xfrm>
              <a:off x="2408079" y="5800700"/>
              <a:ext cx="96010" cy="288032"/>
              <a:chOff x="1951211" y="1696244"/>
              <a:chExt cx="144016" cy="432048"/>
            </a:xfrm>
            <a:solidFill>
              <a:srgbClr val="99FF66"/>
            </a:solidFill>
          </p:grpSpPr>
          <p:sp>
            <p:nvSpPr>
              <p:cNvPr id="855" name="Flowchart: Delay 85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6" name="Isosceles Triangle 85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7" name="Flowchart: Delay 85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8" name="Isosceles Triangle 85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28" name="Group 273"/>
            <p:cNvGrpSpPr>
              <a:grpSpLocks noChangeAspect="1"/>
            </p:cNvGrpSpPr>
            <p:nvPr/>
          </p:nvGrpSpPr>
          <p:grpSpPr>
            <a:xfrm>
              <a:off x="2481939" y="5800700"/>
              <a:ext cx="96010" cy="288032"/>
              <a:chOff x="1951211" y="1696244"/>
              <a:chExt cx="144016" cy="432048"/>
            </a:xfrm>
            <a:solidFill>
              <a:srgbClr val="99FF66"/>
            </a:solidFill>
          </p:grpSpPr>
          <p:sp>
            <p:nvSpPr>
              <p:cNvPr id="851" name="Flowchart: Delay 85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2" name="Isosceles Triangle 85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3" name="Flowchart: Delay 85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4" name="Isosceles Triangle 85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29" name="Group 273"/>
            <p:cNvGrpSpPr>
              <a:grpSpLocks noChangeAspect="1"/>
            </p:cNvGrpSpPr>
            <p:nvPr/>
          </p:nvGrpSpPr>
          <p:grpSpPr>
            <a:xfrm>
              <a:off x="2551466" y="5800700"/>
              <a:ext cx="96010" cy="288032"/>
              <a:chOff x="1951211" y="1696244"/>
              <a:chExt cx="144016" cy="432048"/>
            </a:xfrm>
            <a:solidFill>
              <a:srgbClr val="99FF66"/>
            </a:solidFill>
          </p:grpSpPr>
          <p:sp>
            <p:nvSpPr>
              <p:cNvPr id="945" name="Flowchart: Delay 94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6" name="Isosceles Triangle 94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7" name="Flowchart: Delay 94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8" name="Isosceles Triangle 94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0" name="Group 273"/>
            <p:cNvGrpSpPr>
              <a:grpSpLocks noChangeAspect="1"/>
            </p:cNvGrpSpPr>
            <p:nvPr/>
          </p:nvGrpSpPr>
          <p:grpSpPr>
            <a:xfrm>
              <a:off x="2623098" y="5800700"/>
              <a:ext cx="96010" cy="288032"/>
              <a:chOff x="1951211" y="1696244"/>
              <a:chExt cx="144016" cy="432048"/>
            </a:xfrm>
            <a:solidFill>
              <a:srgbClr val="99FF66"/>
            </a:solidFill>
          </p:grpSpPr>
          <p:sp>
            <p:nvSpPr>
              <p:cNvPr id="950" name="Flowchart: Delay 94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1" name="Isosceles Triangle 95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2" name="Flowchart: Delay 95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3" name="Isosceles Triangle 95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31" name="Group 954"/>
          <p:cNvGrpSpPr/>
          <p:nvPr/>
        </p:nvGrpSpPr>
        <p:grpSpPr>
          <a:xfrm>
            <a:off x="3236429" y="5681968"/>
            <a:ext cx="511567" cy="383676"/>
            <a:chOff x="2335066" y="5800700"/>
            <a:chExt cx="384042" cy="288032"/>
          </a:xfrm>
        </p:grpSpPr>
        <p:grpSp>
          <p:nvGrpSpPr>
            <p:cNvPr id="932" name="Group 263"/>
            <p:cNvGrpSpPr>
              <a:grpSpLocks noChangeAspect="1"/>
            </p:cNvGrpSpPr>
            <p:nvPr/>
          </p:nvGrpSpPr>
          <p:grpSpPr>
            <a:xfrm>
              <a:off x="2335066" y="5800700"/>
              <a:ext cx="96010" cy="288032"/>
              <a:chOff x="1951211" y="1696244"/>
              <a:chExt cx="144016" cy="432048"/>
            </a:xfrm>
            <a:solidFill>
              <a:srgbClr val="99FF66"/>
            </a:solidFill>
          </p:grpSpPr>
          <p:sp>
            <p:nvSpPr>
              <p:cNvPr id="977" name="Flowchart: Delay 97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8" name="Isosceles Triangle 97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9" name="Flowchart: Delay 97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0" name="Isosceles Triangle 97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3" name="Group 264"/>
            <p:cNvGrpSpPr>
              <a:grpSpLocks noChangeAspect="1"/>
            </p:cNvGrpSpPr>
            <p:nvPr/>
          </p:nvGrpSpPr>
          <p:grpSpPr>
            <a:xfrm>
              <a:off x="2408079" y="5800700"/>
              <a:ext cx="96010" cy="288032"/>
              <a:chOff x="1951211" y="1696244"/>
              <a:chExt cx="144016" cy="432048"/>
            </a:xfrm>
            <a:solidFill>
              <a:srgbClr val="99FF66"/>
            </a:solidFill>
          </p:grpSpPr>
          <p:sp>
            <p:nvSpPr>
              <p:cNvPr id="973" name="Flowchart: Delay 97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4" name="Isosceles Triangle 97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5" name="Flowchart: Delay 97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6" name="Isosceles Triangle 97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4" name="Group 273"/>
            <p:cNvGrpSpPr>
              <a:grpSpLocks noChangeAspect="1"/>
            </p:cNvGrpSpPr>
            <p:nvPr/>
          </p:nvGrpSpPr>
          <p:grpSpPr>
            <a:xfrm>
              <a:off x="2481939" y="5800700"/>
              <a:ext cx="96010" cy="288032"/>
              <a:chOff x="1951211" y="1696244"/>
              <a:chExt cx="144016" cy="432048"/>
            </a:xfrm>
            <a:solidFill>
              <a:srgbClr val="99FF66"/>
            </a:solidFill>
          </p:grpSpPr>
          <p:sp>
            <p:nvSpPr>
              <p:cNvPr id="969" name="Flowchart: Delay 96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0" name="Isosceles Triangle 96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1" name="Flowchart: Delay 97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2" name="Isosceles Triangle 97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5" name="Group 273"/>
            <p:cNvGrpSpPr>
              <a:grpSpLocks noChangeAspect="1"/>
            </p:cNvGrpSpPr>
            <p:nvPr/>
          </p:nvGrpSpPr>
          <p:grpSpPr>
            <a:xfrm>
              <a:off x="2551466" y="5800700"/>
              <a:ext cx="96010" cy="288032"/>
              <a:chOff x="1951211" y="1696244"/>
              <a:chExt cx="144016" cy="432048"/>
            </a:xfrm>
            <a:solidFill>
              <a:srgbClr val="99FF66"/>
            </a:solidFill>
          </p:grpSpPr>
          <p:sp>
            <p:nvSpPr>
              <p:cNvPr id="965" name="Flowchart: Delay 96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6" name="Isosceles Triangle 96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7" name="Flowchart: Delay 96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8" name="Isosceles Triangle 96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6" name="Group 273"/>
            <p:cNvGrpSpPr>
              <a:grpSpLocks noChangeAspect="1"/>
            </p:cNvGrpSpPr>
            <p:nvPr/>
          </p:nvGrpSpPr>
          <p:grpSpPr>
            <a:xfrm>
              <a:off x="2623098" y="5800700"/>
              <a:ext cx="96010" cy="288032"/>
              <a:chOff x="1951211" y="1696244"/>
              <a:chExt cx="144016" cy="432048"/>
            </a:xfrm>
            <a:solidFill>
              <a:srgbClr val="99FF66"/>
            </a:solidFill>
          </p:grpSpPr>
          <p:sp>
            <p:nvSpPr>
              <p:cNvPr id="961" name="Flowchart: Delay 96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2" name="Isosceles Triangle 96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3" name="Flowchart: Delay 96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4" name="Isosceles Triangle 96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37" name="Group 980"/>
          <p:cNvGrpSpPr/>
          <p:nvPr/>
        </p:nvGrpSpPr>
        <p:grpSpPr>
          <a:xfrm>
            <a:off x="3907361" y="5681968"/>
            <a:ext cx="511567" cy="383676"/>
            <a:chOff x="2335066" y="5800700"/>
            <a:chExt cx="384042" cy="288032"/>
          </a:xfrm>
        </p:grpSpPr>
        <p:grpSp>
          <p:nvGrpSpPr>
            <p:cNvPr id="938" name="Group 263"/>
            <p:cNvGrpSpPr>
              <a:grpSpLocks noChangeAspect="1"/>
            </p:cNvGrpSpPr>
            <p:nvPr/>
          </p:nvGrpSpPr>
          <p:grpSpPr>
            <a:xfrm>
              <a:off x="2335066" y="5800700"/>
              <a:ext cx="96010" cy="288032"/>
              <a:chOff x="1951211" y="1696244"/>
              <a:chExt cx="144016" cy="432048"/>
            </a:xfrm>
            <a:solidFill>
              <a:srgbClr val="99FF66"/>
            </a:solidFill>
          </p:grpSpPr>
          <p:sp>
            <p:nvSpPr>
              <p:cNvPr id="1003" name="Flowchart: Delay 100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4" name="Isosceles Triangle 100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5" name="Flowchart: Delay 100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6" name="Isosceles Triangle 100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9" name="Group 264"/>
            <p:cNvGrpSpPr>
              <a:grpSpLocks noChangeAspect="1"/>
            </p:cNvGrpSpPr>
            <p:nvPr/>
          </p:nvGrpSpPr>
          <p:grpSpPr>
            <a:xfrm>
              <a:off x="2408079" y="5800700"/>
              <a:ext cx="96010" cy="288032"/>
              <a:chOff x="1951211" y="1696244"/>
              <a:chExt cx="144016" cy="432048"/>
            </a:xfrm>
            <a:solidFill>
              <a:srgbClr val="99FF66"/>
            </a:solidFill>
          </p:grpSpPr>
          <p:sp>
            <p:nvSpPr>
              <p:cNvPr id="999" name="Flowchart: Delay 99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0" name="Isosceles Triangle 99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1" name="Flowchart: Delay 100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2" name="Isosceles Triangle 100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0" name="Group 273"/>
            <p:cNvGrpSpPr>
              <a:grpSpLocks noChangeAspect="1"/>
            </p:cNvGrpSpPr>
            <p:nvPr/>
          </p:nvGrpSpPr>
          <p:grpSpPr>
            <a:xfrm>
              <a:off x="2481939" y="5800700"/>
              <a:ext cx="96010" cy="288032"/>
              <a:chOff x="1951211" y="1696244"/>
              <a:chExt cx="144016" cy="432048"/>
            </a:xfrm>
            <a:solidFill>
              <a:srgbClr val="99FF66"/>
            </a:solidFill>
          </p:grpSpPr>
          <p:sp>
            <p:nvSpPr>
              <p:cNvPr id="995" name="Flowchart: Delay 99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6" name="Isosceles Triangle 99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7" name="Flowchart: Delay 99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8" name="Isosceles Triangle 99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1" name="Group 273"/>
            <p:cNvGrpSpPr>
              <a:grpSpLocks noChangeAspect="1"/>
            </p:cNvGrpSpPr>
            <p:nvPr/>
          </p:nvGrpSpPr>
          <p:grpSpPr>
            <a:xfrm>
              <a:off x="2551466" y="5800700"/>
              <a:ext cx="96010" cy="288032"/>
              <a:chOff x="1951211" y="1696244"/>
              <a:chExt cx="144016" cy="432048"/>
            </a:xfrm>
            <a:solidFill>
              <a:srgbClr val="99FF66"/>
            </a:solidFill>
          </p:grpSpPr>
          <p:sp>
            <p:nvSpPr>
              <p:cNvPr id="991" name="Flowchart: Delay 99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2" name="Isosceles Triangle 99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3" name="Flowchart: Delay 99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4" name="Isosceles Triangle 99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2" name="Group 273"/>
            <p:cNvGrpSpPr>
              <a:grpSpLocks noChangeAspect="1"/>
            </p:cNvGrpSpPr>
            <p:nvPr/>
          </p:nvGrpSpPr>
          <p:grpSpPr>
            <a:xfrm>
              <a:off x="2623098" y="5800700"/>
              <a:ext cx="96010" cy="288032"/>
              <a:chOff x="1951211" y="1696244"/>
              <a:chExt cx="144016" cy="432048"/>
            </a:xfrm>
            <a:solidFill>
              <a:srgbClr val="99FF66"/>
            </a:solidFill>
          </p:grpSpPr>
          <p:sp>
            <p:nvSpPr>
              <p:cNvPr id="987" name="Flowchart: Delay 98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8" name="Isosceles Triangle 98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9" name="Flowchart: Delay 98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0" name="Isosceles Triangle 98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43" name="Group 1006"/>
          <p:cNvGrpSpPr/>
          <p:nvPr/>
        </p:nvGrpSpPr>
        <p:grpSpPr>
          <a:xfrm>
            <a:off x="4579296" y="5681968"/>
            <a:ext cx="511567" cy="383676"/>
            <a:chOff x="2335066" y="5800700"/>
            <a:chExt cx="384042" cy="288032"/>
          </a:xfrm>
        </p:grpSpPr>
        <p:grpSp>
          <p:nvGrpSpPr>
            <p:cNvPr id="944" name="Group 263"/>
            <p:cNvGrpSpPr>
              <a:grpSpLocks noChangeAspect="1"/>
            </p:cNvGrpSpPr>
            <p:nvPr/>
          </p:nvGrpSpPr>
          <p:grpSpPr>
            <a:xfrm>
              <a:off x="2335066" y="5800700"/>
              <a:ext cx="96010" cy="288032"/>
              <a:chOff x="1951211" y="1696244"/>
              <a:chExt cx="144016" cy="432048"/>
            </a:xfrm>
            <a:solidFill>
              <a:srgbClr val="99FF66"/>
            </a:solidFill>
          </p:grpSpPr>
          <p:sp>
            <p:nvSpPr>
              <p:cNvPr id="1029" name="Flowchart: Delay 102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0" name="Isosceles Triangle 102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1" name="Flowchart: Delay 103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2" name="Isosceles Triangle 103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9" name="Group 264"/>
            <p:cNvGrpSpPr>
              <a:grpSpLocks noChangeAspect="1"/>
            </p:cNvGrpSpPr>
            <p:nvPr/>
          </p:nvGrpSpPr>
          <p:grpSpPr>
            <a:xfrm>
              <a:off x="2408079" y="5800700"/>
              <a:ext cx="96010" cy="288032"/>
              <a:chOff x="1951211" y="1696244"/>
              <a:chExt cx="144016" cy="432048"/>
            </a:xfrm>
            <a:solidFill>
              <a:srgbClr val="99FF66"/>
            </a:solidFill>
          </p:grpSpPr>
          <p:sp>
            <p:nvSpPr>
              <p:cNvPr id="1025" name="Flowchart: Delay 102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6" name="Isosceles Triangle 102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7" name="Flowchart: Delay 102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8" name="Isosceles Triangle 102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4" name="Group 273"/>
            <p:cNvGrpSpPr>
              <a:grpSpLocks noChangeAspect="1"/>
            </p:cNvGrpSpPr>
            <p:nvPr/>
          </p:nvGrpSpPr>
          <p:grpSpPr>
            <a:xfrm>
              <a:off x="2481939" y="5800700"/>
              <a:ext cx="96010" cy="288032"/>
              <a:chOff x="1951211" y="1696244"/>
              <a:chExt cx="144016" cy="432048"/>
            </a:xfrm>
            <a:solidFill>
              <a:srgbClr val="99FF66"/>
            </a:solidFill>
          </p:grpSpPr>
          <p:sp>
            <p:nvSpPr>
              <p:cNvPr id="1021" name="Flowchart: Delay 102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2" name="Isosceles Triangle 102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3" name="Flowchart: Delay 102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4" name="Isosceles Triangle 102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5" name="Group 273"/>
            <p:cNvGrpSpPr>
              <a:grpSpLocks noChangeAspect="1"/>
            </p:cNvGrpSpPr>
            <p:nvPr/>
          </p:nvGrpSpPr>
          <p:grpSpPr>
            <a:xfrm>
              <a:off x="2551466" y="5800700"/>
              <a:ext cx="96010" cy="288032"/>
              <a:chOff x="1951211" y="1696244"/>
              <a:chExt cx="144016" cy="432048"/>
            </a:xfrm>
            <a:solidFill>
              <a:srgbClr val="99FF66"/>
            </a:solidFill>
          </p:grpSpPr>
          <p:sp>
            <p:nvSpPr>
              <p:cNvPr id="1017" name="Flowchart: Delay 101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8" name="Isosceles Triangle 101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9" name="Flowchart: Delay 101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0" name="Isosceles Triangle 101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6" name="Group 273"/>
            <p:cNvGrpSpPr>
              <a:grpSpLocks noChangeAspect="1"/>
            </p:cNvGrpSpPr>
            <p:nvPr/>
          </p:nvGrpSpPr>
          <p:grpSpPr>
            <a:xfrm>
              <a:off x="2623098" y="5800700"/>
              <a:ext cx="96010" cy="288032"/>
              <a:chOff x="1951211" y="1696244"/>
              <a:chExt cx="144016" cy="432048"/>
            </a:xfrm>
            <a:solidFill>
              <a:srgbClr val="99FF66"/>
            </a:solidFill>
          </p:grpSpPr>
          <p:sp>
            <p:nvSpPr>
              <p:cNvPr id="1013" name="Flowchart: Delay 101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4" name="Isosceles Triangle 101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5" name="Flowchart: Delay 101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6" name="Isosceles Triangle 101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57" name="Group 1032"/>
          <p:cNvGrpSpPr/>
          <p:nvPr/>
        </p:nvGrpSpPr>
        <p:grpSpPr>
          <a:xfrm>
            <a:off x="5250228" y="5681968"/>
            <a:ext cx="511567" cy="383676"/>
            <a:chOff x="2335066" y="5800700"/>
            <a:chExt cx="384042" cy="288032"/>
          </a:xfrm>
        </p:grpSpPr>
        <p:grpSp>
          <p:nvGrpSpPr>
            <p:cNvPr id="958" name="Group 263"/>
            <p:cNvGrpSpPr>
              <a:grpSpLocks noChangeAspect="1"/>
            </p:cNvGrpSpPr>
            <p:nvPr/>
          </p:nvGrpSpPr>
          <p:grpSpPr>
            <a:xfrm>
              <a:off x="2335066" y="5800700"/>
              <a:ext cx="96010" cy="288032"/>
              <a:chOff x="1951211" y="1696244"/>
              <a:chExt cx="144016" cy="432048"/>
            </a:xfrm>
            <a:solidFill>
              <a:srgbClr val="99FF66"/>
            </a:solidFill>
          </p:grpSpPr>
          <p:sp>
            <p:nvSpPr>
              <p:cNvPr id="1055" name="Flowchart: Delay 105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6" name="Isosceles Triangle 105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7" name="Flowchart: Delay 105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8" name="Isosceles Triangle 105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9" name="Group 264"/>
            <p:cNvGrpSpPr>
              <a:grpSpLocks noChangeAspect="1"/>
            </p:cNvGrpSpPr>
            <p:nvPr/>
          </p:nvGrpSpPr>
          <p:grpSpPr>
            <a:xfrm>
              <a:off x="2408079" y="5800700"/>
              <a:ext cx="96010" cy="288032"/>
              <a:chOff x="1951211" y="1696244"/>
              <a:chExt cx="144016" cy="432048"/>
            </a:xfrm>
            <a:solidFill>
              <a:srgbClr val="99FF66"/>
            </a:solidFill>
          </p:grpSpPr>
          <p:sp>
            <p:nvSpPr>
              <p:cNvPr id="1051" name="Flowchart: Delay 105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2" name="Isosceles Triangle 105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3" name="Flowchart: Delay 105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4" name="Isosceles Triangle 105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60" name="Group 273"/>
            <p:cNvGrpSpPr>
              <a:grpSpLocks noChangeAspect="1"/>
            </p:cNvGrpSpPr>
            <p:nvPr/>
          </p:nvGrpSpPr>
          <p:grpSpPr>
            <a:xfrm>
              <a:off x="2481939" y="5800700"/>
              <a:ext cx="96010" cy="288032"/>
              <a:chOff x="1951211" y="1696244"/>
              <a:chExt cx="144016" cy="432048"/>
            </a:xfrm>
            <a:solidFill>
              <a:srgbClr val="99FF66"/>
            </a:solidFill>
          </p:grpSpPr>
          <p:sp>
            <p:nvSpPr>
              <p:cNvPr id="1047" name="Flowchart: Delay 104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8" name="Isosceles Triangle 104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9" name="Flowchart: Delay 104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0" name="Isosceles Triangle 104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1" name="Group 273"/>
            <p:cNvGrpSpPr>
              <a:grpSpLocks noChangeAspect="1"/>
            </p:cNvGrpSpPr>
            <p:nvPr/>
          </p:nvGrpSpPr>
          <p:grpSpPr>
            <a:xfrm>
              <a:off x="2551466" y="5800700"/>
              <a:ext cx="96010" cy="288032"/>
              <a:chOff x="1951211" y="1696244"/>
              <a:chExt cx="144016" cy="432048"/>
            </a:xfrm>
            <a:solidFill>
              <a:srgbClr val="99FF66"/>
            </a:solidFill>
          </p:grpSpPr>
          <p:sp>
            <p:nvSpPr>
              <p:cNvPr id="1043" name="Flowchart: Delay 104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4" name="Isosceles Triangle 104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5" name="Flowchart: Delay 104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6" name="Isosceles Triangle 104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2" name="Group 273"/>
            <p:cNvGrpSpPr>
              <a:grpSpLocks noChangeAspect="1"/>
            </p:cNvGrpSpPr>
            <p:nvPr/>
          </p:nvGrpSpPr>
          <p:grpSpPr>
            <a:xfrm>
              <a:off x="2623098" y="5800700"/>
              <a:ext cx="96010" cy="288032"/>
              <a:chOff x="1951211" y="1696244"/>
              <a:chExt cx="144016" cy="432048"/>
            </a:xfrm>
            <a:solidFill>
              <a:srgbClr val="99FF66"/>
            </a:solidFill>
          </p:grpSpPr>
          <p:sp>
            <p:nvSpPr>
              <p:cNvPr id="1039" name="Flowchart: Delay 103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0" name="Isosceles Triangle 103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1" name="Flowchart: Delay 104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2" name="Isosceles Triangle 104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83" name="Group 1058"/>
          <p:cNvGrpSpPr/>
          <p:nvPr/>
        </p:nvGrpSpPr>
        <p:grpSpPr>
          <a:xfrm>
            <a:off x="5922162" y="5681968"/>
            <a:ext cx="511567" cy="383676"/>
            <a:chOff x="2335066" y="5800700"/>
            <a:chExt cx="384042" cy="288032"/>
          </a:xfrm>
        </p:grpSpPr>
        <p:grpSp>
          <p:nvGrpSpPr>
            <p:cNvPr id="984" name="Group 263"/>
            <p:cNvGrpSpPr>
              <a:grpSpLocks noChangeAspect="1"/>
            </p:cNvGrpSpPr>
            <p:nvPr/>
          </p:nvGrpSpPr>
          <p:grpSpPr>
            <a:xfrm>
              <a:off x="2335066" y="5800700"/>
              <a:ext cx="96010" cy="288032"/>
              <a:chOff x="1951211" y="1696244"/>
              <a:chExt cx="144016" cy="432048"/>
            </a:xfrm>
            <a:solidFill>
              <a:srgbClr val="99FF66"/>
            </a:solidFill>
          </p:grpSpPr>
          <p:sp>
            <p:nvSpPr>
              <p:cNvPr id="1081" name="Flowchart: Delay 108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2" name="Isosceles Triangle 108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3" name="Flowchart: Delay 108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4" name="Isosceles Triangle 108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5" name="Group 264"/>
            <p:cNvGrpSpPr>
              <a:grpSpLocks noChangeAspect="1"/>
            </p:cNvGrpSpPr>
            <p:nvPr/>
          </p:nvGrpSpPr>
          <p:grpSpPr>
            <a:xfrm>
              <a:off x="2408079" y="5800700"/>
              <a:ext cx="96010" cy="288032"/>
              <a:chOff x="1951211" y="1696244"/>
              <a:chExt cx="144016" cy="432048"/>
            </a:xfrm>
            <a:solidFill>
              <a:srgbClr val="99FF66"/>
            </a:solidFill>
          </p:grpSpPr>
          <p:sp>
            <p:nvSpPr>
              <p:cNvPr id="1077" name="Flowchart: Delay 107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8" name="Isosceles Triangle 107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9" name="Flowchart: Delay 107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0" name="Isosceles Triangle 107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6" name="Group 273"/>
            <p:cNvGrpSpPr>
              <a:grpSpLocks noChangeAspect="1"/>
            </p:cNvGrpSpPr>
            <p:nvPr/>
          </p:nvGrpSpPr>
          <p:grpSpPr>
            <a:xfrm>
              <a:off x="2481939" y="5800700"/>
              <a:ext cx="96010" cy="288032"/>
              <a:chOff x="1951211" y="1696244"/>
              <a:chExt cx="144016" cy="432048"/>
            </a:xfrm>
            <a:solidFill>
              <a:srgbClr val="99FF66"/>
            </a:solidFill>
          </p:grpSpPr>
          <p:sp>
            <p:nvSpPr>
              <p:cNvPr id="1073" name="Flowchart: Delay 107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4" name="Isosceles Triangle 107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5" name="Flowchart: Delay 107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6" name="Isosceles Triangle 107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6" name="Group 273"/>
            <p:cNvGrpSpPr>
              <a:grpSpLocks noChangeAspect="1"/>
            </p:cNvGrpSpPr>
            <p:nvPr/>
          </p:nvGrpSpPr>
          <p:grpSpPr>
            <a:xfrm>
              <a:off x="2551466" y="5800700"/>
              <a:ext cx="96010" cy="288032"/>
              <a:chOff x="1951211" y="1696244"/>
              <a:chExt cx="144016" cy="432048"/>
            </a:xfrm>
            <a:solidFill>
              <a:srgbClr val="99FF66"/>
            </a:solidFill>
          </p:grpSpPr>
          <p:sp>
            <p:nvSpPr>
              <p:cNvPr id="1069" name="Flowchart: Delay 106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0" name="Isosceles Triangle 106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1" name="Flowchart: Delay 107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2" name="Isosceles Triangle 107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7" name="Group 273"/>
            <p:cNvGrpSpPr>
              <a:grpSpLocks noChangeAspect="1"/>
            </p:cNvGrpSpPr>
            <p:nvPr/>
          </p:nvGrpSpPr>
          <p:grpSpPr>
            <a:xfrm>
              <a:off x="2623098" y="5800700"/>
              <a:ext cx="96010" cy="288032"/>
              <a:chOff x="1951211" y="1696244"/>
              <a:chExt cx="144016" cy="432048"/>
            </a:xfrm>
            <a:solidFill>
              <a:srgbClr val="99FF66"/>
            </a:solidFill>
          </p:grpSpPr>
          <p:sp>
            <p:nvSpPr>
              <p:cNvPr id="1065" name="Flowchart: Delay 106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6" name="Isosceles Triangle 106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7" name="Flowchart: Delay 106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8" name="Isosceles Triangle 106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271" name="Rectangle 270"/>
          <p:cNvSpPr/>
          <p:nvPr/>
        </p:nvSpPr>
        <p:spPr bwMode="auto">
          <a:xfrm>
            <a:off x="1381468" y="2416325"/>
            <a:ext cx="5754319" cy="576064"/>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sp>
        <p:nvSpPr>
          <p:cNvPr id="1085" name="TextBox 1084"/>
          <p:cNvSpPr txBox="1"/>
          <p:nvPr/>
        </p:nvSpPr>
        <p:spPr>
          <a:xfrm>
            <a:off x="6631731" y="5801280"/>
            <a:ext cx="2304256" cy="215444"/>
          </a:xfrm>
          <a:prstGeom prst="rect">
            <a:avLst/>
          </a:prstGeom>
          <a:noFill/>
        </p:spPr>
        <p:txBody>
          <a:bodyPr wrap="square" lIns="0" tIns="0" rIns="0" bIns="0" rtlCol="0">
            <a:spAutoFit/>
          </a:bodyPr>
          <a:lstStyle/>
          <a:p>
            <a:r>
              <a:rPr lang="en-GB" sz="1400" b="0" dirty="0" smtClean="0"/>
              <a:t>BVLAN </a:t>
            </a:r>
            <a:r>
              <a:rPr lang="en-GB" sz="1400" b="0" dirty="0" smtClean="0"/>
              <a:t>MEP/MIP</a:t>
            </a:r>
            <a:endParaRPr lang="en-US" sz="1400" b="0" dirty="0" smtClean="0"/>
          </a:p>
        </p:txBody>
      </p:sp>
      <p:sp>
        <p:nvSpPr>
          <p:cNvPr id="1086" name="TextBox 1085"/>
          <p:cNvSpPr txBox="1"/>
          <p:nvPr/>
        </p:nvSpPr>
        <p:spPr>
          <a:xfrm>
            <a:off x="6775747" y="3064396"/>
            <a:ext cx="864096" cy="430887"/>
          </a:xfrm>
          <a:prstGeom prst="rect">
            <a:avLst/>
          </a:prstGeom>
          <a:noFill/>
        </p:spPr>
        <p:txBody>
          <a:bodyPr wrap="square" lIns="0" tIns="0" rIns="0" bIns="0" rtlCol="0">
            <a:spAutoFit/>
          </a:bodyPr>
          <a:lstStyle/>
          <a:p>
            <a:r>
              <a:rPr lang="en-GB" sz="1400" b="0" dirty="0" smtClean="0"/>
              <a:t>SVLAN MEP/MIP</a:t>
            </a:r>
            <a:endParaRPr lang="en-US" sz="1400" b="0" dirty="0" smtClean="0"/>
          </a:p>
        </p:txBody>
      </p:sp>
      <p:sp>
        <p:nvSpPr>
          <p:cNvPr id="867" name="TextBox 866"/>
          <p:cNvSpPr txBox="1"/>
          <p:nvPr/>
        </p:nvSpPr>
        <p:spPr>
          <a:xfrm>
            <a:off x="4449973" y="2056284"/>
            <a:ext cx="1800200" cy="215444"/>
          </a:xfrm>
          <a:prstGeom prst="rect">
            <a:avLst/>
          </a:prstGeom>
          <a:noFill/>
        </p:spPr>
        <p:txBody>
          <a:bodyPr wrap="square" lIns="0" tIns="0" rIns="0" bIns="0" rtlCol="0">
            <a:spAutoFit/>
          </a:bodyPr>
          <a:lstStyle/>
          <a:p>
            <a:r>
              <a:rPr lang="en-GB" sz="1400" b="0" dirty="0" smtClean="0"/>
              <a:t>SVLAN MEP/MIP</a:t>
            </a:r>
            <a:endParaRPr lang="en-US" sz="1400" b="0" dirty="0" smtClean="0"/>
          </a:p>
        </p:txBody>
      </p:sp>
      <p:sp>
        <p:nvSpPr>
          <p:cNvPr id="868" name="TextBox 867"/>
          <p:cNvSpPr txBox="1"/>
          <p:nvPr/>
        </p:nvSpPr>
        <p:spPr>
          <a:xfrm>
            <a:off x="4449973" y="1480220"/>
            <a:ext cx="1152128" cy="430887"/>
          </a:xfrm>
          <a:prstGeom prst="rect">
            <a:avLst/>
          </a:prstGeom>
          <a:noFill/>
        </p:spPr>
        <p:txBody>
          <a:bodyPr wrap="square" lIns="0" tIns="0" rIns="0" bIns="0" rtlCol="0">
            <a:spAutoFit/>
          </a:bodyPr>
          <a:lstStyle/>
          <a:p>
            <a:r>
              <a:rPr lang="en-GB" sz="1400" b="0" dirty="0" smtClean="0"/>
              <a:t>Link MEP</a:t>
            </a:r>
          </a:p>
          <a:p>
            <a:r>
              <a:rPr lang="en-GB" sz="1400" b="0" dirty="0" smtClean="0"/>
              <a:t>SVLAN </a:t>
            </a:r>
            <a:r>
              <a:rPr lang="en-GB" sz="1400" b="0" dirty="0" err="1" smtClean="0"/>
              <a:t>mux</a:t>
            </a:r>
            <a:r>
              <a:rPr lang="en-GB" sz="1400" b="0" dirty="0" smtClean="0"/>
              <a:t> </a:t>
            </a:r>
            <a:endParaRPr lang="en-US" sz="1400" b="0" dirty="0" smtClean="0"/>
          </a:p>
        </p:txBody>
      </p:sp>
      <p:sp>
        <p:nvSpPr>
          <p:cNvPr id="869" name="TextBox 868"/>
          <p:cNvSpPr txBox="1"/>
          <p:nvPr/>
        </p:nvSpPr>
        <p:spPr>
          <a:xfrm>
            <a:off x="439043" y="1552228"/>
            <a:ext cx="1519163" cy="216024"/>
          </a:xfrm>
          <a:prstGeom prst="rect">
            <a:avLst/>
          </a:prstGeom>
          <a:noFill/>
        </p:spPr>
        <p:txBody>
          <a:bodyPr wrap="square" lIns="0" tIns="0" rIns="0" bIns="0" rtlCol="0">
            <a:spAutoFit/>
          </a:bodyPr>
          <a:lstStyle/>
          <a:p>
            <a:pPr algn="r"/>
            <a:r>
              <a:rPr lang="en-GB" sz="1400" b="0" dirty="0" smtClean="0"/>
              <a:t>BVLAN/TESI MEP</a:t>
            </a:r>
          </a:p>
        </p:txBody>
      </p:sp>
      <p:grpSp>
        <p:nvGrpSpPr>
          <p:cNvPr id="655" name="Group 22"/>
          <p:cNvGrpSpPr>
            <a:grpSpLocks noChangeAspect="1"/>
          </p:cNvGrpSpPr>
          <p:nvPr/>
        </p:nvGrpSpPr>
        <p:grpSpPr>
          <a:xfrm rot="10800000">
            <a:off x="1519165" y="4529016"/>
            <a:ext cx="383676" cy="383676"/>
            <a:chOff x="655067" y="5296644"/>
            <a:chExt cx="504056" cy="504056"/>
          </a:xfrm>
          <a:solidFill>
            <a:schemeClr val="bg1"/>
          </a:solidFill>
        </p:grpSpPr>
        <p:sp>
          <p:nvSpPr>
            <p:cNvPr id="656" name="Isosceles Triangle 65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7" name="Trapezoid 656"/>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689" name="Straight Connector 688"/>
          <p:cNvCxnSpPr>
            <a:stCxn id="656" idx="0"/>
          </p:cNvCxnSpPr>
          <p:nvPr/>
        </p:nvCxnSpPr>
        <p:spPr bwMode="auto">
          <a:xfrm rot="10800000" flipV="1">
            <a:off x="1711004" y="49126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05" name="Group 22"/>
          <p:cNvGrpSpPr>
            <a:grpSpLocks noChangeAspect="1"/>
          </p:cNvGrpSpPr>
          <p:nvPr/>
        </p:nvGrpSpPr>
        <p:grpSpPr>
          <a:xfrm rot="10800000">
            <a:off x="1749307" y="3575496"/>
            <a:ext cx="234164" cy="261650"/>
            <a:chOff x="655067" y="5296644"/>
            <a:chExt cx="504056" cy="504056"/>
          </a:xfrm>
          <a:solidFill>
            <a:schemeClr val="bg1"/>
          </a:solidFill>
        </p:grpSpPr>
        <p:sp>
          <p:nvSpPr>
            <p:cNvPr id="718" name="Isosceles Triangle 717"/>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9" name="Trapezoid 7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720" name="Straight Connector 719"/>
          <p:cNvCxnSpPr>
            <a:stCxn id="718" idx="0"/>
          </p:cNvCxnSpPr>
          <p:nvPr/>
        </p:nvCxnSpPr>
        <p:spPr bwMode="auto">
          <a:xfrm flipH="1">
            <a:off x="1865887" y="3837146"/>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1" name="Straight Connector 720"/>
          <p:cNvCxnSpPr/>
          <p:nvPr/>
        </p:nvCxnSpPr>
        <p:spPr bwMode="auto">
          <a:xfrm rot="10800000">
            <a:off x="1869137" y="2992388"/>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34" name="Group 264"/>
          <p:cNvGrpSpPr>
            <a:grpSpLocks noChangeAspect="1"/>
          </p:cNvGrpSpPr>
          <p:nvPr/>
        </p:nvGrpSpPr>
        <p:grpSpPr>
          <a:xfrm>
            <a:off x="1797444" y="3095902"/>
            <a:ext cx="127891" cy="383676"/>
            <a:chOff x="1951211" y="1696244"/>
            <a:chExt cx="144016" cy="432048"/>
          </a:xfrm>
        </p:grpSpPr>
        <p:sp>
          <p:nvSpPr>
            <p:cNvPr id="735" name="Flowchart: Delay 73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96" name="Isosceles Triangle 89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97" name="Flowchart: Delay 89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98" name="Isosceles Triangle 89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99" name="Group 22"/>
          <p:cNvGrpSpPr>
            <a:grpSpLocks noChangeAspect="1"/>
          </p:cNvGrpSpPr>
          <p:nvPr/>
        </p:nvGrpSpPr>
        <p:grpSpPr>
          <a:xfrm rot="10800000">
            <a:off x="2041361" y="3568452"/>
            <a:ext cx="234164" cy="261650"/>
            <a:chOff x="655067" y="5296644"/>
            <a:chExt cx="504056" cy="504056"/>
          </a:xfrm>
          <a:solidFill>
            <a:schemeClr val="bg1"/>
          </a:solidFill>
        </p:grpSpPr>
        <p:sp>
          <p:nvSpPr>
            <p:cNvPr id="900" name="Isosceles Triangle 899"/>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01" name="Trapezoid 90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902" name="Straight Connector 901"/>
          <p:cNvCxnSpPr>
            <a:stCxn id="900" idx="0"/>
          </p:cNvCxnSpPr>
          <p:nvPr/>
        </p:nvCxnSpPr>
        <p:spPr bwMode="auto">
          <a:xfrm flipH="1">
            <a:off x="2157941" y="383010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03" name="Straight Connector 902"/>
          <p:cNvCxnSpPr/>
          <p:nvPr/>
        </p:nvCxnSpPr>
        <p:spPr bwMode="auto">
          <a:xfrm rot="10800000">
            <a:off x="2161191" y="298534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904" name="Group 264"/>
          <p:cNvGrpSpPr>
            <a:grpSpLocks noChangeAspect="1"/>
          </p:cNvGrpSpPr>
          <p:nvPr/>
        </p:nvGrpSpPr>
        <p:grpSpPr>
          <a:xfrm>
            <a:off x="2089498" y="3088858"/>
            <a:ext cx="127891" cy="383676"/>
            <a:chOff x="1951211" y="1696244"/>
            <a:chExt cx="144016" cy="432048"/>
          </a:xfrm>
        </p:grpSpPr>
        <p:sp>
          <p:nvSpPr>
            <p:cNvPr id="905" name="Flowchart: Delay 90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06" name="Isosceles Triangle 90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07" name="Flowchart: Delay 90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08" name="Isosceles Triangle 90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09" name="Group 22"/>
          <p:cNvGrpSpPr>
            <a:grpSpLocks noChangeAspect="1"/>
          </p:cNvGrpSpPr>
          <p:nvPr/>
        </p:nvGrpSpPr>
        <p:grpSpPr>
          <a:xfrm rot="10800000">
            <a:off x="2343511" y="3568452"/>
            <a:ext cx="234164" cy="261650"/>
            <a:chOff x="655067" y="5296644"/>
            <a:chExt cx="504056" cy="504056"/>
          </a:xfrm>
          <a:solidFill>
            <a:schemeClr val="bg1"/>
          </a:solidFill>
        </p:grpSpPr>
        <p:sp>
          <p:nvSpPr>
            <p:cNvPr id="910" name="Isosceles Triangle 909"/>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11" name="Trapezoid 91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912" name="Straight Connector 911"/>
          <p:cNvCxnSpPr>
            <a:stCxn id="910" idx="0"/>
          </p:cNvCxnSpPr>
          <p:nvPr/>
        </p:nvCxnSpPr>
        <p:spPr bwMode="auto">
          <a:xfrm flipH="1">
            <a:off x="2460091" y="383010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13" name="Straight Connector 912"/>
          <p:cNvCxnSpPr/>
          <p:nvPr/>
        </p:nvCxnSpPr>
        <p:spPr bwMode="auto">
          <a:xfrm rot="10800000">
            <a:off x="2463341" y="298534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914" name="Group 264"/>
          <p:cNvGrpSpPr>
            <a:grpSpLocks noChangeAspect="1"/>
          </p:cNvGrpSpPr>
          <p:nvPr/>
        </p:nvGrpSpPr>
        <p:grpSpPr>
          <a:xfrm>
            <a:off x="2391648" y="3088858"/>
            <a:ext cx="127891" cy="383676"/>
            <a:chOff x="1951211" y="1696244"/>
            <a:chExt cx="144016" cy="432048"/>
          </a:xfrm>
        </p:grpSpPr>
        <p:sp>
          <p:nvSpPr>
            <p:cNvPr id="915" name="Flowchart: Delay 91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16" name="Isosceles Triangle 91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17" name="Flowchart: Delay 91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18" name="Isosceles Triangle 91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19" name="Group 22"/>
          <p:cNvGrpSpPr>
            <a:grpSpLocks noChangeAspect="1"/>
          </p:cNvGrpSpPr>
          <p:nvPr/>
        </p:nvGrpSpPr>
        <p:grpSpPr>
          <a:xfrm rot="10800000">
            <a:off x="2617425" y="3568452"/>
            <a:ext cx="234164" cy="261650"/>
            <a:chOff x="655067" y="5296644"/>
            <a:chExt cx="504056" cy="504056"/>
          </a:xfrm>
          <a:solidFill>
            <a:schemeClr val="bg1"/>
          </a:solidFill>
        </p:grpSpPr>
        <p:sp>
          <p:nvSpPr>
            <p:cNvPr id="920" name="Isosceles Triangle 919"/>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21" name="Trapezoid 92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922" name="Straight Connector 921"/>
          <p:cNvCxnSpPr>
            <a:stCxn id="920" idx="0"/>
          </p:cNvCxnSpPr>
          <p:nvPr/>
        </p:nvCxnSpPr>
        <p:spPr bwMode="auto">
          <a:xfrm flipH="1">
            <a:off x="2734005" y="383010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923" name="Straight Connector 922"/>
          <p:cNvCxnSpPr/>
          <p:nvPr/>
        </p:nvCxnSpPr>
        <p:spPr bwMode="auto">
          <a:xfrm rot="10800000">
            <a:off x="2737255" y="298534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924" name="Group 264"/>
          <p:cNvGrpSpPr>
            <a:grpSpLocks noChangeAspect="1"/>
          </p:cNvGrpSpPr>
          <p:nvPr/>
        </p:nvGrpSpPr>
        <p:grpSpPr>
          <a:xfrm>
            <a:off x="2665562" y="3088858"/>
            <a:ext cx="127891" cy="383676"/>
            <a:chOff x="1951211" y="1696244"/>
            <a:chExt cx="144016" cy="432048"/>
          </a:xfrm>
        </p:grpSpPr>
        <p:sp>
          <p:nvSpPr>
            <p:cNvPr id="925" name="Flowchart: Delay 92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26" name="Isosceles Triangle 92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27" name="Flowchart: Delay 92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7" name="Isosceles Triangle 100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08" name="Group 22"/>
          <p:cNvGrpSpPr>
            <a:grpSpLocks noChangeAspect="1"/>
          </p:cNvGrpSpPr>
          <p:nvPr/>
        </p:nvGrpSpPr>
        <p:grpSpPr>
          <a:xfrm rot="10800000">
            <a:off x="2919575" y="3568452"/>
            <a:ext cx="234164" cy="261650"/>
            <a:chOff x="655067" y="5296644"/>
            <a:chExt cx="504056" cy="504056"/>
          </a:xfrm>
          <a:solidFill>
            <a:schemeClr val="bg1"/>
          </a:solidFill>
        </p:grpSpPr>
        <p:sp>
          <p:nvSpPr>
            <p:cNvPr id="1009" name="Isosceles Triangle 1008"/>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0" name="Trapezoid 100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011" name="Straight Connector 1010"/>
          <p:cNvCxnSpPr>
            <a:stCxn id="1009" idx="0"/>
          </p:cNvCxnSpPr>
          <p:nvPr/>
        </p:nvCxnSpPr>
        <p:spPr bwMode="auto">
          <a:xfrm flipH="1">
            <a:off x="3036155" y="383010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12" name="Straight Connector 1011"/>
          <p:cNvCxnSpPr/>
          <p:nvPr/>
        </p:nvCxnSpPr>
        <p:spPr bwMode="auto">
          <a:xfrm rot="10800000">
            <a:off x="3039405" y="298534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033" name="Group 264"/>
          <p:cNvGrpSpPr>
            <a:grpSpLocks noChangeAspect="1"/>
          </p:cNvGrpSpPr>
          <p:nvPr/>
        </p:nvGrpSpPr>
        <p:grpSpPr>
          <a:xfrm>
            <a:off x="2967712" y="3088858"/>
            <a:ext cx="127891" cy="383676"/>
            <a:chOff x="1951211" y="1696244"/>
            <a:chExt cx="144016" cy="432048"/>
          </a:xfrm>
        </p:grpSpPr>
        <p:sp>
          <p:nvSpPr>
            <p:cNvPr id="1034" name="Flowchart: Delay 103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5" name="Isosceles Triangle 103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6" name="Flowchart: Delay 103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7" name="Isosceles Triangle 103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38" name="Group 22"/>
          <p:cNvGrpSpPr>
            <a:grpSpLocks noChangeAspect="1"/>
          </p:cNvGrpSpPr>
          <p:nvPr/>
        </p:nvGrpSpPr>
        <p:grpSpPr>
          <a:xfrm rot="10800000">
            <a:off x="3193489" y="3568452"/>
            <a:ext cx="234164" cy="261650"/>
            <a:chOff x="655067" y="5296644"/>
            <a:chExt cx="504056" cy="504056"/>
          </a:xfrm>
          <a:solidFill>
            <a:schemeClr val="bg1"/>
          </a:solidFill>
        </p:grpSpPr>
        <p:sp>
          <p:nvSpPr>
            <p:cNvPr id="1059" name="Isosceles Triangle 1058"/>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0" name="Trapezoid 105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061" name="Straight Connector 1060"/>
          <p:cNvCxnSpPr>
            <a:stCxn id="1059" idx="0"/>
          </p:cNvCxnSpPr>
          <p:nvPr/>
        </p:nvCxnSpPr>
        <p:spPr bwMode="auto">
          <a:xfrm flipH="1">
            <a:off x="3310069" y="383010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62" name="Straight Connector 1061"/>
          <p:cNvCxnSpPr/>
          <p:nvPr/>
        </p:nvCxnSpPr>
        <p:spPr bwMode="auto">
          <a:xfrm rot="10800000">
            <a:off x="3313319" y="298534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063" name="Group 264"/>
          <p:cNvGrpSpPr>
            <a:grpSpLocks noChangeAspect="1"/>
          </p:cNvGrpSpPr>
          <p:nvPr/>
        </p:nvGrpSpPr>
        <p:grpSpPr>
          <a:xfrm>
            <a:off x="3241626" y="3088858"/>
            <a:ext cx="127891" cy="383676"/>
            <a:chOff x="1951211" y="1696244"/>
            <a:chExt cx="144016" cy="432048"/>
          </a:xfrm>
        </p:grpSpPr>
        <p:sp>
          <p:nvSpPr>
            <p:cNvPr id="1064" name="Flowchart: Delay 106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7" name="Isosceles Triangle 108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8" name="Flowchart: Delay 108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9" name="Isosceles Triangle 108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90" name="Group 22"/>
          <p:cNvGrpSpPr>
            <a:grpSpLocks noChangeAspect="1"/>
          </p:cNvGrpSpPr>
          <p:nvPr/>
        </p:nvGrpSpPr>
        <p:grpSpPr>
          <a:xfrm rot="10800000">
            <a:off x="3495639" y="3568452"/>
            <a:ext cx="234164" cy="261650"/>
            <a:chOff x="655067" y="5296644"/>
            <a:chExt cx="504056" cy="504056"/>
          </a:xfrm>
          <a:solidFill>
            <a:schemeClr val="bg1"/>
          </a:solidFill>
        </p:grpSpPr>
        <p:sp>
          <p:nvSpPr>
            <p:cNvPr id="1091" name="Isosceles Triangle 1090"/>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92" name="Trapezoid 109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093" name="Straight Connector 1092"/>
          <p:cNvCxnSpPr>
            <a:stCxn id="1091" idx="0"/>
          </p:cNvCxnSpPr>
          <p:nvPr/>
        </p:nvCxnSpPr>
        <p:spPr bwMode="auto">
          <a:xfrm flipH="1">
            <a:off x="3612219" y="383010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094" name="Straight Connector 1093"/>
          <p:cNvCxnSpPr/>
          <p:nvPr/>
        </p:nvCxnSpPr>
        <p:spPr bwMode="auto">
          <a:xfrm rot="10800000">
            <a:off x="3615469" y="298534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095" name="Group 264"/>
          <p:cNvGrpSpPr>
            <a:grpSpLocks noChangeAspect="1"/>
          </p:cNvGrpSpPr>
          <p:nvPr/>
        </p:nvGrpSpPr>
        <p:grpSpPr>
          <a:xfrm>
            <a:off x="3543776" y="3088858"/>
            <a:ext cx="127891" cy="383676"/>
            <a:chOff x="1951211" y="1696244"/>
            <a:chExt cx="144016" cy="432048"/>
          </a:xfrm>
        </p:grpSpPr>
        <p:sp>
          <p:nvSpPr>
            <p:cNvPr id="1096" name="Flowchart: Delay 109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97" name="Isosceles Triangle 109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98" name="Flowchart: Delay 109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99" name="Isosceles Triangle 109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00" name="Group 22"/>
          <p:cNvGrpSpPr>
            <a:grpSpLocks noChangeAspect="1"/>
          </p:cNvGrpSpPr>
          <p:nvPr/>
        </p:nvGrpSpPr>
        <p:grpSpPr>
          <a:xfrm rot="10800000">
            <a:off x="3769553" y="3568452"/>
            <a:ext cx="234164" cy="261650"/>
            <a:chOff x="655067" y="5296644"/>
            <a:chExt cx="504056" cy="504056"/>
          </a:xfrm>
          <a:solidFill>
            <a:schemeClr val="bg1"/>
          </a:solidFill>
        </p:grpSpPr>
        <p:sp>
          <p:nvSpPr>
            <p:cNvPr id="1101" name="Isosceles Triangle 1100"/>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02" name="Trapezoid 110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103" name="Straight Connector 1102"/>
          <p:cNvCxnSpPr>
            <a:stCxn id="1101" idx="0"/>
          </p:cNvCxnSpPr>
          <p:nvPr/>
        </p:nvCxnSpPr>
        <p:spPr bwMode="auto">
          <a:xfrm flipH="1">
            <a:off x="3886133" y="383010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04" name="Straight Connector 1103"/>
          <p:cNvCxnSpPr/>
          <p:nvPr/>
        </p:nvCxnSpPr>
        <p:spPr bwMode="auto">
          <a:xfrm rot="10800000">
            <a:off x="3889383" y="298534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105" name="Group 264"/>
          <p:cNvGrpSpPr>
            <a:grpSpLocks noChangeAspect="1"/>
          </p:cNvGrpSpPr>
          <p:nvPr/>
        </p:nvGrpSpPr>
        <p:grpSpPr>
          <a:xfrm>
            <a:off x="3817690" y="3088858"/>
            <a:ext cx="127891" cy="383676"/>
            <a:chOff x="1951211" y="1696244"/>
            <a:chExt cx="144016" cy="432048"/>
          </a:xfrm>
        </p:grpSpPr>
        <p:sp>
          <p:nvSpPr>
            <p:cNvPr id="1106" name="Flowchart: Delay 110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07" name="Isosceles Triangle 110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08" name="Flowchart: Delay 110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09" name="Isosceles Triangle 110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10" name="Group 22"/>
          <p:cNvGrpSpPr>
            <a:grpSpLocks noChangeAspect="1"/>
          </p:cNvGrpSpPr>
          <p:nvPr/>
        </p:nvGrpSpPr>
        <p:grpSpPr>
          <a:xfrm rot="10800000">
            <a:off x="4237328" y="3568452"/>
            <a:ext cx="234164" cy="261650"/>
            <a:chOff x="655067" y="5296644"/>
            <a:chExt cx="504056" cy="504056"/>
          </a:xfrm>
          <a:solidFill>
            <a:schemeClr val="bg1"/>
          </a:solidFill>
        </p:grpSpPr>
        <p:sp>
          <p:nvSpPr>
            <p:cNvPr id="1111" name="Isosceles Triangle 1110"/>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12" name="Trapezoid 11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113" name="Straight Connector 1112"/>
          <p:cNvCxnSpPr>
            <a:stCxn id="1111" idx="0"/>
          </p:cNvCxnSpPr>
          <p:nvPr/>
        </p:nvCxnSpPr>
        <p:spPr bwMode="auto">
          <a:xfrm flipH="1">
            <a:off x="4353908" y="383010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14" name="Straight Connector 1113"/>
          <p:cNvCxnSpPr/>
          <p:nvPr/>
        </p:nvCxnSpPr>
        <p:spPr bwMode="auto">
          <a:xfrm rot="10800000">
            <a:off x="4357158" y="298534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115" name="Group 264"/>
          <p:cNvGrpSpPr>
            <a:grpSpLocks noChangeAspect="1"/>
          </p:cNvGrpSpPr>
          <p:nvPr/>
        </p:nvGrpSpPr>
        <p:grpSpPr>
          <a:xfrm>
            <a:off x="4285465" y="3088858"/>
            <a:ext cx="127891" cy="383676"/>
            <a:chOff x="1951211" y="1696244"/>
            <a:chExt cx="144016" cy="432048"/>
          </a:xfrm>
        </p:grpSpPr>
        <p:sp>
          <p:nvSpPr>
            <p:cNvPr id="1116" name="Flowchart: Delay 111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17" name="Isosceles Triangle 111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18" name="Flowchart: Delay 111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19" name="Isosceles Triangle 111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20" name="Group 22"/>
          <p:cNvGrpSpPr>
            <a:grpSpLocks noChangeAspect="1"/>
          </p:cNvGrpSpPr>
          <p:nvPr/>
        </p:nvGrpSpPr>
        <p:grpSpPr>
          <a:xfrm rot="10800000">
            <a:off x="4511242" y="3568452"/>
            <a:ext cx="234164" cy="261650"/>
            <a:chOff x="655067" y="5296644"/>
            <a:chExt cx="504056" cy="504056"/>
          </a:xfrm>
          <a:solidFill>
            <a:schemeClr val="bg1"/>
          </a:solidFill>
        </p:grpSpPr>
        <p:sp>
          <p:nvSpPr>
            <p:cNvPr id="1121" name="Isosceles Triangle 1120"/>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22" name="Trapezoid 112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123" name="Straight Connector 1122"/>
          <p:cNvCxnSpPr>
            <a:stCxn id="1121" idx="0"/>
          </p:cNvCxnSpPr>
          <p:nvPr/>
        </p:nvCxnSpPr>
        <p:spPr bwMode="auto">
          <a:xfrm flipH="1">
            <a:off x="4627822" y="383010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24" name="Straight Connector 1123"/>
          <p:cNvCxnSpPr/>
          <p:nvPr/>
        </p:nvCxnSpPr>
        <p:spPr bwMode="auto">
          <a:xfrm rot="10800000">
            <a:off x="4631072" y="298534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125" name="Group 264"/>
          <p:cNvGrpSpPr>
            <a:grpSpLocks noChangeAspect="1"/>
          </p:cNvGrpSpPr>
          <p:nvPr/>
        </p:nvGrpSpPr>
        <p:grpSpPr>
          <a:xfrm>
            <a:off x="4559379" y="3088858"/>
            <a:ext cx="127891" cy="383676"/>
            <a:chOff x="1951211" y="1696244"/>
            <a:chExt cx="144016" cy="432048"/>
          </a:xfrm>
        </p:grpSpPr>
        <p:sp>
          <p:nvSpPr>
            <p:cNvPr id="1126" name="Flowchart: Delay 112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27" name="Isosceles Triangle 112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28" name="Flowchart: Delay 112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29" name="Isosceles Triangle 112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30" name="Group 22"/>
          <p:cNvGrpSpPr>
            <a:grpSpLocks noChangeAspect="1"/>
          </p:cNvGrpSpPr>
          <p:nvPr/>
        </p:nvGrpSpPr>
        <p:grpSpPr>
          <a:xfrm rot="10800000">
            <a:off x="4813392" y="3568452"/>
            <a:ext cx="234164" cy="261650"/>
            <a:chOff x="655067" y="5296644"/>
            <a:chExt cx="504056" cy="504056"/>
          </a:xfrm>
          <a:solidFill>
            <a:schemeClr val="bg1"/>
          </a:solidFill>
        </p:grpSpPr>
        <p:sp>
          <p:nvSpPr>
            <p:cNvPr id="1131" name="Isosceles Triangle 1130"/>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32" name="Trapezoid 113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133" name="Straight Connector 1132"/>
          <p:cNvCxnSpPr>
            <a:stCxn id="1131" idx="0"/>
          </p:cNvCxnSpPr>
          <p:nvPr/>
        </p:nvCxnSpPr>
        <p:spPr bwMode="auto">
          <a:xfrm flipH="1">
            <a:off x="4929972" y="383010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34" name="Straight Connector 1133"/>
          <p:cNvCxnSpPr/>
          <p:nvPr/>
        </p:nvCxnSpPr>
        <p:spPr bwMode="auto">
          <a:xfrm rot="10800000">
            <a:off x="4933222" y="298534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135" name="Group 264"/>
          <p:cNvGrpSpPr>
            <a:grpSpLocks noChangeAspect="1"/>
          </p:cNvGrpSpPr>
          <p:nvPr/>
        </p:nvGrpSpPr>
        <p:grpSpPr>
          <a:xfrm>
            <a:off x="4861529" y="3088858"/>
            <a:ext cx="127891" cy="383676"/>
            <a:chOff x="1951211" y="1696244"/>
            <a:chExt cx="144016" cy="432048"/>
          </a:xfrm>
        </p:grpSpPr>
        <p:sp>
          <p:nvSpPr>
            <p:cNvPr id="1136" name="Flowchart: Delay 113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37" name="Isosceles Triangle 113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38" name="Flowchart: Delay 113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39" name="Isosceles Triangle 113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40" name="Group 22"/>
          <p:cNvGrpSpPr>
            <a:grpSpLocks noChangeAspect="1"/>
          </p:cNvGrpSpPr>
          <p:nvPr/>
        </p:nvGrpSpPr>
        <p:grpSpPr>
          <a:xfrm rot="10800000">
            <a:off x="5087306" y="3568452"/>
            <a:ext cx="234164" cy="261650"/>
            <a:chOff x="655067" y="5296644"/>
            <a:chExt cx="504056" cy="504056"/>
          </a:xfrm>
          <a:solidFill>
            <a:schemeClr val="bg1"/>
          </a:solidFill>
        </p:grpSpPr>
        <p:sp>
          <p:nvSpPr>
            <p:cNvPr id="1141" name="Isosceles Triangle 1140"/>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42" name="Trapezoid 114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143" name="Straight Connector 1142"/>
          <p:cNvCxnSpPr>
            <a:stCxn id="1141" idx="0"/>
          </p:cNvCxnSpPr>
          <p:nvPr/>
        </p:nvCxnSpPr>
        <p:spPr bwMode="auto">
          <a:xfrm flipH="1">
            <a:off x="5203886" y="383010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44" name="Straight Connector 1143"/>
          <p:cNvCxnSpPr/>
          <p:nvPr/>
        </p:nvCxnSpPr>
        <p:spPr bwMode="auto">
          <a:xfrm rot="10800000">
            <a:off x="5207136" y="298534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145" name="Group 264"/>
          <p:cNvGrpSpPr>
            <a:grpSpLocks noChangeAspect="1"/>
          </p:cNvGrpSpPr>
          <p:nvPr/>
        </p:nvGrpSpPr>
        <p:grpSpPr>
          <a:xfrm>
            <a:off x="5135443" y="3088858"/>
            <a:ext cx="127891" cy="383676"/>
            <a:chOff x="1951211" y="1696244"/>
            <a:chExt cx="144016" cy="432048"/>
          </a:xfrm>
        </p:grpSpPr>
        <p:sp>
          <p:nvSpPr>
            <p:cNvPr id="1146" name="Flowchart: Delay 114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47" name="Isosceles Triangle 114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48" name="Flowchart: Delay 114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49" name="Isosceles Triangle 114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50" name="Group 22"/>
          <p:cNvGrpSpPr>
            <a:grpSpLocks noChangeAspect="1"/>
          </p:cNvGrpSpPr>
          <p:nvPr/>
        </p:nvGrpSpPr>
        <p:grpSpPr>
          <a:xfrm rot="10800000">
            <a:off x="5389456" y="3568452"/>
            <a:ext cx="234164" cy="261650"/>
            <a:chOff x="655067" y="5296644"/>
            <a:chExt cx="504056" cy="504056"/>
          </a:xfrm>
          <a:solidFill>
            <a:schemeClr val="bg1"/>
          </a:solidFill>
        </p:grpSpPr>
        <p:sp>
          <p:nvSpPr>
            <p:cNvPr id="1151" name="Isosceles Triangle 1150"/>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52" name="Trapezoid 115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153" name="Straight Connector 1152"/>
          <p:cNvCxnSpPr>
            <a:stCxn id="1151" idx="0"/>
          </p:cNvCxnSpPr>
          <p:nvPr/>
        </p:nvCxnSpPr>
        <p:spPr bwMode="auto">
          <a:xfrm flipH="1">
            <a:off x="5506036" y="383010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54" name="Straight Connector 1153"/>
          <p:cNvCxnSpPr/>
          <p:nvPr/>
        </p:nvCxnSpPr>
        <p:spPr bwMode="auto">
          <a:xfrm rot="10800000">
            <a:off x="5509286" y="298534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155" name="Group 264"/>
          <p:cNvGrpSpPr>
            <a:grpSpLocks noChangeAspect="1"/>
          </p:cNvGrpSpPr>
          <p:nvPr/>
        </p:nvGrpSpPr>
        <p:grpSpPr>
          <a:xfrm>
            <a:off x="5437593" y="3088858"/>
            <a:ext cx="127891" cy="383676"/>
            <a:chOff x="1951211" y="1696244"/>
            <a:chExt cx="144016" cy="432048"/>
          </a:xfrm>
        </p:grpSpPr>
        <p:sp>
          <p:nvSpPr>
            <p:cNvPr id="1156" name="Flowchart: Delay 115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57" name="Isosceles Triangle 115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58" name="Flowchart: Delay 115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59" name="Isosceles Triangle 115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60" name="Group 22"/>
          <p:cNvGrpSpPr>
            <a:grpSpLocks noChangeAspect="1"/>
          </p:cNvGrpSpPr>
          <p:nvPr/>
        </p:nvGrpSpPr>
        <p:grpSpPr>
          <a:xfrm rot="10800000">
            <a:off x="5663370" y="3568452"/>
            <a:ext cx="234164" cy="261650"/>
            <a:chOff x="655067" y="5296644"/>
            <a:chExt cx="504056" cy="504056"/>
          </a:xfrm>
          <a:solidFill>
            <a:schemeClr val="bg1"/>
          </a:solidFill>
        </p:grpSpPr>
        <p:sp>
          <p:nvSpPr>
            <p:cNvPr id="1161" name="Isosceles Triangle 1160"/>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62" name="Trapezoid 116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163" name="Straight Connector 1162"/>
          <p:cNvCxnSpPr>
            <a:stCxn id="1161" idx="0"/>
          </p:cNvCxnSpPr>
          <p:nvPr/>
        </p:nvCxnSpPr>
        <p:spPr bwMode="auto">
          <a:xfrm flipH="1">
            <a:off x="5779950" y="383010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64" name="Straight Connector 1163"/>
          <p:cNvCxnSpPr/>
          <p:nvPr/>
        </p:nvCxnSpPr>
        <p:spPr bwMode="auto">
          <a:xfrm rot="10800000">
            <a:off x="5783200" y="298534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165" name="Group 264"/>
          <p:cNvGrpSpPr>
            <a:grpSpLocks noChangeAspect="1"/>
          </p:cNvGrpSpPr>
          <p:nvPr/>
        </p:nvGrpSpPr>
        <p:grpSpPr>
          <a:xfrm>
            <a:off x="5711507" y="3088858"/>
            <a:ext cx="127891" cy="383676"/>
            <a:chOff x="1951211" y="1696244"/>
            <a:chExt cx="144016" cy="432048"/>
          </a:xfrm>
        </p:grpSpPr>
        <p:sp>
          <p:nvSpPr>
            <p:cNvPr id="1166" name="Flowchart: Delay 116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67" name="Isosceles Triangle 116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68" name="Flowchart: Delay 116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69" name="Isosceles Triangle 116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70" name="Group 22"/>
          <p:cNvGrpSpPr>
            <a:grpSpLocks noChangeAspect="1"/>
          </p:cNvGrpSpPr>
          <p:nvPr/>
        </p:nvGrpSpPr>
        <p:grpSpPr>
          <a:xfrm rot="10800000">
            <a:off x="5965520" y="3568452"/>
            <a:ext cx="234164" cy="261650"/>
            <a:chOff x="655067" y="5296644"/>
            <a:chExt cx="504056" cy="504056"/>
          </a:xfrm>
          <a:solidFill>
            <a:schemeClr val="bg1"/>
          </a:solidFill>
        </p:grpSpPr>
        <p:sp>
          <p:nvSpPr>
            <p:cNvPr id="1171" name="Isosceles Triangle 1170"/>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72" name="Trapezoid 117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173" name="Straight Connector 1172"/>
          <p:cNvCxnSpPr>
            <a:stCxn id="1171" idx="0"/>
          </p:cNvCxnSpPr>
          <p:nvPr/>
        </p:nvCxnSpPr>
        <p:spPr bwMode="auto">
          <a:xfrm flipH="1">
            <a:off x="6082100" y="383010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74" name="Straight Connector 1173"/>
          <p:cNvCxnSpPr/>
          <p:nvPr/>
        </p:nvCxnSpPr>
        <p:spPr bwMode="auto">
          <a:xfrm rot="10800000">
            <a:off x="6085350" y="298534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175" name="Group 264"/>
          <p:cNvGrpSpPr>
            <a:grpSpLocks noChangeAspect="1"/>
          </p:cNvGrpSpPr>
          <p:nvPr/>
        </p:nvGrpSpPr>
        <p:grpSpPr>
          <a:xfrm>
            <a:off x="6013657" y="3088858"/>
            <a:ext cx="127891" cy="383676"/>
            <a:chOff x="1951211" y="1696244"/>
            <a:chExt cx="144016" cy="432048"/>
          </a:xfrm>
        </p:grpSpPr>
        <p:sp>
          <p:nvSpPr>
            <p:cNvPr id="1176" name="Flowchart: Delay 117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77" name="Isosceles Triangle 117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78" name="Flowchart: Delay 117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79" name="Isosceles Triangle 117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80" name="Group 22"/>
          <p:cNvGrpSpPr>
            <a:grpSpLocks noChangeAspect="1"/>
          </p:cNvGrpSpPr>
          <p:nvPr/>
        </p:nvGrpSpPr>
        <p:grpSpPr>
          <a:xfrm rot="10800000">
            <a:off x="6239434" y="3568452"/>
            <a:ext cx="234164" cy="261650"/>
            <a:chOff x="655067" y="5296644"/>
            <a:chExt cx="504056" cy="504056"/>
          </a:xfrm>
          <a:solidFill>
            <a:schemeClr val="bg1"/>
          </a:solidFill>
        </p:grpSpPr>
        <p:sp>
          <p:nvSpPr>
            <p:cNvPr id="1181" name="Isosceles Triangle 1180"/>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82" name="Trapezoid 118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183" name="Straight Connector 1182"/>
          <p:cNvCxnSpPr>
            <a:stCxn id="1181" idx="0"/>
          </p:cNvCxnSpPr>
          <p:nvPr/>
        </p:nvCxnSpPr>
        <p:spPr bwMode="auto">
          <a:xfrm flipH="1">
            <a:off x="6356014" y="383010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84" name="Straight Connector 1183"/>
          <p:cNvCxnSpPr/>
          <p:nvPr/>
        </p:nvCxnSpPr>
        <p:spPr bwMode="auto">
          <a:xfrm rot="10800000">
            <a:off x="6359264" y="298534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185" name="Group 264"/>
          <p:cNvGrpSpPr>
            <a:grpSpLocks noChangeAspect="1"/>
          </p:cNvGrpSpPr>
          <p:nvPr/>
        </p:nvGrpSpPr>
        <p:grpSpPr>
          <a:xfrm>
            <a:off x="6287571" y="3088858"/>
            <a:ext cx="127891" cy="383676"/>
            <a:chOff x="1951211" y="1696244"/>
            <a:chExt cx="144016" cy="432048"/>
          </a:xfrm>
        </p:grpSpPr>
        <p:sp>
          <p:nvSpPr>
            <p:cNvPr id="1186" name="Flowchart: Delay 118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87" name="Isosceles Triangle 118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88" name="Flowchart: Delay 118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89" name="Isosceles Triangle 118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90" name="Group 22"/>
          <p:cNvGrpSpPr>
            <a:grpSpLocks noChangeAspect="1"/>
          </p:cNvGrpSpPr>
          <p:nvPr/>
        </p:nvGrpSpPr>
        <p:grpSpPr>
          <a:xfrm rot="10800000">
            <a:off x="6541584" y="3568452"/>
            <a:ext cx="234164" cy="261650"/>
            <a:chOff x="655067" y="5296644"/>
            <a:chExt cx="504056" cy="504056"/>
          </a:xfrm>
          <a:solidFill>
            <a:schemeClr val="bg1"/>
          </a:solidFill>
        </p:grpSpPr>
        <p:sp>
          <p:nvSpPr>
            <p:cNvPr id="1191" name="Isosceles Triangle 1190"/>
            <p:cNvSpPr/>
            <p:nvPr/>
          </p:nvSpPr>
          <p:spPr bwMode="auto">
            <a:xfrm>
              <a:off x="655067" y="5296644"/>
              <a:ext cx="504056" cy="504056"/>
            </a:xfrm>
            <a:prstGeom prst="triangle">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92" name="Trapezoid 119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193" name="Straight Connector 1192"/>
          <p:cNvCxnSpPr>
            <a:stCxn id="1191" idx="0"/>
          </p:cNvCxnSpPr>
          <p:nvPr/>
        </p:nvCxnSpPr>
        <p:spPr bwMode="auto">
          <a:xfrm flipH="1">
            <a:off x="6658164" y="3830102"/>
            <a:ext cx="502" cy="19073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94" name="Straight Connector 1193"/>
          <p:cNvCxnSpPr/>
          <p:nvPr/>
        </p:nvCxnSpPr>
        <p:spPr bwMode="auto">
          <a:xfrm rot="10800000">
            <a:off x="6661414" y="2985344"/>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195" name="Group 264"/>
          <p:cNvGrpSpPr>
            <a:grpSpLocks noChangeAspect="1"/>
          </p:cNvGrpSpPr>
          <p:nvPr/>
        </p:nvGrpSpPr>
        <p:grpSpPr>
          <a:xfrm>
            <a:off x="6589721" y="3088858"/>
            <a:ext cx="127891" cy="383676"/>
            <a:chOff x="1951211" y="1696244"/>
            <a:chExt cx="144016" cy="432048"/>
          </a:xfrm>
        </p:grpSpPr>
        <p:sp>
          <p:nvSpPr>
            <p:cNvPr id="1196" name="Flowchart: Delay 119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97" name="Isosceles Triangle 119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98" name="Flowchart: Delay 119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199" name="Isosceles Triangle 119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232" name="Straight Connector 1231"/>
          <p:cNvCxnSpPr/>
          <p:nvPr/>
        </p:nvCxnSpPr>
        <p:spPr bwMode="auto">
          <a:xfrm rot="10800000">
            <a:off x="2455268" y="4288532"/>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33" name="Straight Connector 1232"/>
          <p:cNvCxnSpPr/>
          <p:nvPr/>
        </p:nvCxnSpPr>
        <p:spPr bwMode="auto">
          <a:xfrm rot="10800000">
            <a:off x="2311253"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34" name="Straight Connector 1233"/>
          <p:cNvCxnSpPr/>
          <p:nvPr/>
        </p:nvCxnSpPr>
        <p:spPr bwMode="auto">
          <a:xfrm rot="10800000">
            <a:off x="2383260"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35" name="Straight Connector 1234"/>
          <p:cNvCxnSpPr/>
          <p:nvPr/>
        </p:nvCxnSpPr>
        <p:spPr bwMode="auto">
          <a:xfrm rot="10800000">
            <a:off x="2527277"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36" name="Group 22"/>
          <p:cNvGrpSpPr>
            <a:grpSpLocks noChangeAspect="1"/>
          </p:cNvGrpSpPr>
          <p:nvPr/>
        </p:nvGrpSpPr>
        <p:grpSpPr>
          <a:xfrm rot="10800000">
            <a:off x="2215608" y="4529016"/>
            <a:ext cx="383676" cy="383676"/>
            <a:chOff x="655067" y="5296644"/>
            <a:chExt cx="504056" cy="504056"/>
          </a:xfrm>
          <a:solidFill>
            <a:schemeClr val="bg1"/>
          </a:solidFill>
        </p:grpSpPr>
        <p:sp>
          <p:nvSpPr>
            <p:cNvPr id="1237" name="Isosceles Triangle 123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38" name="Trapezoid 1237"/>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239" name="Straight Connector 1238"/>
          <p:cNvCxnSpPr>
            <a:stCxn id="1237" idx="0"/>
          </p:cNvCxnSpPr>
          <p:nvPr/>
        </p:nvCxnSpPr>
        <p:spPr bwMode="auto">
          <a:xfrm rot="10800000" flipV="1">
            <a:off x="2407447" y="49126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0" name="Straight Connector 1239"/>
          <p:cNvCxnSpPr/>
          <p:nvPr/>
        </p:nvCxnSpPr>
        <p:spPr bwMode="auto">
          <a:xfrm rot="10800000">
            <a:off x="3175348" y="4288532"/>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1" name="Straight Connector 1240"/>
          <p:cNvCxnSpPr/>
          <p:nvPr/>
        </p:nvCxnSpPr>
        <p:spPr bwMode="auto">
          <a:xfrm rot="10800000">
            <a:off x="3031333"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2" name="Straight Connector 1241"/>
          <p:cNvCxnSpPr/>
          <p:nvPr/>
        </p:nvCxnSpPr>
        <p:spPr bwMode="auto">
          <a:xfrm rot="10800000">
            <a:off x="3103340"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3" name="Straight Connector 1242"/>
          <p:cNvCxnSpPr/>
          <p:nvPr/>
        </p:nvCxnSpPr>
        <p:spPr bwMode="auto">
          <a:xfrm rot="10800000">
            <a:off x="3247357"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44" name="Group 22"/>
          <p:cNvGrpSpPr>
            <a:grpSpLocks noChangeAspect="1"/>
          </p:cNvGrpSpPr>
          <p:nvPr/>
        </p:nvGrpSpPr>
        <p:grpSpPr>
          <a:xfrm rot="10800000">
            <a:off x="2935688" y="4529016"/>
            <a:ext cx="383676" cy="383676"/>
            <a:chOff x="655067" y="5296644"/>
            <a:chExt cx="504056" cy="504056"/>
          </a:xfrm>
          <a:solidFill>
            <a:schemeClr val="bg1"/>
          </a:solidFill>
        </p:grpSpPr>
        <p:sp>
          <p:nvSpPr>
            <p:cNvPr id="1245" name="Isosceles Triangle 124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46" name="Trapezoid 1245"/>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247" name="Straight Connector 1246"/>
          <p:cNvCxnSpPr>
            <a:stCxn id="1245" idx="0"/>
          </p:cNvCxnSpPr>
          <p:nvPr/>
        </p:nvCxnSpPr>
        <p:spPr bwMode="auto">
          <a:xfrm rot="10800000" flipV="1">
            <a:off x="3127527" y="49126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8" name="Straight Connector 1247"/>
          <p:cNvCxnSpPr/>
          <p:nvPr/>
        </p:nvCxnSpPr>
        <p:spPr bwMode="auto">
          <a:xfrm rot="10800000">
            <a:off x="3823420" y="4288532"/>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49" name="Straight Connector 1248"/>
          <p:cNvCxnSpPr/>
          <p:nvPr/>
        </p:nvCxnSpPr>
        <p:spPr bwMode="auto">
          <a:xfrm rot="10800000">
            <a:off x="3679405"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0" name="Straight Connector 1249"/>
          <p:cNvCxnSpPr/>
          <p:nvPr/>
        </p:nvCxnSpPr>
        <p:spPr bwMode="auto">
          <a:xfrm rot="10800000">
            <a:off x="3751412"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1" name="Straight Connector 1250"/>
          <p:cNvCxnSpPr/>
          <p:nvPr/>
        </p:nvCxnSpPr>
        <p:spPr bwMode="auto">
          <a:xfrm rot="10800000">
            <a:off x="3895429"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52" name="Group 22"/>
          <p:cNvGrpSpPr>
            <a:grpSpLocks noChangeAspect="1"/>
          </p:cNvGrpSpPr>
          <p:nvPr/>
        </p:nvGrpSpPr>
        <p:grpSpPr>
          <a:xfrm rot="10800000">
            <a:off x="3583760" y="4529016"/>
            <a:ext cx="383676" cy="383676"/>
            <a:chOff x="655067" y="5296644"/>
            <a:chExt cx="504056" cy="504056"/>
          </a:xfrm>
          <a:solidFill>
            <a:schemeClr val="bg1"/>
          </a:solidFill>
        </p:grpSpPr>
        <p:sp>
          <p:nvSpPr>
            <p:cNvPr id="1253" name="Isosceles Triangle 1252"/>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54" name="Trapezoid 1253"/>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255" name="Straight Connector 1254"/>
          <p:cNvCxnSpPr>
            <a:stCxn id="1253" idx="0"/>
          </p:cNvCxnSpPr>
          <p:nvPr/>
        </p:nvCxnSpPr>
        <p:spPr bwMode="auto">
          <a:xfrm rot="10800000" flipV="1">
            <a:off x="3775599" y="49126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6" name="Straight Connector 1255"/>
          <p:cNvCxnSpPr/>
          <p:nvPr/>
        </p:nvCxnSpPr>
        <p:spPr bwMode="auto">
          <a:xfrm rot="10800000">
            <a:off x="4471492" y="4288532"/>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7" name="Straight Connector 1256"/>
          <p:cNvCxnSpPr/>
          <p:nvPr/>
        </p:nvCxnSpPr>
        <p:spPr bwMode="auto">
          <a:xfrm rot="10800000">
            <a:off x="4327477"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8" name="Straight Connector 1257"/>
          <p:cNvCxnSpPr/>
          <p:nvPr/>
        </p:nvCxnSpPr>
        <p:spPr bwMode="auto">
          <a:xfrm rot="10800000">
            <a:off x="4399484"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59" name="Straight Connector 1258"/>
          <p:cNvCxnSpPr/>
          <p:nvPr/>
        </p:nvCxnSpPr>
        <p:spPr bwMode="auto">
          <a:xfrm rot="10800000">
            <a:off x="4543501"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60" name="Group 22"/>
          <p:cNvGrpSpPr>
            <a:grpSpLocks noChangeAspect="1"/>
          </p:cNvGrpSpPr>
          <p:nvPr/>
        </p:nvGrpSpPr>
        <p:grpSpPr>
          <a:xfrm rot="10800000">
            <a:off x="4231832" y="4529016"/>
            <a:ext cx="383676" cy="383676"/>
            <a:chOff x="655067" y="5296644"/>
            <a:chExt cx="504056" cy="504056"/>
          </a:xfrm>
          <a:solidFill>
            <a:schemeClr val="bg1"/>
          </a:solidFill>
        </p:grpSpPr>
        <p:sp>
          <p:nvSpPr>
            <p:cNvPr id="1261" name="Isosceles Triangle 126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62" name="Trapezoid 1261"/>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263" name="Straight Connector 1262"/>
          <p:cNvCxnSpPr>
            <a:stCxn id="1261" idx="0"/>
          </p:cNvCxnSpPr>
          <p:nvPr/>
        </p:nvCxnSpPr>
        <p:spPr bwMode="auto">
          <a:xfrm rot="10800000" flipV="1">
            <a:off x="4423671" y="49126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64" name="Straight Connector 1263"/>
          <p:cNvCxnSpPr/>
          <p:nvPr/>
        </p:nvCxnSpPr>
        <p:spPr bwMode="auto">
          <a:xfrm rot="10800000">
            <a:off x="5191572" y="4288532"/>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65" name="Straight Connector 1264"/>
          <p:cNvCxnSpPr/>
          <p:nvPr/>
        </p:nvCxnSpPr>
        <p:spPr bwMode="auto">
          <a:xfrm rot="10800000">
            <a:off x="5047557"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66" name="Straight Connector 1265"/>
          <p:cNvCxnSpPr/>
          <p:nvPr/>
        </p:nvCxnSpPr>
        <p:spPr bwMode="auto">
          <a:xfrm rot="10800000">
            <a:off x="5119564"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67" name="Straight Connector 1266"/>
          <p:cNvCxnSpPr/>
          <p:nvPr/>
        </p:nvCxnSpPr>
        <p:spPr bwMode="auto">
          <a:xfrm rot="10800000">
            <a:off x="5263581"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68" name="Group 22"/>
          <p:cNvGrpSpPr>
            <a:grpSpLocks noChangeAspect="1"/>
          </p:cNvGrpSpPr>
          <p:nvPr/>
        </p:nvGrpSpPr>
        <p:grpSpPr>
          <a:xfrm rot="10800000">
            <a:off x="4951912" y="4529016"/>
            <a:ext cx="383676" cy="383676"/>
            <a:chOff x="655067" y="5296644"/>
            <a:chExt cx="504056" cy="504056"/>
          </a:xfrm>
          <a:solidFill>
            <a:schemeClr val="bg1"/>
          </a:solidFill>
        </p:grpSpPr>
        <p:sp>
          <p:nvSpPr>
            <p:cNvPr id="1269" name="Isosceles Triangle 1268"/>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70" name="Trapezoid 1269"/>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271" name="Straight Connector 1270"/>
          <p:cNvCxnSpPr>
            <a:stCxn id="1269" idx="0"/>
          </p:cNvCxnSpPr>
          <p:nvPr/>
        </p:nvCxnSpPr>
        <p:spPr bwMode="auto">
          <a:xfrm rot="10800000" flipV="1">
            <a:off x="5143751" y="49126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72" name="Straight Connector 1271"/>
          <p:cNvCxnSpPr/>
          <p:nvPr/>
        </p:nvCxnSpPr>
        <p:spPr bwMode="auto">
          <a:xfrm rot="10800000">
            <a:off x="5863281" y="4288532"/>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73" name="Straight Connector 1272"/>
          <p:cNvCxnSpPr/>
          <p:nvPr/>
        </p:nvCxnSpPr>
        <p:spPr bwMode="auto">
          <a:xfrm rot="10800000">
            <a:off x="5719266"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74" name="Straight Connector 1273"/>
          <p:cNvCxnSpPr/>
          <p:nvPr/>
        </p:nvCxnSpPr>
        <p:spPr bwMode="auto">
          <a:xfrm rot="10800000">
            <a:off x="5791273"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75" name="Straight Connector 1274"/>
          <p:cNvCxnSpPr/>
          <p:nvPr/>
        </p:nvCxnSpPr>
        <p:spPr bwMode="auto">
          <a:xfrm rot="10800000">
            <a:off x="5935290"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76" name="Group 22"/>
          <p:cNvGrpSpPr>
            <a:grpSpLocks noChangeAspect="1"/>
          </p:cNvGrpSpPr>
          <p:nvPr/>
        </p:nvGrpSpPr>
        <p:grpSpPr>
          <a:xfrm rot="10800000">
            <a:off x="5623621" y="4529016"/>
            <a:ext cx="383676" cy="383676"/>
            <a:chOff x="655067" y="5296644"/>
            <a:chExt cx="504056" cy="504056"/>
          </a:xfrm>
          <a:solidFill>
            <a:schemeClr val="bg1"/>
          </a:solidFill>
        </p:grpSpPr>
        <p:sp>
          <p:nvSpPr>
            <p:cNvPr id="1277" name="Isosceles Triangle 1276"/>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78" name="Trapezoid 1277"/>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279" name="Straight Connector 1278"/>
          <p:cNvCxnSpPr>
            <a:stCxn id="1277" idx="0"/>
          </p:cNvCxnSpPr>
          <p:nvPr/>
        </p:nvCxnSpPr>
        <p:spPr bwMode="auto">
          <a:xfrm rot="10800000" flipV="1">
            <a:off x="5815460" y="49126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280" name="Rectangle 1279"/>
          <p:cNvSpPr/>
          <p:nvPr/>
        </p:nvSpPr>
        <p:spPr bwMode="auto">
          <a:xfrm>
            <a:off x="1375147" y="4000500"/>
            <a:ext cx="2592289" cy="288032"/>
          </a:xfrm>
          <a:prstGeom prst="rect">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0" dirty="0" smtClean="0">
                <a:latin typeface="Arial" charset="0"/>
              </a:rPr>
              <a:t>Virtual BSI</a:t>
            </a:r>
            <a:r>
              <a:rPr kumimoji="0" lang="en-GB" sz="1400" b="0" i="0" u="none" strike="noStrike" cap="none" normalizeH="0" baseline="0" dirty="0" smtClean="0">
                <a:ln>
                  <a:noFill/>
                </a:ln>
                <a:solidFill>
                  <a:schemeClr val="tx1"/>
                </a:solidFill>
                <a:effectLst/>
                <a:latin typeface="Arial" charset="0"/>
                <a:ea typeface="MS PGothic" pitchFamily="34" charset="-128"/>
              </a:rPr>
              <a:t> </a:t>
            </a:r>
            <a:r>
              <a:rPr kumimoji="0" lang="en-GB" sz="1400" b="0" i="0" u="none" strike="noStrike" cap="none" normalizeH="0" baseline="0" dirty="0" smtClean="0">
                <a:ln>
                  <a:noFill/>
                </a:ln>
                <a:solidFill>
                  <a:schemeClr val="tx1"/>
                </a:solidFill>
                <a:effectLst/>
                <a:latin typeface="Arial" charset="0"/>
                <a:ea typeface="MS PGothic" pitchFamily="34" charset="-128"/>
              </a:rPr>
              <a:t>EC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281" name="Straight Connector 1280"/>
          <p:cNvCxnSpPr/>
          <p:nvPr/>
        </p:nvCxnSpPr>
        <p:spPr bwMode="auto">
          <a:xfrm rot="10800000">
            <a:off x="6487716" y="4288532"/>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2" name="Straight Connector 1281"/>
          <p:cNvCxnSpPr/>
          <p:nvPr/>
        </p:nvCxnSpPr>
        <p:spPr bwMode="auto">
          <a:xfrm rot="10800000">
            <a:off x="6343701"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3" name="Straight Connector 1282"/>
          <p:cNvCxnSpPr/>
          <p:nvPr/>
        </p:nvCxnSpPr>
        <p:spPr bwMode="auto">
          <a:xfrm rot="10800000">
            <a:off x="6415708"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284" name="Straight Connector 1283"/>
          <p:cNvCxnSpPr/>
          <p:nvPr/>
        </p:nvCxnSpPr>
        <p:spPr bwMode="auto">
          <a:xfrm rot="10800000">
            <a:off x="6559725"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285" name="Group 22"/>
          <p:cNvGrpSpPr>
            <a:grpSpLocks noChangeAspect="1"/>
          </p:cNvGrpSpPr>
          <p:nvPr/>
        </p:nvGrpSpPr>
        <p:grpSpPr>
          <a:xfrm rot="10800000">
            <a:off x="6248056" y="4529016"/>
            <a:ext cx="383676" cy="383676"/>
            <a:chOff x="655067" y="5296644"/>
            <a:chExt cx="504056" cy="504056"/>
          </a:xfrm>
          <a:solidFill>
            <a:schemeClr val="bg1"/>
          </a:solidFill>
        </p:grpSpPr>
        <p:sp>
          <p:nvSpPr>
            <p:cNvPr id="1286" name="Isosceles Triangle 128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87" name="Trapezoid 1286"/>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288" name="Straight Connector 1287"/>
          <p:cNvCxnSpPr>
            <a:stCxn id="1286" idx="0"/>
          </p:cNvCxnSpPr>
          <p:nvPr/>
        </p:nvCxnSpPr>
        <p:spPr bwMode="auto">
          <a:xfrm rot="10800000" flipV="1">
            <a:off x="6439895" y="49126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289" name="Rectangle 1288"/>
          <p:cNvSpPr/>
          <p:nvPr/>
        </p:nvSpPr>
        <p:spPr bwMode="auto">
          <a:xfrm>
            <a:off x="4183460" y="4000500"/>
            <a:ext cx="2592289" cy="288032"/>
          </a:xfrm>
          <a:prstGeom prst="rect">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0" dirty="0" smtClean="0">
                <a:latin typeface="Arial" charset="0"/>
              </a:rPr>
              <a:t>Virtual BSI</a:t>
            </a:r>
            <a:r>
              <a:rPr kumimoji="0" lang="en-GB" sz="1400" b="0" i="0" u="none" strike="noStrike" cap="none" normalizeH="0" baseline="0" dirty="0" smtClean="0">
                <a:ln>
                  <a:noFill/>
                </a:ln>
                <a:solidFill>
                  <a:schemeClr val="tx1"/>
                </a:solidFill>
                <a:effectLst/>
                <a:latin typeface="Arial" charset="0"/>
                <a:ea typeface="MS PGothic" pitchFamily="34" charset="-128"/>
              </a:rPr>
              <a:t> </a:t>
            </a:r>
            <a:r>
              <a:rPr kumimoji="0" lang="en-GB" sz="1400" b="0" i="0" u="none" strike="noStrike" cap="none" normalizeH="0" baseline="0" dirty="0" smtClean="0">
                <a:ln>
                  <a:noFill/>
                </a:ln>
                <a:solidFill>
                  <a:schemeClr val="tx1"/>
                </a:solidFill>
                <a:effectLst/>
                <a:latin typeface="Arial" charset="0"/>
                <a:ea typeface="MS PGothic" pitchFamily="34" charset="-128"/>
              </a:rPr>
              <a:t>EC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sp>
        <p:nvSpPr>
          <p:cNvPr id="1290" name="TextBox 1289"/>
          <p:cNvSpPr txBox="1"/>
          <p:nvPr/>
        </p:nvSpPr>
        <p:spPr>
          <a:xfrm>
            <a:off x="6775747" y="3496444"/>
            <a:ext cx="1296144" cy="430887"/>
          </a:xfrm>
          <a:prstGeom prst="rect">
            <a:avLst/>
          </a:prstGeom>
          <a:noFill/>
        </p:spPr>
        <p:txBody>
          <a:bodyPr wrap="square" lIns="0" tIns="0" rIns="0" bIns="0" rtlCol="0">
            <a:spAutoFit/>
          </a:bodyPr>
          <a:lstStyle/>
          <a:p>
            <a:r>
              <a:rPr lang="en-GB" sz="1400" b="0" dirty="0" smtClean="0"/>
              <a:t>SVLAN </a:t>
            </a:r>
            <a:r>
              <a:rPr lang="en-GB" sz="1400" b="0" dirty="0" err="1" smtClean="0"/>
              <a:t>encaps</a:t>
            </a:r>
            <a:endParaRPr lang="en-GB" sz="1400" b="0" dirty="0" smtClean="0"/>
          </a:p>
          <a:p>
            <a:r>
              <a:rPr lang="en-GB" sz="1400" b="0" dirty="0" smtClean="0"/>
              <a:t>BSI </a:t>
            </a:r>
            <a:r>
              <a:rPr lang="en-GB" sz="1400" b="0" dirty="0" smtClean="0"/>
              <a:t>MEP</a:t>
            </a:r>
            <a:endParaRPr lang="en-US" sz="1400" b="0" dirty="0" smtClean="0"/>
          </a:p>
        </p:txBody>
      </p:sp>
      <p:cxnSp>
        <p:nvCxnSpPr>
          <p:cNvPr id="1299" name="Straight Connector 1298"/>
          <p:cNvCxnSpPr/>
          <p:nvPr/>
        </p:nvCxnSpPr>
        <p:spPr bwMode="auto">
          <a:xfrm rot="10800000">
            <a:off x="7999883" y="4288532"/>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0" name="Straight Connector 1299"/>
          <p:cNvCxnSpPr/>
          <p:nvPr/>
        </p:nvCxnSpPr>
        <p:spPr bwMode="auto">
          <a:xfrm rot="10800000">
            <a:off x="7855868"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1" name="Straight Connector 1300"/>
          <p:cNvCxnSpPr/>
          <p:nvPr/>
        </p:nvCxnSpPr>
        <p:spPr bwMode="auto">
          <a:xfrm rot="10800000">
            <a:off x="7927875"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2" name="Straight Connector 1301"/>
          <p:cNvCxnSpPr/>
          <p:nvPr/>
        </p:nvCxnSpPr>
        <p:spPr bwMode="auto">
          <a:xfrm rot="10800000">
            <a:off x="8071892"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03" name="Group 22"/>
          <p:cNvGrpSpPr>
            <a:grpSpLocks noChangeAspect="1"/>
          </p:cNvGrpSpPr>
          <p:nvPr/>
        </p:nvGrpSpPr>
        <p:grpSpPr>
          <a:xfrm rot="10800000">
            <a:off x="7760223" y="4529016"/>
            <a:ext cx="383676" cy="383676"/>
            <a:chOff x="655067" y="5296644"/>
            <a:chExt cx="504056" cy="504056"/>
          </a:xfrm>
          <a:solidFill>
            <a:schemeClr val="bg1"/>
          </a:solidFill>
        </p:grpSpPr>
        <p:sp>
          <p:nvSpPr>
            <p:cNvPr id="1304" name="Isosceles Triangle 1303"/>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05" name="Trapezoid 1304"/>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306" name="Straight Connector 1305"/>
          <p:cNvCxnSpPr>
            <a:stCxn id="1304" idx="0"/>
          </p:cNvCxnSpPr>
          <p:nvPr/>
        </p:nvCxnSpPr>
        <p:spPr bwMode="auto">
          <a:xfrm rot="10800000" flipV="1">
            <a:off x="7952062" y="49126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7" name="Straight Connector 1306"/>
          <p:cNvCxnSpPr/>
          <p:nvPr/>
        </p:nvCxnSpPr>
        <p:spPr bwMode="auto">
          <a:xfrm rot="10800000">
            <a:off x="8671592" y="4288532"/>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8" name="Straight Connector 1307"/>
          <p:cNvCxnSpPr/>
          <p:nvPr/>
        </p:nvCxnSpPr>
        <p:spPr bwMode="auto">
          <a:xfrm rot="10800000">
            <a:off x="8527577"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09" name="Straight Connector 1308"/>
          <p:cNvCxnSpPr/>
          <p:nvPr/>
        </p:nvCxnSpPr>
        <p:spPr bwMode="auto">
          <a:xfrm rot="10800000">
            <a:off x="8599584"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0" name="Straight Connector 1309"/>
          <p:cNvCxnSpPr/>
          <p:nvPr/>
        </p:nvCxnSpPr>
        <p:spPr bwMode="auto">
          <a:xfrm rot="10800000">
            <a:off x="8743601"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11" name="Group 22"/>
          <p:cNvGrpSpPr>
            <a:grpSpLocks noChangeAspect="1"/>
          </p:cNvGrpSpPr>
          <p:nvPr/>
        </p:nvGrpSpPr>
        <p:grpSpPr>
          <a:xfrm rot="10800000">
            <a:off x="8431932" y="4529016"/>
            <a:ext cx="383676" cy="383676"/>
            <a:chOff x="655067" y="5296644"/>
            <a:chExt cx="504056" cy="504056"/>
          </a:xfrm>
          <a:solidFill>
            <a:schemeClr val="bg1"/>
          </a:solidFill>
        </p:grpSpPr>
        <p:sp>
          <p:nvSpPr>
            <p:cNvPr id="1312" name="Isosceles Triangle 131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13" name="Trapezoid 1312"/>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314" name="Straight Connector 1313"/>
          <p:cNvCxnSpPr>
            <a:stCxn id="1312" idx="0"/>
          </p:cNvCxnSpPr>
          <p:nvPr/>
        </p:nvCxnSpPr>
        <p:spPr bwMode="auto">
          <a:xfrm rot="10800000" flipV="1">
            <a:off x="8623771" y="49126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5" name="Straight Connector 1314"/>
          <p:cNvCxnSpPr/>
          <p:nvPr/>
        </p:nvCxnSpPr>
        <p:spPr bwMode="auto">
          <a:xfrm rot="10800000">
            <a:off x="9296027" y="4288532"/>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6" name="Straight Connector 1315"/>
          <p:cNvCxnSpPr/>
          <p:nvPr/>
        </p:nvCxnSpPr>
        <p:spPr bwMode="auto">
          <a:xfrm rot="10800000">
            <a:off x="9152012"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7" name="Straight Connector 1316"/>
          <p:cNvCxnSpPr/>
          <p:nvPr/>
        </p:nvCxnSpPr>
        <p:spPr bwMode="auto">
          <a:xfrm rot="10800000">
            <a:off x="9224019"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18" name="Straight Connector 1317"/>
          <p:cNvCxnSpPr/>
          <p:nvPr/>
        </p:nvCxnSpPr>
        <p:spPr bwMode="auto">
          <a:xfrm rot="10800000">
            <a:off x="9368036" y="4288535"/>
            <a:ext cx="0" cy="28802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19" name="Group 22"/>
          <p:cNvGrpSpPr>
            <a:grpSpLocks noChangeAspect="1"/>
          </p:cNvGrpSpPr>
          <p:nvPr/>
        </p:nvGrpSpPr>
        <p:grpSpPr>
          <a:xfrm rot="10800000">
            <a:off x="9056367" y="4529016"/>
            <a:ext cx="383676" cy="383676"/>
            <a:chOff x="655067" y="5296644"/>
            <a:chExt cx="504056" cy="504056"/>
          </a:xfrm>
          <a:solidFill>
            <a:schemeClr val="bg1"/>
          </a:solidFill>
        </p:grpSpPr>
        <p:sp>
          <p:nvSpPr>
            <p:cNvPr id="1320" name="Isosceles Triangle 131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21" name="Trapezoid 1320"/>
            <p:cNvSpPr/>
            <p:nvPr/>
          </p:nvSpPr>
          <p:spPr bwMode="auto">
            <a:xfrm>
              <a:off x="655067" y="5656684"/>
              <a:ext cx="504056"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322" name="Straight Connector 1321"/>
          <p:cNvCxnSpPr>
            <a:stCxn id="1320" idx="0"/>
          </p:cNvCxnSpPr>
          <p:nvPr/>
        </p:nvCxnSpPr>
        <p:spPr bwMode="auto">
          <a:xfrm rot="10800000" flipV="1">
            <a:off x="9248206" y="491269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323" name="Rectangle 1322"/>
          <p:cNvSpPr/>
          <p:nvPr/>
        </p:nvSpPr>
        <p:spPr bwMode="auto">
          <a:xfrm>
            <a:off x="7711851" y="4000500"/>
            <a:ext cx="1872209" cy="288032"/>
          </a:xfrm>
          <a:prstGeom prst="rect">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0" dirty="0" smtClean="0">
                <a:latin typeface="Arial" charset="0"/>
              </a:rPr>
              <a:t>Virtual BSI</a:t>
            </a:r>
            <a:r>
              <a:rPr kumimoji="0" lang="en-GB" sz="1400" b="0" i="0" u="none" strike="noStrike" cap="none" normalizeH="0" baseline="0" dirty="0" smtClean="0">
                <a:ln>
                  <a:noFill/>
                </a:ln>
                <a:solidFill>
                  <a:schemeClr val="tx1"/>
                </a:solidFill>
                <a:effectLst/>
                <a:latin typeface="Arial" charset="0"/>
                <a:ea typeface="MS PGothic" pitchFamily="34" charset="-128"/>
              </a:rPr>
              <a:t> </a:t>
            </a:r>
            <a:r>
              <a:rPr kumimoji="0" lang="en-GB" sz="1400" b="0" i="0" u="none" strike="noStrike" cap="none" normalizeH="0" baseline="0" dirty="0" smtClean="0">
                <a:ln>
                  <a:noFill/>
                </a:ln>
                <a:solidFill>
                  <a:schemeClr val="tx1"/>
                </a:solidFill>
                <a:effectLst/>
                <a:latin typeface="Arial" charset="0"/>
                <a:ea typeface="MS PGothic" pitchFamily="34" charset="-128"/>
              </a:rPr>
              <a:t>EC Relay</a:t>
            </a:r>
            <a:endParaRPr kumimoji="0" lang="en-US" sz="1400" b="0" i="0" u="none" strike="noStrike" cap="none" normalizeH="0" baseline="0" dirty="0" smtClean="0">
              <a:ln>
                <a:noFill/>
              </a:ln>
              <a:solidFill>
                <a:schemeClr val="tx1"/>
              </a:solidFill>
              <a:effectLst/>
              <a:latin typeface="Arial" charset="0"/>
              <a:ea typeface="MS PGothic" pitchFamily="34" charset="-128"/>
            </a:endParaRPr>
          </a:p>
        </p:txBody>
      </p:sp>
      <p:cxnSp>
        <p:nvCxnSpPr>
          <p:cNvPr id="1326" name="Straight Connector 1325"/>
          <p:cNvCxnSpPr/>
          <p:nvPr/>
        </p:nvCxnSpPr>
        <p:spPr bwMode="auto">
          <a:xfrm rot="10800000">
            <a:off x="8510830" y="34173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7" name="Straight Connector 1326"/>
          <p:cNvCxnSpPr/>
          <p:nvPr/>
        </p:nvCxnSpPr>
        <p:spPr bwMode="auto">
          <a:xfrm rot="10800000">
            <a:off x="8337030" y="34173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28" name="Straight Connector 1327"/>
          <p:cNvCxnSpPr/>
          <p:nvPr/>
        </p:nvCxnSpPr>
        <p:spPr bwMode="auto">
          <a:xfrm rot="10800000">
            <a:off x="8132124" y="34173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29" name="Group 263"/>
          <p:cNvGrpSpPr>
            <a:grpSpLocks noChangeAspect="1"/>
          </p:cNvGrpSpPr>
          <p:nvPr/>
        </p:nvGrpSpPr>
        <p:grpSpPr>
          <a:xfrm>
            <a:off x="8071890" y="3539083"/>
            <a:ext cx="127891" cy="383676"/>
            <a:chOff x="1951211" y="1696244"/>
            <a:chExt cx="144016" cy="432048"/>
          </a:xfrm>
          <a:solidFill>
            <a:srgbClr val="FFCC00"/>
          </a:solidFill>
        </p:grpSpPr>
        <p:sp>
          <p:nvSpPr>
            <p:cNvPr id="1330" name="Flowchart: Delay 132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31" name="Isosceles Triangle 133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32" name="Flowchart: Delay 133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33" name="Isosceles Triangle 133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334" name="Group 264"/>
          <p:cNvGrpSpPr>
            <a:grpSpLocks noChangeAspect="1"/>
          </p:cNvGrpSpPr>
          <p:nvPr/>
        </p:nvGrpSpPr>
        <p:grpSpPr>
          <a:xfrm>
            <a:off x="8271790" y="3539083"/>
            <a:ext cx="127891" cy="383676"/>
            <a:chOff x="1951211" y="1696244"/>
            <a:chExt cx="144016" cy="432048"/>
          </a:xfrm>
          <a:solidFill>
            <a:srgbClr val="FFCC00"/>
          </a:solidFill>
        </p:grpSpPr>
        <p:sp>
          <p:nvSpPr>
            <p:cNvPr id="1335" name="Flowchart: Delay 133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36" name="Isosceles Triangle 133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37" name="Flowchart: Delay 133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38" name="Isosceles Triangle 133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339" name="Group 273"/>
          <p:cNvGrpSpPr>
            <a:grpSpLocks noChangeAspect="1"/>
          </p:cNvGrpSpPr>
          <p:nvPr/>
        </p:nvGrpSpPr>
        <p:grpSpPr>
          <a:xfrm>
            <a:off x="8448056" y="3539083"/>
            <a:ext cx="127891" cy="383676"/>
            <a:chOff x="1951211" y="1696244"/>
            <a:chExt cx="144016" cy="432048"/>
          </a:xfrm>
          <a:solidFill>
            <a:srgbClr val="FFCC00"/>
          </a:solidFill>
        </p:grpSpPr>
        <p:sp>
          <p:nvSpPr>
            <p:cNvPr id="1340" name="Flowchart: Delay 133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41" name="Isosceles Triangle 134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42" name="Flowchart: Delay 134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43" name="Isosceles Triangle 134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1345" name="TextBox 1344"/>
          <p:cNvSpPr txBox="1"/>
          <p:nvPr/>
        </p:nvSpPr>
        <p:spPr>
          <a:xfrm>
            <a:off x="9361039" y="3640460"/>
            <a:ext cx="1231132" cy="215444"/>
          </a:xfrm>
          <a:prstGeom prst="rect">
            <a:avLst/>
          </a:prstGeom>
          <a:noFill/>
        </p:spPr>
        <p:txBody>
          <a:bodyPr wrap="square" lIns="0" tIns="0" rIns="0" bIns="0" rtlCol="0">
            <a:spAutoFit/>
          </a:bodyPr>
          <a:lstStyle/>
          <a:p>
            <a:r>
              <a:rPr lang="en-GB" sz="1400" b="0" dirty="0" smtClean="0"/>
              <a:t>BSI</a:t>
            </a:r>
            <a:r>
              <a:rPr lang="en-GB" sz="1400" b="0" dirty="0" smtClean="0"/>
              <a:t> </a:t>
            </a:r>
            <a:r>
              <a:rPr lang="en-GB" sz="1400" b="0" dirty="0" smtClean="0"/>
              <a:t>MEP/MIP</a:t>
            </a:r>
            <a:endParaRPr lang="en-US" sz="1400" b="0" dirty="0" smtClean="0"/>
          </a:p>
        </p:txBody>
      </p:sp>
      <p:cxnSp>
        <p:nvCxnSpPr>
          <p:cNvPr id="1361" name="Straight Connector 1360"/>
          <p:cNvCxnSpPr/>
          <p:nvPr/>
        </p:nvCxnSpPr>
        <p:spPr bwMode="auto">
          <a:xfrm rot="10800000">
            <a:off x="9135886" y="34173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2" name="Straight Connector 1361"/>
          <p:cNvCxnSpPr/>
          <p:nvPr/>
        </p:nvCxnSpPr>
        <p:spPr bwMode="auto">
          <a:xfrm rot="10800000">
            <a:off x="8935987" y="34173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363" name="Straight Connector 1362"/>
          <p:cNvCxnSpPr/>
          <p:nvPr/>
        </p:nvCxnSpPr>
        <p:spPr bwMode="auto">
          <a:xfrm rot="10800000">
            <a:off x="8703840" y="34173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364" name="Group 263"/>
          <p:cNvGrpSpPr>
            <a:grpSpLocks noChangeAspect="1"/>
          </p:cNvGrpSpPr>
          <p:nvPr/>
        </p:nvGrpSpPr>
        <p:grpSpPr>
          <a:xfrm>
            <a:off x="8647957" y="3539083"/>
            <a:ext cx="127891" cy="383676"/>
            <a:chOff x="1951211" y="1696244"/>
            <a:chExt cx="144016" cy="432048"/>
          </a:xfrm>
          <a:solidFill>
            <a:srgbClr val="FFCC00"/>
          </a:solidFill>
        </p:grpSpPr>
        <p:sp>
          <p:nvSpPr>
            <p:cNvPr id="1365" name="Flowchart: Delay 136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66" name="Isosceles Triangle 136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67" name="Flowchart: Delay 136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68" name="Isosceles Triangle 136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369" name="Group 264"/>
          <p:cNvGrpSpPr>
            <a:grpSpLocks noChangeAspect="1"/>
          </p:cNvGrpSpPr>
          <p:nvPr/>
        </p:nvGrpSpPr>
        <p:grpSpPr>
          <a:xfrm>
            <a:off x="8863979" y="3539083"/>
            <a:ext cx="127891" cy="383676"/>
            <a:chOff x="1951211" y="1696244"/>
            <a:chExt cx="144016" cy="432048"/>
          </a:xfrm>
          <a:solidFill>
            <a:srgbClr val="FFCC00"/>
          </a:solidFill>
        </p:grpSpPr>
        <p:sp>
          <p:nvSpPr>
            <p:cNvPr id="1370" name="Flowchart: Delay 136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71" name="Isosceles Triangle 137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72" name="Flowchart: Delay 137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73" name="Isosceles Triangle 137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374" name="Group 273"/>
          <p:cNvGrpSpPr>
            <a:grpSpLocks noChangeAspect="1"/>
          </p:cNvGrpSpPr>
          <p:nvPr/>
        </p:nvGrpSpPr>
        <p:grpSpPr>
          <a:xfrm>
            <a:off x="9080003" y="3539083"/>
            <a:ext cx="127891" cy="383676"/>
            <a:chOff x="1951211" y="1696244"/>
            <a:chExt cx="144016" cy="432048"/>
          </a:xfrm>
          <a:solidFill>
            <a:srgbClr val="FFCC00"/>
          </a:solidFill>
        </p:grpSpPr>
        <p:sp>
          <p:nvSpPr>
            <p:cNvPr id="1375" name="Flowchart: Delay 137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76" name="Isosceles Triangle 137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77" name="Flowchart: Delay 137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78" name="Isosceles Triangle 137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sp>
        <p:nvSpPr>
          <p:cNvPr id="1379" name="Rectangle 1378"/>
          <p:cNvSpPr/>
          <p:nvPr/>
        </p:nvSpPr>
        <p:spPr>
          <a:xfrm>
            <a:off x="9368035" y="3280420"/>
            <a:ext cx="864095" cy="215444"/>
          </a:xfrm>
          <a:prstGeom prst="rect">
            <a:avLst/>
          </a:prstGeom>
          <a:noFill/>
        </p:spPr>
        <p:txBody>
          <a:bodyPr wrap="square" lIns="0" tIns="0" rIns="0" bIns="0" rtlCol="0">
            <a:spAutoFit/>
          </a:bodyPr>
          <a:lstStyle/>
          <a:p>
            <a:r>
              <a:rPr lang="en-GB" sz="1400" b="0" dirty="0" smtClean="0"/>
              <a:t>BSI </a:t>
            </a:r>
            <a:r>
              <a:rPr lang="en-GB" sz="1400" b="0" dirty="0" err="1" smtClean="0"/>
              <a:t>mux</a:t>
            </a:r>
            <a:r>
              <a:rPr lang="en-GB" sz="1400" b="0" dirty="0" smtClean="0"/>
              <a:t> </a:t>
            </a:r>
            <a:endParaRPr lang="en-US" sz="1400" b="0" dirty="0" smtClean="0"/>
          </a:p>
        </p:txBody>
      </p:sp>
      <p:sp>
        <p:nvSpPr>
          <p:cNvPr id="1382" name="Trapezoid 18"/>
          <p:cNvSpPr/>
          <p:nvPr/>
        </p:nvSpPr>
        <p:spPr bwMode="auto">
          <a:xfrm rot="10800000" flipV="1">
            <a:off x="8071891" y="3280420"/>
            <a:ext cx="1152128" cy="144016"/>
          </a:xfrm>
          <a:prstGeom prst="trapezoid">
            <a:avLst>
              <a:gd name="adj" fmla="val 49845"/>
            </a:avLst>
          </a:prstGeom>
          <a:solidFill>
            <a:srgbClr val="FFCC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cxnSp>
        <p:nvCxnSpPr>
          <p:cNvPr id="1408" name="Straight Connector 1407"/>
          <p:cNvCxnSpPr>
            <a:endCxn id="1407" idx="0"/>
          </p:cNvCxnSpPr>
          <p:nvPr/>
        </p:nvCxnSpPr>
        <p:spPr bwMode="auto">
          <a:xfrm>
            <a:off x="8647956" y="2704356"/>
            <a:ext cx="0" cy="18534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409" name="Rectangle 1408"/>
          <p:cNvSpPr/>
          <p:nvPr/>
        </p:nvSpPr>
        <p:spPr>
          <a:xfrm>
            <a:off x="9368036" y="2992388"/>
            <a:ext cx="1008111" cy="215444"/>
          </a:xfrm>
          <a:prstGeom prst="rect">
            <a:avLst/>
          </a:prstGeom>
          <a:noFill/>
        </p:spPr>
        <p:txBody>
          <a:bodyPr wrap="square" lIns="0" tIns="0" rIns="0" bIns="0" rtlCol="0">
            <a:spAutoFit/>
          </a:bodyPr>
          <a:lstStyle/>
          <a:p>
            <a:r>
              <a:rPr lang="en-GB" sz="1400" b="0" dirty="0" smtClean="0"/>
              <a:t>Link MEP</a:t>
            </a:r>
            <a:endParaRPr lang="en-US" sz="1400" b="0" dirty="0" smtClean="0"/>
          </a:p>
        </p:txBody>
      </p:sp>
      <p:sp>
        <p:nvSpPr>
          <p:cNvPr id="270" name="Rectangle 269"/>
          <p:cNvSpPr/>
          <p:nvPr/>
        </p:nvSpPr>
        <p:spPr bwMode="auto">
          <a:xfrm>
            <a:off x="902148" y="5010532"/>
            <a:ext cx="9185967" cy="575514"/>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BVLAN </a:t>
            </a:r>
            <a:r>
              <a:rPr kumimoji="0" lang="en-GB" sz="1800" b="1" i="0" u="none" strike="noStrike" cap="none" normalizeH="0" baseline="0" dirty="0" smtClean="0">
                <a:ln>
                  <a:noFill/>
                </a:ln>
                <a:solidFill>
                  <a:schemeClr val="tx1"/>
                </a:solidFill>
                <a:effectLst/>
                <a:latin typeface="Arial" charset="0"/>
                <a:ea typeface="MS PGothic" pitchFamily="34" charset="-128"/>
              </a:rPr>
              <a:t>EC </a:t>
            </a:r>
            <a:r>
              <a:rPr kumimoji="0" lang="en-GB" sz="1800" b="1" i="0" u="none" strike="noStrike" cap="none" normalizeH="0" baseline="0" dirty="0" smtClean="0">
                <a:ln>
                  <a:noFill/>
                </a:ln>
                <a:solidFill>
                  <a:schemeClr val="tx1"/>
                </a:solidFill>
                <a:effectLst/>
                <a:latin typeface="Arial" charset="0"/>
                <a:ea typeface="MS PGothic" pitchFamily="34" charset="-128"/>
              </a:rPr>
              <a:t>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Legend</a:t>
            </a:r>
            <a:endParaRPr lang="en-US" dirty="0"/>
          </a:p>
        </p:txBody>
      </p:sp>
      <p:sp>
        <p:nvSpPr>
          <p:cNvPr id="3" name="Content Placeholder 2"/>
          <p:cNvSpPr>
            <a:spLocks noGrp="1"/>
          </p:cNvSpPr>
          <p:nvPr>
            <p:ph idx="1"/>
          </p:nvPr>
        </p:nvSpPr>
        <p:spPr/>
        <p:txBody>
          <a:bodyPr/>
          <a:lstStyle/>
          <a:p>
            <a:pPr marL="0" indent="0"/>
            <a:r>
              <a:rPr lang="en-GB" dirty="0" smtClean="0"/>
              <a:t>The configurations in this presentation require the use of a more compact modelling method than provided by the 802.1Q models</a:t>
            </a:r>
          </a:p>
          <a:p>
            <a:pPr marL="0" indent="0"/>
            <a:r>
              <a:rPr lang="en-GB" dirty="0" smtClean="0"/>
              <a:t>For this reason the next slides present alternative presentations for the various XXP ports specified in 802.1Q</a:t>
            </a:r>
          </a:p>
          <a:p>
            <a:pPr marL="0" indent="0"/>
            <a:r>
              <a:rPr lang="en-GB" dirty="0" smtClean="0"/>
              <a:t>Those alternative presentations focus on the MEP, MIP and multiplexing/</a:t>
            </a:r>
            <a:r>
              <a:rPr lang="en-GB" dirty="0" err="1" smtClean="0"/>
              <a:t>demultiplexing</a:t>
            </a:r>
            <a:r>
              <a:rPr lang="en-GB" dirty="0" smtClean="0"/>
              <a:t> (MUX) functionality within those XXP ports and port pairs</a:t>
            </a:r>
          </a:p>
          <a:p>
            <a:pPr marL="0" indent="0"/>
            <a:r>
              <a:rPr lang="en-GB" dirty="0" smtClean="0"/>
              <a:t>The alternative presentation of the PIP-CBP port pair assumes the support of the basic functionality specified in clause 5.7/802.1Q, supporting single domain PBB networks with IB BEB and BCB nodes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2" name="Rectangle 1011"/>
          <p:cNvSpPr/>
          <p:nvPr/>
        </p:nvSpPr>
        <p:spPr bwMode="auto">
          <a:xfrm>
            <a:off x="4111451" y="5368652"/>
            <a:ext cx="1872208"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3" name="Rectangle 1012"/>
          <p:cNvSpPr/>
          <p:nvPr/>
        </p:nvSpPr>
        <p:spPr bwMode="auto">
          <a:xfrm>
            <a:off x="4111451" y="630475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4" name="Rectangle 1013"/>
          <p:cNvSpPr/>
          <p:nvPr/>
        </p:nvSpPr>
        <p:spPr bwMode="auto">
          <a:xfrm>
            <a:off x="4111451" y="65207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5" name="Rectangle 1014"/>
          <p:cNvSpPr/>
          <p:nvPr/>
        </p:nvSpPr>
        <p:spPr bwMode="auto">
          <a:xfrm>
            <a:off x="4111451" y="6736804"/>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6" name="Rectangle 1015"/>
          <p:cNvSpPr/>
          <p:nvPr/>
        </p:nvSpPr>
        <p:spPr bwMode="auto">
          <a:xfrm>
            <a:off x="4111451" y="709684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7" name="Rectangle 1016"/>
          <p:cNvSpPr/>
          <p:nvPr/>
        </p:nvSpPr>
        <p:spPr bwMode="auto">
          <a:xfrm>
            <a:off x="4111451" y="731286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8" name="Isosceles Triangle 1017"/>
          <p:cNvSpPr/>
          <p:nvPr/>
        </p:nvSpPr>
        <p:spPr bwMode="auto">
          <a:xfrm flipV="1">
            <a:off x="4839444" y="6808812"/>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9" name="Isosceles Triangle 1018"/>
          <p:cNvSpPr/>
          <p:nvPr/>
        </p:nvSpPr>
        <p:spPr bwMode="auto">
          <a:xfrm>
            <a:off x="5119564"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20" name="Group 251"/>
          <p:cNvGrpSpPr/>
          <p:nvPr/>
        </p:nvGrpSpPr>
        <p:grpSpPr>
          <a:xfrm>
            <a:off x="5119564" y="5728692"/>
            <a:ext cx="216024" cy="216023"/>
            <a:chOff x="9209112" y="7464897"/>
            <a:chExt cx="432048" cy="216023"/>
          </a:xfrm>
          <a:solidFill>
            <a:srgbClr val="66FF33"/>
          </a:solidFill>
        </p:grpSpPr>
        <p:sp>
          <p:nvSpPr>
            <p:cNvPr id="1021" name="Flowchart: Delay 102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2" name="Flowchart: Delay 102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23" name="Isosceles Triangle 1022"/>
          <p:cNvSpPr/>
          <p:nvPr/>
        </p:nvSpPr>
        <p:spPr bwMode="auto">
          <a:xfrm flipV="1">
            <a:off x="5119564"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4" name="Isosceles Triangle 1023"/>
          <p:cNvSpPr/>
          <p:nvPr/>
        </p:nvSpPr>
        <p:spPr bwMode="auto">
          <a:xfrm>
            <a:off x="5407596"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25" name="Group 254"/>
          <p:cNvGrpSpPr/>
          <p:nvPr/>
        </p:nvGrpSpPr>
        <p:grpSpPr>
          <a:xfrm>
            <a:off x="5407596" y="5728692"/>
            <a:ext cx="216024" cy="216023"/>
            <a:chOff x="9209112" y="7464897"/>
            <a:chExt cx="432048" cy="216023"/>
          </a:xfrm>
          <a:solidFill>
            <a:srgbClr val="66FF33"/>
          </a:solidFill>
        </p:grpSpPr>
        <p:sp>
          <p:nvSpPr>
            <p:cNvPr id="1026" name="Flowchart: Delay 102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7" name="Flowchart: Delay 102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28" name="Isosceles Triangle 1027"/>
          <p:cNvSpPr/>
          <p:nvPr/>
        </p:nvSpPr>
        <p:spPr bwMode="auto">
          <a:xfrm flipV="1">
            <a:off x="5407596"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9" name="Isosceles Triangle 1028"/>
          <p:cNvSpPr/>
          <p:nvPr/>
        </p:nvSpPr>
        <p:spPr bwMode="auto">
          <a:xfrm>
            <a:off x="5695628"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30" name="Group 257"/>
          <p:cNvGrpSpPr/>
          <p:nvPr/>
        </p:nvGrpSpPr>
        <p:grpSpPr>
          <a:xfrm>
            <a:off x="5695628" y="5728692"/>
            <a:ext cx="216024" cy="216023"/>
            <a:chOff x="9209112" y="7464897"/>
            <a:chExt cx="432048" cy="216023"/>
          </a:xfrm>
          <a:solidFill>
            <a:srgbClr val="66FF33"/>
          </a:solidFill>
        </p:grpSpPr>
        <p:sp>
          <p:nvSpPr>
            <p:cNvPr id="1031" name="Flowchart: Delay 103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2" name="Flowchart: Delay 103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33" name="Isosceles Triangle 1032"/>
          <p:cNvSpPr/>
          <p:nvPr/>
        </p:nvSpPr>
        <p:spPr bwMode="auto">
          <a:xfrm flipV="1">
            <a:off x="5695628"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4" name="Isosceles Triangle 1033"/>
          <p:cNvSpPr/>
          <p:nvPr/>
        </p:nvSpPr>
        <p:spPr bwMode="auto">
          <a:xfrm>
            <a:off x="4183459"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35" name="Group 267"/>
          <p:cNvGrpSpPr/>
          <p:nvPr/>
        </p:nvGrpSpPr>
        <p:grpSpPr>
          <a:xfrm>
            <a:off x="4183459" y="5728692"/>
            <a:ext cx="216024" cy="216023"/>
            <a:chOff x="9209112" y="7464897"/>
            <a:chExt cx="432048" cy="216023"/>
          </a:xfrm>
          <a:solidFill>
            <a:srgbClr val="66FF33"/>
          </a:solidFill>
        </p:grpSpPr>
        <p:sp>
          <p:nvSpPr>
            <p:cNvPr id="1036" name="Flowchart: Delay 103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7" name="Flowchart: Delay 103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38" name="Isosceles Triangle 1037"/>
          <p:cNvSpPr/>
          <p:nvPr/>
        </p:nvSpPr>
        <p:spPr bwMode="auto">
          <a:xfrm flipV="1">
            <a:off x="4183459"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9" name="Isosceles Triangle 1038"/>
          <p:cNvSpPr/>
          <p:nvPr/>
        </p:nvSpPr>
        <p:spPr bwMode="auto">
          <a:xfrm>
            <a:off x="4471491"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40" name="Group 270"/>
          <p:cNvGrpSpPr/>
          <p:nvPr/>
        </p:nvGrpSpPr>
        <p:grpSpPr>
          <a:xfrm>
            <a:off x="4471491" y="5728692"/>
            <a:ext cx="216024" cy="216023"/>
            <a:chOff x="9209112" y="7464897"/>
            <a:chExt cx="432048" cy="216023"/>
          </a:xfrm>
          <a:solidFill>
            <a:srgbClr val="66FF33"/>
          </a:solidFill>
        </p:grpSpPr>
        <p:sp>
          <p:nvSpPr>
            <p:cNvPr id="1041" name="Flowchart: Delay 104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2" name="Flowchart: Delay 104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43" name="Isosceles Triangle 1042"/>
          <p:cNvSpPr/>
          <p:nvPr/>
        </p:nvSpPr>
        <p:spPr bwMode="auto">
          <a:xfrm flipV="1">
            <a:off x="4471491"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4" name="Isosceles Triangle 1043"/>
          <p:cNvSpPr/>
          <p:nvPr/>
        </p:nvSpPr>
        <p:spPr bwMode="auto">
          <a:xfrm>
            <a:off x="4759523"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45" name="Group 273"/>
          <p:cNvGrpSpPr/>
          <p:nvPr/>
        </p:nvGrpSpPr>
        <p:grpSpPr>
          <a:xfrm>
            <a:off x="4759523" y="5728692"/>
            <a:ext cx="216024" cy="216023"/>
            <a:chOff x="9209112" y="7464897"/>
            <a:chExt cx="432048" cy="216023"/>
          </a:xfrm>
          <a:solidFill>
            <a:srgbClr val="66FF33"/>
          </a:solidFill>
        </p:grpSpPr>
        <p:sp>
          <p:nvSpPr>
            <p:cNvPr id="1046" name="Flowchart: Delay 104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7" name="Flowchart: Delay 104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48" name="Isosceles Triangle 1047"/>
          <p:cNvSpPr/>
          <p:nvPr/>
        </p:nvSpPr>
        <p:spPr bwMode="auto">
          <a:xfrm flipV="1">
            <a:off x="4759523"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 name="Title 3"/>
          <p:cNvSpPr>
            <a:spLocks noGrp="1"/>
          </p:cNvSpPr>
          <p:nvPr>
            <p:ph type="title"/>
          </p:nvPr>
        </p:nvSpPr>
        <p:spPr/>
        <p:txBody>
          <a:bodyPr/>
          <a:lstStyle/>
          <a:p>
            <a:r>
              <a:rPr lang="en-GB" dirty="0" smtClean="0"/>
              <a:t>Legend</a:t>
            </a:r>
            <a:endParaRPr lang="en-US" dirty="0"/>
          </a:p>
        </p:txBody>
      </p:sp>
      <p:sp>
        <p:nvSpPr>
          <p:cNvPr id="5" name="Rectangle 4"/>
          <p:cNvSpPr/>
          <p:nvPr/>
        </p:nvSpPr>
        <p:spPr bwMode="auto">
          <a:xfrm>
            <a:off x="870511" y="1336204"/>
            <a:ext cx="1872209" cy="94411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6" name="Rectangle 5"/>
          <p:cNvSpPr/>
          <p:nvPr/>
        </p:nvSpPr>
        <p:spPr bwMode="auto">
          <a:xfrm>
            <a:off x="870512" y="292839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7" name="Rectangle 6"/>
          <p:cNvSpPr/>
          <p:nvPr/>
        </p:nvSpPr>
        <p:spPr bwMode="auto">
          <a:xfrm>
            <a:off x="870512" y="271236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8" name="Straight Connector 7"/>
          <p:cNvCxnSpPr/>
          <p:nvPr/>
        </p:nvCxnSpPr>
        <p:spPr bwMode="auto">
          <a:xfrm>
            <a:off x="1806616" y="314441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 name="Rectangle 8"/>
          <p:cNvSpPr/>
          <p:nvPr/>
        </p:nvSpPr>
        <p:spPr bwMode="auto">
          <a:xfrm>
            <a:off x="870512" y="336044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 name="Rectangle 9"/>
          <p:cNvSpPr/>
          <p:nvPr/>
        </p:nvSpPr>
        <p:spPr bwMode="auto">
          <a:xfrm>
            <a:off x="870512" y="357646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 name="Rectangle 10"/>
          <p:cNvSpPr/>
          <p:nvPr/>
        </p:nvSpPr>
        <p:spPr bwMode="auto">
          <a:xfrm>
            <a:off x="870512" y="3792488"/>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2" name="Rectangle 11"/>
          <p:cNvSpPr/>
          <p:nvPr/>
        </p:nvSpPr>
        <p:spPr bwMode="auto">
          <a:xfrm>
            <a:off x="870511"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 name="Rectangle 12"/>
          <p:cNvSpPr/>
          <p:nvPr/>
        </p:nvSpPr>
        <p:spPr bwMode="auto">
          <a:xfrm>
            <a:off x="870511"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 name="Rectangle 13"/>
          <p:cNvSpPr/>
          <p:nvPr/>
        </p:nvSpPr>
        <p:spPr bwMode="auto">
          <a:xfrm>
            <a:off x="1158543"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 name="Rectangle 14"/>
          <p:cNvSpPr/>
          <p:nvPr/>
        </p:nvSpPr>
        <p:spPr bwMode="auto">
          <a:xfrm>
            <a:off x="1158543"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6" name="Rectangle 15"/>
          <p:cNvSpPr/>
          <p:nvPr/>
        </p:nvSpPr>
        <p:spPr bwMode="auto">
          <a:xfrm>
            <a:off x="1518582"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7" name="Rectangle 16"/>
          <p:cNvSpPr/>
          <p:nvPr/>
        </p:nvSpPr>
        <p:spPr bwMode="auto">
          <a:xfrm>
            <a:off x="1518582"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8" name="Isosceles Triangle 17"/>
          <p:cNvSpPr/>
          <p:nvPr/>
        </p:nvSpPr>
        <p:spPr bwMode="auto">
          <a:xfrm flipV="1">
            <a:off x="1037819" y="385648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9" name="Isosceles Triangle 18"/>
          <p:cNvSpPr/>
          <p:nvPr/>
        </p:nvSpPr>
        <p:spPr bwMode="auto">
          <a:xfrm flipV="1">
            <a:off x="2319056" y="385648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 name="Rectangle 19"/>
          <p:cNvSpPr/>
          <p:nvPr/>
        </p:nvSpPr>
        <p:spPr bwMode="auto">
          <a:xfrm>
            <a:off x="1807195"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1" name="Rectangle 20"/>
          <p:cNvSpPr/>
          <p:nvPr/>
        </p:nvSpPr>
        <p:spPr bwMode="auto">
          <a:xfrm>
            <a:off x="1806615"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2" name="Rectangle 21"/>
          <p:cNvSpPr/>
          <p:nvPr/>
        </p:nvSpPr>
        <p:spPr bwMode="auto">
          <a:xfrm>
            <a:off x="2166655"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3" name="Rectangle 22"/>
          <p:cNvSpPr/>
          <p:nvPr/>
        </p:nvSpPr>
        <p:spPr bwMode="auto">
          <a:xfrm>
            <a:off x="2166655"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4" name="Rectangle 23"/>
          <p:cNvSpPr/>
          <p:nvPr/>
        </p:nvSpPr>
        <p:spPr bwMode="auto">
          <a:xfrm>
            <a:off x="2454688"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5" name="Rectangle 24"/>
          <p:cNvSpPr/>
          <p:nvPr/>
        </p:nvSpPr>
        <p:spPr bwMode="auto">
          <a:xfrm>
            <a:off x="2454687"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8" name="Isosceles Triangle 27"/>
          <p:cNvSpPr/>
          <p:nvPr/>
        </p:nvSpPr>
        <p:spPr bwMode="auto">
          <a:xfrm>
            <a:off x="1878624"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9" name="Group 251"/>
          <p:cNvGrpSpPr/>
          <p:nvPr/>
        </p:nvGrpSpPr>
        <p:grpSpPr>
          <a:xfrm>
            <a:off x="1878624" y="1704256"/>
            <a:ext cx="216024" cy="216023"/>
            <a:chOff x="9209112" y="7464897"/>
            <a:chExt cx="432048" cy="216023"/>
          </a:xfrm>
        </p:grpSpPr>
        <p:sp>
          <p:nvSpPr>
            <p:cNvPr id="41" name="Flowchart: Delay 40"/>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2" name="Flowchart: Delay 41"/>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0" name="Isosceles Triangle 29"/>
          <p:cNvSpPr/>
          <p:nvPr/>
        </p:nvSpPr>
        <p:spPr bwMode="auto">
          <a:xfrm flipV="1">
            <a:off x="1878624"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1" name="Isosceles Triangle 30"/>
          <p:cNvSpPr/>
          <p:nvPr/>
        </p:nvSpPr>
        <p:spPr bwMode="auto">
          <a:xfrm>
            <a:off x="2151749"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2" name="Group 254"/>
          <p:cNvGrpSpPr/>
          <p:nvPr/>
        </p:nvGrpSpPr>
        <p:grpSpPr>
          <a:xfrm>
            <a:off x="2151749" y="1704256"/>
            <a:ext cx="216024" cy="216023"/>
            <a:chOff x="9209112" y="7464897"/>
            <a:chExt cx="432048" cy="216023"/>
          </a:xfrm>
        </p:grpSpPr>
        <p:sp>
          <p:nvSpPr>
            <p:cNvPr id="39" name="Flowchart: Delay 38"/>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0" name="Flowchart: Delay 39"/>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3" name="Isosceles Triangle 32"/>
          <p:cNvSpPr/>
          <p:nvPr/>
        </p:nvSpPr>
        <p:spPr bwMode="auto">
          <a:xfrm flipV="1">
            <a:off x="2151749"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4" name="Isosceles Triangle 33"/>
          <p:cNvSpPr/>
          <p:nvPr/>
        </p:nvSpPr>
        <p:spPr bwMode="auto">
          <a:xfrm>
            <a:off x="2454688"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5" name="Group 257"/>
          <p:cNvGrpSpPr/>
          <p:nvPr/>
        </p:nvGrpSpPr>
        <p:grpSpPr>
          <a:xfrm>
            <a:off x="2454688" y="1704256"/>
            <a:ext cx="216024" cy="216023"/>
            <a:chOff x="9209112" y="7464897"/>
            <a:chExt cx="432048" cy="216023"/>
          </a:xfrm>
        </p:grpSpPr>
        <p:sp>
          <p:nvSpPr>
            <p:cNvPr id="37" name="Flowchart: Delay 36"/>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38" name="Flowchart: Delay 37"/>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36" name="Isosceles Triangle 35"/>
          <p:cNvSpPr/>
          <p:nvPr/>
        </p:nvSpPr>
        <p:spPr bwMode="auto">
          <a:xfrm flipV="1">
            <a:off x="2454688"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4" name="Isosceles Triangle 43"/>
          <p:cNvSpPr/>
          <p:nvPr/>
        </p:nvSpPr>
        <p:spPr bwMode="auto">
          <a:xfrm>
            <a:off x="927613"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5" name="Group 267"/>
          <p:cNvGrpSpPr/>
          <p:nvPr/>
        </p:nvGrpSpPr>
        <p:grpSpPr>
          <a:xfrm>
            <a:off x="927613" y="1704256"/>
            <a:ext cx="216024" cy="216023"/>
            <a:chOff x="9209112" y="7464897"/>
            <a:chExt cx="432048" cy="216023"/>
          </a:xfrm>
        </p:grpSpPr>
        <p:sp>
          <p:nvSpPr>
            <p:cNvPr id="57" name="Flowchart: Delay 56"/>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8" name="Flowchart: Delay 57"/>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6" name="Isosceles Triangle 45"/>
          <p:cNvSpPr/>
          <p:nvPr/>
        </p:nvSpPr>
        <p:spPr bwMode="auto">
          <a:xfrm flipV="1">
            <a:off x="927613"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7" name="Isosceles Triangle 46"/>
          <p:cNvSpPr/>
          <p:nvPr/>
        </p:nvSpPr>
        <p:spPr bwMode="auto">
          <a:xfrm>
            <a:off x="1215645"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48" name="Group 270"/>
          <p:cNvGrpSpPr/>
          <p:nvPr/>
        </p:nvGrpSpPr>
        <p:grpSpPr>
          <a:xfrm>
            <a:off x="1215645" y="1704256"/>
            <a:ext cx="216024" cy="216023"/>
            <a:chOff x="9209112" y="7464897"/>
            <a:chExt cx="432048" cy="216023"/>
          </a:xfrm>
        </p:grpSpPr>
        <p:sp>
          <p:nvSpPr>
            <p:cNvPr id="55" name="Flowchart: Delay 54"/>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6" name="Flowchart: Delay 55"/>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49" name="Isosceles Triangle 48"/>
          <p:cNvSpPr/>
          <p:nvPr/>
        </p:nvSpPr>
        <p:spPr bwMode="auto">
          <a:xfrm flipV="1">
            <a:off x="1215645"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0" name="Isosceles Triangle 49"/>
          <p:cNvSpPr/>
          <p:nvPr/>
        </p:nvSpPr>
        <p:spPr bwMode="auto">
          <a:xfrm>
            <a:off x="1518584"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1" name="Group 273"/>
          <p:cNvGrpSpPr/>
          <p:nvPr/>
        </p:nvGrpSpPr>
        <p:grpSpPr>
          <a:xfrm>
            <a:off x="1518584" y="1704256"/>
            <a:ext cx="216024" cy="216023"/>
            <a:chOff x="9209112" y="7464897"/>
            <a:chExt cx="432048" cy="216023"/>
          </a:xfrm>
        </p:grpSpPr>
        <p:sp>
          <p:nvSpPr>
            <p:cNvPr id="53" name="Flowchart: Delay 52"/>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54" name="Flowchart: Delay 53"/>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52" name="Isosceles Triangle 51"/>
          <p:cNvSpPr/>
          <p:nvPr/>
        </p:nvSpPr>
        <p:spPr bwMode="auto">
          <a:xfrm flipV="1">
            <a:off x="1518584"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28" name="Isosceles Triangle 127"/>
          <p:cNvSpPr/>
          <p:nvPr/>
        </p:nvSpPr>
        <p:spPr bwMode="auto">
          <a:xfrm flipV="1">
            <a:off x="1670984" y="385648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30" name="Rectangle 129"/>
          <p:cNvSpPr/>
          <p:nvPr/>
        </p:nvSpPr>
        <p:spPr bwMode="auto">
          <a:xfrm>
            <a:off x="4110871" y="1336204"/>
            <a:ext cx="1872209" cy="944116"/>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1" name="Rectangle 130"/>
          <p:cNvSpPr/>
          <p:nvPr/>
        </p:nvSpPr>
        <p:spPr bwMode="auto">
          <a:xfrm>
            <a:off x="4110872" y="292839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2" name="Rectangle 131"/>
          <p:cNvSpPr/>
          <p:nvPr/>
        </p:nvSpPr>
        <p:spPr bwMode="auto">
          <a:xfrm>
            <a:off x="4110872" y="271236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6.10</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33" name="Straight Connector 132"/>
          <p:cNvCxnSpPr/>
          <p:nvPr/>
        </p:nvCxnSpPr>
        <p:spPr bwMode="auto">
          <a:xfrm>
            <a:off x="5046976" y="3144416"/>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34" name="Rectangle 133"/>
          <p:cNvSpPr/>
          <p:nvPr/>
        </p:nvSpPr>
        <p:spPr bwMode="auto">
          <a:xfrm>
            <a:off x="4110872" y="336044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5" name="Rectangle 134"/>
          <p:cNvSpPr/>
          <p:nvPr/>
        </p:nvSpPr>
        <p:spPr bwMode="auto">
          <a:xfrm>
            <a:off x="4110872" y="357646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6.11, 9.5c</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6" name="Rectangle 135"/>
          <p:cNvSpPr/>
          <p:nvPr/>
        </p:nvSpPr>
        <p:spPr bwMode="auto">
          <a:xfrm>
            <a:off x="4110872" y="3792488"/>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7" name="Rectangle 136"/>
          <p:cNvSpPr/>
          <p:nvPr/>
        </p:nvSpPr>
        <p:spPr bwMode="auto">
          <a:xfrm>
            <a:off x="4110871"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8" name="Rectangle 137"/>
          <p:cNvSpPr/>
          <p:nvPr/>
        </p:nvSpPr>
        <p:spPr bwMode="auto">
          <a:xfrm>
            <a:off x="4110871"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39" name="Rectangle 138"/>
          <p:cNvSpPr/>
          <p:nvPr/>
        </p:nvSpPr>
        <p:spPr bwMode="auto">
          <a:xfrm>
            <a:off x="4398903"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0" name="Rectangle 139"/>
          <p:cNvSpPr/>
          <p:nvPr/>
        </p:nvSpPr>
        <p:spPr bwMode="auto">
          <a:xfrm>
            <a:off x="4398903"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1" name="Rectangle 140"/>
          <p:cNvSpPr/>
          <p:nvPr/>
        </p:nvSpPr>
        <p:spPr bwMode="auto">
          <a:xfrm>
            <a:off x="4758942"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2" name="Rectangle 141"/>
          <p:cNvSpPr/>
          <p:nvPr/>
        </p:nvSpPr>
        <p:spPr bwMode="auto">
          <a:xfrm>
            <a:off x="4758942"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3" name="Isosceles Triangle 142"/>
          <p:cNvSpPr/>
          <p:nvPr/>
        </p:nvSpPr>
        <p:spPr bwMode="auto">
          <a:xfrm flipV="1">
            <a:off x="4278179" y="385648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4" name="Isosceles Triangle 143"/>
          <p:cNvSpPr/>
          <p:nvPr/>
        </p:nvSpPr>
        <p:spPr bwMode="auto">
          <a:xfrm flipV="1">
            <a:off x="5559416" y="385648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45" name="Rectangle 144"/>
          <p:cNvSpPr/>
          <p:nvPr/>
        </p:nvSpPr>
        <p:spPr bwMode="auto">
          <a:xfrm>
            <a:off x="5047555"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6" name="Rectangle 145"/>
          <p:cNvSpPr/>
          <p:nvPr/>
        </p:nvSpPr>
        <p:spPr bwMode="auto">
          <a:xfrm>
            <a:off x="5046975"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7" name="Rectangle 146"/>
          <p:cNvSpPr/>
          <p:nvPr/>
        </p:nvSpPr>
        <p:spPr bwMode="auto">
          <a:xfrm>
            <a:off x="5407015"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8" name="Rectangle 147"/>
          <p:cNvSpPr/>
          <p:nvPr/>
        </p:nvSpPr>
        <p:spPr bwMode="auto">
          <a:xfrm>
            <a:off x="5407015"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49" name="Rectangle 148"/>
          <p:cNvSpPr/>
          <p:nvPr/>
        </p:nvSpPr>
        <p:spPr bwMode="auto">
          <a:xfrm>
            <a:off x="5695048" y="2280320"/>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0" name="Rectangle 149"/>
          <p:cNvSpPr/>
          <p:nvPr/>
        </p:nvSpPr>
        <p:spPr bwMode="auto">
          <a:xfrm>
            <a:off x="5695047" y="2496344"/>
            <a:ext cx="288033"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51" name="Isosceles Triangle 150"/>
          <p:cNvSpPr/>
          <p:nvPr/>
        </p:nvSpPr>
        <p:spPr bwMode="auto">
          <a:xfrm>
            <a:off x="5118984"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52" name="Group 251"/>
          <p:cNvGrpSpPr/>
          <p:nvPr/>
        </p:nvGrpSpPr>
        <p:grpSpPr>
          <a:xfrm>
            <a:off x="5118984" y="1704256"/>
            <a:ext cx="216024" cy="216023"/>
            <a:chOff x="9209112" y="7464897"/>
            <a:chExt cx="432048" cy="216023"/>
          </a:xfrm>
        </p:grpSpPr>
        <p:sp>
          <p:nvSpPr>
            <p:cNvPr id="153" name="Flowchart: Delay 152"/>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4" name="Flowchart: Delay 153"/>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55" name="Isosceles Triangle 154"/>
          <p:cNvSpPr/>
          <p:nvPr/>
        </p:nvSpPr>
        <p:spPr bwMode="auto">
          <a:xfrm flipV="1">
            <a:off x="5118984"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6" name="Isosceles Triangle 155"/>
          <p:cNvSpPr/>
          <p:nvPr/>
        </p:nvSpPr>
        <p:spPr bwMode="auto">
          <a:xfrm>
            <a:off x="5392109"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57" name="Group 254"/>
          <p:cNvGrpSpPr/>
          <p:nvPr/>
        </p:nvGrpSpPr>
        <p:grpSpPr>
          <a:xfrm>
            <a:off x="5392109" y="1704256"/>
            <a:ext cx="216024" cy="216023"/>
            <a:chOff x="9209112" y="7464897"/>
            <a:chExt cx="432048" cy="216023"/>
          </a:xfrm>
        </p:grpSpPr>
        <p:sp>
          <p:nvSpPr>
            <p:cNvPr id="158" name="Flowchart: Delay 157"/>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59" name="Flowchart: Delay 158"/>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60" name="Isosceles Triangle 159"/>
          <p:cNvSpPr/>
          <p:nvPr/>
        </p:nvSpPr>
        <p:spPr bwMode="auto">
          <a:xfrm flipV="1">
            <a:off x="5392109"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1" name="Isosceles Triangle 160"/>
          <p:cNvSpPr/>
          <p:nvPr/>
        </p:nvSpPr>
        <p:spPr bwMode="auto">
          <a:xfrm>
            <a:off x="5695048"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62" name="Group 257"/>
          <p:cNvGrpSpPr/>
          <p:nvPr/>
        </p:nvGrpSpPr>
        <p:grpSpPr>
          <a:xfrm>
            <a:off x="5695048" y="1704256"/>
            <a:ext cx="216024" cy="216023"/>
            <a:chOff x="9209112" y="7464897"/>
            <a:chExt cx="432048" cy="216023"/>
          </a:xfrm>
        </p:grpSpPr>
        <p:sp>
          <p:nvSpPr>
            <p:cNvPr id="163" name="Flowchart: Delay 162"/>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4" name="Flowchart: Delay 163"/>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65" name="Isosceles Triangle 164"/>
          <p:cNvSpPr/>
          <p:nvPr/>
        </p:nvSpPr>
        <p:spPr bwMode="auto">
          <a:xfrm flipV="1">
            <a:off x="5695048"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6" name="Isosceles Triangle 165"/>
          <p:cNvSpPr/>
          <p:nvPr/>
        </p:nvSpPr>
        <p:spPr bwMode="auto">
          <a:xfrm>
            <a:off x="4167973"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67" name="Group 267"/>
          <p:cNvGrpSpPr/>
          <p:nvPr/>
        </p:nvGrpSpPr>
        <p:grpSpPr>
          <a:xfrm>
            <a:off x="4167973" y="1704256"/>
            <a:ext cx="216024" cy="216023"/>
            <a:chOff x="9209112" y="7464897"/>
            <a:chExt cx="432048" cy="216023"/>
          </a:xfrm>
        </p:grpSpPr>
        <p:sp>
          <p:nvSpPr>
            <p:cNvPr id="168" name="Flowchart: Delay 167"/>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69" name="Flowchart: Delay 168"/>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70" name="Isosceles Triangle 169"/>
          <p:cNvSpPr/>
          <p:nvPr/>
        </p:nvSpPr>
        <p:spPr bwMode="auto">
          <a:xfrm flipV="1">
            <a:off x="4167973"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1" name="Isosceles Triangle 170"/>
          <p:cNvSpPr/>
          <p:nvPr/>
        </p:nvSpPr>
        <p:spPr bwMode="auto">
          <a:xfrm>
            <a:off x="4456005"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72" name="Group 270"/>
          <p:cNvGrpSpPr/>
          <p:nvPr/>
        </p:nvGrpSpPr>
        <p:grpSpPr>
          <a:xfrm>
            <a:off x="4456005" y="1704256"/>
            <a:ext cx="216024" cy="216023"/>
            <a:chOff x="9209112" y="7464897"/>
            <a:chExt cx="432048" cy="216023"/>
          </a:xfrm>
        </p:grpSpPr>
        <p:sp>
          <p:nvSpPr>
            <p:cNvPr id="173" name="Flowchart: Delay 172"/>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4" name="Flowchart: Delay 173"/>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75" name="Isosceles Triangle 174"/>
          <p:cNvSpPr/>
          <p:nvPr/>
        </p:nvSpPr>
        <p:spPr bwMode="auto">
          <a:xfrm flipV="1">
            <a:off x="4456005"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6" name="Isosceles Triangle 175"/>
          <p:cNvSpPr/>
          <p:nvPr/>
        </p:nvSpPr>
        <p:spPr bwMode="auto">
          <a:xfrm>
            <a:off x="4758944" y="1416224"/>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77" name="Group 273"/>
          <p:cNvGrpSpPr/>
          <p:nvPr/>
        </p:nvGrpSpPr>
        <p:grpSpPr>
          <a:xfrm>
            <a:off x="4758944" y="1704256"/>
            <a:ext cx="216024" cy="216023"/>
            <a:chOff x="9209112" y="7464897"/>
            <a:chExt cx="432048" cy="216023"/>
          </a:xfrm>
        </p:grpSpPr>
        <p:sp>
          <p:nvSpPr>
            <p:cNvPr id="178" name="Flowchart: Delay 177"/>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79" name="Flowchart: Delay 178"/>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80" name="Isosceles Triangle 179"/>
          <p:cNvSpPr/>
          <p:nvPr/>
        </p:nvSpPr>
        <p:spPr bwMode="auto">
          <a:xfrm flipV="1">
            <a:off x="4758944" y="1992288"/>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81" name="Group 180"/>
          <p:cNvGrpSpPr/>
          <p:nvPr/>
        </p:nvGrpSpPr>
        <p:grpSpPr>
          <a:xfrm>
            <a:off x="4110872" y="2272308"/>
            <a:ext cx="1872208" cy="1520180"/>
            <a:chOff x="2815307" y="3856484"/>
            <a:chExt cx="1872208" cy="1520180"/>
          </a:xfrm>
        </p:grpSpPr>
        <p:grpSp>
          <p:nvGrpSpPr>
            <p:cNvPr id="182" name="Group 181"/>
            <p:cNvGrpSpPr/>
            <p:nvPr/>
          </p:nvGrpSpPr>
          <p:grpSpPr>
            <a:xfrm>
              <a:off x="2815307" y="3864496"/>
              <a:ext cx="576064" cy="1512168"/>
              <a:chOff x="1447155" y="3864496"/>
              <a:chExt cx="864096" cy="1512168"/>
            </a:xfrm>
          </p:grpSpPr>
          <p:sp>
            <p:nvSpPr>
              <p:cNvPr id="189" name="TextBox 188"/>
              <p:cNvSpPr txBox="1"/>
              <p:nvPr/>
            </p:nvSpPr>
            <p:spPr>
              <a:xfrm>
                <a:off x="1533565" y="4175293"/>
                <a:ext cx="700576" cy="307777"/>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90" name="Trapezoid 189"/>
              <p:cNvSpPr/>
              <p:nvPr/>
            </p:nvSpPr>
            <p:spPr bwMode="auto">
              <a:xfrm flipV="1">
                <a:off x="1447155" y="3864496"/>
                <a:ext cx="864096"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183" name="Group 182"/>
            <p:cNvGrpSpPr/>
            <p:nvPr/>
          </p:nvGrpSpPr>
          <p:grpSpPr>
            <a:xfrm>
              <a:off x="3463379" y="3856484"/>
              <a:ext cx="576064" cy="1512168"/>
              <a:chOff x="1447155" y="3864496"/>
              <a:chExt cx="864096" cy="1512168"/>
            </a:xfrm>
          </p:grpSpPr>
          <p:sp>
            <p:nvSpPr>
              <p:cNvPr id="187" name="TextBox 186"/>
              <p:cNvSpPr txBox="1"/>
              <p:nvPr/>
            </p:nvSpPr>
            <p:spPr>
              <a:xfrm>
                <a:off x="1533565" y="4175293"/>
                <a:ext cx="700576" cy="307777"/>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88" name="Trapezoid 187"/>
              <p:cNvSpPr/>
              <p:nvPr/>
            </p:nvSpPr>
            <p:spPr bwMode="auto">
              <a:xfrm flipV="1">
                <a:off x="1447155" y="3864496"/>
                <a:ext cx="864096"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184" name="Group 183"/>
            <p:cNvGrpSpPr/>
            <p:nvPr/>
          </p:nvGrpSpPr>
          <p:grpSpPr>
            <a:xfrm>
              <a:off x="4111451" y="3856484"/>
              <a:ext cx="576064" cy="1512168"/>
              <a:chOff x="1447155" y="3864496"/>
              <a:chExt cx="864096" cy="1512168"/>
            </a:xfrm>
          </p:grpSpPr>
          <p:sp>
            <p:nvSpPr>
              <p:cNvPr id="185" name="TextBox 184"/>
              <p:cNvSpPr txBox="1"/>
              <p:nvPr/>
            </p:nvSpPr>
            <p:spPr>
              <a:xfrm>
                <a:off x="1533565" y="4175293"/>
                <a:ext cx="700576" cy="307777"/>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86" name="Trapezoid 185"/>
              <p:cNvSpPr/>
              <p:nvPr/>
            </p:nvSpPr>
            <p:spPr bwMode="auto">
              <a:xfrm flipV="1">
                <a:off x="1447155" y="3864496"/>
                <a:ext cx="864096"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sp>
        <p:nvSpPr>
          <p:cNvPr id="191" name="Isosceles Triangle 190"/>
          <p:cNvSpPr/>
          <p:nvPr/>
        </p:nvSpPr>
        <p:spPr bwMode="auto">
          <a:xfrm flipV="1">
            <a:off x="4911344" y="3856484"/>
            <a:ext cx="279648" cy="216024"/>
          </a:xfrm>
          <a:prstGeom prst="triangle">
            <a:avLst/>
          </a:prstGeom>
          <a:solidFill>
            <a:srgbClr val="66FF33"/>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93" name="Straight Arrow Connector 192"/>
          <p:cNvCxnSpPr/>
          <p:nvPr/>
        </p:nvCxnSpPr>
        <p:spPr bwMode="auto">
          <a:xfrm>
            <a:off x="726495" y="1336204"/>
            <a:ext cx="0" cy="180020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94" name="TextBox 193"/>
          <p:cNvSpPr txBox="1"/>
          <p:nvPr/>
        </p:nvSpPr>
        <p:spPr>
          <a:xfrm rot="16200000" flipH="1">
            <a:off x="545709" y="2128292"/>
            <a:ext cx="290144" cy="215444"/>
          </a:xfrm>
          <a:prstGeom prst="rect">
            <a:avLst/>
          </a:prstGeom>
          <a:solidFill>
            <a:schemeClr val="bg1"/>
          </a:solidFill>
        </p:spPr>
        <p:txBody>
          <a:bodyPr wrap="none" lIns="0" tIns="0" rIns="0" bIns="0" rtlCol="0">
            <a:spAutoFit/>
          </a:bodyPr>
          <a:lstStyle/>
          <a:p>
            <a:r>
              <a:rPr lang="en-GB" sz="1400" dirty="0" smtClean="0"/>
              <a:t>PIP</a:t>
            </a:r>
            <a:endParaRPr lang="en-US" sz="1400" dirty="0" smtClean="0"/>
          </a:p>
        </p:txBody>
      </p:sp>
      <p:cxnSp>
        <p:nvCxnSpPr>
          <p:cNvPr id="195" name="Straight Arrow Connector 194"/>
          <p:cNvCxnSpPr/>
          <p:nvPr/>
        </p:nvCxnSpPr>
        <p:spPr bwMode="auto">
          <a:xfrm>
            <a:off x="726495" y="3352428"/>
            <a:ext cx="0" cy="7920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97" name="TextBox 196"/>
          <p:cNvSpPr txBox="1"/>
          <p:nvPr/>
        </p:nvSpPr>
        <p:spPr>
          <a:xfrm rot="16200000" flipH="1">
            <a:off x="500825" y="3630814"/>
            <a:ext cx="379912" cy="215444"/>
          </a:xfrm>
          <a:prstGeom prst="rect">
            <a:avLst/>
          </a:prstGeom>
          <a:solidFill>
            <a:schemeClr val="bg1"/>
          </a:solidFill>
        </p:spPr>
        <p:txBody>
          <a:bodyPr wrap="none" lIns="0" tIns="0" rIns="0" bIns="0" rtlCol="0">
            <a:spAutoFit/>
          </a:bodyPr>
          <a:lstStyle/>
          <a:p>
            <a:r>
              <a:rPr lang="en-GB" sz="1400" dirty="0" smtClean="0"/>
              <a:t>CBP</a:t>
            </a:r>
            <a:endParaRPr lang="en-US" sz="1400" dirty="0" smtClean="0"/>
          </a:p>
        </p:txBody>
      </p:sp>
      <p:sp>
        <p:nvSpPr>
          <p:cNvPr id="198" name="TextBox 197"/>
          <p:cNvSpPr txBox="1"/>
          <p:nvPr/>
        </p:nvSpPr>
        <p:spPr>
          <a:xfrm>
            <a:off x="2814727" y="1624236"/>
            <a:ext cx="792088" cy="369332"/>
          </a:xfrm>
          <a:prstGeom prst="rect">
            <a:avLst/>
          </a:prstGeom>
          <a:noFill/>
        </p:spPr>
        <p:txBody>
          <a:bodyPr wrap="square" lIns="0" tIns="0" rIns="0" bIns="0" rtlCol="0">
            <a:spAutoFit/>
          </a:bodyPr>
          <a:lstStyle/>
          <a:p>
            <a:pPr algn="ctr"/>
            <a:r>
              <a:rPr lang="en-GB" sz="1200" b="0" dirty="0" smtClean="0"/>
              <a:t>SVLAN MEP &amp; MIP</a:t>
            </a:r>
          </a:p>
        </p:txBody>
      </p:sp>
      <p:sp>
        <p:nvSpPr>
          <p:cNvPr id="199" name="TextBox 198"/>
          <p:cNvSpPr txBox="1"/>
          <p:nvPr/>
        </p:nvSpPr>
        <p:spPr>
          <a:xfrm>
            <a:off x="2742719" y="3784476"/>
            <a:ext cx="1008112" cy="369332"/>
          </a:xfrm>
          <a:prstGeom prst="rect">
            <a:avLst/>
          </a:prstGeom>
          <a:noFill/>
        </p:spPr>
        <p:txBody>
          <a:bodyPr wrap="square" lIns="0" tIns="0" rIns="0" bIns="0" rtlCol="0">
            <a:spAutoFit/>
          </a:bodyPr>
          <a:lstStyle/>
          <a:p>
            <a:pPr algn="ctr"/>
            <a:r>
              <a:rPr lang="en-GB" sz="1200" b="0" dirty="0" smtClean="0"/>
              <a:t>BVLAN/TESI MEP</a:t>
            </a:r>
          </a:p>
        </p:txBody>
      </p:sp>
      <p:sp>
        <p:nvSpPr>
          <p:cNvPr id="200" name="Right Brace 199"/>
          <p:cNvSpPr/>
          <p:nvPr/>
        </p:nvSpPr>
        <p:spPr bwMode="auto">
          <a:xfrm>
            <a:off x="2814727" y="2272308"/>
            <a:ext cx="216024" cy="151216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1" name="TextBox 200"/>
          <p:cNvSpPr txBox="1"/>
          <p:nvPr/>
        </p:nvSpPr>
        <p:spPr>
          <a:xfrm>
            <a:off x="3030751" y="2757780"/>
            <a:ext cx="1008112" cy="553998"/>
          </a:xfrm>
          <a:prstGeom prst="rect">
            <a:avLst/>
          </a:prstGeom>
          <a:noFill/>
        </p:spPr>
        <p:txBody>
          <a:bodyPr wrap="square" lIns="0" tIns="0" rIns="0" bIns="0" rtlCol="0">
            <a:spAutoFit/>
          </a:bodyPr>
          <a:lstStyle/>
          <a:p>
            <a:pPr algn="ctr"/>
            <a:r>
              <a:rPr lang="en-GB" sz="1200" b="0" dirty="0" smtClean="0"/>
              <a:t>SVLAN to BVLAN/TESI </a:t>
            </a:r>
            <a:r>
              <a:rPr lang="en-GB" sz="1200" b="0" dirty="0" err="1" smtClean="0"/>
              <a:t>muxes</a:t>
            </a:r>
            <a:endParaRPr lang="en-GB" sz="1200" b="0" dirty="0" smtClean="0"/>
          </a:p>
        </p:txBody>
      </p:sp>
      <p:sp>
        <p:nvSpPr>
          <p:cNvPr id="202" name="TextBox 201"/>
          <p:cNvSpPr txBox="1"/>
          <p:nvPr/>
        </p:nvSpPr>
        <p:spPr>
          <a:xfrm>
            <a:off x="8071311" y="2920960"/>
            <a:ext cx="1368152" cy="184666"/>
          </a:xfrm>
          <a:prstGeom prst="rect">
            <a:avLst/>
          </a:prstGeom>
          <a:noFill/>
        </p:spPr>
        <p:txBody>
          <a:bodyPr wrap="square" lIns="0" tIns="0" rIns="0" bIns="0" rtlCol="0">
            <a:spAutoFit/>
          </a:bodyPr>
          <a:lstStyle/>
          <a:p>
            <a:r>
              <a:rPr lang="en-GB" sz="1200" b="0" dirty="0" smtClean="0"/>
              <a:t>BVLAN/TESI MEP</a:t>
            </a:r>
            <a:endParaRPr lang="en-US" sz="1200" b="0" dirty="0" smtClean="0"/>
          </a:p>
        </p:txBody>
      </p:sp>
      <p:grpSp>
        <p:nvGrpSpPr>
          <p:cNvPr id="215" name="Group 52"/>
          <p:cNvGrpSpPr>
            <a:grpSpLocks noChangeAspect="1"/>
          </p:cNvGrpSpPr>
          <p:nvPr/>
        </p:nvGrpSpPr>
        <p:grpSpPr>
          <a:xfrm rot="10800000">
            <a:off x="6631732" y="6232197"/>
            <a:ext cx="575514" cy="575514"/>
            <a:chOff x="655067" y="5296644"/>
            <a:chExt cx="504056" cy="504056"/>
          </a:xfrm>
          <a:solidFill>
            <a:schemeClr val="bg1"/>
          </a:solidFill>
        </p:grpSpPr>
        <p:sp>
          <p:nvSpPr>
            <p:cNvPr id="918" name="Isosceles Triangle 91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19" name="Trapezoid 91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27" name="Straight Connector 226"/>
          <p:cNvCxnSpPr>
            <a:stCxn id="918" idx="0"/>
            <a:endCxn id="1314" idx="2"/>
          </p:cNvCxnSpPr>
          <p:nvPr/>
        </p:nvCxnSpPr>
        <p:spPr bwMode="auto">
          <a:xfrm>
            <a:off x="6919489" y="6807711"/>
            <a:ext cx="274" cy="14511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75" name="Group 13"/>
          <p:cNvGrpSpPr>
            <a:grpSpLocks noChangeAspect="1"/>
          </p:cNvGrpSpPr>
          <p:nvPr/>
        </p:nvGrpSpPr>
        <p:grpSpPr>
          <a:xfrm rot="10800000">
            <a:off x="6631152" y="2729577"/>
            <a:ext cx="383676" cy="383676"/>
            <a:chOff x="655067" y="5296644"/>
            <a:chExt cx="504056" cy="504056"/>
          </a:xfrm>
          <a:solidFill>
            <a:schemeClr val="bg1"/>
          </a:solidFill>
        </p:grpSpPr>
        <p:sp>
          <p:nvSpPr>
            <p:cNvPr id="862"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3"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76" name="Group 16"/>
          <p:cNvGrpSpPr>
            <a:grpSpLocks noChangeAspect="1"/>
          </p:cNvGrpSpPr>
          <p:nvPr/>
        </p:nvGrpSpPr>
        <p:grpSpPr>
          <a:xfrm rot="10800000">
            <a:off x="7110747" y="2729577"/>
            <a:ext cx="383676" cy="383676"/>
            <a:chOff x="655067" y="5296644"/>
            <a:chExt cx="504056" cy="504056"/>
          </a:xfrm>
          <a:solidFill>
            <a:schemeClr val="bg1"/>
          </a:solidFill>
        </p:grpSpPr>
        <p:sp>
          <p:nvSpPr>
            <p:cNvPr id="860"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1"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77" name="Group 19"/>
          <p:cNvGrpSpPr>
            <a:grpSpLocks noChangeAspect="1"/>
          </p:cNvGrpSpPr>
          <p:nvPr/>
        </p:nvGrpSpPr>
        <p:grpSpPr>
          <a:xfrm rot="10800000">
            <a:off x="7590342" y="2729577"/>
            <a:ext cx="383676" cy="383676"/>
            <a:chOff x="655067" y="5296644"/>
            <a:chExt cx="504056" cy="504056"/>
          </a:xfrm>
          <a:solidFill>
            <a:schemeClr val="bg1"/>
          </a:solidFill>
        </p:grpSpPr>
        <p:sp>
          <p:nvSpPr>
            <p:cNvPr id="858" name="Isosceles Triangle 85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9" name="Trapezoid 85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81" name="Straight Connector 280"/>
          <p:cNvCxnSpPr/>
          <p:nvPr/>
        </p:nvCxnSpPr>
        <p:spPr bwMode="auto">
          <a:xfrm rot="10800000" flipV="1">
            <a:off x="6822990" y="3113253"/>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2" name="Straight Connector 281"/>
          <p:cNvCxnSpPr/>
          <p:nvPr/>
        </p:nvCxnSpPr>
        <p:spPr bwMode="auto">
          <a:xfrm rot="10800000" flipV="1">
            <a:off x="7302585" y="3113253"/>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3" name="Straight Connector 282"/>
          <p:cNvCxnSpPr>
            <a:stCxn id="858" idx="0"/>
          </p:cNvCxnSpPr>
          <p:nvPr/>
        </p:nvCxnSpPr>
        <p:spPr bwMode="auto">
          <a:xfrm rot="10800000" flipV="1">
            <a:off x="7782181" y="3113253"/>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2" name="Straight Connector 841"/>
          <p:cNvCxnSpPr/>
          <p:nvPr/>
        </p:nvCxnSpPr>
        <p:spPr bwMode="auto">
          <a:xfrm rot="10800000">
            <a:off x="7399524"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3" name="Straight Connector 842"/>
          <p:cNvCxnSpPr/>
          <p:nvPr/>
        </p:nvCxnSpPr>
        <p:spPr bwMode="auto">
          <a:xfrm rot="10800000">
            <a:off x="7303605"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4" name="Straight Connector 843"/>
          <p:cNvCxnSpPr/>
          <p:nvPr/>
        </p:nvCxnSpPr>
        <p:spPr bwMode="auto">
          <a:xfrm rot="10800000">
            <a:off x="7207686"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5" name="Straight Connector 844"/>
          <p:cNvCxnSpPr/>
          <p:nvPr/>
        </p:nvCxnSpPr>
        <p:spPr bwMode="auto">
          <a:xfrm rot="10800000">
            <a:off x="6728090"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6" name="Straight Connector 845"/>
          <p:cNvCxnSpPr/>
          <p:nvPr/>
        </p:nvCxnSpPr>
        <p:spPr bwMode="auto">
          <a:xfrm rot="10800000">
            <a:off x="6919928"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7" name="Straight Connector 846"/>
          <p:cNvCxnSpPr/>
          <p:nvPr/>
        </p:nvCxnSpPr>
        <p:spPr bwMode="auto">
          <a:xfrm rot="10800000">
            <a:off x="6824009"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8" name="Straight Connector 847"/>
          <p:cNvCxnSpPr/>
          <p:nvPr/>
        </p:nvCxnSpPr>
        <p:spPr bwMode="auto">
          <a:xfrm rot="10800000">
            <a:off x="7687281"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49" name="Straight Connector 848"/>
          <p:cNvCxnSpPr/>
          <p:nvPr/>
        </p:nvCxnSpPr>
        <p:spPr bwMode="auto">
          <a:xfrm rot="10800000">
            <a:off x="7879119"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50" name="Straight Connector 849"/>
          <p:cNvCxnSpPr/>
          <p:nvPr/>
        </p:nvCxnSpPr>
        <p:spPr bwMode="auto">
          <a:xfrm rot="10800000">
            <a:off x="7783200" y="2128292"/>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6919489" y="565668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6823570" y="565668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6727651" y="565668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7111327" y="565668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5" name="Straight Connector 314"/>
          <p:cNvCxnSpPr/>
          <p:nvPr/>
        </p:nvCxnSpPr>
        <p:spPr bwMode="auto">
          <a:xfrm rot="10800000">
            <a:off x="7015408" y="565668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43" name="Group 782"/>
          <p:cNvGrpSpPr/>
          <p:nvPr/>
        </p:nvGrpSpPr>
        <p:grpSpPr>
          <a:xfrm>
            <a:off x="7147452" y="2249983"/>
            <a:ext cx="317190" cy="383676"/>
            <a:chOff x="4277907" y="2848372"/>
            <a:chExt cx="238120" cy="288032"/>
          </a:xfrm>
        </p:grpSpPr>
        <p:grpSp>
          <p:nvGrpSpPr>
            <p:cNvPr id="550" name="Group 263"/>
            <p:cNvGrpSpPr>
              <a:grpSpLocks noChangeAspect="1"/>
            </p:cNvGrpSpPr>
            <p:nvPr/>
          </p:nvGrpSpPr>
          <p:grpSpPr>
            <a:xfrm>
              <a:off x="4277907" y="2848372"/>
              <a:ext cx="96010" cy="288032"/>
              <a:chOff x="1951211" y="1696244"/>
              <a:chExt cx="144016" cy="432048"/>
            </a:xfrm>
          </p:grpSpPr>
          <p:sp>
            <p:nvSpPr>
              <p:cNvPr id="561" name="Flowchart: Delay 560"/>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2" name="Isosceles Triangle 561"/>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3" name="Flowchart: Delay 562"/>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4" name="Isosceles Triangle 563"/>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51" name="Group 264"/>
            <p:cNvGrpSpPr>
              <a:grpSpLocks noChangeAspect="1"/>
            </p:cNvGrpSpPr>
            <p:nvPr/>
          </p:nvGrpSpPr>
          <p:grpSpPr>
            <a:xfrm>
              <a:off x="4346157" y="2848372"/>
              <a:ext cx="96010" cy="288032"/>
              <a:chOff x="1951211" y="1696244"/>
              <a:chExt cx="144016" cy="432048"/>
            </a:xfrm>
          </p:grpSpPr>
          <p:sp>
            <p:nvSpPr>
              <p:cNvPr id="557" name="Flowchart: Delay 55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8" name="Isosceles Triangle 55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9" name="Flowchart: Delay 55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0" name="Isosceles Triangle 55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52" name="Group 273"/>
            <p:cNvGrpSpPr>
              <a:grpSpLocks noChangeAspect="1"/>
            </p:cNvGrpSpPr>
            <p:nvPr/>
          </p:nvGrpSpPr>
          <p:grpSpPr>
            <a:xfrm>
              <a:off x="4420017" y="2848372"/>
              <a:ext cx="96010" cy="288032"/>
              <a:chOff x="1951211" y="1696244"/>
              <a:chExt cx="144016" cy="432048"/>
            </a:xfrm>
          </p:grpSpPr>
          <p:sp>
            <p:nvSpPr>
              <p:cNvPr id="553" name="Flowchart: Delay 55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4" name="Isosceles Triangle 55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5" name="Flowchart: Delay 55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56" name="Isosceles Triangle 55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344" name="Group 798"/>
          <p:cNvGrpSpPr/>
          <p:nvPr/>
        </p:nvGrpSpPr>
        <p:grpSpPr>
          <a:xfrm>
            <a:off x="7626278" y="2249983"/>
            <a:ext cx="317190" cy="383676"/>
            <a:chOff x="4277907" y="2848372"/>
            <a:chExt cx="238120" cy="288032"/>
          </a:xfrm>
        </p:grpSpPr>
        <p:grpSp>
          <p:nvGrpSpPr>
            <p:cNvPr id="535" name="Group 263"/>
            <p:cNvGrpSpPr>
              <a:grpSpLocks noChangeAspect="1"/>
            </p:cNvGrpSpPr>
            <p:nvPr/>
          </p:nvGrpSpPr>
          <p:grpSpPr>
            <a:xfrm>
              <a:off x="4277907" y="2848372"/>
              <a:ext cx="96010" cy="288032"/>
              <a:chOff x="1951211" y="1696244"/>
              <a:chExt cx="144016" cy="432048"/>
            </a:xfrm>
          </p:grpSpPr>
          <p:sp>
            <p:nvSpPr>
              <p:cNvPr id="546" name="Flowchart: Delay 54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7" name="Isosceles Triangle 54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8" name="Flowchart: Delay 54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9" name="Isosceles Triangle 54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6" name="Group 264"/>
            <p:cNvGrpSpPr>
              <a:grpSpLocks noChangeAspect="1"/>
            </p:cNvGrpSpPr>
            <p:nvPr/>
          </p:nvGrpSpPr>
          <p:grpSpPr>
            <a:xfrm>
              <a:off x="4346157" y="2848372"/>
              <a:ext cx="96010" cy="288032"/>
              <a:chOff x="1951211" y="1696244"/>
              <a:chExt cx="144016" cy="432048"/>
            </a:xfrm>
          </p:grpSpPr>
          <p:sp>
            <p:nvSpPr>
              <p:cNvPr id="542" name="Flowchart: Delay 54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3" name="Isosceles Triangle 54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4" name="Flowchart: Delay 54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5" name="Isosceles Triangle 54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7" name="Group 273"/>
            <p:cNvGrpSpPr>
              <a:grpSpLocks noChangeAspect="1"/>
            </p:cNvGrpSpPr>
            <p:nvPr/>
          </p:nvGrpSpPr>
          <p:grpSpPr>
            <a:xfrm>
              <a:off x="4420017" y="2848372"/>
              <a:ext cx="96010" cy="288032"/>
              <a:chOff x="1951211" y="1696244"/>
              <a:chExt cx="144016" cy="432048"/>
            </a:xfrm>
          </p:grpSpPr>
          <p:sp>
            <p:nvSpPr>
              <p:cNvPr id="538" name="Flowchart: Delay 53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39" name="Isosceles Triangle 53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0" name="Flowchart: Delay 53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41" name="Isosceles Triangle 54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346" name="Group 830"/>
          <p:cNvGrpSpPr/>
          <p:nvPr/>
        </p:nvGrpSpPr>
        <p:grpSpPr>
          <a:xfrm>
            <a:off x="6660384" y="2249983"/>
            <a:ext cx="317190" cy="383676"/>
            <a:chOff x="4277907" y="2848372"/>
            <a:chExt cx="238120" cy="288032"/>
          </a:xfrm>
        </p:grpSpPr>
        <p:grpSp>
          <p:nvGrpSpPr>
            <p:cNvPr id="505" name="Group 263"/>
            <p:cNvGrpSpPr>
              <a:grpSpLocks noChangeAspect="1"/>
            </p:cNvGrpSpPr>
            <p:nvPr/>
          </p:nvGrpSpPr>
          <p:grpSpPr>
            <a:xfrm>
              <a:off x="4277907" y="2848372"/>
              <a:ext cx="96010" cy="288032"/>
              <a:chOff x="1951211" y="1696244"/>
              <a:chExt cx="144016" cy="432048"/>
            </a:xfrm>
          </p:grpSpPr>
          <p:sp>
            <p:nvSpPr>
              <p:cNvPr id="516" name="Flowchart: Delay 51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7" name="Isosceles Triangle 51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8" name="Flowchart: Delay 51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9" name="Isosceles Triangle 51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06" name="Group 264"/>
            <p:cNvGrpSpPr>
              <a:grpSpLocks noChangeAspect="1"/>
            </p:cNvGrpSpPr>
            <p:nvPr/>
          </p:nvGrpSpPr>
          <p:grpSpPr>
            <a:xfrm>
              <a:off x="4346157" y="2848372"/>
              <a:ext cx="96010" cy="288032"/>
              <a:chOff x="1951211" y="1696244"/>
              <a:chExt cx="144016" cy="432048"/>
            </a:xfrm>
          </p:grpSpPr>
          <p:sp>
            <p:nvSpPr>
              <p:cNvPr id="512" name="Flowchart: Delay 51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3" name="Isosceles Triangle 51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4" name="Flowchart: Delay 51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5" name="Isosceles Triangle 51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07" name="Group 273"/>
            <p:cNvGrpSpPr>
              <a:grpSpLocks noChangeAspect="1"/>
            </p:cNvGrpSpPr>
            <p:nvPr/>
          </p:nvGrpSpPr>
          <p:grpSpPr>
            <a:xfrm>
              <a:off x="4420017" y="2848372"/>
              <a:ext cx="96010" cy="288032"/>
              <a:chOff x="1951211" y="1696244"/>
              <a:chExt cx="144016" cy="432048"/>
            </a:xfrm>
          </p:grpSpPr>
          <p:sp>
            <p:nvSpPr>
              <p:cNvPr id="508" name="Flowchart: Delay 50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9" name="Isosceles Triangle 50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0" name="Flowchart: Delay 50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1" name="Isosceles Triangle 51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347" name="Group 953"/>
          <p:cNvGrpSpPr/>
          <p:nvPr/>
        </p:nvGrpSpPr>
        <p:grpSpPr>
          <a:xfrm>
            <a:off x="6663455" y="5752602"/>
            <a:ext cx="511567" cy="383676"/>
            <a:chOff x="2335066" y="5800700"/>
            <a:chExt cx="384042" cy="288032"/>
          </a:xfrm>
        </p:grpSpPr>
        <p:grpSp>
          <p:nvGrpSpPr>
            <p:cNvPr id="480" name="Group 263"/>
            <p:cNvGrpSpPr>
              <a:grpSpLocks noChangeAspect="1"/>
            </p:cNvGrpSpPr>
            <p:nvPr/>
          </p:nvGrpSpPr>
          <p:grpSpPr>
            <a:xfrm>
              <a:off x="2335066" y="5800700"/>
              <a:ext cx="96010" cy="288032"/>
              <a:chOff x="1951211" y="1696244"/>
              <a:chExt cx="144016" cy="432048"/>
            </a:xfrm>
            <a:solidFill>
              <a:srgbClr val="99FF66"/>
            </a:solidFill>
          </p:grpSpPr>
          <p:sp>
            <p:nvSpPr>
              <p:cNvPr id="501" name="Flowchart: Delay 50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2" name="Isosceles Triangle 50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3" name="Flowchart: Delay 50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4" name="Isosceles Triangle 50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1" name="Group 264"/>
            <p:cNvGrpSpPr>
              <a:grpSpLocks noChangeAspect="1"/>
            </p:cNvGrpSpPr>
            <p:nvPr/>
          </p:nvGrpSpPr>
          <p:grpSpPr>
            <a:xfrm>
              <a:off x="2408079" y="5800700"/>
              <a:ext cx="96010" cy="288032"/>
              <a:chOff x="1951211" y="1696244"/>
              <a:chExt cx="144016" cy="432048"/>
            </a:xfrm>
            <a:solidFill>
              <a:srgbClr val="99FF66"/>
            </a:solidFill>
          </p:grpSpPr>
          <p:sp>
            <p:nvSpPr>
              <p:cNvPr id="497" name="Flowchart: Delay 49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8" name="Isosceles Triangle 49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9" name="Flowchart: Delay 49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00" name="Isosceles Triangle 49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2" name="Group 273"/>
            <p:cNvGrpSpPr>
              <a:grpSpLocks noChangeAspect="1"/>
            </p:cNvGrpSpPr>
            <p:nvPr/>
          </p:nvGrpSpPr>
          <p:grpSpPr>
            <a:xfrm>
              <a:off x="2481939" y="5800700"/>
              <a:ext cx="96010" cy="288032"/>
              <a:chOff x="1951211" y="1696244"/>
              <a:chExt cx="144016" cy="432048"/>
            </a:xfrm>
            <a:solidFill>
              <a:srgbClr val="99FF66"/>
            </a:solidFill>
          </p:grpSpPr>
          <p:sp>
            <p:nvSpPr>
              <p:cNvPr id="493" name="Flowchart: Delay 49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4" name="Isosceles Triangle 49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5" name="Flowchart: Delay 49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6" name="Isosceles Triangle 49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3" name="Group 273"/>
            <p:cNvGrpSpPr>
              <a:grpSpLocks noChangeAspect="1"/>
            </p:cNvGrpSpPr>
            <p:nvPr/>
          </p:nvGrpSpPr>
          <p:grpSpPr>
            <a:xfrm>
              <a:off x="2551466" y="5800700"/>
              <a:ext cx="96010" cy="288032"/>
              <a:chOff x="1951211" y="1696244"/>
              <a:chExt cx="144016" cy="432048"/>
            </a:xfrm>
            <a:solidFill>
              <a:srgbClr val="99FF66"/>
            </a:solidFill>
          </p:grpSpPr>
          <p:sp>
            <p:nvSpPr>
              <p:cNvPr id="489" name="Flowchart: Delay 48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0" name="Isosceles Triangle 48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1" name="Flowchart: Delay 49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92" name="Isosceles Triangle 49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84" name="Group 273"/>
            <p:cNvGrpSpPr>
              <a:grpSpLocks noChangeAspect="1"/>
            </p:cNvGrpSpPr>
            <p:nvPr/>
          </p:nvGrpSpPr>
          <p:grpSpPr>
            <a:xfrm>
              <a:off x="2623098" y="5800700"/>
              <a:ext cx="96010" cy="288032"/>
              <a:chOff x="1951211" y="1696244"/>
              <a:chExt cx="144016" cy="432048"/>
            </a:xfrm>
            <a:solidFill>
              <a:srgbClr val="99FF66"/>
            </a:solidFill>
          </p:grpSpPr>
          <p:sp>
            <p:nvSpPr>
              <p:cNvPr id="485" name="Flowchart: Delay 48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86" name="Isosceles Triangle 48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87" name="Flowchart: Delay 48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88" name="Isosceles Triangle 48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938" name="TextBox 937"/>
          <p:cNvSpPr txBox="1"/>
          <p:nvPr/>
        </p:nvSpPr>
        <p:spPr>
          <a:xfrm>
            <a:off x="8071311" y="2344316"/>
            <a:ext cx="1584176" cy="184666"/>
          </a:xfrm>
          <a:prstGeom prst="rect">
            <a:avLst/>
          </a:prstGeom>
          <a:noFill/>
        </p:spPr>
        <p:txBody>
          <a:bodyPr wrap="square" lIns="0" tIns="0" rIns="0" bIns="0" rtlCol="0">
            <a:spAutoFit/>
          </a:bodyPr>
          <a:lstStyle/>
          <a:p>
            <a:r>
              <a:rPr lang="en-GB" sz="1200" b="0" dirty="0" smtClean="0"/>
              <a:t>SVLAN MEP/MIP</a:t>
            </a:r>
            <a:endParaRPr lang="en-US" sz="1200" b="0" dirty="0" smtClean="0"/>
          </a:p>
        </p:txBody>
      </p:sp>
      <p:sp>
        <p:nvSpPr>
          <p:cNvPr id="941" name="Right Brace 940"/>
          <p:cNvSpPr/>
          <p:nvPr/>
        </p:nvSpPr>
        <p:spPr bwMode="auto">
          <a:xfrm>
            <a:off x="6127095" y="1336204"/>
            <a:ext cx="144016" cy="93610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3" name="Straight Arrow Connector 942"/>
          <p:cNvCxnSpPr>
            <a:stCxn id="941" idx="1"/>
            <a:endCxn id="518" idx="0"/>
          </p:cNvCxnSpPr>
          <p:nvPr/>
        </p:nvCxnSpPr>
        <p:spPr bwMode="auto">
          <a:xfrm>
            <a:off x="6271111" y="1804256"/>
            <a:ext cx="389274" cy="669539"/>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44" name="Right Brace 943"/>
          <p:cNvSpPr/>
          <p:nvPr/>
        </p:nvSpPr>
        <p:spPr bwMode="auto">
          <a:xfrm>
            <a:off x="6127095" y="3784476"/>
            <a:ext cx="144016" cy="39604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5" name="Straight Arrow Connector 944"/>
          <p:cNvCxnSpPr>
            <a:stCxn id="944" idx="1"/>
            <a:endCxn id="862" idx="5"/>
          </p:cNvCxnSpPr>
          <p:nvPr/>
        </p:nvCxnSpPr>
        <p:spPr bwMode="auto">
          <a:xfrm flipV="1">
            <a:off x="6271111" y="2921415"/>
            <a:ext cx="455960" cy="1061083"/>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48" name="Right Brace 947"/>
          <p:cNvSpPr/>
          <p:nvPr/>
        </p:nvSpPr>
        <p:spPr bwMode="auto">
          <a:xfrm>
            <a:off x="6127095" y="2272308"/>
            <a:ext cx="144016" cy="151216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9" name="Straight Arrow Connector 948"/>
          <p:cNvCxnSpPr>
            <a:stCxn id="948" idx="1"/>
            <a:endCxn id="863" idx="3"/>
          </p:cNvCxnSpPr>
          <p:nvPr/>
        </p:nvCxnSpPr>
        <p:spPr bwMode="auto">
          <a:xfrm flipV="1">
            <a:off x="6271111" y="2784388"/>
            <a:ext cx="387362" cy="24400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54" name="Rectangle 953"/>
          <p:cNvSpPr/>
          <p:nvPr/>
        </p:nvSpPr>
        <p:spPr>
          <a:xfrm>
            <a:off x="8071311" y="2663706"/>
            <a:ext cx="1152128" cy="184666"/>
          </a:xfrm>
          <a:prstGeom prst="rect">
            <a:avLst/>
          </a:prstGeom>
          <a:noFill/>
        </p:spPr>
        <p:txBody>
          <a:bodyPr wrap="square" lIns="0" tIns="0" rIns="0" bIns="0" rtlCol="0">
            <a:spAutoFit/>
          </a:bodyPr>
          <a:lstStyle/>
          <a:p>
            <a:r>
              <a:rPr lang="en-GB" sz="1200" b="0" dirty="0" smtClean="0"/>
              <a:t>SVLAN </a:t>
            </a:r>
            <a:r>
              <a:rPr lang="en-GB" sz="1200" b="0" dirty="0" err="1" smtClean="0"/>
              <a:t>mux</a:t>
            </a:r>
            <a:endParaRPr lang="en-US" sz="1200" b="0" dirty="0" smtClean="0"/>
          </a:p>
        </p:txBody>
      </p:sp>
      <p:sp>
        <p:nvSpPr>
          <p:cNvPr id="955" name="Rectangle 954"/>
          <p:cNvSpPr/>
          <p:nvPr/>
        </p:nvSpPr>
        <p:spPr bwMode="auto">
          <a:xfrm>
            <a:off x="871091" y="5368652"/>
            <a:ext cx="1872208"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6" name="Rectangle 955"/>
          <p:cNvSpPr/>
          <p:nvPr/>
        </p:nvSpPr>
        <p:spPr bwMode="auto">
          <a:xfrm>
            <a:off x="871091" y="630475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7" name="Rectangle 956"/>
          <p:cNvSpPr/>
          <p:nvPr/>
        </p:nvSpPr>
        <p:spPr bwMode="auto">
          <a:xfrm>
            <a:off x="871091" y="65207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8" name="Rectangle 957"/>
          <p:cNvSpPr/>
          <p:nvPr/>
        </p:nvSpPr>
        <p:spPr bwMode="auto">
          <a:xfrm>
            <a:off x="871091" y="6736804"/>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9" name="Rectangle 958"/>
          <p:cNvSpPr/>
          <p:nvPr/>
        </p:nvSpPr>
        <p:spPr bwMode="auto">
          <a:xfrm>
            <a:off x="871091" y="709684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0" name="Rectangle 959"/>
          <p:cNvSpPr/>
          <p:nvPr/>
        </p:nvSpPr>
        <p:spPr bwMode="auto">
          <a:xfrm>
            <a:off x="871091" y="731286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1" name="Isosceles Triangle 960"/>
          <p:cNvSpPr/>
          <p:nvPr/>
        </p:nvSpPr>
        <p:spPr bwMode="auto">
          <a:xfrm flipV="1">
            <a:off x="1599084" y="6808812"/>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3" name="Isosceles Triangle 962"/>
          <p:cNvSpPr/>
          <p:nvPr/>
        </p:nvSpPr>
        <p:spPr bwMode="auto">
          <a:xfrm>
            <a:off x="1879204"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64" name="Group 251"/>
          <p:cNvGrpSpPr/>
          <p:nvPr/>
        </p:nvGrpSpPr>
        <p:grpSpPr>
          <a:xfrm>
            <a:off x="1879204" y="5728692"/>
            <a:ext cx="216024" cy="216023"/>
            <a:chOff x="9209112" y="7464897"/>
            <a:chExt cx="432048" cy="216023"/>
          </a:xfrm>
          <a:solidFill>
            <a:srgbClr val="66FF33"/>
          </a:solidFill>
        </p:grpSpPr>
        <p:sp>
          <p:nvSpPr>
            <p:cNvPr id="976" name="Flowchart: Delay 97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7" name="Flowchart: Delay 97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65" name="Isosceles Triangle 964"/>
          <p:cNvSpPr/>
          <p:nvPr/>
        </p:nvSpPr>
        <p:spPr bwMode="auto">
          <a:xfrm flipV="1">
            <a:off x="1879204"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6" name="Isosceles Triangle 965"/>
          <p:cNvSpPr/>
          <p:nvPr/>
        </p:nvSpPr>
        <p:spPr bwMode="auto">
          <a:xfrm>
            <a:off x="2167236"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67" name="Group 254"/>
          <p:cNvGrpSpPr/>
          <p:nvPr/>
        </p:nvGrpSpPr>
        <p:grpSpPr>
          <a:xfrm>
            <a:off x="2167236" y="5728692"/>
            <a:ext cx="216024" cy="216023"/>
            <a:chOff x="9209112" y="7464897"/>
            <a:chExt cx="432048" cy="216023"/>
          </a:xfrm>
          <a:solidFill>
            <a:srgbClr val="66FF33"/>
          </a:solidFill>
        </p:grpSpPr>
        <p:sp>
          <p:nvSpPr>
            <p:cNvPr id="974" name="Flowchart: Delay 973"/>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5" name="Flowchart: Delay 974"/>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68" name="Isosceles Triangle 967"/>
          <p:cNvSpPr/>
          <p:nvPr/>
        </p:nvSpPr>
        <p:spPr bwMode="auto">
          <a:xfrm flipV="1">
            <a:off x="2167236"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9" name="Isosceles Triangle 968"/>
          <p:cNvSpPr/>
          <p:nvPr/>
        </p:nvSpPr>
        <p:spPr bwMode="auto">
          <a:xfrm>
            <a:off x="2455268"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70" name="Group 257"/>
          <p:cNvGrpSpPr/>
          <p:nvPr/>
        </p:nvGrpSpPr>
        <p:grpSpPr>
          <a:xfrm>
            <a:off x="2455268" y="5728692"/>
            <a:ext cx="216024" cy="216023"/>
            <a:chOff x="9209112" y="7464897"/>
            <a:chExt cx="432048" cy="216023"/>
          </a:xfrm>
          <a:solidFill>
            <a:srgbClr val="66FF33"/>
          </a:solidFill>
        </p:grpSpPr>
        <p:sp>
          <p:nvSpPr>
            <p:cNvPr id="972" name="Flowchart: Delay 971"/>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3" name="Flowchart: Delay 972"/>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71" name="Isosceles Triangle 970"/>
          <p:cNvSpPr/>
          <p:nvPr/>
        </p:nvSpPr>
        <p:spPr bwMode="auto">
          <a:xfrm flipV="1">
            <a:off x="2455268"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9" name="Isosceles Triangle 978"/>
          <p:cNvSpPr/>
          <p:nvPr/>
        </p:nvSpPr>
        <p:spPr bwMode="auto">
          <a:xfrm>
            <a:off x="943099"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80" name="Group 267"/>
          <p:cNvGrpSpPr/>
          <p:nvPr/>
        </p:nvGrpSpPr>
        <p:grpSpPr>
          <a:xfrm>
            <a:off x="943099" y="5728692"/>
            <a:ext cx="216024" cy="216023"/>
            <a:chOff x="9209112" y="7464897"/>
            <a:chExt cx="432048" cy="216023"/>
          </a:xfrm>
          <a:solidFill>
            <a:srgbClr val="66FF33"/>
          </a:solidFill>
        </p:grpSpPr>
        <p:sp>
          <p:nvSpPr>
            <p:cNvPr id="992" name="Flowchart: Delay 991"/>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3" name="Flowchart: Delay 992"/>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1" name="Isosceles Triangle 980"/>
          <p:cNvSpPr/>
          <p:nvPr/>
        </p:nvSpPr>
        <p:spPr bwMode="auto">
          <a:xfrm flipV="1">
            <a:off x="943099"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2" name="Isosceles Triangle 981"/>
          <p:cNvSpPr/>
          <p:nvPr/>
        </p:nvSpPr>
        <p:spPr bwMode="auto">
          <a:xfrm>
            <a:off x="1231131"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83" name="Group 270"/>
          <p:cNvGrpSpPr/>
          <p:nvPr/>
        </p:nvGrpSpPr>
        <p:grpSpPr>
          <a:xfrm>
            <a:off x="1231131" y="5728692"/>
            <a:ext cx="216024" cy="216023"/>
            <a:chOff x="9209112" y="7464897"/>
            <a:chExt cx="432048" cy="216023"/>
          </a:xfrm>
          <a:solidFill>
            <a:srgbClr val="66FF33"/>
          </a:solidFill>
        </p:grpSpPr>
        <p:sp>
          <p:nvSpPr>
            <p:cNvPr id="990" name="Flowchart: Delay 989"/>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1" name="Flowchart: Delay 990"/>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4" name="Isosceles Triangle 983"/>
          <p:cNvSpPr/>
          <p:nvPr/>
        </p:nvSpPr>
        <p:spPr bwMode="auto">
          <a:xfrm flipV="1">
            <a:off x="1231131"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5" name="Isosceles Triangle 984"/>
          <p:cNvSpPr/>
          <p:nvPr/>
        </p:nvSpPr>
        <p:spPr bwMode="auto">
          <a:xfrm>
            <a:off x="1519163" y="5440660"/>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86" name="Group 273"/>
          <p:cNvGrpSpPr/>
          <p:nvPr/>
        </p:nvGrpSpPr>
        <p:grpSpPr>
          <a:xfrm>
            <a:off x="1519163" y="5728692"/>
            <a:ext cx="216024" cy="216023"/>
            <a:chOff x="9209112" y="7464897"/>
            <a:chExt cx="432048" cy="216023"/>
          </a:xfrm>
          <a:solidFill>
            <a:srgbClr val="66FF33"/>
          </a:solidFill>
        </p:grpSpPr>
        <p:sp>
          <p:nvSpPr>
            <p:cNvPr id="988" name="Flowchart: Delay 987"/>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9" name="Flowchart: Delay 988"/>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7" name="Isosceles Triangle 986"/>
          <p:cNvSpPr/>
          <p:nvPr/>
        </p:nvSpPr>
        <p:spPr bwMode="auto">
          <a:xfrm flipV="1">
            <a:off x="1519163" y="6016724"/>
            <a:ext cx="216024" cy="216024"/>
          </a:xfrm>
          <a:prstGeom prst="triangle">
            <a:avLst/>
          </a:prstGeom>
          <a:solidFill>
            <a:srgbClr val="66FF33"/>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95" name="Straight Arrow Connector 994"/>
          <p:cNvCxnSpPr/>
          <p:nvPr/>
        </p:nvCxnSpPr>
        <p:spPr bwMode="auto">
          <a:xfrm>
            <a:off x="727075" y="5368652"/>
            <a:ext cx="0"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996" name="TextBox 995"/>
          <p:cNvSpPr txBox="1"/>
          <p:nvPr/>
        </p:nvSpPr>
        <p:spPr>
          <a:xfrm rot="16200000" flipH="1">
            <a:off x="506214" y="6443935"/>
            <a:ext cx="370294" cy="215444"/>
          </a:xfrm>
          <a:prstGeom prst="rect">
            <a:avLst/>
          </a:prstGeom>
          <a:solidFill>
            <a:schemeClr val="bg1"/>
          </a:solidFill>
        </p:spPr>
        <p:txBody>
          <a:bodyPr wrap="none" lIns="0" tIns="0" rIns="0" bIns="0" rtlCol="0">
            <a:spAutoFit/>
          </a:bodyPr>
          <a:lstStyle/>
          <a:p>
            <a:r>
              <a:rPr lang="en-GB" sz="1400" dirty="0" smtClean="0"/>
              <a:t>PNP</a:t>
            </a:r>
            <a:endParaRPr lang="en-US" sz="1400" dirty="0" smtClean="0"/>
          </a:p>
        </p:txBody>
      </p:sp>
      <p:grpSp>
        <p:nvGrpSpPr>
          <p:cNvPr id="999" name="Group 998"/>
          <p:cNvGrpSpPr/>
          <p:nvPr/>
        </p:nvGrpSpPr>
        <p:grpSpPr>
          <a:xfrm>
            <a:off x="4111451" y="6304756"/>
            <a:ext cx="1872208" cy="424036"/>
            <a:chOff x="1447155" y="3864496"/>
            <a:chExt cx="864096" cy="1512168"/>
          </a:xfrm>
        </p:grpSpPr>
        <p:sp>
          <p:nvSpPr>
            <p:cNvPr id="1006" name="TextBox 1005"/>
            <p:cNvSpPr txBox="1"/>
            <p:nvPr/>
          </p:nvSpPr>
          <p:spPr>
            <a:xfrm>
              <a:off x="1533565" y="4583877"/>
              <a:ext cx="700576" cy="307779"/>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007" name="Trapezoid 1006"/>
            <p:cNvSpPr/>
            <p:nvPr/>
          </p:nvSpPr>
          <p:spPr bwMode="auto">
            <a:xfrm flipV="1">
              <a:off x="1447155" y="3864496"/>
              <a:ext cx="864096"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sp>
        <p:nvSpPr>
          <p:cNvPr id="1008" name="TextBox 1007"/>
          <p:cNvSpPr txBox="1"/>
          <p:nvPr/>
        </p:nvSpPr>
        <p:spPr>
          <a:xfrm>
            <a:off x="2815307" y="5656684"/>
            <a:ext cx="1008112" cy="369332"/>
          </a:xfrm>
          <a:prstGeom prst="rect">
            <a:avLst/>
          </a:prstGeom>
          <a:noFill/>
        </p:spPr>
        <p:txBody>
          <a:bodyPr wrap="square" lIns="0" tIns="0" rIns="0" bIns="0" rtlCol="0">
            <a:spAutoFit/>
          </a:bodyPr>
          <a:lstStyle/>
          <a:p>
            <a:pPr algn="ctr"/>
            <a:r>
              <a:rPr lang="en-GB" sz="1200" b="0" dirty="0" smtClean="0"/>
              <a:t>BVLAN /TESI MEP &amp; MIP</a:t>
            </a:r>
          </a:p>
        </p:txBody>
      </p:sp>
      <p:sp>
        <p:nvSpPr>
          <p:cNvPr id="1009" name="TextBox 1008"/>
          <p:cNvSpPr txBox="1"/>
          <p:nvPr/>
        </p:nvSpPr>
        <p:spPr>
          <a:xfrm>
            <a:off x="2743299" y="6736804"/>
            <a:ext cx="576064" cy="369332"/>
          </a:xfrm>
          <a:prstGeom prst="rect">
            <a:avLst/>
          </a:prstGeom>
          <a:noFill/>
        </p:spPr>
        <p:txBody>
          <a:bodyPr wrap="square" lIns="0" tIns="0" rIns="0" bIns="0" rtlCol="0">
            <a:spAutoFit/>
          </a:bodyPr>
          <a:lstStyle/>
          <a:p>
            <a:pPr algn="ctr"/>
            <a:r>
              <a:rPr lang="en-GB" sz="1200" b="0" dirty="0" smtClean="0"/>
              <a:t>Link MEP</a:t>
            </a:r>
          </a:p>
        </p:txBody>
      </p:sp>
      <p:sp>
        <p:nvSpPr>
          <p:cNvPr id="1010" name="Right Brace 1009"/>
          <p:cNvSpPr/>
          <p:nvPr/>
        </p:nvSpPr>
        <p:spPr bwMode="auto">
          <a:xfrm>
            <a:off x="2815307" y="6304756"/>
            <a:ext cx="216024" cy="43204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1" name="TextBox 1010"/>
          <p:cNvSpPr txBox="1"/>
          <p:nvPr/>
        </p:nvSpPr>
        <p:spPr>
          <a:xfrm>
            <a:off x="2959323" y="6367472"/>
            <a:ext cx="1008112" cy="369332"/>
          </a:xfrm>
          <a:prstGeom prst="rect">
            <a:avLst/>
          </a:prstGeom>
          <a:noFill/>
        </p:spPr>
        <p:txBody>
          <a:bodyPr wrap="square" lIns="0" tIns="0" rIns="0" bIns="0" rtlCol="0">
            <a:spAutoFit/>
          </a:bodyPr>
          <a:lstStyle/>
          <a:p>
            <a:pPr algn="ctr"/>
            <a:r>
              <a:rPr lang="en-GB" sz="1200" b="0" dirty="0" smtClean="0"/>
              <a:t>BVLAN/TESI to Link </a:t>
            </a:r>
            <a:r>
              <a:rPr lang="en-GB" sz="1200" b="0" dirty="0" err="1" smtClean="0"/>
              <a:t>mux</a:t>
            </a:r>
            <a:endParaRPr lang="en-GB" sz="1200" b="0" dirty="0" smtClean="0"/>
          </a:p>
        </p:txBody>
      </p:sp>
      <p:sp>
        <p:nvSpPr>
          <p:cNvPr id="1050" name="Right Brace 1049"/>
          <p:cNvSpPr/>
          <p:nvPr/>
        </p:nvSpPr>
        <p:spPr bwMode="auto">
          <a:xfrm>
            <a:off x="6127675" y="5368652"/>
            <a:ext cx="144016" cy="93610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51" name="Straight Arrow Connector 1050"/>
          <p:cNvCxnSpPr>
            <a:stCxn id="1050" idx="1"/>
            <a:endCxn id="503" idx="0"/>
          </p:cNvCxnSpPr>
          <p:nvPr/>
        </p:nvCxnSpPr>
        <p:spPr bwMode="auto">
          <a:xfrm>
            <a:off x="6271691" y="5836704"/>
            <a:ext cx="391765" cy="139710"/>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52" name="Right Brace 1051"/>
          <p:cNvSpPr/>
          <p:nvPr/>
        </p:nvSpPr>
        <p:spPr bwMode="auto">
          <a:xfrm>
            <a:off x="6127675" y="6772808"/>
            <a:ext cx="144016" cy="324036"/>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53" name="Right Brace 1052"/>
          <p:cNvSpPr/>
          <p:nvPr/>
        </p:nvSpPr>
        <p:spPr bwMode="auto">
          <a:xfrm>
            <a:off x="6127675" y="6304756"/>
            <a:ext cx="144016" cy="46805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54" name="Straight Arrow Connector 1053"/>
          <p:cNvCxnSpPr>
            <a:stCxn id="1053" idx="1"/>
            <a:endCxn id="919" idx="3"/>
          </p:cNvCxnSpPr>
          <p:nvPr/>
        </p:nvCxnSpPr>
        <p:spPr bwMode="auto">
          <a:xfrm flipV="1">
            <a:off x="6271691" y="6314413"/>
            <a:ext cx="401022" cy="224369"/>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055" name="Straight Arrow Connector 1054"/>
          <p:cNvCxnSpPr>
            <a:stCxn id="1052" idx="1"/>
            <a:endCxn id="918" idx="5"/>
          </p:cNvCxnSpPr>
          <p:nvPr/>
        </p:nvCxnSpPr>
        <p:spPr bwMode="auto">
          <a:xfrm flipV="1">
            <a:off x="6271691" y="6519954"/>
            <a:ext cx="503919" cy="41487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63" name="TextBox 1062"/>
          <p:cNvSpPr txBox="1"/>
          <p:nvPr/>
        </p:nvSpPr>
        <p:spPr>
          <a:xfrm>
            <a:off x="7351811" y="6593368"/>
            <a:ext cx="1368152" cy="184666"/>
          </a:xfrm>
          <a:prstGeom prst="rect">
            <a:avLst/>
          </a:prstGeom>
          <a:noFill/>
        </p:spPr>
        <p:txBody>
          <a:bodyPr wrap="square" lIns="0" tIns="0" rIns="0" bIns="0" rtlCol="0">
            <a:spAutoFit/>
          </a:bodyPr>
          <a:lstStyle/>
          <a:p>
            <a:r>
              <a:rPr lang="en-GB" sz="1200" b="0" dirty="0" smtClean="0"/>
              <a:t>Link MEP</a:t>
            </a:r>
            <a:endParaRPr lang="en-US" sz="1200" b="0" dirty="0" smtClean="0"/>
          </a:p>
        </p:txBody>
      </p:sp>
      <p:sp>
        <p:nvSpPr>
          <p:cNvPr id="1064" name="TextBox 1063"/>
          <p:cNvSpPr txBox="1"/>
          <p:nvPr/>
        </p:nvSpPr>
        <p:spPr>
          <a:xfrm>
            <a:off x="7351811" y="5872708"/>
            <a:ext cx="1584176" cy="184666"/>
          </a:xfrm>
          <a:prstGeom prst="rect">
            <a:avLst/>
          </a:prstGeom>
          <a:noFill/>
        </p:spPr>
        <p:txBody>
          <a:bodyPr wrap="square" lIns="0" tIns="0" rIns="0" bIns="0" rtlCol="0">
            <a:spAutoFit/>
          </a:bodyPr>
          <a:lstStyle/>
          <a:p>
            <a:r>
              <a:rPr lang="en-GB" sz="1200" b="0" dirty="0" smtClean="0"/>
              <a:t>BVLAN/TESI MEP/MIP</a:t>
            </a:r>
            <a:endParaRPr lang="en-US" sz="1200" b="0" dirty="0" smtClean="0"/>
          </a:p>
        </p:txBody>
      </p:sp>
      <p:sp>
        <p:nvSpPr>
          <p:cNvPr id="1065" name="Rectangle 1064"/>
          <p:cNvSpPr/>
          <p:nvPr/>
        </p:nvSpPr>
        <p:spPr>
          <a:xfrm>
            <a:off x="7351811" y="6304756"/>
            <a:ext cx="1152128" cy="184666"/>
          </a:xfrm>
          <a:prstGeom prst="rect">
            <a:avLst/>
          </a:prstGeom>
          <a:noFill/>
        </p:spPr>
        <p:txBody>
          <a:bodyPr wrap="square" lIns="0" tIns="0" rIns="0" bIns="0" rtlCol="0">
            <a:spAutoFit/>
          </a:bodyPr>
          <a:lstStyle/>
          <a:p>
            <a:r>
              <a:rPr lang="en-GB" sz="1200" b="0" dirty="0" smtClean="0"/>
              <a:t>BVLAN </a:t>
            </a:r>
            <a:r>
              <a:rPr lang="en-GB" sz="1200" b="0" dirty="0" err="1" smtClean="0"/>
              <a:t>mux</a:t>
            </a:r>
            <a:endParaRPr lang="en-US" sz="1200" b="0" dirty="0" smtClean="0"/>
          </a:p>
        </p:txBody>
      </p:sp>
      <p:grpSp>
        <p:nvGrpSpPr>
          <p:cNvPr id="1312" name="Group 61"/>
          <p:cNvGrpSpPr>
            <a:grpSpLocks noChangeAspect="1"/>
          </p:cNvGrpSpPr>
          <p:nvPr/>
        </p:nvGrpSpPr>
        <p:grpSpPr>
          <a:xfrm flipH="1" flipV="1">
            <a:off x="6631731" y="6952828"/>
            <a:ext cx="576064" cy="504056"/>
            <a:chOff x="718074" y="5296644"/>
            <a:chExt cx="504056" cy="504056"/>
          </a:xfrm>
          <a:solidFill>
            <a:schemeClr val="bg1"/>
          </a:solidFill>
        </p:grpSpPr>
        <p:sp>
          <p:nvSpPr>
            <p:cNvPr id="1313" name="Isosceles Triangle 1312"/>
            <p:cNvSpPr/>
            <p:nvPr/>
          </p:nvSpPr>
          <p:spPr bwMode="auto">
            <a:xfrm>
              <a:off x="718074" y="5296644"/>
              <a:ext cx="504056" cy="504056"/>
            </a:xfrm>
            <a:prstGeom prst="triangle">
              <a:avLst>
                <a:gd name="adj" fmla="val 50000"/>
              </a:avLst>
            </a:prstGeom>
            <a:solidFill>
              <a:schemeClr val="bg1">
                <a:lumMod val="6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314" name="Trapezoid 469"/>
            <p:cNvSpPr/>
            <p:nvPr/>
          </p:nvSpPr>
          <p:spPr bwMode="auto">
            <a:xfrm>
              <a:off x="718074" y="5656684"/>
              <a:ext cx="504056" cy="144016"/>
            </a:xfrm>
            <a:prstGeom prst="trapezoid">
              <a:avLst>
                <a:gd name="adj" fmla="val 57782"/>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1315" name="Straight Connector 1314"/>
          <p:cNvCxnSpPr>
            <a:endCxn id="1313" idx="0"/>
          </p:cNvCxnSpPr>
          <p:nvPr/>
        </p:nvCxnSpPr>
        <p:spPr bwMode="auto">
          <a:xfrm flipV="1">
            <a:off x="6919763" y="745688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316" name="Right Brace 1315"/>
          <p:cNvSpPr/>
          <p:nvPr/>
        </p:nvSpPr>
        <p:spPr bwMode="auto">
          <a:xfrm>
            <a:off x="6127675" y="7085285"/>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317" name="Straight Arrow Connector 1316"/>
          <p:cNvCxnSpPr>
            <a:stCxn id="1316" idx="1"/>
            <a:endCxn id="1314" idx="3"/>
          </p:cNvCxnSpPr>
          <p:nvPr/>
        </p:nvCxnSpPr>
        <p:spPr bwMode="auto">
          <a:xfrm flipV="1">
            <a:off x="6271691" y="7024836"/>
            <a:ext cx="401648" cy="17424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318" name="Right Brace 1317"/>
          <p:cNvSpPr/>
          <p:nvPr/>
        </p:nvSpPr>
        <p:spPr bwMode="auto">
          <a:xfrm>
            <a:off x="6127675" y="7318506"/>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319" name="Straight Arrow Connector 1318"/>
          <p:cNvCxnSpPr>
            <a:stCxn id="1318" idx="1"/>
            <a:endCxn id="1313" idx="5"/>
          </p:cNvCxnSpPr>
          <p:nvPr/>
        </p:nvCxnSpPr>
        <p:spPr bwMode="auto">
          <a:xfrm flipV="1">
            <a:off x="6271691" y="7204856"/>
            <a:ext cx="504056" cy="22744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320" name="TextBox 1319"/>
          <p:cNvSpPr txBox="1"/>
          <p:nvPr/>
        </p:nvSpPr>
        <p:spPr>
          <a:xfrm>
            <a:off x="7351811" y="7168852"/>
            <a:ext cx="936104" cy="184666"/>
          </a:xfrm>
          <a:prstGeom prst="rect">
            <a:avLst/>
          </a:prstGeom>
          <a:noFill/>
        </p:spPr>
        <p:txBody>
          <a:bodyPr wrap="square" lIns="0" tIns="0" rIns="0" bIns="0" rtlCol="0">
            <a:spAutoFit/>
          </a:bodyPr>
          <a:lstStyle/>
          <a:p>
            <a:r>
              <a:rPr lang="en-GB" sz="1200" b="0" dirty="0" smtClean="0"/>
              <a:t>PHY MEP</a:t>
            </a:r>
            <a:endParaRPr lang="en-US" sz="1200" b="0" dirty="0" smtClean="0"/>
          </a:p>
        </p:txBody>
      </p:sp>
      <p:sp>
        <p:nvSpPr>
          <p:cNvPr id="340" name="Isosceles Triangle 17"/>
          <p:cNvSpPr/>
          <p:nvPr/>
        </p:nvSpPr>
        <p:spPr bwMode="auto">
          <a:xfrm rot="10800000">
            <a:off x="6919764" y="4001261"/>
            <a:ext cx="383676" cy="38367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45" name="Isosceles Triangle 344"/>
          <p:cNvSpPr/>
          <p:nvPr/>
        </p:nvSpPr>
        <p:spPr bwMode="auto">
          <a:xfrm rot="10800000">
            <a:off x="7399359" y="4001261"/>
            <a:ext cx="383676" cy="38367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cxnSp>
        <p:nvCxnSpPr>
          <p:cNvPr id="349" name="Straight Connector 348"/>
          <p:cNvCxnSpPr>
            <a:stCxn id="340" idx="0"/>
          </p:cNvCxnSpPr>
          <p:nvPr/>
        </p:nvCxnSpPr>
        <p:spPr bwMode="auto">
          <a:xfrm>
            <a:off x="7111602" y="4384937"/>
            <a:ext cx="0" cy="483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0" name="Straight Connector 349"/>
          <p:cNvCxnSpPr>
            <a:stCxn id="345" idx="0"/>
          </p:cNvCxnSpPr>
          <p:nvPr/>
        </p:nvCxnSpPr>
        <p:spPr bwMode="auto">
          <a:xfrm>
            <a:off x="7591197" y="4384937"/>
            <a:ext cx="1" cy="483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1" name="Straight Connector 350"/>
          <p:cNvCxnSpPr/>
          <p:nvPr/>
        </p:nvCxnSpPr>
        <p:spPr bwMode="auto">
          <a:xfrm rot="10800000">
            <a:off x="7430710" y="3424436"/>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2" name="Straight Connector 351"/>
          <p:cNvCxnSpPr/>
          <p:nvPr/>
        </p:nvCxnSpPr>
        <p:spPr bwMode="auto">
          <a:xfrm rot="10800000">
            <a:off x="7334791" y="3424436"/>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53" name="Straight Connector 352"/>
          <p:cNvCxnSpPr/>
          <p:nvPr/>
        </p:nvCxnSpPr>
        <p:spPr bwMode="auto">
          <a:xfrm rot="10800000">
            <a:off x="7238872" y="3424436"/>
            <a:ext cx="0" cy="5831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57" name="Group 782"/>
          <p:cNvGrpSpPr/>
          <p:nvPr/>
        </p:nvGrpSpPr>
        <p:grpSpPr>
          <a:xfrm>
            <a:off x="7178638" y="3546127"/>
            <a:ext cx="317190" cy="383676"/>
            <a:chOff x="4277907" y="2848372"/>
            <a:chExt cx="238120" cy="288032"/>
          </a:xfrm>
        </p:grpSpPr>
        <p:grpSp>
          <p:nvGrpSpPr>
            <p:cNvPr id="358" name="Group 263"/>
            <p:cNvGrpSpPr>
              <a:grpSpLocks noChangeAspect="1"/>
            </p:cNvGrpSpPr>
            <p:nvPr/>
          </p:nvGrpSpPr>
          <p:grpSpPr>
            <a:xfrm>
              <a:off x="4277907" y="2848372"/>
              <a:ext cx="96010" cy="288032"/>
              <a:chOff x="1951211" y="1696244"/>
              <a:chExt cx="144016" cy="432048"/>
            </a:xfrm>
          </p:grpSpPr>
          <p:sp>
            <p:nvSpPr>
              <p:cNvPr id="369" name="Flowchart: Delay 368"/>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0" name="Isosceles Triangle 369"/>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1" name="Flowchart: Delay 370"/>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2" name="Isosceles Triangle 37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359" name="Group 264"/>
            <p:cNvGrpSpPr>
              <a:grpSpLocks noChangeAspect="1"/>
            </p:cNvGrpSpPr>
            <p:nvPr/>
          </p:nvGrpSpPr>
          <p:grpSpPr>
            <a:xfrm>
              <a:off x="4346157" y="2848372"/>
              <a:ext cx="96010" cy="288032"/>
              <a:chOff x="1951211" y="1696244"/>
              <a:chExt cx="144016" cy="432048"/>
            </a:xfrm>
          </p:grpSpPr>
          <p:sp>
            <p:nvSpPr>
              <p:cNvPr id="365" name="Flowchart: Delay 36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6" name="Isosceles Triangle 36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7" name="Flowchart: Delay 36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8" name="Isosceles Triangle 36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360" name="Group 273"/>
            <p:cNvGrpSpPr>
              <a:grpSpLocks noChangeAspect="1"/>
            </p:cNvGrpSpPr>
            <p:nvPr/>
          </p:nvGrpSpPr>
          <p:grpSpPr>
            <a:xfrm>
              <a:off x="4420017" y="2848372"/>
              <a:ext cx="96010" cy="288032"/>
              <a:chOff x="1951211" y="1696244"/>
              <a:chExt cx="144016" cy="432048"/>
            </a:xfrm>
          </p:grpSpPr>
          <p:sp>
            <p:nvSpPr>
              <p:cNvPr id="361" name="Flowchart: Delay 360"/>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2" name="Isosceles Triangle 361"/>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3" name="Flowchart: Delay 362"/>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4" name="Isosceles Triangle 363"/>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341" name="Trapezoid 18"/>
          <p:cNvSpPr/>
          <p:nvPr/>
        </p:nvSpPr>
        <p:spPr bwMode="auto">
          <a:xfrm rot="10800000">
            <a:off x="6919764" y="4001261"/>
            <a:ext cx="864096" cy="109622"/>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92" name="TextBox 391"/>
          <p:cNvSpPr txBox="1"/>
          <p:nvPr/>
        </p:nvSpPr>
        <p:spPr>
          <a:xfrm>
            <a:off x="7855867" y="4175874"/>
            <a:ext cx="1584175" cy="184666"/>
          </a:xfrm>
          <a:prstGeom prst="rect">
            <a:avLst/>
          </a:prstGeom>
          <a:noFill/>
        </p:spPr>
        <p:txBody>
          <a:bodyPr wrap="square" lIns="0" tIns="0" rIns="0" bIns="0" rtlCol="0">
            <a:spAutoFit/>
          </a:bodyPr>
          <a:lstStyle/>
          <a:p>
            <a:r>
              <a:rPr lang="en-GB" sz="1200" b="0" dirty="0" smtClean="0"/>
              <a:t> W &amp; P TESI </a:t>
            </a:r>
            <a:r>
              <a:rPr lang="en-GB" sz="1200" b="0" dirty="0" err="1" smtClean="0"/>
              <a:t>MEPs</a:t>
            </a:r>
            <a:endParaRPr lang="en-US" sz="1200" b="0" dirty="0" smtClean="0"/>
          </a:p>
        </p:txBody>
      </p:sp>
      <p:sp>
        <p:nvSpPr>
          <p:cNvPr id="393" name="Rectangle 392"/>
          <p:cNvSpPr/>
          <p:nvPr/>
        </p:nvSpPr>
        <p:spPr>
          <a:xfrm>
            <a:off x="7855867" y="3928492"/>
            <a:ext cx="2815307" cy="184666"/>
          </a:xfrm>
          <a:prstGeom prst="rect">
            <a:avLst/>
          </a:prstGeom>
          <a:noFill/>
        </p:spPr>
        <p:txBody>
          <a:bodyPr wrap="square" lIns="0" tIns="0" rIns="0" bIns="0" rtlCol="0">
            <a:spAutoFit/>
          </a:bodyPr>
          <a:lstStyle/>
          <a:p>
            <a:r>
              <a:rPr lang="en-GB" sz="1200" b="0" dirty="0" smtClean="0"/>
              <a:t>SVLAN </a:t>
            </a:r>
            <a:r>
              <a:rPr lang="en-GB" sz="1200" b="0" dirty="0" err="1" smtClean="0"/>
              <a:t>mux</a:t>
            </a:r>
            <a:r>
              <a:rPr lang="en-GB" sz="1200" b="0" dirty="0" smtClean="0"/>
              <a:t> &amp; TESI protection switch</a:t>
            </a:r>
            <a:endParaRPr lang="en-US" sz="1200" b="0" dirty="0" smtClean="0"/>
          </a:p>
        </p:txBody>
      </p:sp>
      <p:sp>
        <p:nvSpPr>
          <p:cNvPr id="394" name="TextBox 393"/>
          <p:cNvSpPr txBox="1"/>
          <p:nvPr/>
        </p:nvSpPr>
        <p:spPr>
          <a:xfrm>
            <a:off x="7855868" y="3640460"/>
            <a:ext cx="1584176" cy="184666"/>
          </a:xfrm>
          <a:prstGeom prst="rect">
            <a:avLst/>
          </a:prstGeom>
          <a:noFill/>
        </p:spPr>
        <p:txBody>
          <a:bodyPr wrap="square" lIns="0" tIns="0" rIns="0" bIns="0" rtlCol="0">
            <a:spAutoFit/>
          </a:bodyPr>
          <a:lstStyle/>
          <a:p>
            <a:r>
              <a:rPr lang="en-GB" sz="1200" b="0" dirty="0" smtClean="0"/>
              <a:t>SVLAN MEP/MIP</a:t>
            </a:r>
            <a:endParaRPr lang="en-US" sz="1200" b="0" dirty="0" smtClean="0"/>
          </a:p>
        </p:txBody>
      </p:sp>
      <p:cxnSp>
        <p:nvCxnSpPr>
          <p:cNvPr id="395" name="Straight Arrow Connector 394"/>
          <p:cNvCxnSpPr>
            <a:stCxn id="944" idx="1"/>
            <a:endCxn id="340" idx="5"/>
          </p:cNvCxnSpPr>
          <p:nvPr/>
        </p:nvCxnSpPr>
        <p:spPr bwMode="auto">
          <a:xfrm>
            <a:off x="6271111" y="3982498"/>
            <a:ext cx="744572" cy="210601"/>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cxnSp>
        <p:nvCxnSpPr>
          <p:cNvPr id="398" name="Straight Arrow Connector 397"/>
          <p:cNvCxnSpPr>
            <a:stCxn id="948" idx="1"/>
            <a:endCxn id="341" idx="3"/>
          </p:cNvCxnSpPr>
          <p:nvPr/>
        </p:nvCxnSpPr>
        <p:spPr bwMode="auto">
          <a:xfrm>
            <a:off x="6271111" y="3028392"/>
            <a:ext cx="675974" cy="1027680"/>
          </a:xfrm>
          <a:prstGeom prst="straightConnector1">
            <a:avLst/>
          </a:prstGeom>
          <a:solidFill>
            <a:schemeClr val="accent1"/>
          </a:solidFill>
          <a:ln w="9525" cap="flat" cmpd="sng" algn="ctr">
            <a:solidFill>
              <a:schemeClr val="tx1"/>
            </a:solidFill>
            <a:prstDash val="sysDash"/>
            <a:round/>
            <a:headEnd type="none" w="med" len="med"/>
            <a:tailEnd type="arrow"/>
          </a:ln>
          <a:effectLst/>
        </p:spPr>
      </p:cxn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3" name="Rectangle 1162"/>
          <p:cNvSpPr/>
          <p:nvPr/>
        </p:nvSpPr>
        <p:spPr bwMode="auto">
          <a:xfrm>
            <a:off x="2743300" y="4936604"/>
            <a:ext cx="648071"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64" name="Rectangle 1163"/>
          <p:cNvSpPr/>
          <p:nvPr/>
        </p:nvSpPr>
        <p:spPr bwMode="auto">
          <a:xfrm>
            <a:off x="2743880" y="6304756"/>
            <a:ext cx="64755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165" name="Straight Connector 1164"/>
          <p:cNvCxnSpPr/>
          <p:nvPr/>
        </p:nvCxnSpPr>
        <p:spPr bwMode="auto">
          <a:xfrm>
            <a:off x="3103341" y="652078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166" name="Rectangle 1165"/>
          <p:cNvSpPr/>
          <p:nvPr/>
        </p:nvSpPr>
        <p:spPr bwMode="auto">
          <a:xfrm>
            <a:off x="2743880" y="6736804"/>
            <a:ext cx="64755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67" name="Rectangle 1166"/>
          <p:cNvSpPr/>
          <p:nvPr/>
        </p:nvSpPr>
        <p:spPr bwMode="auto">
          <a:xfrm>
            <a:off x="2743880" y="6952828"/>
            <a:ext cx="64755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68" name="Rectangle 1167"/>
          <p:cNvSpPr/>
          <p:nvPr/>
        </p:nvSpPr>
        <p:spPr bwMode="auto">
          <a:xfrm>
            <a:off x="2743880" y="7168852"/>
            <a:ext cx="647550"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69" name="Rectangle 1168"/>
          <p:cNvSpPr/>
          <p:nvPr/>
        </p:nvSpPr>
        <p:spPr bwMode="auto">
          <a:xfrm>
            <a:off x="2743299" y="5872708"/>
            <a:ext cx="64807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9.5a</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70" name="Rectangle 1169"/>
          <p:cNvSpPr/>
          <p:nvPr/>
        </p:nvSpPr>
        <p:spPr bwMode="auto">
          <a:xfrm>
            <a:off x="2743299" y="6088732"/>
            <a:ext cx="64807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71" name="Isosceles Triangle 1170"/>
          <p:cNvSpPr/>
          <p:nvPr/>
        </p:nvSpPr>
        <p:spPr bwMode="auto">
          <a:xfrm>
            <a:off x="2815887" y="50166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172" name="Group 267"/>
          <p:cNvGrpSpPr/>
          <p:nvPr/>
        </p:nvGrpSpPr>
        <p:grpSpPr>
          <a:xfrm>
            <a:off x="2815887" y="5304656"/>
            <a:ext cx="216024" cy="216023"/>
            <a:chOff x="9209112" y="7464897"/>
            <a:chExt cx="432048" cy="216023"/>
          </a:xfrm>
          <a:solidFill>
            <a:srgbClr val="FF99FF"/>
          </a:solidFill>
        </p:grpSpPr>
        <p:sp>
          <p:nvSpPr>
            <p:cNvPr id="1173" name="Flowchart: Delay 1172"/>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74" name="Flowchart: Delay 1173"/>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175" name="Isosceles Triangle 1174"/>
          <p:cNvSpPr/>
          <p:nvPr/>
        </p:nvSpPr>
        <p:spPr bwMode="auto">
          <a:xfrm flipV="1">
            <a:off x="2815887" y="5592688"/>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76" name="Isosceles Triangle 1175"/>
          <p:cNvSpPr/>
          <p:nvPr/>
        </p:nvSpPr>
        <p:spPr bwMode="auto">
          <a:xfrm>
            <a:off x="3103919" y="50166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177" name="Group 270"/>
          <p:cNvGrpSpPr/>
          <p:nvPr/>
        </p:nvGrpSpPr>
        <p:grpSpPr>
          <a:xfrm>
            <a:off x="3103919" y="5304656"/>
            <a:ext cx="216024" cy="216023"/>
            <a:chOff x="9209112" y="7464897"/>
            <a:chExt cx="432048" cy="216023"/>
          </a:xfrm>
          <a:solidFill>
            <a:srgbClr val="FF99FF"/>
          </a:solidFill>
        </p:grpSpPr>
        <p:sp>
          <p:nvSpPr>
            <p:cNvPr id="1178" name="Flowchart: Delay 1177"/>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79" name="Flowchart: Delay 1178"/>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180" name="Isosceles Triangle 1179"/>
          <p:cNvSpPr/>
          <p:nvPr/>
        </p:nvSpPr>
        <p:spPr bwMode="auto">
          <a:xfrm flipV="1">
            <a:off x="3103919" y="5592688"/>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81" name="Isosceles Triangle 1180"/>
          <p:cNvSpPr/>
          <p:nvPr/>
        </p:nvSpPr>
        <p:spPr bwMode="auto">
          <a:xfrm flipV="1">
            <a:off x="2967709" y="7232848"/>
            <a:ext cx="279648"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2" name="Rectangle 1011"/>
          <p:cNvSpPr/>
          <p:nvPr/>
        </p:nvSpPr>
        <p:spPr bwMode="auto">
          <a:xfrm>
            <a:off x="4111451" y="1912268"/>
            <a:ext cx="1872208"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3" name="Rectangle 1012"/>
          <p:cNvSpPr/>
          <p:nvPr/>
        </p:nvSpPr>
        <p:spPr bwMode="auto">
          <a:xfrm>
            <a:off x="4111451" y="284837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4" name="Rectangle 1013"/>
          <p:cNvSpPr/>
          <p:nvPr/>
        </p:nvSpPr>
        <p:spPr bwMode="auto">
          <a:xfrm>
            <a:off x="4111451" y="306439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5" name="Rectangle 1014"/>
          <p:cNvSpPr/>
          <p:nvPr/>
        </p:nvSpPr>
        <p:spPr bwMode="auto">
          <a:xfrm>
            <a:off x="4111451" y="3280420"/>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6" name="Rectangle 1015"/>
          <p:cNvSpPr/>
          <p:nvPr/>
        </p:nvSpPr>
        <p:spPr bwMode="auto">
          <a:xfrm>
            <a:off x="4111451" y="364046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7" name="Rectangle 1016"/>
          <p:cNvSpPr/>
          <p:nvPr/>
        </p:nvSpPr>
        <p:spPr bwMode="auto">
          <a:xfrm>
            <a:off x="4111451" y="385648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8" name="Isosceles Triangle 1017"/>
          <p:cNvSpPr/>
          <p:nvPr/>
        </p:nvSpPr>
        <p:spPr bwMode="auto">
          <a:xfrm flipV="1">
            <a:off x="4839444" y="3352428"/>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9" name="Isosceles Triangle 1018"/>
          <p:cNvSpPr/>
          <p:nvPr/>
        </p:nvSpPr>
        <p:spPr bwMode="auto">
          <a:xfrm>
            <a:off x="5119564"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 name="Group 251"/>
          <p:cNvGrpSpPr/>
          <p:nvPr/>
        </p:nvGrpSpPr>
        <p:grpSpPr>
          <a:xfrm>
            <a:off x="5119564" y="2272308"/>
            <a:ext cx="216024" cy="216023"/>
            <a:chOff x="9209112" y="7464897"/>
            <a:chExt cx="432048" cy="216023"/>
          </a:xfrm>
        </p:grpSpPr>
        <p:sp>
          <p:nvSpPr>
            <p:cNvPr id="1021" name="Flowchart: Delay 1020"/>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2" name="Flowchart: Delay 1021"/>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23" name="Isosceles Triangle 1022"/>
          <p:cNvSpPr/>
          <p:nvPr/>
        </p:nvSpPr>
        <p:spPr bwMode="auto">
          <a:xfrm flipV="1">
            <a:off x="5119564"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4" name="Isosceles Triangle 1023"/>
          <p:cNvSpPr/>
          <p:nvPr/>
        </p:nvSpPr>
        <p:spPr bwMode="auto">
          <a:xfrm>
            <a:off x="5407596"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 name="Group 254"/>
          <p:cNvGrpSpPr/>
          <p:nvPr/>
        </p:nvGrpSpPr>
        <p:grpSpPr>
          <a:xfrm>
            <a:off x="5407596" y="2272308"/>
            <a:ext cx="216024" cy="216023"/>
            <a:chOff x="9209112" y="7464897"/>
            <a:chExt cx="432048" cy="216023"/>
          </a:xfrm>
        </p:grpSpPr>
        <p:sp>
          <p:nvSpPr>
            <p:cNvPr id="1026" name="Flowchart: Delay 1025"/>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7" name="Flowchart: Delay 1026"/>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28" name="Isosceles Triangle 1027"/>
          <p:cNvSpPr/>
          <p:nvPr/>
        </p:nvSpPr>
        <p:spPr bwMode="auto">
          <a:xfrm flipV="1">
            <a:off x="5407596"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9" name="Isosceles Triangle 1028"/>
          <p:cNvSpPr/>
          <p:nvPr/>
        </p:nvSpPr>
        <p:spPr bwMode="auto">
          <a:xfrm>
            <a:off x="5695628"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6" name="Group 257"/>
          <p:cNvGrpSpPr/>
          <p:nvPr/>
        </p:nvGrpSpPr>
        <p:grpSpPr>
          <a:xfrm>
            <a:off x="5695628" y="2272308"/>
            <a:ext cx="216024" cy="216023"/>
            <a:chOff x="9209112" y="7464897"/>
            <a:chExt cx="432048" cy="216023"/>
          </a:xfrm>
        </p:grpSpPr>
        <p:sp>
          <p:nvSpPr>
            <p:cNvPr id="1031" name="Flowchart: Delay 1030"/>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2" name="Flowchart: Delay 1031"/>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33" name="Isosceles Triangle 1032"/>
          <p:cNvSpPr/>
          <p:nvPr/>
        </p:nvSpPr>
        <p:spPr bwMode="auto">
          <a:xfrm flipV="1">
            <a:off x="5695628"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4" name="Isosceles Triangle 1033"/>
          <p:cNvSpPr/>
          <p:nvPr/>
        </p:nvSpPr>
        <p:spPr bwMode="auto">
          <a:xfrm>
            <a:off x="4183459"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7" name="Group 267"/>
          <p:cNvGrpSpPr/>
          <p:nvPr/>
        </p:nvGrpSpPr>
        <p:grpSpPr>
          <a:xfrm>
            <a:off x="4183459" y="2272308"/>
            <a:ext cx="216024" cy="216023"/>
            <a:chOff x="9209112" y="7464897"/>
            <a:chExt cx="432048" cy="216023"/>
          </a:xfrm>
        </p:grpSpPr>
        <p:sp>
          <p:nvSpPr>
            <p:cNvPr id="1036" name="Flowchart: Delay 1035"/>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7" name="Flowchart: Delay 1036"/>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38" name="Isosceles Triangle 1037"/>
          <p:cNvSpPr/>
          <p:nvPr/>
        </p:nvSpPr>
        <p:spPr bwMode="auto">
          <a:xfrm flipV="1">
            <a:off x="4183459"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9" name="Isosceles Triangle 1038"/>
          <p:cNvSpPr/>
          <p:nvPr/>
        </p:nvSpPr>
        <p:spPr bwMode="auto">
          <a:xfrm>
            <a:off x="4471491"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9" name="Group 270"/>
          <p:cNvGrpSpPr/>
          <p:nvPr/>
        </p:nvGrpSpPr>
        <p:grpSpPr>
          <a:xfrm>
            <a:off x="4471491" y="2272308"/>
            <a:ext cx="216024" cy="216023"/>
            <a:chOff x="9209112" y="7464897"/>
            <a:chExt cx="432048" cy="216023"/>
          </a:xfrm>
        </p:grpSpPr>
        <p:sp>
          <p:nvSpPr>
            <p:cNvPr id="1041" name="Flowchart: Delay 1040"/>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2" name="Flowchart: Delay 1041"/>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43" name="Isosceles Triangle 1042"/>
          <p:cNvSpPr/>
          <p:nvPr/>
        </p:nvSpPr>
        <p:spPr bwMode="auto">
          <a:xfrm flipV="1">
            <a:off x="4471491"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4" name="Isosceles Triangle 1043"/>
          <p:cNvSpPr/>
          <p:nvPr/>
        </p:nvSpPr>
        <p:spPr bwMode="auto">
          <a:xfrm>
            <a:off x="4759523"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32" name="Group 273"/>
          <p:cNvGrpSpPr/>
          <p:nvPr/>
        </p:nvGrpSpPr>
        <p:grpSpPr>
          <a:xfrm>
            <a:off x="4759523" y="2272308"/>
            <a:ext cx="216024" cy="216023"/>
            <a:chOff x="9209112" y="7464897"/>
            <a:chExt cx="432048" cy="216023"/>
          </a:xfrm>
        </p:grpSpPr>
        <p:sp>
          <p:nvSpPr>
            <p:cNvPr id="1046" name="Flowchart: Delay 1045"/>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7" name="Flowchart: Delay 1046"/>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48" name="Isosceles Triangle 1047"/>
          <p:cNvSpPr/>
          <p:nvPr/>
        </p:nvSpPr>
        <p:spPr bwMode="auto">
          <a:xfrm flipV="1">
            <a:off x="4759523"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 name="Title 3"/>
          <p:cNvSpPr>
            <a:spLocks noGrp="1"/>
          </p:cNvSpPr>
          <p:nvPr>
            <p:ph type="title"/>
          </p:nvPr>
        </p:nvSpPr>
        <p:spPr/>
        <p:txBody>
          <a:bodyPr/>
          <a:lstStyle/>
          <a:p>
            <a:r>
              <a:rPr lang="en-GB" dirty="0" smtClean="0"/>
              <a:t>Legend</a:t>
            </a:r>
            <a:endParaRPr lang="en-US" dirty="0"/>
          </a:p>
        </p:txBody>
      </p:sp>
      <p:cxnSp>
        <p:nvCxnSpPr>
          <p:cNvPr id="193" name="Straight Arrow Connector 192"/>
          <p:cNvCxnSpPr/>
          <p:nvPr/>
        </p:nvCxnSpPr>
        <p:spPr bwMode="auto">
          <a:xfrm>
            <a:off x="726495" y="4936604"/>
            <a:ext cx="0" cy="180020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94" name="TextBox 193"/>
          <p:cNvSpPr txBox="1"/>
          <p:nvPr/>
        </p:nvSpPr>
        <p:spPr>
          <a:xfrm rot="16200000" flipH="1">
            <a:off x="510443" y="5728692"/>
            <a:ext cx="360676" cy="215444"/>
          </a:xfrm>
          <a:prstGeom prst="rect">
            <a:avLst/>
          </a:prstGeom>
          <a:solidFill>
            <a:schemeClr val="bg1"/>
          </a:solidFill>
        </p:spPr>
        <p:txBody>
          <a:bodyPr wrap="none" lIns="0" tIns="0" rIns="0" bIns="0" rtlCol="0">
            <a:spAutoFit/>
          </a:bodyPr>
          <a:lstStyle/>
          <a:p>
            <a:r>
              <a:rPr lang="en-GB" sz="1400" dirty="0" smtClean="0"/>
              <a:t>PEP</a:t>
            </a:r>
            <a:endParaRPr lang="en-US" sz="1400" dirty="0" smtClean="0"/>
          </a:p>
        </p:txBody>
      </p:sp>
      <p:cxnSp>
        <p:nvCxnSpPr>
          <p:cNvPr id="195" name="Straight Arrow Connector 194"/>
          <p:cNvCxnSpPr/>
          <p:nvPr/>
        </p:nvCxnSpPr>
        <p:spPr bwMode="auto">
          <a:xfrm>
            <a:off x="726495" y="6728792"/>
            <a:ext cx="0" cy="792088"/>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197" name="TextBox 196"/>
          <p:cNvSpPr txBox="1"/>
          <p:nvPr/>
        </p:nvSpPr>
        <p:spPr>
          <a:xfrm rot="16200000" flipH="1">
            <a:off x="500825" y="7007178"/>
            <a:ext cx="379912" cy="215444"/>
          </a:xfrm>
          <a:prstGeom prst="rect">
            <a:avLst/>
          </a:prstGeom>
          <a:solidFill>
            <a:schemeClr val="bg1"/>
          </a:solidFill>
        </p:spPr>
        <p:txBody>
          <a:bodyPr wrap="none" lIns="0" tIns="0" rIns="0" bIns="0" rtlCol="0">
            <a:spAutoFit/>
          </a:bodyPr>
          <a:lstStyle/>
          <a:p>
            <a:r>
              <a:rPr lang="en-GB" sz="1400" dirty="0" smtClean="0"/>
              <a:t>CNP</a:t>
            </a:r>
            <a:endParaRPr lang="en-US" sz="1400" dirty="0" smtClean="0"/>
          </a:p>
        </p:txBody>
      </p:sp>
      <p:sp>
        <p:nvSpPr>
          <p:cNvPr id="198" name="TextBox 197"/>
          <p:cNvSpPr txBox="1"/>
          <p:nvPr/>
        </p:nvSpPr>
        <p:spPr>
          <a:xfrm>
            <a:off x="1591171" y="5224636"/>
            <a:ext cx="792088" cy="369332"/>
          </a:xfrm>
          <a:prstGeom prst="rect">
            <a:avLst/>
          </a:prstGeom>
          <a:noFill/>
        </p:spPr>
        <p:txBody>
          <a:bodyPr wrap="square" lIns="0" tIns="0" rIns="0" bIns="0" rtlCol="0">
            <a:spAutoFit/>
          </a:bodyPr>
          <a:lstStyle/>
          <a:p>
            <a:pPr algn="ctr"/>
            <a:r>
              <a:rPr lang="en-GB" sz="1200" b="0" dirty="0" smtClean="0"/>
              <a:t>CVLAN MEP &amp; MIP</a:t>
            </a:r>
          </a:p>
        </p:txBody>
      </p:sp>
      <p:sp>
        <p:nvSpPr>
          <p:cNvPr id="199" name="TextBox 198"/>
          <p:cNvSpPr txBox="1"/>
          <p:nvPr/>
        </p:nvSpPr>
        <p:spPr>
          <a:xfrm>
            <a:off x="1519163" y="7168852"/>
            <a:ext cx="720080" cy="369332"/>
          </a:xfrm>
          <a:prstGeom prst="rect">
            <a:avLst/>
          </a:prstGeom>
          <a:noFill/>
        </p:spPr>
        <p:txBody>
          <a:bodyPr wrap="square" lIns="0" tIns="0" rIns="0" bIns="0" rtlCol="0">
            <a:spAutoFit/>
          </a:bodyPr>
          <a:lstStyle/>
          <a:p>
            <a:pPr algn="ctr"/>
            <a:r>
              <a:rPr lang="en-GB" sz="1200" b="0" dirty="0" smtClean="0"/>
              <a:t>SVLAN MEP</a:t>
            </a:r>
          </a:p>
        </p:txBody>
      </p:sp>
      <p:sp>
        <p:nvSpPr>
          <p:cNvPr id="200" name="Right Brace 199"/>
          <p:cNvSpPr/>
          <p:nvPr/>
        </p:nvSpPr>
        <p:spPr bwMode="auto">
          <a:xfrm>
            <a:off x="1591171" y="5872708"/>
            <a:ext cx="216024" cy="129614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01" name="TextBox 200"/>
          <p:cNvSpPr txBox="1"/>
          <p:nvPr/>
        </p:nvSpPr>
        <p:spPr>
          <a:xfrm>
            <a:off x="1735187" y="6232748"/>
            <a:ext cx="792088" cy="553998"/>
          </a:xfrm>
          <a:prstGeom prst="rect">
            <a:avLst/>
          </a:prstGeom>
          <a:noFill/>
        </p:spPr>
        <p:txBody>
          <a:bodyPr wrap="square" lIns="0" tIns="0" rIns="0" bIns="0" rtlCol="0">
            <a:spAutoFit/>
          </a:bodyPr>
          <a:lstStyle/>
          <a:p>
            <a:pPr algn="ctr"/>
            <a:r>
              <a:rPr lang="en-GB" sz="1200" b="0" dirty="0" smtClean="0"/>
              <a:t>CVLAN to SVLAN </a:t>
            </a:r>
            <a:r>
              <a:rPr lang="en-GB" sz="1200" b="0" dirty="0" err="1" smtClean="0"/>
              <a:t>mux</a:t>
            </a:r>
            <a:endParaRPr lang="en-GB" sz="1200" b="0" dirty="0" smtClean="0"/>
          </a:p>
        </p:txBody>
      </p:sp>
      <p:sp>
        <p:nvSpPr>
          <p:cNvPr id="202" name="TextBox 201"/>
          <p:cNvSpPr txBox="1"/>
          <p:nvPr/>
        </p:nvSpPr>
        <p:spPr>
          <a:xfrm>
            <a:off x="4471491" y="6521360"/>
            <a:ext cx="1368152" cy="184666"/>
          </a:xfrm>
          <a:prstGeom prst="rect">
            <a:avLst/>
          </a:prstGeom>
          <a:noFill/>
        </p:spPr>
        <p:txBody>
          <a:bodyPr wrap="square" lIns="0" tIns="0" rIns="0" bIns="0" rtlCol="0">
            <a:spAutoFit/>
          </a:bodyPr>
          <a:lstStyle/>
          <a:p>
            <a:r>
              <a:rPr lang="en-GB" sz="1200" b="0" dirty="0" smtClean="0"/>
              <a:t>SVLAN MEP</a:t>
            </a:r>
            <a:endParaRPr lang="en-US" sz="1200" b="0" dirty="0" smtClean="0"/>
          </a:p>
        </p:txBody>
      </p:sp>
      <p:cxnSp>
        <p:nvCxnSpPr>
          <p:cNvPr id="231" name="Straight Connector 230"/>
          <p:cNvCxnSpPr/>
          <p:nvPr/>
        </p:nvCxnSpPr>
        <p:spPr bwMode="auto">
          <a:xfrm rot="10800000" flipV="1">
            <a:off x="4159332" y="666397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823" name="Group 22"/>
          <p:cNvGrpSpPr>
            <a:grpSpLocks noChangeAspect="1"/>
          </p:cNvGrpSpPr>
          <p:nvPr/>
        </p:nvGrpSpPr>
        <p:grpSpPr>
          <a:xfrm rot="10800000">
            <a:off x="3967494" y="6280295"/>
            <a:ext cx="383676" cy="383676"/>
            <a:chOff x="655067" y="5296644"/>
            <a:chExt cx="504056" cy="504056"/>
          </a:xfrm>
          <a:solidFill>
            <a:schemeClr val="bg1"/>
          </a:solidFill>
        </p:grpSpPr>
        <p:sp>
          <p:nvSpPr>
            <p:cNvPr id="908" name="Isosceles Triangle 907"/>
            <p:cNvSpPr/>
            <p:nvPr/>
          </p:nvSpPr>
          <p:spPr bwMode="auto">
            <a:xfrm>
              <a:off x="655067" y="5296644"/>
              <a:ext cx="504056" cy="504056"/>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09" name="Trapezoid 908"/>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231" name="Group 1230"/>
          <p:cNvGrpSpPr/>
          <p:nvPr/>
        </p:nvGrpSpPr>
        <p:grpSpPr>
          <a:xfrm>
            <a:off x="4063412" y="5656684"/>
            <a:ext cx="192114" cy="623606"/>
            <a:chOff x="6727650" y="2200300"/>
            <a:chExt cx="191838" cy="479590"/>
          </a:xfrm>
        </p:grpSpPr>
        <p:cxnSp>
          <p:nvCxnSpPr>
            <p:cNvPr id="259" name="Straight Connector 258"/>
            <p:cNvCxnSpPr/>
            <p:nvPr/>
          </p:nvCxnSpPr>
          <p:spPr bwMode="auto">
            <a:xfrm rot="10800000">
              <a:off x="6727650"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60" name="Straight Connector 259"/>
            <p:cNvCxnSpPr/>
            <p:nvPr/>
          </p:nvCxnSpPr>
          <p:spPr bwMode="auto">
            <a:xfrm rot="10800000">
              <a:off x="6919488"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61" name="Straight Connector 260"/>
            <p:cNvCxnSpPr/>
            <p:nvPr/>
          </p:nvCxnSpPr>
          <p:spPr bwMode="auto">
            <a:xfrm rot="10800000">
              <a:off x="6823569" y="2200300"/>
              <a:ext cx="0" cy="479590"/>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grpSp>
        <p:nvGrpSpPr>
          <p:cNvPr id="177" name="Group 61"/>
          <p:cNvGrpSpPr>
            <a:grpSpLocks noChangeAspect="1"/>
          </p:cNvGrpSpPr>
          <p:nvPr/>
        </p:nvGrpSpPr>
        <p:grpSpPr>
          <a:xfrm flipH="1" flipV="1">
            <a:off x="6631731" y="2920121"/>
            <a:ext cx="383676" cy="383676"/>
            <a:chOff x="655067" y="5296644"/>
            <a:chExt cx="504056" cy="504056"/>
          </a:xfrm>
          <a:solidFill>
            <a:schemeClr val="bg1"/>
          </a:solidFill>
        </p:grpSpPr>
        <p:sp>
          <p:nvSpPr>
            <p:cNvPr id="898" name="Isosceles Triangle 89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99"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895" name="Straight Connector 470"/>
          <p:cNvCxnSpPr/>
          <p:nvPr/>
        </p:nvCxnSpPr>
        <p:spPr bwMode="auto">
          <a:xfrm flipH="1">
            <a:off x="6727650" y="2344316"/>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6" name="Straight Connector 471"/>
          <p:cNvCxnSpPr/>
          <p:nvPr/>
        </p:nvCxnSpPr>
        <p:spPr bwMode="auto">
          <a:xfrm flipH="1">
            <a:off x="6919488" y="2344316"/>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7" name="Straight Connector 896"/>
          <p:cNvCxnSpPr/>
          <p:nvPr/>
        </p:nvCxnSpPr>
        <p:spPr bwMode="auto">
          <a:xfrm flipH="1">
            <a:off x="6823569" y="2344316"/>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5" name="Straight Connector 244"/>
          <p:cNvCxnSpPr>
            <a:stCxn id="983" idx="2"/>
            <a:endCxn id="898" idx="0"/>
          </p:cNvCxnSpPr>
          <p:nvPr/>
        </p:nvCxnSpPr>
        <p:spPr bwMode="auto">
          <a:xfrm flipV="1">
            <a:off x="6823569" y="3303797"/>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81" name="Group 637"/>
          <p:cNvGrpSpPr/>
          <p:nvPr/>
        </p:nvGrpSpPr>
        <p:grpSpPr>
          <a:xfrm flipV="1">
            <a:off x="6668325" y="2440526"/>
            <a:ext cx="317190" cy="383676"/>
            <a:chOff x="4277907" y="2848372"/>
            <a:chExt cx="238120" cy="288032"/>
          </a:xfrm>
        </p:grpSpPr>
        <p:grpSp>
          <p:nvGrpSpPr>
            <p:cNvPr id="182" name="Group 263"/>
            <p:cNvGrpSpPr>
              <a:grpSpLocks noChangeAspect="1"/>
            </p:cNvGrpSpPr>
            <p:nvPr/>
          </p:nvGrpSpPr>
          <p:grpSpPr>
            <a:xfrm>
              <a:off x="4277907" y="2848372"/>
              <a:ext cx="96010" cy="288032"/>
              <a:chOff x="1951211" y="1696244"/>
              <a:chExt cx="144016" cy="432048"/>
            </a:xfrm>
          </p:grpSpPr>
          <p:sp>
            <p:nvSpPr>
              <p:cNvPr id="696" name="Flowchart: Delay 69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7" name="Isosceles Triangle 69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8" name="Flowchart: Delay 69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9" name="Isosceles Triangle 69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83" name="Group 264"/>
            <p:cNvGrpSpPr>
              <a:grpSpLocks noChangeAspect="1"/>
            </p:cNvGrpSpPr>
            <p:nvPr/>
          </p:nvGrpSpPr>
          <p:grpSpPr>
            <a:xfrm>
              <a:off x="4346157" y="2848372"/>
              <a:ext cx="96010" cy="288032"/>
              <a:chOff x="1951211" y="1696244"/>
              <a:chExt cx="144016" cy="432048"/>
            </a:xfrm>
          </p:grpSpPr>
          <p:sp>
            <p:nvSpPr>
              <p:cNvPr id="692" name="Flowchart: Delay 69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3" name="Isosceles Triangle 69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4" name="Flowchart: Delay 69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5" name="Isosceles Triangle 69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84" name="Group 273"/>
            <p:cNvGrpSpPr>
              <a:grpSpLocks noChangeAspect="1"/>
            </p:cNvGrpSpPr>
            <p:nvPr/>
          </p:nvGrpSpPr>
          <p:grpSpPr>
            <a:xfrm>
              <a:off x="4420017" y="2848372"/>
              <a:ext cx="96010" cy="288032"/>
              <a:chOff x="1951211" y="1696244"/>
              <a:chExt cx="144016" cy="432048"/>
            </a:xfrm>
          </p:grpSpPr>
          <p:sp>
            <p:nvSpPr>
              <p:cNvPr id="688" name="Flowchart: Delay 68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9" name="Isosceles Triangle 68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0" name="Flowchart: Delay 68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1" name="Isosceles Triangle 69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938" name="TextBox 937"/>
          <p:cNvSpPr txBox="1"/>
          <p:nvPr/>
        </p:nvSpPr>
        <p:spPr>
          <a:xfrm>
            <a:off x="4471491" y="5944716"/>
            <a:ext cx="1584176" cy="184666"/>
          </a:xfrm>
          <a:prstGeom prst="rect">
            <a:avLst/>
          </a:prstGeom>
          <a:noFill/>
        </p:spPr>
        <p:txBody>
          <a:bodyPr wrap="square" lIns="0" tIns="0" rIns="0" bIns="0" rtlCol="0">
            <a:spAutoFit/>
          </a:bodyPr>
          <a:lstStyle/>
          <a:p>
            <a:r>
              <a:rPr lang="en-GB" sz="1200" b="0" dirty="0" smtClean="0"/>
              <a:t>CVLAN MEP/MIP</a:t>
            </a:r>
            <a:endParaRPr lang="en-US" sz="1200" b="0" dirty="0" smtClean="0"/>
          </a:p>
        </p:txBody>
      </p:sp>
      <p:sp>
        <p:nvSpPr>
          <p:cNvPr id="941" name="Right Brace 940"/>
          <p:cNvSpPr/>
          <p:nvPr/>
        </p:nvSpPr>
        <p:spPr bwMode="auto">
          <a:xfrm>
            <a:off x="3462858" y="4936604"/>
            <a:ext cx="144016" cy="93610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3" name="Straight Arrow Connector 942"/>
          <p:cNvCxnSpPr>
            <a:stCxn id="941" idx="1"/>
            <a:endCxn id="1229" idx="0"/>
          </p:cNvCxnSpPr>
          <p:nvPr/>
        </p:nvCxnSpPr>
        <p:spPr bwMode="auto">
          <a:xfrm>
            <a:off x="3606874" y="5404656"/>
            <a:ext cx="403471" cy="53227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44" name="Right Brace 943"/>
          <p:cNvSpPr/>
          <p:nvPr/>
        </p:nvSpPr>
        <p:spPr bwMode="auto">
          <a:xfrm>
            <a:off x="3462857" y="7168852"/>
            <a:ext cx="144537" cy="36004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5" name="Straight Arrow Connector 944"/>
          <p:cNvCxnSpPr>
            <a:stCxn id="944" idx="1"/>
            <a:endCxn id="908" idx="5"/>
          </p:cNvCxnSpPr>
          <p:nvPr/>
        </p:nvCxnSpPr>
        <p:spPr bwMode="auto">
          <a:xfrm flipV="1">
            <a:off x="3607394" y="6472133"/>
            <a:ext cx="456019" cy="876739"/>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48" name="Right Brace 947"/>
          <p:cNvSpPr/>
          <p:nvPr/>
        </p:nvSpPr>
        <p:spPr bwMode="auto">
          <a:xfrm>
            <a:off x="3462858" y="5872708"/>
            <a:ext cx="144537" cy="129614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49" name="Straight Arrow Connector 948"/>
          <p:cNvCxnSpPr>
            <a:stCxn id="948" idx="1"/>
            <a:endCxn id="909" idx="3"/>
          </p:cNvCxnSpPr>
          <p:nvPr/>
        </p:nvCxnSpPr>
        <p:spPr bwMode="auto">
          <a:xfrm flipV="1">
            <a:off x="3607395" y="6335106"/>
            <a:ext cx="387420" cy="185674"/>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54" name="Rectangle 953"/>
          <p:cNvSpPr/>
          <p:nvPr/>
        </p:nvSpPr>
        <p:spPr>
          <a:xfrm>
            <a:off x="4471491" y="6264106"/>
            <a:ext cx="1152128" cy="184666"/>
          </a:xfrm>
          <a:prstGeom prst="rect">
            <a:avLst/>
          </a:prstGeom>
          <a:noFill/>
        </p:spPr>
        <p:txBody>
          <a:bodyPr wrap="square" lIns="0" tIns="0" rIns="0" bIns="0" rtlCol="0">
            <a:spAutoFit/>
          </a:bodyPr>
          <a:lstStyle/>
          <a:p>
            <a:r>
              <a:rPr lang="en-GB" sz="1200" b="0" dirty="0" smtClean="0"/>
              <a:t>CVLAN </a:t>
            </a:r>
            <a:r>
              <a:rPr lang="en-GB" sz="1200" b="0" dirty="0" err="1" smtClean="0"/>
              <a:t>mux</a:t>
            </a:r>
            <a:endParaRPr lang="en-US" sz="1200" b="0" dirty="0" smtClean="0"/>
          </a:p>
        </p:txBody>
      </p:sp>
      <p:sp>
        <p:nvSpPr>
          <p:cNvPr id="955" name="Rectangle 954"/>
          <p:cNvSpPr/>
          <p:nvPr/>
        </p:nvSpPr>
        <p:spPr bwMode="auto">
          <a:xfrm>
            <a:off x="871091" y="1912268"/>
            <a:ext cx="1872208"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6" name="Rectangle 955"/>
          <p:cNvSpPr/>
          <p:nvPr/>
        </p:nvSpPr>
        <p:spPr bwMode="auto">
          <a:xfrm>
            <a:off x="871091" y="2848372"/>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7" name="Rectangle 956"/>
          <p:cNvSpPr/>
          <p:nvPr/>
        </p:nvSpPr>
        <p:spPr bwMode="auto">
          <a:xfrm>
            <a:off x="871091" y="306439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8" name="Rectangle 957"/>
          <p:cNvSpPr/>
          <p:nvPr/>
        </p:nvSpPr>
        <p:spPr bwMode="auto">
          <a:xfrm>
            <a:off x="871091" y="3280420"/>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9" name="Rectangle 958"/>
          <p:cNvSpPr/>
          <p:nvPr/>
        </p:nvSpPr>
        <p:spPr bwMode="auto">
          <a:xfrm>
            <a:off x="871091" y="364046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0" name="Rectangle 959"/>
          <p:cNvSpPr/>
          <p:nvPr/>
        </p:nvSpPr>
        <p:spPr bwMode="auto">
          <a:xfrm>
            <a:off x="871091" y="385648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1" name="Isosceles Triangle 960"/>
          <p:cNvSpPr/>
          <p:nvPr/>
        </p:nvSpPr>
        <p:spPr bwMode="auto">
          <a:xfrm flipV="1">
            <a:off x="1599084" y="3352428"/>
            <a:ext cx="424136" cy="216024"/>
          </a:xfrm>
          <a:prstGeom prst="triangle">
            <a:avLst/>
          </a:prstGeom>
          <a:solidFill>
            <a:srgbClr val="66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3" name="Isosceles Triangle 962"/>
          <p:cNvSpPr/>
          <p:nvPr/>
        </p:nvSpPr>
        <p:spPr bwMode="auto">
          <a:xfrm>
            <a:off x="1879204"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38" name="Group 251"/>
          <p:cNvGrpSpPr/>
          <p:nvPr/>
        </p:nvGrpSpPr>
        <p:grpSpPr>
          <a:xfrm>
            <a:off x="1879204" y="2272308"/>
            <a:ext cx="216024" cy="216023"/>
            <a:chOff x="9209112" y="7464897"/>
            <a:chExt cx="432048" cy="216023"/>
          </a:xfrm>
        </p:grpSpPr>
        <p:sp>
          <p:nvSpPr>
            <p:cNvPr id="976" name="Flowchart: Delay 975"/>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7" name="Flowchart: Delay 976"/>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65" name="Isosceles Triangle 964"/>
          <p:cNvSpPr/>
          <p:nvPr/>
        </p:nvSpPr>
        <p:spPr bwMode="auto">
          <a:xfrm flipV="1">
            <a:off x="1879204"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6" name="Isosceles Triangle 965"/>
          <p:cNvSpPr/>
          <p:nvPr/>
        </p:nvSpPr>
        <p:spPr bwMode="auto">
          <a:xfrm>
            <a:off x="2167236"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39" name="Group 254"/>
          <p:cNvGrpSpPr/>
          <p:nvPr/>
        </p:nvGrpSpPr>
        <p:grpSpPr>
          <a:xfrm>
            <a:off x="2167236" y="2272308"/>
            <a:ext cx="216024" cy="216023"/>
            <a:chOff x="9209112" y="7464897"/>
            <a:chExt cx="432048" cy="216023"/>
          </a:xfrm>
        </p:grpSpPr>
        <p:sp>
          <p:nvSpPr>
            <p:cNvPr id="974" name="Flowchart: Delay 973"/>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5" name="Flowchart: Delay 974"/>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68" name="Isosceles Triangle 967"/>
          <p:cNvSpPr/>
          <p:nvPr/>
        </p:nvSpPr>
        <p:spPr bwMode="auto">
          <a:xfrm flipV="1">
            <a:off x="2167236"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9" name="Isosceles Triangle 968"/>
          <p:cNvSpPr/>
          <p:nvPr/>
        </p:nvSpPr>
        <p:spPr bwMode="auto">
          <a:xfrm>
            <a:off x="2455268"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40" name="Group 257"/>
          <p:cNvGrpSpPr/>
          <p:nvPr/>
        </p:nvGrpSpPr>
        <p:grpSpPr>
          <a:xfrm>
            <a:off x="2455268" y="2272308"/>
            <a:ext cx="216024" cy="216023"/>
            <a:chOff x="9209112" y="7464897"/>
            <a:chExt cx="432048" cy="216023"/>
          </a:xfrm>
        </p:grpSpPr>
        <p:sp>
          <p:nvSpPr>
            <p:cNvPr id="972" name="Flowchart: Delay 971"/>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3" name="Flowchart: Delay 972"/>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71" name="Isosceles Triangle 970"/>
          <p:cNvSpPr/>
          <p:nvPr/>
        </p:nvSpPr>
        <p:spPr bwMode="auto">
          <a:xfrm flipV="1">
            <a:off x="2455268"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9" name="Isosceles Triangle 978"/>
          <p:cNvSpPr/>
          <p:nvPr/>
        </p:nvSpPr>
        <p:spPr bwMode="auto">
          <a:xfrm>
            <a:off x="943099"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43" name="Group 267"/>
          <p:cNvGrpSpPr/>
          <p:nvPr/>
        </p:nvGrpSpPr>
        <p:grpSpPr>
          <a:xfrm>
            <a:off x="943099" y="2272308"/>
            <a:ext cx="216024" cy="216023"/>
            <a:chOff x="9209112" y="7464897"/>
            <a:chExt cx="432048" cy="216023"/>
          </a:xfrm>
        </p:grpSpPr>
        <p:sp>
          <p:nvSpPr>
            <p:cNvPr id="992" name="Flowchart: Delay 991"/>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3" name="Flowchart: Delay 992"/>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1" name="Isosceles Triangle 980"/>
          <p:cNvSpPr/>
          <p:nvPr/>
        </p:nvSpPr>
        <p:spPr bwMode="auto">
          <a:xfrm flipV="1">
            <a:off x="943099"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2" name="Isosceles Triangle 981"/>
          <p:cNvSpPr/>
          <p:nvPr/>
        </p:nvSpPr>
        <p:spPr bwMode="auto">
          <a:xfrm>
            <a:off x="1231131"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44" name="Group 270"/>
          <p:cNvGrpSpPr/>
          <p:nvPr/>
        </p:nvGrpSpPr>
        <p:grpSpPr>
          <a:xfrm>
            <a:off x="1231131" y="2272308"/>
            <a:ext cx="216024" cy="216023"/>
            <a:chOff x="9209112" y="7464897"/>
            <a:chExt cx="432048" cy="216023"/>
          </a:xfrm>
        </p:grpSpPr>
        <p:sp>
          <p:nvSpPr>
            <p:cNvPr id="990" name="Flowchart: Delay 989"/>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1" name="Flowchart: Delay 990"/>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4" name="Isosceles Triangle 983"/>
          <p:cNvSpPr/>
          <p:nvPr/>
        </p:nvSpPr>
        <p:spPr bwMode="auto">
          <a:xfrm flipV="1">
            <a:off x="1231131"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5" name="Isosceles Triangle 984"/>
          <p:cNvSpPr/>
          <p:nvPr/>
        </p:nvSpPr>
        <p:spPr bwMode="auto">
          <a:xfrm>
            <a:off x="1519163" y="1984276"/>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46" name="Group 273"/>
          <p:cNvGrpSpPr/>
          <p:nvPr/>
        </p:nvGrpSpPr>
        <p:grpSpPr>
          <a:xfrm>
            <a:off x="1519163" y="2272308"/>
            <a:ext cx="216024" cy="216023"/>
            <a:chOff x="9209112" y="7464897"/>
            <a:chExt cx="432048" cy="216023"/>
          </a:xfrm>
        </p:grpSpPr>
        <p:sp>
          <p:nvSpPr>
            <p:cNvPr id="988" name="Flowchart: Delay 987"/>
            <p:cNvSpPr/>
            <p:nvPr/>
          </p:nvSpPr>
          <p:spPr bwMode="auto">
            <a:xfrm rot="16200000">
              <a:off x="9389132" y="7284877"/>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9" name="Flowchart: Delay 988"/>
            <p:cNvSpPr/>
            <p:nvPr/>
          </p:nvSpPr>
          <p:spPr bwMode="auto">
            <a:xfrm rot="5400000" flipV="1">
              <a:off x="9389132" y="7428892"/>
              <a:ext cx="72008" cy="432048"/>
            </a:xfrm>
            <a:prstGeom prst="flowChartDelay">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7" name="Isosceles Triangle 986"/>
          <p:cNvSpPr/>
          <p:nvPr/>
        </p:nvSpPr>
        <p:spPr bwMode="auto">
          <a:xfrm flipV="1">
            <a:off x="1519163" y="256034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95" name="Straight Arrow Connector 994"/>
          <p:cNvCxnSpPr/>
          <p:nvPr/>
        </p:nvCxnSpPr>
        <p:spPr bwMode="auto">
          <a:xfrm>
            <a:off x="727075" y="1912268"/>
            <a:ext cx="0"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996" name="TextBox 995"/>
          <p:cNvSpPr txBox="1"/>
          <p:nvPr/>
        </p:nvSpPr>
        <p:spPr>
          <a:xfrm rot="16200000" flipH="1">
            <a:off x="506215" y="2868693"/>
            <a:ext cx="370294" cy="215444"/>
          </a:xfrm>
          <a:prstGeom prst="rect">
            <a:avLst/>
          </a:prstGeom>
          <a:solidFill>
            <a:schemeClr val="bg1"/>
          </a:solidFill>
        </p:spPr>
        <p:txBody>
          <a:bodyPr wrap="none" lIns="0" tIns="0" rIns="0" bIns="0" rtlCol="0">
            <a:spAutoFit/>
          </a:bodyPr>
          <a:lstStyle/>
          <a:p>
            <a:r>
              <a:rPr lang="en-GB" sz="1400" dirty="0" smtClean="0"/>
              <a:t>PNP</a:t>
            </a:r>
            <a:endParaRPr lang="en-US" sz="1400" dirty="0" smtClean="0"/>
          </a:p>
        </p:txBody>
      </p:sp>
      <p:grpSp>
        <p:nvGrpSpPr>
          <p:cNvPr id="247" name="Group 998"/>
          <p:cNvGrpSpPr/>
          <p:nvPr/>
        </p:nvGrpSpPr>
        <p:grpSpPr>
          <a:xfrm>
            <a:off x="4111451" y="2848372"/>
            <a:ext cx="1872208" cy="424036"/>
            <a:chOff x="1447155" y="3864496"/>
            <a:chExt cx="864096" cy="1512168"/>
          </a:xfrm>
        </p:grpSpPr>
        <p:sp>
          <p:nvSpPr>
            <p:cNvPr id="1006" name="TextBox 1005"/>
            <p:cNvSpPr txBox="1"/>
            <p:nvPr/>
          </p:nvSpPr>
          <p:spPr>
            <a:xfrm>
              <a:off x="1533565" y="4583877"/>
              <a:ext cx="700576" cy="307779"/>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007" name="Trapezoid 1006"/>
            <p:cNvSpPr/>
            <p:nvPr/>
          </p:nvSpPr>
          <p:spPr bwMode="auto">
            <a:xfrm flipV="1">
              <a:off x="1447155" y="3864496"/>
              <a:ext cx="864096"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sp>
        <p:nvSpPr>
          <p:cNvPr id="1008" name="TextBox 1007"/>
          <p:cNvSpPr txBox="1"/>
          <p:nvPr/>
        </p:nvSpPr>
        <p:spPr>
          <a:xfrm>
            <a:off x="2815307" y="2200300"/>
            <a:ext cx="792088" cy="369332"/>
          </a:xfrm>
          <a:prstGeom prst="rect">
            <a:avLst/>
          </a:prstGeom>
          <a:noFill/>
        </p:spPr>
        <p:txBody>
          <a:bodyPr wrap="square" lIns="0" tIns="0" rIns="0" bIns="0" rtlCol="0">
            <a:spAutoFit/>
          </a:bodyPr>
          <a:lstStyle/>
          <a:p>
            <a:pPr algn="ctr"/>
            <a:r>
              <a:rPr lang="en-GB" sz="1200" b="0" dirty="0" smtClean="0"/>
              <a:t>SVLAN MEP &amp; MIP</a:t>
            </a:r>
          </a:p>
        </p:txBody>
      </p:sp>
      <p:sp>
        <p:nvSpPr>
          <p:cNvPr id="1009" name="TextBox 1008"/>
          <p:cNvSpPr txBox="1"/>
          <p:nvPr/>
        </p:nvSpPr>
        <p:spPr>
          <a:xfrm>
            <a:off x="2743299" y="3280420"/>
            <a:ext cx="576064" cy="369332"/>
          </a:xfrm>
          <a:prstGeom prst="rect">
            <a:avLst/>
          </a:prstGeom>
          <a:noFill/>
        </p:spPr>
        <p:txBody>
          <a:bodyPr wrap="square" lIns="0" tIns="0" rIns="0" bIns="0" rtlCol="0">
            <a:spAutoFit/>
          </a:bodyPr>
          <a:lstStyle/>
          <a:p>
            <a:pPr algn="ctr"/>
            <a:r>
              <a:rPr lang="en-GB" sz="1200" b="0" dirty="0" smtClean="0"/>
              <a:t>Link MEP</a:t>
            </a:r>
          </a:p>
        </p:txBody>
      </p:sp>
      <p:sp>
        <p:nvSpPr>
          <p:cNvPr id="1010" name="Right Brace 1009"/>
          <p:cNvSpPr/>
          <p:nvPr/>
        </p:nvSpPr>
        <p:spPr bwMode="auto">
          <a:xfrm>
            <a:off x="2815307" y="2848372"/>
            <a:ext cx="216024" cy="43204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1" name="TextBox 1010"/>
          <p:cNvSpPr txBox="1"/>
          <p:nvPr/>
        </p:nvSpPr>
        <p:spPr>
          <a:xfrm>
            <a:off x="2959323" y="2911088"/>
            <a:ext cx="864096" cy="369332"/>
          </a:xfrm>
          <a:prstGeom prst="rect">
            <a:avLst/>
          </a:prstGeom>
          <a:noFill/>
        </p:spPr>
        <p:txBody>
          <a:bodyPr wrap="square" lIns="0" tIns="0" rIns="0" bIns="0" rtlCol="0">
            <a:spAutoFit/>
          </a:bodyPr>
          <a:lstStyle/>
          <a:p>
            <a:pPr algn="ctr"/>
            <a:r>
              <a:rPr lang="en-GB" sz="1200" b="0" dirty="0" smtClean="0"/>
              <a:t>SVLAN to Link </a:t>
            </a:r>
            <a:r>
              <a:rPr lang="en-GB" sz="1200" b="0" dirty="0" err="1" smtClean="0"/>
              <a:t>mux</a:t>
            </a:r>
            <a:endParaRPr lang="en-GB" sz="1200" b="0" dirty="0" smtClean="0"/>
          </a:p>
        </p:txBody>
      </p:sp>
      <p:sp>
        <p:nvSpPr>
          <p:cNvPr id="1050" name="Right Brace 1049"/>
          <p:cNvSpPr/>
          <p:nvPr/>
        </p:nvSpPr>
        <p:spPr bwMode="auto">
          <a:xfrm>
            <a:off x="6127675" y="1912268"/>
            <a:ext cx="144016" cy="93610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51" name="Straight Arrow Connector 1050"/>
          <p:cNvCxnSpPr>
            <a:stCxn id="1050" idx="1"/>
            <a:endCxn id="698" idx="0"/>
          </p:cNvCxnSpPr>
          <p:nvPr/>
        </p:nvCxnSpPr>
        <p:spPr bwMode="auto">
          <a:xfrm>
            <a:off x="6271691" y="2380320"/>
            <a:ext cx="396635" cy="22007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52" name="Right Brace 1051"/>
          <p:cNvSpPr/>
          <p:nvPr/>
        </p:nvSpPr>
        <p:spPr bwMode="auto">
          <a:xfrm>
            <a:off x="6127675" y="3316424"/>
            <a:ext cx="144016" cy="324036"/>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53" name="Right Brace 1052"/>
          <p:cNvSpPr/>
          <p:nvPr/>
        </p:nvSpPr>
        <p:spPr bwMode="auto">
          <a:xfrm>
            <a:off x="6127675" y="2848372"/>
            <a:ext cx="144016" cy="46805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54" name="Straight Arrow Connector 1053"/>
          <p:cNvCxnSpPr>
            <a:stCxn id="1053" idx="1"/>
            <a:endCxn id="899" idx="3"/>
          </p:cNvCxnSpPr>
          <p:nvPr/>
        </p:nvCxnSpPr>
        <p:spPr bwMode="auto">
          <a:xfrm flipV="1">
            <a:off x="6271691" y="2974932"/>
            <a:ext cx="387361" cy="10746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055" name="Straight Arrow Connector 1054"/>
          <p:cNvCxnSpPr>
            <a:stCxn id="1052" idx="1"/>
            <a:endCxn id="898" idx="5"/>
          </p:cNvCxnSpPr>
          <p:nvPr/>
        </p:nvCxnSpPr>
        <p:spPr bwMode="auto">
          <a:xfrm flipV="1">
            <a:off x="6271691" y="3111959"/>
            <a:ext cx="455959" cy="366483"/>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62" name="TextBox 961"/>
          <p:cNvSpPr txBox="1"/>
          <p:nvPr/>
        </p:nvSpPr>
        <p:spPr>
          <a:xfrm>
            <a:off x="7135787" y="3136984"/>
            <a:ext cx="1368152" cy="184666"/>
          </a:xfrm>
          <a:prstGeom prst="rect">
            <a:avLst/>
          </a:prstGeom>
          <a:noFill/>
        </p:spPr>
        <p:txBody>
          <a:bodyPr wrap="square" lIns="0" tIns="0" rIns="0" bIns="0" rtlCol="0">
            <a:spAutoFit/>
          </a:bodyPr>
          <a:lstStyle/>
          <a:p>
            <a:r>
              <a:rPr lang="en-GB" sz="1200" b="0" dirty="0" smtClean="0"/>
              <a:t>Link MEP</a:t>
            </a:r>
            <a:endParaRPr lang="en-US" sz="1200" b="0" dirty="0" smtClean="0"/>
          </a:p>
        </p:txBody>
      </p:sp>
      <p:sp>
        <p:nvSpPr>
          <p:cNvPr id="964" name="TextBox 963"/>
          <p:cNvSpPr txBox="1"/>
          <p:nvPr/>
        </p:nvSpPr>
        <p:spPr>
          <a:xfrm>
            <a:off x="7135787" y="2560340"/>
            <a:ext cx="1584176" cy="184666"/>
          </a:xfrm>
          <a:prstGeom prst="rect">
            <a:avLst/>
          </a:prstGeom>
          <a:noFill/>
        </p:spPr>
        <p:txBody>
          <a:bodyPr wrap="square" lIns="0" tIns="0" rIns="0" bIns="0" rtlCol="0">
            <a:spAutoFit/>
          </a:bodyPr>
          <a:lstStyle/>
          <a:p>
            <a:r>
              <a:rPr lang="en-GB" sz="1200" b="0" dirty="0" smtClean="0"/>
              <a:t>SVLAN MEP/MIP</a:t>
            </a:r>
            <a:endParaRPr lang="en-US" sz="1200" b="0" dirty="0" smtClean="0"/>
          </a:p>
        </p:txBody>
      </p:sp>
      <p:sp>
        <p:nvSpPr>
          <p:cNvPr id="967" name="Rectangle 966"/>
          <p:cNvSpPr/>
          <p:nvPr/>
        </p:nvSpPr>
        <p:spPr>
          <a:xfrm>
            <a:off x="7135787" y="2879730"/>
            <a:ext cx="1152128" cy="184666"/>
          </a:xfrm>
          <a:prstGeom prst="rect">
            <a:avLst/>
          </a:prstGeom>
          <a:noFill/>
        </p:spPr>
        <p:txBody>
          <a:bodyPr wrap="square" lIns="0" tIns="0" rIns="0" bIns="0" rtlCol="0">
            <a:spAutoFit/>
          </a:bodyPr>
          <a:lstStyle/>
          <a:p>
            <a:r>
              <a:rPr lang="en-GB" sz="1200" b="0" dirty="0" smtClean="0"/>
              <a:t>SVLAN </a:t>
            </a:r>
            <a:r>
              <a:rPr lang="en-GB" sz="1200" b="0" dirty="0" err="1" smtClean="0"/>
              <a:t>mux</a:t>
            </a:r>
            <a:endParaRPr lang="en-US" sz="1200" b="0" dirty="0" smtClean="0"/>
          </a:p>
        </p:txBody>
      </p:sp>
      <p:grpSp>
        <p:nvGrpSpPr>
          <p:cNvPr id="978" name="Group 61"/>
          <p:cNvGrpSpPr>
            <a:grpSpLocks noChangeAspect="1"/>
          </p:cNvGrpSpPr>
          <p:nvPr/>
        </p:nvGrpSpPr>
        <p:grpSpPr>
          <a:xfrm flipH="1" flipV="1">
            <a:off x="6631731" y="3496444"/>
            <a:ext cx="383676" cy="383676"/>
            <a:chOff x="655067" y="5296644"/>
            <a:chExt cx="504056" cy="504056"/>
          </a:xfrm>
          <a:solidFill>
            <a:schemeClr val="bg1"/>
          </a:solidFill>
        </p:grpSpPr>
        <p:sp>
          <p:nvSpPr>
            <p:cNvPr id="980" name="Isosceles Triangle 979"/>
            <p:cNvSpPr/>
            <p:nvPr/>
          </p:nvSpPr>
          <p:spPr bwMode="auto">
            <a:xfrm>
              <a:off x="655067" y="5296644"/>
              <a:ext cx="504056" cy="504056"/>
            </a:xfrm>
            <a:prstGeom prst="triangle">
              <a:avLst/>
            </a:prstGeom>
            <a:solidFill>
              <a:schemeClr val="bg1">
                <a:lumMod val="6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3" name="Trapezoid 469"/>
            <p:cNvSpPr/>
            <p:nvPr/>
          </p:nvSpPr>
          <p:spPr bwMode="auto">
            <a:xfrm>
              <a:off x="655067" y="5656684"/>
              <a:ext cx="504056" cy="144016"/>
            </a:xfrm>
            <a:prstGeom prst="trapezoid">
              <a:avLst>
                <a:gd name="adj" fmla="val 49845"/>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986" name="Straight Connector 985"/>
          <p:cNvCxnSpPr>
            <a:endCxn id="980" idx="0"/>
          </p:cNvCxnSpPr>
          <p:nvPr/>
        </p:nvCxnSpPr>
        <p:spPr bwMode="auto">
          <a:xfrm flipV="1">
            <a:off x="6823569" y="3880120"/>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97" name="Right Brace 996"/>
          <p:cNvSpPr/>
          <p:nvPr/>
        </p:nvSpPr>
        <p:spPr bwMode="auto">
          <a:xfrm>
            <a:off x="6127675" y="3628901"/>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98" name="Straight Arrow Connector 997"/>
          <p:cNvCxnSpPr>
            <a:stCxn id="997" idx="1"/>
            <a:endCxn id="983" idx="3"/>
          </p:cNvCxnSpPr>
          <p:nvPr/>
        </p:nvCxnSpPr>
        <p:spPr bwMode="auto">
          <a:xfrm flipV="1">
            <a:off x="6271691" y="3551255"/>
            <a:ext cx="387361" cy="19143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00" name="Right Brace 999"/>
          <p:cNvSpPr/>
          <p:nvPr/>
        </p:nvSpPr>
        <p:spPr bwMode="auto">
          <a:xfrm>
            <a:off x="6127675" y="3862122"/>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01" name="Straight Arrow Connector 1000"/>
          <p:cNvCxnSpPr>
            <a:stCxn id="1000" idx="1"/>
            <a:endCxn id="980" idx="5"/>
          </p:cNvCxnSpPr>
          <p:nvPr/>
        </p:nvCxnSpPr>
        <p:spPr bwMode="auto">
          <a:xfrm flipV="1">
            <a:off x="6271691" y="3688282"/>
            <a:ext cx="455959" cy="28763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03" name="TextBox 1002"/>
          <p:cNvSpPr txBox="1"/>
          <p:nvPr/>
        </p:nvSpPr>
        <p:spPr>
          <a:xfrm>
            <a:off x="7135787" y="3671818"/>
            <a:ext cx="936104" cy="184666"/>
          </a:xfrm>
          <a:prstGeom prst="rect">
            <a:avLst/>
          </a:prstGeom>
          <a:noFill/>
        </p:spPr>
        <p:txBody>
          <a:bodyPr wrap="square" lIns="0" tIns="0" rIns="0" bIns="0" rtlCol="0">
            <a:spAutoFit/>
          </a:bodyPr>
          <a:lstStyle/>
          <a:p>
            <a:r>
              <a:rPr lang="en-GB" sz="1200" b="0" dirty="0" smtClean="0"/>
              <a:t>PHY MEP</a:t>
            </a:r>
            <a:endParaRPr lang="en-US" sz="1200" b="0" dirty="0" smtClean="0"/>
          </a:p>
        </p:txBody>
      </p:sp>
      <p:sp>
        <p:nvSpPr>
          <p:cNvPr id="1106" name="Rectangle 1105"/>
          <p:cNvSpPr/>
          <p:nvPr/>
        </p:nvSpPr>
        <p:spPr bwMode="auto">
          <a:xfrm>
            <a:off x="871092" y="4936604"/>
            <a:ext cx="648071"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07" name="Rectangle 1106"/>
          <p:cNvSpPr/>
          <p:nvPr/>
        </p:nvSpPr>
        <p:spPr bwMode="auto">
          <a:xfrm>
            <a:off x="871672" y="6304756"/>
            <a:ext cx="64755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cxnSp>
        <p:nvCxnSpPr>
          <p:cNvPr id="1108" name="Straight Connector 1107"/>
          <p:cNvCxnSpPr/>
          <p:nvPr/>
        </p:nvCxnSpPr>
        <p:spPr bwMode="auto">
          <a:xfrm>
            <a:off x="1231133" y="6520780"/>
            <a:ext cx="0" cy="21602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109" name="Rectangle 1108"/>
          <p:cNvSpPr/>
          <p:nvPr/>
        </p:nvSpPr>
        <p:spPr bwMode="auto">
          <a:xfrm>
            <a:off x="871672" y="6736804"/>
            <a:ext cx="64755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6.14</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0" name="Rectangle 1109"/>
          <p:cNvSpPr/>
          <p:nvPr/>
        </p:nvSpPr>
        <p:spPr bwMode="auto">
          <a:xfrm>
            <a:off x="871672" y="6952828"/>
            <a:ext cx="64755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1" name="Rectangle 1110"/>
          <p:cNvSpPr/>
          <p:nvPr/>
        </p:nvSpPr>
        <p:spPr bwMode="auto">
          <a:xfrm>
            <a:off x="871672" y="7168852"/>
            <a:ext cx="647550"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2" name="Rectangle 1111"/>
          <p:cNvSpPr/>
          <p:nvPr/>
        </p:nvSpPr>
        <p:spPr bwMode="auto">
          <a:xfrm>
            <a:off x="871091" y="5872708"/>
            <a:ext cx="64807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9.5a</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3" name="Rectangle 1112"/>
          <p:cNvSpPr/>
          <p:nvPr/>
        </p:nvSpPr>
        <p:spPr bwMode="auto">
          <a:xfrm>
            <a:off x="871091" y="6088732"/>
            <a:ext cx="648071"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114" name="Isosceles Triangle 1113"/>
          <p:cNvSpPr/>
          <p:nvPr/>
        </p:nvSpPr>
        <p:spPr bwMode="auto">
          <a:xfrm>
            <a:off x="943679" y="50166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115" name="Group 267"/>
          <p:cNvGrpSpPr/>
          <p:nvPr/>
        </p:nvGrpSpPr>
        <p:grpSpPr>
          <a:xfrm>
            <a:off x="943679" y="5304656"/>
            <a:ext cx="216024" cy="216023"/>
            <a:chOff x="9209112" y="7464897"/>
            <a:chExt cx="432048" cy="216023"/>
          </a:xfrm>
          <a:solidFill>
            <a:srgbClr val="FF99FF"/>
          </a:solidFill>
        </p:grpSpPr>
        <p:sp>
          <p:nvSpPr>
            <p:cNvPr id="1116" name="Flowchart: Delay 111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17" name="Flowchart: Delay 111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118" name="Isosceles Triangle 1117"/>
          <p:cNvSpPr/>
          <p:nvPr/>
        </p:nvSpPr>
        <p:spPr bwMode="auto">
          <a:xfrm flipV="1">
            <a:off x="943679" y="5592688"/>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19" name="Isosceles Triangle 1118"/>
          <p:cNvSpPr/>
          <p:nvPr/>
        </p:nvSpPr>
        <p:spPr bwMode="auto">
          <a:xfrm>
            <a:off x="1231711" y="50166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120" name="Group 270"/>
          <p:cNvGrpSpPr/>
          <p:nvPr/>
        </p:nvGrpSpPr>
        <p:grpSpPr>
          <a:xfrm>
            <a:off x="1231711" y="5304656"/>
            <a:ext cx="216024" cy="216023"/>
            <a:chOff x="9209112" y="7464897"/>
            <a:chExt cx="432048" cy="216023"/>
          </a:xfrm>
          <a:solidFill>
            <a:srgbClr val="FF99FF"/>
          </a:solidFill>
        </p:grpSpPr>
        <p:sp>
          <p:nvSpPr>
            <p:cNvPr id="1121" name="Flowchart: Delay 112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22" name="Flowchart: Delay 112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123" name="Isosceles Triangle 1122"/>
          <p:cNvSpPr/>
          <p:nvPr/>
        </p:nvSpPr>
        <p:spPr bwMode="auto">
          <a:xfrm flipV="1">
            <a:off x="1231711" y="5592688"/>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124" name="Isosceles Triangle 1123"/>
          <p:cNvSpPr/>
          <p:nvPr/>
        </p:nvSpPr>
        <p:spPr bwMode="auto">
          <a:xfrm flipV="1">
            <a:off x="1095501" y="7232848"/>
            <a:ext cx="279648" cy="216024"/>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185" name="Group 181"/>
          <p:cNvGrpSpPr/>
          <p:nvPr/>
        </p:nvGrpSpPr>
        <p:grpSpPr>
          <a:xfrm>
            <a:off x="2815366" y="5872708"/>
            <a:ext cx="504056" cy="1289313"/>
            <a:chOff x="1447155" y="3864495"/>
            <a:chExt cx="972108" cy="1512168"/>
          </a:xfrm>
        </p:grpSpPr>
        <p:sp>
          <p:nvSpPr>
            <p:cNvPr id="1186" name="TextBox 1185"/>
            <p:cNvSpPr txBox="1"/>
            <p:nvPr/>
          </p:nvSpPr>
          <p:spPr>
            <a:xfrm>
              <a:off x="1579814" y="4175293"/>
              <a:ext cx="700577" cy="307778"/>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187" name="Trapezoid 1186"/>
            <p:cNvSpPr/>
            <p:nvPr/>
          </p:nvSpPr>
          <p:spPr bwMode="auto">
            <a:xfrm flipV="1">
              <a:off x="1447155"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1215" name="Group 637"/>
          <p:cNvGrpSpPr/>
          <p:nvPr/>
        </p:nvGrpSpPr>
        <p:grpSpPr>
          <a:xfrm flipV="1">
            <a:off x="4010344" y="5777064"/>
            <a:ext cx="317190" cy="383676"/>
            <a:chOff x="4277907" y="2848372"/>
            <a:chExt cx="238120" cy="288032"/>
          </a:xfrm>
          <a:solidFill>
            <a:srgbClr val="FF99FF"/>
          </a:solidFill>
        </p:grpSpPr>
        <p:grpSp>
          <p:nvGrpSpPr>
            <p:cNvPr id="1216" name="Group 263"/>
            <p:cNvGrpSpPr>
              <a:grpSpLocks noChangeAspect="1"/>
            </p:cNvGrpSpPr>
            <p:nvPr/>
          </p:nvGrpSpPr>
          <p:grpSpPr>
            <a:xfrm>
              <a:off x="4277907" y="2848372"/>
              <a:ext cx="96010" cy="288032"/>
              <a:chOff x="1951211" y="1696244"/>
              <a:chExt cx="144016" cy="432048"/>
            </a:xfrm>
            <a:grpFill/>
          </p:grpSpPr>
          <p:sp>
            <p:nvSpPr>
              <p:cNvPr id="1227" name="Flowchart: Delay 122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8" name="Isosceles Triangle 122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9" name="Flowchart: Delay 122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30" name="Isosceles Triangle 122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217" name="Group 264"/>
            <p:cNvGrpSpPr>
              <a:grpSpLocks noChangeAspect="1"/>
            </p:cNvGrpSpPr>
            <p:nvPr/>
          </p:nvGrpSpPr>
          <p:grpSpPr>
            <a:xfrm>
              <a:off x="4346157" y="2848372"/>
              <a:ext cx="96010" cy="288032"/>
              <a:chOff x="1951211" y="1696244"/>
              <a:chExt cx="144016" cy="432048"/>
            </a:xfrm>
            <a:grpFill/>
          </p:grpSpPr>
          <p:sp>
            <p:nvSpPr>
              <p:cNvPr id="1223" name="Flowchart: Delay 122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4" name="Isosceles Triangle 122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5" name="Flowchart: Delay 122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6" name="Isosceles Triangle 122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218" name="Group 273"/>
            <p:cNvGrpSpPr>
              <a:grpSpLocks noChangeAspect="1"/>
            </p:cNvGrpSpPr>
            <p:nvPr/>
          </p:nvGrpSpPr>
          <p:grpSpPr>
            <a:xfrm>
              <a:off x="4420017" y="2848372"/>
              <a:ext cx="96010" cy="288032"/>
              <a:chOff x="1951211" y="1696244"/>
              <a:chExt cx="144016" cy="432048"/>
            </a:xfrm>
            <a:grpFill/>
          </p:grpSpPr>
          <p:sp>
            <p:nvSpPr>
              <p:cNvPr id="1219" name="Flowchart: Delay 121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0" name="Isosceles Triangle 121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1" name="Flowchart: Delay 122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222" name="Isosceles Triangle 122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2" name="Rectangle 1011"/>
          <p:cNvSpPr/>
          <p:nvPr/>
        </p:nvSpPr>
        <p:spPr bwMode="auto">
          <a:xfrm>
            <a:off x="4111451" y="5368652"/>
            <a:ext cx="1872208"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3" name="Rectangle 1012"/>
          <p:cNvSpPr/>
          <p:nvPr/>
        </p:nvSpPr>
        <p:spPr bwMode="auto">
          <a:xfrm>
            <a:off x="4111451" y="630475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4" name="Rectangle 1013"/>
          <p:cNvSpPr/>
          <p:nvPr/>
        </p:nvSpPr>
        <p:spPr bwMode="auto">
          <a:xfrm>
            <a:off x="4111451" y="65207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5" name="Rectangle 1014"/>
          <p:cNvSpPr/>
          <p:nvPr/>
        </p:nvSpPr>
        <p:spPr bwMode="auto">
          <a:xfrm>
            <a:off x="4111451" y="6736804"/>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6" name="Rectangle 1015"/>
          <p:cNvSpPr/>
          <p:nvPr/>
        </p:nvSpPr>
        <p:spPr bwMode="auto">
          <a:xfrm>
            <a:off x="4111451" y="709684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7" name="Rectangle 1016"/>
          <p:cNvSpPr/>
          <p:nvPr/>
        </p:nvSpPr>
        <p:spPr bwMode="auto">
          <a:xfrm>
            <a:off x="4111451" y="731286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1018" name="Isosceles Triangle 1017"/>
          <p:cNvSpPr/>
          <p:nvPr/>
        </p:nvSpPr>
        <p:spPr bwMode="auto">
          <a:xfrm flipV="1">
            <a:off x="4839444" y="6808812"/>
            <a:ext cx="424136" cy="216024"/>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9" name="Isosceles Triangle 1018"/>
          <p:cNvSpPr/>
          <p:nvPr/>
        </p:nvSpPr>
        <p:spPr bwMode="auto">
          <a:xfrm>
            <a:off x="5119564"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5" name="Group 251"/>
          <p:cNvGrpSpPr/>
          <p:nvPr/>
        </p:nvGrpSpPr>
        <p:grpSpPr>
          <a:xfrm>
            <a:off x="5119564" y="5728692"/>
            <a:ext cx="216024" cy="216023"/>
            <a:chOff x="9209112" y="7464897"/>
            <a:chExt cx="432048" cy="216023"/>
          </a:xfrm>
          <a:solidFill>
            <a:srgbClr val="FF99FF"/>
          </a:solidFill>
        </p:grpSpPr>
        <p:sp>
          <p:nvSpPr>
            <p:cNvPr id="1021" name="Flowchart: Delay 102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2" name="Flowchart: Delay 102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23" name="Isosceles Triangle 1022"/>
          <p:cNvSpPr/>
          <p:nvPr/>
        </p:nvSpPr>
        <p:spPr bwMode="auto">
          <a:xfrm flipV="1">
            <a:off x="5119564"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4" name="Isosceles Triangle 1023"/>
          <p:cNvSpPr/>
          <p:nvPr/>
        </p:nvSpPr>
        <p:spPr bwMode="auto">
          <a:xfrm>
            <a:off x="5407596"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6" name="Group 254"/>
          <p:cNvGrpSpPr/>
          <p:nvPr/>
        </p:nvGrpSpPr>
        <p:grpSpPr>
          <a:xfrm>
            <a:off x="5407596" y="5728692"/>
            <a:ext cx="216024" cy="216023"/>
            <a:chOff x="9209112" y="7464897"/>
            <a:chExt cx="432048" cy="216023"/>
          </a:xfrm>
          <a:solidFill>
            <a:srgbClr val="FF99FF"/>
          </a:solidFill>
        </p:grpSpPr>
        <p:sp>
          <p:nvSpPr>
            <p:cNvPr id="1026" name="Flowchart: Delay 102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7" name="Flowchart: Delay 102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28" name="Isosceles Triangle 1027"/>
          <p:cNvSpPr/>
          <p:nvPr/>
        </p:nvSpPr>
        <p:spPr bwMode="auto">
          <a:xfrm flipV="1">
            <a:off x="5407596"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29" name="Isosceles Triangle 1028"/>
          <p:cNvSpPr/>
          <p:nvPr/>
        </p:nvSpPr>
        <p:spPr bwMode="auto">
          <a:xfrm>
            <a:off x="5695628"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7" name="Group 257"/>
          <p:cNvGrpSpPr/>
          <p:nvPr/>
        </p:nvGrpSpPr>
        <p:grpSpPr>
          <a:xfrm>
            <a:off x="5695628" y="5728692"/>
            <a:ext cx="216024" cy="216023"/>
            <a:chOff x="9209112" y="7464897"/>
            <a:chExt cx="432048" cy="216023"/>
          </a:xfrm>
          <a:solidFill>
            <a:srgbClr val="FF99FF"/>
          </a:solidFill>
        </p:grpSpPr>
        <p:sp>
          <p:nvSpPr>
            <p:cNvPr id="1031" name="Flowchart: Delay 103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2" name="Flowchart: Delay 103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33" name="Isosceles Triangle 1032"/>
          <p:cNvSpPr/>
          <p:nvPr/>
        </p:nvSpPr>
        <p:spPr bwMode="auto">
          <a:xfrm flipV="1">
            <a:off x="5695628"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4" name="Isosceles Triangle 1033"/>
          <p:cNvSpPr/>
          <p:nvPr/>
        </p:nvSpPr>
        <p:spPr bwMode="auto">
          <a:xfrm>
            <a:off x="4183459"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8" name="Group 267"/>
          <p:cNvGrpSpPr/>
          <p:nvPr/>
        </p:nvGrpSpPr>
        <p:grpSpPr>
          <a:xfrm>
            <a:off x="4183459" y="5728692"/>
            <a:ext cx="216024" cy="216023"/>
            <a:chOff x="9209112" y="7464897"/>
            <a:chExt cx="432048" cy="216023"/>
          </a:xfrm>
          <a:solidFill>
            <a:srgbClr val="FF99FF"/>
          </a:solidFill>
        </p:grpSpPr>
        <p:sp>
          <p:nvSpPr>
            <p:cNvPr id="1036" name="Flowchart: Delay 103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7" name="Flowchart: Delay 103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38" name="Isosceles Triangle 1037"/>
          <p:cNvSpPr/>
          <p:nvPr/>
        </p:nvSpPr>
        <p:spPr bwMode="auto">
          <a:xfrm flipV="1">
            <a:off x="4183459"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39" name="Isosceles Triangle 1038"/>
          <p:cNvSpPr/>
          <p:nvPr/>
        </p:nvSpPr>
        <p:spPr bwMode="auto">
          <a:xfrm>
            <a:off x="4471491"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9" name="Group 270"/>
          <p:cNvGrpSpPr/>
          <p:nvPr/>
        </p:nvGrpSpPr>
        <p:grpSpPr>
          <a:xfrm>
            <a:off x="4471491" y="5728692"/>
            <a:ext cx="216024" cy="216023"/>
            <a:chOff x="9209112" y="7464897"/>
            <a:chExt cx="432048" cy="216023"/>
          </a:xfrm>
          <a:solidFill>
            <a:srgbClr val="FF99FF"/>
          </a:solidFill>
        </p:grpSpPr>
        <p:sp>
          <p:nvSpPr>
            <p:cNvPr id="1041" name="Flowchart: Delay 1040"/>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2" name="Flowchart: Delay 1041"/>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43" name="Isosceles Triangle 1042"/>
          <p:cNvSpPr/>
          <p:nvPr/>
        </p:nvSpPr>
        <p:spPr bwMode="auto">
          <a:xfrm flipV="1">
            <a:off x="4471491"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4" name="Isosceles Triangle 1043"/>
          <p:cNvSpPr/>
          <p:nvPr/>
        </p:nvSpPr>
        <p:spPr bwMode="auto">
          <a:xfrm>
            <a:off x="4759523"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0" name="Group 273"/>
          <p:cNvGrpSpPr/>
          <p:nvPr/>
        </p:nvGrpSpPr>
        <p:grpSpPr>
          <a:xfrm>
            <a:off x="4759523" y="5728692"/>
            <a:ext cx="216024" cy="216023"/>
            <a:chOff x="9209112" y="7464897"/>
            <a:chExt cx="432048" cy="216023"/>
          </a:xfrm>
          <a:solidFill>
            <a:srgbClr val="FF99FF"/>
          </a:solidFill>
        </p:grpSpPr>
        <p:sp>
          <p:nvSpPr>
            <p:cNvPr id="1046" name="Flowchart: Delay 104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47" name="Flowchart: Delay 104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1048" name="Isosceles Triangle 1047"/>
          <p:cNvSpPr/>
          <p:nvPr/>
        </p:nvSpPr>
        <p:spPr bwMode="auto">
          <a:xfrm flipV="1">
            <a:off x="4759523"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4" name="Title 3"/>
          <p:cNvSpPr>
            <a:spLocks noGrp="1"/>
          </p:cNvSpPr>
          <p:nvPr>
            <p:ph type="title"/>
          </p:nvPr>
        </p:nvSpPr>
        <p:spPr/>
        <p:txBody>
          <a:bodyPr/>
          <a:lstStyle/>
          <a:p>
            <a:r>
              <a:rPr lang="en-GB" dirty="0" smtClean="0"/>
              <a:t>Legend</a:t>
            </a:r>
            <a:endParaRPr lang="en-US" dirty="0"/>
          </a:p>
        </p:txBody>
      </p:sp>
      <p:grpSp>
        <p:nvGrpSpPr>
          <p:cNvPr id="14" name="Group 61"/>
          <p:cNvGrpSpPr>
            <a:grpSpLocks noChangeAspect="1"/>
          </p:cNvGrpSpPr>
          <p:nvPr/>
        </p:nvGrpSpPr>
        <p:grpSpPr>
          <a:xfrm flipH="1" flipV="1">
            <a:off x="6631731" y="6376505"/>
            <a:ext cx="383676" cy="383676"/>
            <a:chOff x="655067" y="5296644"/>
            <a:chExt cx="504056" cy="504056"/>
          </a:xfrm>
          <a:solidFill>
            <a:schemeClr val="bg1"/>
          </a:solidFill>
        </p:grpSpPr>
        <p:sp>
          <p:nvSpPr>
            <p:cNvPr id="898" name="Isosceles Triangle 897"/>
            <p:cNvSpPr/>
            <p:nvPr/>
          </p:nvSpPr>
          <p:spPr bwMode="auto">
            <a:xfrm>
              <a:off x="655067" y="5296644"/>
              <a:ext cx="504056" cy="504056"/>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99" name="Trapezoid 469"/>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895" name="Straight Connector 470"/>
          <p:cNvCxnSpPr/>
          <p:nvPr/>
        </p:nvCxnSpPr>
        <p:spPr bwMode="auto">
          <a:xfrm flipH="1">
            <a:off x="6727650" y="5800700"/>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6" name="Straight Connector 471"/>
          <p:cNvCxnSpPr/>
          <p:nvPr/>
        </p:nvCxnSpPr>
        <p:spPr bwMode="auto">
          <a:xfrm flipH="1">
            <a:off x="6919488" y="5800700"/>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897" name="Straight Connector 896"/>
          <p:cNvCxnSpPr/>
          <p:nvPr/>
        </p:nvCxnSpPr>
        <p:spPr bwMode="auto">
          <a:xfrm flipH="1">
            <a:off x="6823569" y="5800700"/>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45" name="Straight Connector 244"/>
          <p:cNvCxnSpPr>
            <a:stCxn id="983" idx="2"/>
            <a:endCxn id="898" idx="0"/>
          </p:cNvCxnSpPr>
          <p:nvPr/>
        </p:nvCxnSpPr>
        <p:spPr bwMode="auto">
          <a:xfrm flipV="1">
            <a:off x="6823569" y="6760181"/>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15" name="Group 637"/>
          <p:cNvGrpSpPr/>
          <p:nvPr/>
        </p:nvGrpSpPr>
        <p:grpSpPr>
          <a:xfrm flipV="1">
            <a:off x="6668325" y="5896910"/>
            <a:ext cx="317190" cy="383676"/>
            <a:chOff x="4277907" y="2848372"/>
            <a:chExt cx="238120" cy="288032"/>
          </a:xfrm>
        </p:grpSpPr>
        <p:grpSp>
          <p:nvGrpSpPr>
            <p:cNvPr id="16" name="Group 263"/>
            <p:cNvGrpSpPr>
              <a:grpSpLocks noChangeAspect="1"/>
            </p:cNvGrpSpPr>
            <p:nvPr/>
          </p:nvGrpSpPr>
          <p:grpSpPr>
            <a:xfrm>
              <a:off x="4277907" y="2848372"/>
              <a:ext cx="96010" cy="288032"/>
              <a:chOff x="1951211" y="1696244"/>
              <a:chExt cx="144016" cy="432048"/>
            </a:xfrm>
          </p:grpSpPr>
          <p:sp>
            <p:nvSpPr>
              <p:cNvPr id="696" name="Flowchart: Delay 695"/>
              <p:cNvSpPr/>
              <p:nvPr/>
            </p:nvSpPr>
            <p:spPr bwMode="auto">
              <a:xfrm rot="16200000">
                <a:off x="1987215" y="1804256"/>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7" name="Isosceles Triangle 696"/>
              <p:cNvSpPr/>
              <p:nvPr/>
            </p:nvSpPr>
            <p:spPr bwMode="auto">
              <a:xfrm flipH="1">
                <a:off x="1951211" y="1696244"/>
                <a:ext cx="144016" cy="144016"/>
              </a:xfrm>
              <a:prstGeom prst="triangle">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8" name="Flowchart: Delay 697"/>
              <p:cNvSpPr/>
              <p:nvPr/>
            </p:nvSpPr>
            <p:spPr bwMode="auto">
              <a:xfrm rot="5400000" flipV="1">
                <a:off x="1987215" y="1876264"/>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9" name="Isosceles Triangle 69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7" name="Group 264"/>
            <p:cNvGrpSpPr>
              <a:grpSpLocks noChangeAspect="1"/>
            </p:cNvGrpSpPr>
            <p:nvPr/>
          </p:nvGrpSpPr>
          <p:grpSpPr>
            <a:xfrm>
              <a:off x="4346157" y="2848372"/>
              <a:ext cx="96010" cy="288032"/>
              <a:chOff x="1951211" y="1696244"/>
              <a:chExt cx="144016" cy="432048"/>
            </a:xfrm>
          </p:grpSpPr>
          <p:sp>
            <p:nvSpPr>
              <p:cNvPr id="692" name="Flowchart: Delay 691"/>
              <p:cNvSpPr/>
              <p:nvPr/>
            </p:nvSpPr>
            <p:spPr bwMode="auto">
              <a:xfrm rot="16200000">
                <a:off x="1987215" y="1804256"/>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3" name="Isosceles Triangle 692"/>
              <p:cNvSpPr/>
              <p:nvPr/>
            </p:nvSpPr>
            <p:spPr bwMode="auto">
              <a:xfrm flipH="1">
                <a:off x="1951211" y="1696244"/>
                <a:ext cx="144016" cy="144016"/>
              </a:xfrm>
              <a:prstGeom prst="triangle">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4" name="Flowchart: Delay 693"/>
              <p:cNvSpPr/>
              <p:nvPr/>
            </p:nvSpPr>
            <p:spPr bwMode="auto">
              <a:xfrm rot="5400000" flipV="1">
                <a:off x="1987215" y="1876264"/>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5" name="Isosceles Triangle 69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8" name="Group 273"/>
            <p:cNvGrpSpPr>
              <a:grpSpLocks noChangeAspect="1"/>
            </p:cNvGrpSpPr>
            <p:nvPr/>
          </p:nvGrpSpPr>
          <p:grpSpPr>
            <a:xfrm>
              <a:off x="4420017" y="2848372"/>
              <a:ext cx="96010" cy="288032"/>
              <a:chOff x="1951211" y="1696244"/>
              <a:chExt cx="144016" cy="432048"/>
            </a:xfrm>
          </p:grpSpPr>
          <p:sp>
            <p:nvSpPr>
              <p:cNvPr id="688" name="Flowchart: Delay 687"/>
              <p:cNvSpPr/>
              <p:nvPr/>
            </p:nvSpPr>
            <p:spPr bwMode="auto">
              <a:xfrm rot="16200000">
                <a:off x="1987215" y="1804256"/>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9" name="Isosceles Triangle 688"/>
              <p:cNvSpPr/>
              <p:nvPr/>
            </p:nvSpPr>
            <p:spPr bwMode="auto">
              <a:xfrm flipH="1">
                <a:off x="1951211" y="1696244"/>
                <a:ext cx="144016" cy="144016"/>
              </a:xfrm>
              <a:prstGeom prst="triangle">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0" name="Flowchart: Delay 689"/>
              <p:cNvSpPr/>
              <p:nvPr/>
            </p:nvSpPr>
            <p:spPr bwMode="auto">
              <a:xfrm rot="5400000" flipV="1">
                <a:off x="1987215" y="1876264"/>
                <a:ext cx="72008" cy="144016"/>
              </a:xfrm>
              <a:prstGeom prst="flowChartDelay">
                <a:avLst/>
              </a:prstGeom>
              <a:solidFill>
                <a:srgbClr val="FF99FF"/>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1" name="Isosceles Triangle 69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955" name="Rectangle 954"/>
          <p:cNvSpPr/>
          <p:nvPr/>
        </p:nvSpPr>
        <p:spPr bwMode="auto">
          <a:xfrm>
            <a:off x="871091" y="5368652"/>
            <a:ext cx="1872208" cy="93610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19.2/3/5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6" name="Rectangle 955"/>
          <p:cNvSpPr/>
          <p:nvPr/>
        </p:nvSpPr>
        <p:spPr bwMode="auto">
          <a:xfrm>
            <a:off x="871091" y="6304756"/>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9.5b</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7" name="Rectangle 956"/>
          <p:cNvSpPr/>
          <p:nvPr/>
        </p:nvSpPr>
        <p:spPr bwMode="auto">
          <a:xfrm>
            <a:off x="871091" y="6520780"/>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8" name="Rectangle 957"/>
          <p:cNvSpPr/>
          <p:nvPr/>
        </p:nvSpPr>
        <p:spPr bwMode="auto">
          <a:xfrm>
            <a:off x="871091" y="6736804"/>
            <a:ext cx="1872208"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59" name="Rectangle 958"/>
          <p:cNvSpPr/>
          <p:nvPr/>
        </p:nvSpPr>
        <p:spPr bwMode="auto">
          <a:xfrm>
            <a:off x="871091" y="7096844"/>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0" name="Rectangle 959"/>
          <p:cNvSpPr/>
          <p:nvPr/>
        </p:nvSpPr>
        <p:spPr bwMode="auto">
          <a:xfrm>
            <a:off x="871091" y="7312868"/>
            <a:ext cx="1872208"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961" name="Isosceles Triangle 960"/>
          <p:cNvSpPr/>
          <p:nvPr/>
        </p:nvSpPr>
        <p:spPr bwMode="auto">
          <a:xfrm flipV="1">
            <a:off x="1599084" y="6808812"/>
            <a:ext cx="424136" cy="216024"/>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3" name="Isosceles Triangle 962"/>
          <p:cNvSpPr/>
          <p:nvPr/>
        </p:nvSpPr>
        <p:spPr bwMode="auto">
          <a:xfrm>
            <a:off x="1879204"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19" name="Group 251"/>
          <p:cNvGrpSpPr/>
          <p:nvPr/>
        </p:nvGrpSpPr>
        <p:grpSpPr>
          <a:xfrm>
            <a:off x="1879204" y="5728692"/>
            <a:ext cx="216024" cy="216023"/>
            <a:chOff x="9209112" y="7464897"/>
            <a:chExt cx="432048" cy="216023"/>
          </a:xfrm>
          <a:solidFill>
            <a:srgbClr val="FF99FF"/>
          </a:solidFill>
        </p:grpSpPr>
        <p:sp>
          <p:nvSpPr>
            <p:cNvPr id="976" name="Flowchart: Delay 975"/>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7" name="Flowchart: Delay 976"/>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65" name="Isosceles Triangle 964"/>
          <p:cNvSpPr/>
          <p:nvPr/>
        </p:nvSpPr>
        <p:spPr bwMode="auto">
          <a:xfrm flipV="1">
            <a:off x="1879204"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6" name="Isosceles Triangle 965"/>
          <p:cNvSpPr/>
          <p:nvPr/>
        </p:nvSpPr>
        <p:spPr bwMode="auto">
          <a:xfrm>
            <a:off x="2167236"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0" name="Group 254"/>
          <p:cNvGrpSpPr/>
          <p:nvPr/>
        </p:nvGrpSpPr>
        <p:grpSpPr>
          <a:xfrm>
            <a:off x="2167236" y="5728692"/>
            <a:ext cx="216024" cy="216023"/>
            <a:chOff x="9209112" y="7464897"/>
            <a:chExt cx="432048" cy="216023"/>
          </a:xfrm>
          <a:solidFill>
            <a:srgbClr val="FF99FF"/>
          </a:solidFill>
        </p:grpSpPr>
        <p:sp>
          <p:nvSpPr>
            <p:cNvPr id="974" name="Flowchart: Delay 973"/>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5" name="Flowchart: Delay 974"/>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68" name="Isosceles Triangle 967"/>
          <p:cNvSpPr/>
          <p:nvPr/>
        </p:nvSpPr>
        <p:spPr bwMode="auto">
          <a:xfrm flipV="1">
            <a:off x="2167236"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69" name="Isosceles Triangle 968"/>
          <p:cNvSpPr/>
          <p:nvPr/>
        </p:nvSpPr>
        <p:spPr bwMode="auto">
          <a:xfrm>
            <a:off x="2455268"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1" name="Group 257"/>
          <p:cNvGrpSpPr/>
          <p:nvPr/>
        </p:nvGrpSpPr>
        <p:grpSpPr>
          <a:xfrm>
            <a:off x="2455268" y="5728692"/>
            <a:ext cx="216024" cy="216023"/>
            <a:chOff x="9209112" y="7464897"/>
            <a:chExt cx="432048" cy="216023"/>
          </a:xfrm>
          <a:solidFill>
            <a:srgbClr val="FF99FF"/>
          </a:solidFill>
        </p:grpSpPr>
        <p:sp>
          <p:nvSpPr>
            <p:cNvPr id="972" name="Flowchart: Delay 971"/>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3" name="Flowchart: Delay 972"/>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71" name="Isosceles Triangle 970"/>
          <p:cNvSpPr/>
          <p:nvPr/>
        </p:nvSpPr>
        <p:spPr bwMode="auto">
          <a:xfrm flipV="1">
            <a:off x="2455268"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79" name="Isosceles Triangle 978"/>
          <p:cNvSpPr/>
          <p:nvPr/>
        </p:nvSpPr>
        <p:spPr bwMode="auto">
          <a:xfrm>
            <a:off x="943099"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2" name="Group 267"/>
          <p:cNvGrpSpPr/>
          <p:nvPr/>
        </p:nvGrpSpPr>
        <p:grpSpPr>
          <a:xfrm>
            <a:off x="943099" y="5728692"/>
            <a:ext cx="216024" cy="216023"/>
            <a:chOff x="9209112" y="7464897"/>
            <a:chExt cx="432048" cy="216023"/>
          </a:xfrm>
          <a:solidFill>
            <a:srgbClr val="FF99FF"/>
          </a:solidFill>
        </p:grpSpPr>
        <p:sp>
          <p:nvSpPr>
            <p:cNvPr id="992" name="Flowchart: Delay 991"/>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3" name="Flowchart: Delay 992"/>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1" name="Isosceles Triangle 980"/>
          <p:cNvSpPr/>
          <p:nvPr/>
        </p:nvSpPr>
        <p:spPr bwMode="auto">
          <a:xfrm flipV="1">
            <a:off x="943099"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2" name="Isosceles Triangle 981"/>
          <p:cNvSpPr/>
          <p:nvPr/>
        </p:nvSpPr>
        <p:spPr bwMode="auto">
          <a:xfrm>
            <a:off x="1231131"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3" name="Group 270"/>
          <p:cNvGrpSpPr/>
          <p:nvPr/>
        </p:nvGrpSpPr>
        <p:grpSpPr>
          <a:xfrm>
            <a:off x="1231131" y="5728692"/>
            <a:ext cx="216024" cy="216023"/>
            <a:chOff x="9209112" y="7464897"/>
            <a:chExt cx="432048" cy="216023"/>
          </a:xfrm>
          <a:solidFill>
            <a:srgbClr val="FF99FF"/>
          </a:solidFill>
        </p:grpSpPr>
        <p:sp>
          <p:nvSpPr>
            <p:cNvPr id="990" name="Flowchart: Delay 989"/>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91" name="Flowchart: Delay 990"/>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4" name="Isosceles Triangle 983"/>
          <p:cNvSpPr/>
          <p:nvPr/>
        </p:nvSpPr>
        <p:spPr bwMode="auto">
          <a:xfrm flipV="1">
            <a:off x="1231131"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5" name="Isosceles Triangle 984"/>
          <p:cNvSpPr/>
          <p:nvPr/>
        </p:nvSpPr>
        <p:spPr bwMode="auto">
          <a:xfrm>
            <a:off x="1519163" y="5440660"/>
            <a:ext cx="216024" cy="216024"/>
          </a:xfrm>
          <a:prstGeom prst="triangle">
            <a:avLst/>
          </a:prstGeom>
          <a:solidFill>
            <a:srgbClr val="FFFF00"/>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4" name="Group 273"/>
          <p:cNvGrpSpPr/>
          <p:nvPr/>
        </p:nvGrpSpPr>
        <p:grpSpPr>
          <a:xfrm>
            <a:off x="1519163" y="5728692"/>
            <a:ext cx="216024" cy="216023"/>
            <a:chOff x="9209112" y="7464897"/>
            <a:chExt cx="432048" cy="216023"/>
          </a:xfrm>
          <a:solidFill>
            <a:srgbClr val="FF99FF"/>
          </a:solidFill>
        </p:grpSpPr>
        <p:sp>
          <p:nvSpPr>
            <p:cNvPr id="988" name="Flowchart: Delay 987"/>
            <p:cNvSpPr/>
            <p:nvPr/>
          </p:nvSpPr>
          <p:spPr bwMode="auto">
            <a:xfrm rot="16200000">
              <a:off x="9389132" y="7284877"/>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989" name="Flowchart: Delay 988"/>
            <p:cNvSpPr/>
            <p:nvPr/>
          </p:nvSpPr>
          <p:spPr bwMode="auto">
            <a:xfrm rot="5400000" flipV="1">
              <a:off x="9389132" y="7428892"/>
              <a:ext cx="72008" cy="432048"/>
            </a:xfrm>
            <a:prstGeom prst="flowChartDelay">
              <a:avLst/>
            </a:prstGeom>
            <a:grp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sp>
        <p:nvSpPr>
          <p:cNvPr id="987" name="Isosceles Triangle 986"/>
          <p:cNvSpPr/>
          <p:nvPr/>
        </p:nvSpPr>
        <p:spPr bwMode="auto">
          <a:xfrm flipV="1">
            <a:off x="1519163" y="6016724"/>
            <a:ext cx="216024" cy="216024"/>
          </a:xfrm>
          <a:prstGeom prst="triangle">
            <a:avLst/>
          </a:prstGeom>
          <a:solidFill>
            <a:srgbClr val="FF99FF"/>
          </a:solidFill>
          <a:ln w="9525" cap="flat" cmpd="sng" algn="ctr">
            <a:solidFill>
              <a:schemeClr val="bg1">
                <a:lumMod val="7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95" name="Straight Arrow Connector 994"/>
          <p:cNvCxnSpPr/>
          <p:nvPr/>
        </p:nvCxnSpPr>
        <p:spPr bwMode="auto">
          <a:xfrm>
            <a:off x="727075" y="5368652"/>
            <a:ext cx="0" cy="2160240"/>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996" name="TextBox 995"/>
          <p:cNvSpPr txBox="1"/>
          <p:nvPr/>
        </p:nvSpPr>
        <p:spPr>
          <a:xfrm rot="16200000" flipH="1">
            <a:off x="501406" y="6325077"/>
            <a:ext cx="379912" cy="215444"/>
          </a:xfrm>
          <a:prstGeom prst="rect">
            <a:avLst/>
          </a:prstGeom>
          <a:solidFill>
            <a:schemeClr val="bg1"/>
          </a:solidFill>
        </p:spPr>
        <p:txBody>
          <a:bodyPr wrap="none" lIns="0" tIns="0" rIns="0" bIns="0" rtlCol="0">
            <a:spAutoFit/>
          </a:bodyPr>
          <a:lstStyle/>
          <a:p>
            <a:r>
              <a:rPr lang="en-GB" sz="1400" dirty="0" smtClean="0"/>
              <a:t>CNP</a:t>
            </a:r>
            <a:endParaRPr lang="en-US" sz="1400" dirty="0" smtClean="0"/>
          </a:p>
        </p:txBody>
      </p:sp>
      <p:grpSp>
        <p:nvGrpSpPr>
          <p:cNvPr id="25" name="Group 998"/>
          <p:cNvGrpSpPr/>
          <p:nvPr/>
        </p:nvGrpSpPr>
        <p:grpSpPr>
          <a:xfrm>
            <a:off x="4111451" y="6304756"/>
            <a:ext cx="1872208" cy="424036"/>
            <a:chOff x="1447155" y="3864496"/>
            <a:chExt cx="864096" cy="1512168"/>
          </a:xfrm>
        </p:grpSpPr>
        <p:sp>
          <p:nvSpPr>
            <p:cNvPr id="1006" name="TextBox 1005"/>
            <p:cNvSpPr txBox="1"/>
            <p:nvPr/>
          </p:nvSpPr>
          <p:spPr>
            <a:xfrm>
              <a:off x="1533565" y="4583877"/>
              <a:ext cx="700576" cy="307779"/>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1007" name="Trapezoid 1006"/>
            <p:cNvSpPr/>
            <p:nvPr/>
          </p:nvSpPr>
          <p:spPr bwMode="auto">
            <a:xfrm flipV="1">
              <a:off x="1447155" y="3864496"/>
              <a:ext cx="864096"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sp>
        <p:nvSpPr>
          <p:cNvPr id="1008" name="TextBox 1007"/>
          <p:cNvSpPr txBox="1"/>
          <p:nvPr/>
        </p:nvSpPr>
        <p:spPr>
          <a:xfrm>
            <a:off x="2815307" y="5656684"/>
            <a:ext cx="792088" cy="369332"/>
          </a:xfrm>
          <a:prstGeom prst="rect">
            <a:avLst/>
          </a:prstGeom>
          <a:noFill/>
        </p:spPr>
        <p:txBody>
          <a:bodyPr wrap="square" lIns="0" tIns="0" rIns="0" bIns="0" rtlCol="0">
            <a:spAutoFit/>
          </a:bodyPr>
          <a:lstStyle/>
          <a:p>
            <a:pPr algn="ctr"/>
            <a:r>
              <a:rPr lang="en-GB" sz="1200" b="0" dirty="0" smtClean="0"/>
              <a:t>SVLAN MEP &amp; MIP</a:t>
            </a:r>
          </a:p>
        </p:txBody>
      </p:sp>
      <p:sp>
        <p:nvSpPr>
          <p:cNvPr id="1009" name="TextBox 1008"/>
          <p:cNvSpPr txBox="1"/>
          <p:nvPr/>
        </p:nvSpPr>
        <p:spPr>
          <a:xfrm>
            <a:off x="2743299" y="6736804"/>
            <a:ext cx="576064" cy="369332"/>
          </a:xfrm>
          <a:prstGeom prst="rect">
            <a:avLst/>
          </a:prstGeom>
          <a:noFill/>
        </p:spPr>
        <p:txBody>
          <a:bodyPr wrap="square" lIns="0" tIns="0" rIns="0" bIns="0" rtlCol="0">
            <a:spAutoFit/>
          </a:bodyPr>
          <a:lstStyle/>
          <a:p>
            <a:pPr algn="ctr"/>
            <a:r>
              <a:rPr lang="en-GB" sz="1200" b="0" dirty="0" smtClean="0"/>
              <a:t>Link MEP</a:t>
            </a:r>
          </a:p>
        </p:txBody>
      </p:sp>
      <p:sp>
        <p:nvSpPr>
          <p:cNvPr id="1010" name="Right Brace 1009"/>
          <p:cNvSpPr/>
          <p:nvPr/>
        </p:nvSpPr>
        <p:spPr bwMode="auto">
          <a:xfrm>
            <a:off x="2815307" y="6304756"/>
            <a:ext cx="216024" cy="43204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11" name="TextBox 1010"/>
          <p:cNvSpPr txBox="1"/>
          <p:nvPr/>
        </p:nvSpPr>
        <p:spPr>
          <a:xfrm>
            <a:off x="2959323" y="6367472"/>
            <a:ext cx="864096" cy="369332"/>
          </a:xfrm>
          <a:prstGeom prst="rect">
            <a:avLst/>
          </a:prstGeom>
          <a:noFill/>
        </p:spPr>
        <p:txBody>
          <a:bodyPr wrap="square" lIns="0" tIns="0" rIns="0" bIns="0" rtlCol="0">
            <a:spAutoFit/>
          </a:bodyPr>
          <a:lstStyle/>
          <a:p>
            <a:pPr algn="ctr"/>
            <a:r>
              <a:rPr lang="en-GB" sz="1200" b="0" dirty="0" smtClean="0"/>
              <a:t>SVLAN to Link </a:t>
            </a:r>
            <a:r>
              <a:rPr lang="en-GB" sz="1200" b="0" dirty="0" err="1" smtClean="0"/>
              <a:t>mux</a:t>
            </a:r>
            <a:endParaRPr lang="en-GB" sz="1200" b="0" dirty="0" smtClean="0"/>
          </a:p>
        </p:txBody>
      </p:sp>
      <p:sp>
        <p:nvSpPr>
          <p:cNvPr id="1050" name="Right Brace 1049"/>
          <p:cNvSpPr/>
          <p:nvPr/>
        </p:nvSpPr>
        <p:spPr bwMode="auto">
          <a:xfrm>
            <a:off x="6127675" y="5368652"/>
            <a:ext cx="144016" cy="936104"/>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51" name="Straight Arrow Connector 1050"/>
          <p:cNvCxnSpPr>
            <a:stCxn id="1050" idx="1"/>
            <a:endCxn id="698" idx="0"/>
          </p:cNvCxnSpPr>
          <p:nvPr/>
        </p:nvCxnSpPr>
        <p:spPr bwMode="auto">
          <a:xfrm>
            <a:off x="6271691" y="5836704"/>
            <a:ext cx="396635" cy="22007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52" name="Right Brace 1051"/>
          <p:cNvSpPr/>
          <p:nvPr/>
        </p:nvSpPr>
        <p:spPr bwMode="auto">
          <a:xfrm>
            <a:off x="6127675" y="6772808"/>
            <a:ext cx="144016" cy="324036"/>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1053" name="Right Brace 1052"/>
          <p:cNvSpPr/>
          <p:nvPr/>
        </p:nvSpPr>
        <p:spPr bwMode="auto">
          <a:xfrm>
            <a:off x="6127675" y="6304756"/>
            <a:ext cx="144016" cy="468052"/>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54" name="Straight Arrow Connector 1053"/>
          <p:cNvCxnSpPr>
            <a:stCxn id="1053" idx="1"/>
            <a:endCxn id="899" idx="3"/>
          </p:cNvCxnSpPr>
          <p:nvPr/>
        </p:nvCxnSpPr>
        <p:spPr bwMode="auto">
          <a:xfrm flipV="1">
            <a:off x="6271691" y="6431316"/>
            <a:ext cx="387361" cy="107466"/>
          </a:xfrm>
          <a:prstGeom prst="straightConnector1">
            <a:avLst/>
          </a:prstGeom>
          <a:solidFill>
            <a:schemeClr val="accent1"/>
          </a:solidFill>
          <a:ln w="9525" cap="flat" cmpd="sng" algn="ctr">
            <a:solidFill>
              <a:schemeClr val="tx1"/>
            </a:solidFill>
            <a:prstDash val="solid"/>
            <a:round/>
            <a:headEnd type="none" w="med" len="med"/>
            <a:tailEnd type="arrow"/>
          </a:ln>
          <a:effectLst/>
        </p:spPr>
      </p:cxnSp>
      <p:cxnSp>
        <p:nvCxnSpPr>
          <p:cNvPr id="1055" name="Straight Arrow Connector 1054"/>
          <p:cNvCxnSpPr>
            <a:stCxn id="1052" idx="1"/>
            <a:endCxn id="898" idx="5"/>
          </p:cNvCxnSpPr>
          <p:nvPr/>
        </p:nvCxnSpPr>
        <p:spPr bwMode="auto">
          <a:xfrm flipV="1">
            <a:off x="6271691" y="6568343"/>
            <a:ext cx="455959" cy="366483"/>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962" name="TextBox 961"/>
          <p:cNvSpPr txBox="1"/>
          <p:nvPr/>
        </p:nvSpPr>
        <p:spPr>
          <a:xfrm>
            <a:off x="7135787" y="6593368"/>
            <a:ext cx="1368152" cy="184666"/>
          </a:xfrm>
          <a:prstGeom prst="rect">
            <a:avLst/>
          </a:prstGeom>
          <a:noFill/>
        </p:spPr>
        <p:txBody>
          <a:bodyPr wrap="square" lIns="0" tIns="0" rIns="0" bIns="0" rtlCol="0">
            <a:spAutoFit/>
          </a:bodyPr>
          <a:lstStyle/>
          <a:p>
            <a:r>
              <a:rPr lang="en-GB" sz="1200" b="0" dirty="0" smtClean="0"/>
              <a:t>Link MEP</a:t>
            </a:r>
            <a:endParaRPr lang="en-US" sz="1200" b="0" dirty="0" smtClean="0"/>
          </a:p>
        </p:txBody>
      </p:sp>
      <p:sp>
        <p:nvSpPr>
          <p:cNvPr id="964" name="TextBox 963"/>
          <p:cNvSpPr txBox="1"/>
          <p:nvPr/>
        </p:nvSpPr>
        <p:spPr>
          <a:xfrm>
            <a:off x="7135787" y="6016724"/>
            <a:ext cx="1584176" cy="184666"/>
          </a:xfrm>
          <a:prstGeom prst="rect">
            <a:avLst/>
          </a:prstGeom>
          <a:noFill/>
        </p:spPr>
        <p:txBody>
          <a:bodyPr wrap="square" lIns="0" tIns="0" rIns="0" bIns="0" rtlCol="0">
            <a:spAutoFit/>
          </a:bodyPr>
          <a:lstStyle/>
          <a:p>
            <a:r>
              <a:rPr lang="en-GB" sz="1200" b="0" dirty="0" smtClean="0"/>
              <a:t>SVLAN MEP/MIP</a:t>
            </a:r>
            <a:endParaRPr lang="en-US" sz="1200" b="0" dirty="0" smtClean="0"/>
          </a:p>
        </p:txBody>
      </p:sp>
      <p:sp>
        <p:nvSpPr>
          <p:cNvPr id="967" name="Rectangle 966"/>
          <p:cNvSpPr/>
          <p:nvPr/>
        </p:nvSpPr>
        <p:spPr>
          <a:xfrm>
            <a:off x="7135787" y="6336114"/>
            <a:ext cx="1152128" cy="184666"/>
          </a:xfrm>
          <a:prstGeom prst="rect">
            <a:avLst/>
          </a:prstGeom>
          <a:noFill/>
        </p:spPr>
        <p:txBody>
          <a:bodyPr wrap="square" lIns="0" tIns="0" rIns="0" bIns="0" rtlCol="0">
            <a:spAutoFit/>
          </a:bodyPr>
          <a:lstStyle/>
          <a:p>
            <a:r>
              <a:rPr lang="en-GB" sz="1200" b="0" dirty="0" smtClean="0"/>
              <a:t>SVLAN </a:t>
            </a:r>
            <a:r>
              <a:rPr lang="en-GB" sz="1200" b="0" dirty="0" err="1" smtClean="0"/>
              <a:t>mux</a:t>
            </a:r>
            <a:endParaRPr lang="en-US" sz="1200" b="0" dirty="0" smtClean="0"/>
          </a:p>
        </p:txBody>
      </p:sp>
      <p:grpSp>
        <p:nvGrpSpPr>
          <p:cNvPr id="26" name="Group 61"/>
          <p:cNvGrpSpPr>
            <a:grpSpLocks noChangeAspect="1"/>
          </p:cNvGrpSpPr>
          <p:nvPr/>
        </p:nvGrpSpPr>
        <p:grpSpPr>
          <a:xfrm flipH="1" flipV="1">
            <a:off x="6631731" y="6952828"/>
            <a:ext cx="383676" cy="383676"/>
            <a:chOff x="655067" y="5296644"/>
            <a:chExt cx="504056" cy="504056"/>
          </a:xfrm>
          <a:solidFill>
            <a:schemeClr val="bg1"/>
          </a:solidFill>
        </p:grpSpPr>
        <p:sp>
          <p:nvSpPr>
            <p:cNvPr id="980" name="Isosceles Triangle 979"/>
            <p:cNvSpPr/>
            <p:nvPr/>
          </p:nvSpPr>
          <p:spPr bwMode="auto">
            <a:xfrm>
              <a:off x="655067" y="5296644"/>
              <a:ext cx="504056" cy="504056"/>
            </a:xfrm>
            <a:prstGeom prst="triangle">
              <a:avLst/>
            </a:prstGeom>
            <a:solidFill>
              <a:schemeClr val="bg1">
                <a:lumMod val="6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3" name="Trapezoid 469"/>
            <p:cNvSpPr/>
            <p:nvPr/>
          </p:nvSpPr>
          <p:spPr bwMode="auto">
            <a:xfrm>
              <a:off x="655067" y="5656684"/>
              <a:ext cx="504056" cy="144016"/>
            </a:xfrm>
            <a:prstGeom prst="trapezoid">
              <a:avLst>
                <a:gd name="adj" fmla="val 49845"/>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986" name="Straight Connector 985"/>
          <p:cNvCxnSpPr>
            <a:endCxn id="980" idx="0"/>
          </p:cNvCxnSpPr>
          <p:nvPr/>
        </p:nvCxnSpPr>
        <p:spPr bwMode="auto">
          <a:xfrm flipV="1">
            <a:off x="6823569" y="7336504"/>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997" name="Right Brace 996"/>
          <p:cNvSpPr/>
          <p:nvPr/>
        </p:nvSpPr>
        <p:spPr bwMode="auto">
          <a:xfrm>
            <a:off x="6127675" y="7085285"/>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998" name="Straight Arrow Connector 997"/>
          <p:cNvCxnSpPr>
            <a:stCxn id="997" idx="1"/>
            <a:endCxn id="983" idx="3"/>
          </p:cNvCxnSpPr>
          <p:nvPr/>
        </p:nvCxnSpPr>
        <p:spPr bwMode="auto">
          <a:xfrm flipV="1">
            <a:off x="6271691" y="7007639"/>
            <a:ext cx="387361" cy="19143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00" name="Right Brace 999"/>
          <p:cNvSpPr/>
          <p:nvPr/>
        </p:nvSpPr>
        <p:spPr bwMode="auto">
          <a:xfrm>
            <a:off x="6127675" y="7318506"/>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1001" name="Straight Arrow Connector 1000"/>
          <p:cNvCxnSpPr>
            <a:stCxn id="1000" idx="1"/>
            <a:endCxn id="980" idx="5"/>
          </p:cNvCxnSpPr>
          <p:nvPr/>
        </p:nvCxnSpPr>
        <p:spPr bwMode="auto">
          <a:xfrm flipV="1">
            <a:off x="6271691" y="7144666"/>
            <a:ext cx="455959" cy="28763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1003" name="TextBox 1002"/>
          <p:cNvSpPr txBox="1"/>
          <p:nvPr/>
        </p:nvSpPr>
        <p:spPr>
          <a:xfrm>
            <a:off x="7135787" y="7128202"/>
            <a:ext cx="936104" cy="184666"/>
          </a:xfrm>
          <a:prstGeom prst="rect">
            <a:avLst/>
          </a:prstGeom>
          <a:noFill/>
        </p:spPr>
        <p:txBody>
          <a:bodyPr wrap="square" lIns="0" tIns="0" rIns="0" bIns="0" rtlCol="0">
            <a:spAutoFit/>
          </a:bodyPr>
          <a:lstStyle/>
          <a:p>
            <a:r>
              <a:rPr lang="en-GB" sz="1200" b="0" dirty="0" smtClean="0"/>
              <a:t>PHY MEP</a:t>
            </a:r>
            <a:endParaRPr lang="en-US" sz="1200" b="0" dirty="0" smtClean="0"/>
          </a:p>
        </p:txBody>
      </p:sp>
      <p:grpSp>
        <p:nvGrpSpPr>
          <p:cNvPr id="251" name="Group 61"/>
          <p:cNvGrpSpPr>
            <a:grpSpLocks noChangeAspect="1"/>
          </p:cNvGrpSpPr>
          <p:nvPr/>
        </p:nvGrpSpPr>
        <p:grpSpPr>
          <a:xfrm rot="10800000">
            <a:off x="4032447" y="2860605"/>
            <a:ext cx="383676" cy="383676"/>
            <a:chOff x="655067" y="5296644"/>
            <a:chExt cx="504056" cy="504056"/>
          </a:xfrm>
          <a:solidFill>
            <a:schemeClr val="bg1"/>
          </a:solidFill>
        </p:grpSpPr>
        <p:sp>
          <p:nvSpPr>
            <p:cNvPr id="252" name="Isosceles Triangle 351"/>
            <p:cNvSpPr/>
            <p:nvPr/>
          </p:nvSpPr>
          <p:spPr bwMode="auto">
            <a:xfrm>
              <a:off x="655067" y="5296644"/>
              <a:ext cx="504056" cy="504056"/>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53" name="Trapezoid 252"/>
            <p:cNvSpPr/>
            <p:nvPr/>
          </p:nvSpPr>
          <p:spPr bwMode="auto">
            <a:xfrm>
              <a:off x="655067" y="5656684"/>
              <a:ext cx="504056" cy="144016"/>
            </a:xfrm>
            <a:prstGeom prst="trapezoid">
              <a:avLst>
                <a:gd name="adj" fmla="val 49845"/>
              </a:avLst>
            </a:prstGeom>
            <a:solidFill>
              <a:srgbClr val="FF99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54" name="Straight Connector 253"/>
          <p:cNvCxnSpPr>
            <a:stCxn id="283" idx="2"/>
            <a:endCxn id="252" idx="0"/>
          </p:cNvCxnSpPr>
          <p:nvPr/>
        </p:nvCxnSpPr>
        <p:spPr bwMode="auto">
          <a:xfrm flipV="1">
            <a:off x="4224285" y="3244281"/>
            <a:ext cx="0" cy="16295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55" name="Straight Connector 254"/>
          <p:cNvCxnSpPr/>
          <p:nvPr/>
        </p:nvCxnSpPr>
        <p:spPr bwMode="auto">
          <a:xfrm rot="10800000" flipV="1">
            <a:off x="4128366" y="2759168"/>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56" name="Straight Connector 255"/>
          <p:cNvCxnSpPr/>
          <p:nvPr/>
        </p:nvCxnSpPr>
        <p:spPr bwMode="auto">
          <a:xfrm rot="10800000" flipV="1">
            <a:off x="4320204" y="2759168"/>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57" name="Straight Connector 334"/>
          <p:cNvCxnSpPr/>
          <p:nvPr/>
        </p:nvCxnSpPr>
        <p:spPr bwMode="auto">
          <a:xfrm rot="10800000" flipV="1">
            <a:off x="4224285" y="2759168"/>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58" name="Rectangle 257"/>
          <p:cNvSpPr/>
          <p:nvPr/>
        </p:nvSpPr>
        <p:spPr bwMode="auto">
          <a:xfrm>
            <a:off x="863515" y="2759167"/>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9.5a</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2" name="Rectangle 261"/>
          <p:cNvSpPr/>
          <p:nvPr/>
        </p:nvSpPr>
        <p:spPr bwMode="auto">
          <a:xfrm>
            <a:off x="863515" y="2975191"/>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3" name="Rectangle 262"/>
          <p:cNvSpPr/>
          <p:nvPr/>
        </p:nvSpPr>
        <p:spPr bwMode="auto">
          <a:xfrm>
            <a:off x="863515" y="3191215"/>
            <a:ext cx="720080"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4" name="Rectangle 263"/>
          <p:cNvSpPr/>
          <p:nvPr/>
        </p:nvSpPr>
        <p:spPr bwMode="auto">
          <a:xfrm>
            <a:off x="863515" y="3551255"/>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5" name="Rectangle 264"/>
          <p:cNvSpPr/>
          <p:nvPr/>
        </p:nvSpPr>
        <p:spPr bwMode="auto">
          <a:xfrm>
            <a:off x="863515" y="3767279"/>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66" name="Isosceles Triangle 265"/>
          <p:cNvSpPr/>
          <p:nvPr/>
        </p:nvSpPr>
        <p:spPr bwMode="auto">
          <a:xfrm flipV="1">
            <a:off x="1007531" y="3263223"/>
            <a:ext cx="424136" cy="216024"/>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67" name="Straight Arrow Connector 266"/>
          <p:cNvCxnSpPr/>
          <p:nvPr/>
        </p:nvCxnSpPr>
        <p:spPr bwMode="auto">
          <a:xfrm>
            <a:off x="720079" y="2759167"/>
            <a:ext cx="0" cy="1224136"/>
          </a:xfrm>
          <a:prstGeom prst="straightConnector1">
            <a:avLst/>
          </a:prstGeom>
          <a:solidFill>
            <a:schemeClr val="accent1"/>
          </a:solidFill>
          <a:ln w="9525" cap="flat" cmpd="sng" algn="ctr">
            <a:solidFill>
              <a:schemeClr val="tx1"/>
            </a:solidFill>
            <a:prstDash val="solid"/>
            <a:round/>
            <a:headEnd type="arrow" w="med" len="med"/>
            <a:tailEnd type="arrow" w="med" len="med"/>
          </a:ln>
          <a:effectLst/>
        </p:spPr>
      </p:cxnSp>
      <p:sp>
        <p:nvSpPr>
          <p:cNvPr id="268" name="TextBox 267"/>
          <p:cNvSpPr txBox="1"/>
          <p:nvPr/>
        </p:nvSpPr>
        <p:spPr>
          <a:xfrm rot="16200000" flipH="1">
            <a:off x="499218" y="3258386"/>
            <a:ext cx="370294" cy="215444"/>
          </a:xfrm>
          <a:prstGeom prst="rect">
            <a:avLst/>
          </a:prstGeom>
          <a:solidFill>
            <a:schemeClr val="bg1"/>
          </a:solidFill>
        </p:spPr>
        <p:txBody>
          <a:bodyPr wrap="none" lIns="0" tIns="0" rIns="0" bIns="0" rtlCol="0">
            <a:spAutoFit/>
          </a:bodyPr>
          <a:lstStyle/>
          <a:p>
            <a:r>
              <a:rPr lang="en-GB" sz="1400" dirty="0" smtClean="0"/>
              <a:t>CEP</a:t>
            </a:r>
            <a:endParaRPr lang="en-US" sz="1400" dirty="0" smtClean="0"/>
          </a:p>
        </p:txBody>
      </p:sp>
      <p:sp>
        <p:nvSpPr>
          <p:cNvPr id="269" name="TextBox 268"/>
          <p:cNvSpPr txBox="1"/>
          <p:nvPr/>
        </p:nvSpPr>
        <p:spPr>
          <a:xfrm>
            <a:off x="1583595" y="3191215"/>
            <a:ext cx="576064" cy="369332"/>
          </a:xfrm>
          <a:prstGeom prst="rect">
            <a:avLst/>
          </a:prstGeom>
          <a:noFill/>
        </p:spPr>
        <p:txBody>
          <a:bodyPr wrap="square" lIns="0" tIns="0" rIns="0" bIns="0" rtlCol="0">
            <a:spAutoFit/>
          </a:bodyPr>
          <a:lstStyle/>
          <a:p>
            <a:pPr algn="ctr"/>
            <a:r>
              <a:rPr lang="en-GB" sz="1200" b="0" dirty="0" smtClean="0"/>
              <a:t>Link MEP</a:t>
            </a:r>
          </a:p>
        </p:txBody>
      </p:sp>
      <p:sp>
        <p:nvSpPr>
          <p:cNvPr id="270" name="Right Brace 269"/>
          <p:cNvSpPr/>
          <p:nvPr/>
        </p:nvSpPr>
        <p:spPr bwMode="auto">
          <a:xfrm>
            <a:off x="1655603" y="2759167"/>
            <a:ext cx="216024" cy="432048"/>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sp>
        <p:nvSpPr>
          <p:cNvPr id="271" name="TextBox 270"/>
          <p:cNvSpPr txBox="1"/>
          <p:nvPr/>
        </p:nvSpPr>
        <p:spPr>
          <a:xfrm>
            <a:off x="1799619" y="2821883"/>
            <a:ext cx="864096" cy="369332"/>
          </a:xfrm>
          <a:prstGeom prst="rect">
            <a:avLst/>
          </a:prstGeom>
          <a:noFill/>
        </p:spPr>
        <p:txBody>
          <a:bodyPr wrap="square" lIns="0" tIns="0" rIns="0" bIns="0" rtlCol="0">
            <a:spAutoFit/>
          </a:bodyPr>
          <a:lstStyle/>
          <a:p>
            <a:pPr algn="ctr"/>
            <a:r>
              <a:rPr lang="en-GB" sz="1200" b="0" dirty="0" smtClean="0"/>
              <a:t>CVLAN to Link </a:t>
            </a:r>
            <a:r>
              <a:rPr lang="en-GB" sz="1200" b="0" dirty="0" err="1" smtClean="0"/>
              <a:t>mux</a:t>
            </a:r>
            <a:endParaRPr lang="en-GB" sz="1200" b="0" dirty="0" smtClean="0"/>
          </a:p>
        </p:txBody>
      </p:sp>
      <p:sp>
        <p:nvSpPr>
          <p:cNvPr id="272" name="Rectangle 271"/>
          <p:cNvSpPr/>
          <p:nvPr/>
        </p:nvSpPr>
        <p:spPr bwMode="auto">
          <a:xfrm>
            <a:off x="2736303" y="2759167"/>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6.9, 9.5a</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3" name="Rectangle 272"/>
          <p:cNvSpPr/>
          <p:nvPr/>
        </p:nvSpPr>
        <p:spPr bwMode="auto">
          <a:xfrm>
            <a:off x="2736303" y="2975191"/>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100" dirty="0" smtClean="0">
                <a:latin typeface="Arial" charset="0"/>
              </a:rPr>
              <a:t>8.5</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4" name="Rectangle 273"/>
          <p:cNvSpPr/>
          <p:nvPr/>
        </p:nvSpPr>
        <p:spPr bwMode="auto">
          <a:xfrm>
            <a:off x="2736303" y="3191215"/>
            <a:ext cx="720080" cy="360040"/>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19.2</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5" name="Rectangle 274"/>
          <p:cNvSpPr/>
          <p:nvPr/>
        </p:nvSpPr>
        <p:spPr bwMode="auto">
          <a:xfrm>
            <a:off x="2736303" y="3551255"/>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6.7</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6" name="Rectangle 275"/>
          <p:cNvSpPr/>
          <p:nvPr/>
        </p:nvSpPr>
        <p:spPr bwMode="auto">
          <a:xfrm>
            <a:off x="2736303" y="3767279"/>
            <a:ext cx="720080" cy="216024"/>
          </a:xfrm>
          <a:prstGeom prst="rect">
            <a:avLst/>
          </a:prstGeom>
          <a:noFill/>
          <a:ln w="9525" cap="flat" cmpd="sng" algn="ctr">
            <a:solidFill>
              <a:schemeClr val="tx1"/>
            </a:solidFill>
            <a:prstDash val="solid"/>
            <a:round/>
            <a:headEnd type="none" w="med" len="med"/>
            <a:tailEnd type="none" w="med" len="med"/>
          </a:ln>
          <a:effectLst/>
        </p:spPr>
        <p:txBody>
          <a:bodyPr vert="horz" wrap="square" lIns="0" tIns="0" rIns="0" bIns="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1100" b="1" i="0" u="none" strike="noStrike" cap="none" normalizeH="0" baseline="0" dirty="0" smtClean="0">
                <a:ln>
                  <a:noFill/>
                </a:ln>
                <a:solidFill>
                  <a:schemeClr val="tx1"/>
                </a:solidFill>
                <a:effectLst/>
                <a:latin typeface="Arial" charset="0"/>
                <a:ea typeface="MS PGothic" pitchFamily="34" charset="-128"/>
              </a:rPr>
              <a:t>802.3</a:t>
            </a:r>
            <a:endParaRPr kumimoji="0" lang="en-GB" sz="1100" b="1" i="0" u="none" strike="noStrike" cap="none" normalizeH="0" baseline="0" dirty="0" smtClean="0">
              <a:ln>
                <a:noFill/>
              </a:ln>
              <a:solidFill>
                <a:schemeClr val="tx1"/>
              </a:solidFill>
              <a:effectLst/>
              <a:latin typeface="Arial" charset="0"/>
              <a:ea typeface="MS PGothic" pitchFamily="34" charset="-128"/>
            </a:endParaRPr>
          </a:p>
        </p:txBody>
      </p:sp>
      <p:sp>
        <p:nvSpPr>
          <p:cNvPr id="277" name="Isosceles Triangle 276"/>
          <p:cNvSpPr/>
          <p:nvPr/>
        </p:nvSpPr>
        <p:spPr bwMode="auto">
          <a:xfrm flipV="1">
            <a:off x="2880319" y="3263223"/>
            <a:ext cx="424136" cy="216024"/>
          </a:xfrm>
          <a:prstGeom prst="triangle">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grpSp>
        <p:nvGrpSpPr>
          <p:cNvPr id="278" name="Group 181"/>
          <p:cNvGrpSpPr/>
          <p:nvPr/>
        </p:nvGrpSpPr>
        <p:grpSpPr>
          <a:xfrm>
            <a:off x="2808311" y="2759167"/>
            <a:ext cx="576064" cy="425217"/>
            <a:chOff x="1447155" y="3864495"/>
            <a:chExt cx="972108" cy="1512168"/>
          </a:xfrm>
        </p:grpSpPr>
        <p:sp>
          <p:nvSpPr>
            <p:cNvPr id="279" name="TextBox 278"/>
            <p:cNvSpPr txBox="1"/>
            <p:nvPr/>
          </p:nvSpPr>
          <p:spPr>
            <a:xfrm>
              <a:off x="1579814" y="4376649"/>
              <a:ext cx="700577" cy="307777"/>
            </a:xfrm>
            <a:prstGeom prst="rect">
              <a:avLst/>
            </a:prstGeom>
            <a:solidFill>
              <a:schemeClr val="bg1"/>
            </a:solidFill>
            <a:ln w="38100">
              <a:noFill/>
            </a:ln>
          </p:spPr>
          <p:txBody>
            <a:bodyPr wrap="none" rtlCol="0" anchor="ctr">
              <a:spAutoFit/>
            </a:bodyPr>
            <a:lstStyle/>
            <a:p>
              <a:pPr algn="ctr"/>
              <a:r>
                <a:rPr lang="en-GB" sz="1400" dirty="0" smtClean="0"/>
                <a:t>MUX</a:t>
              </a:r>
              <a:endParaRPr lang="en-US" sz="1400" dirty="0"/>
            </a:p>
          </p:txBody>
        </p:sp>
        <p:sp>
          <p:nvSpPr>
            <p:cNvPr id="280" name="Trapezoid 279"/>
            <p:cNvSpPr/>
            <p:nvPr/>
          </p:nvSpPr>
          <p:spPr bwMode="auto">
            <a:xfrm flipV="1">
              <a:off x="1447155" y="3864495"/>
              <a:ext cx="972108" cy="1512168"/>
            </a:xfrm>
            <a:prstGeom prst="trapezoid">
              <a:avLst>
                <a:gd name="adj" fmla="val 20742"/>
              </a:avLst>
            </a:prstGeom>
            <a:noFill/>
            <a:ln w="38100"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dirty="0" smtClean="0">
                <a:ln>
                  <a:noFill/>
                </a:ln>
                <a:solidFill>
                  <a:schemeClr val="tx1"/>
                </a:solidFill>
                <a:effectLst/>
                <a:latin typeface="Arial" charset="0"/>
                <a:ea typeface="MS PGothic" pitchFamily="34" charset="-128"/>
              </a:endParaRPr>
            </a:p>
          </p:txBody>
        </p:sp>
      </p:grpSp>
      <p:grpSp>
        <p:nvGrpSpPr>
          <p:cNvPr id="281" name="Group 61"/>
          <p:cNvGrpSpPr>
            <a:grpSpLocks noChangeAspect="1"/>
          </p:cNvGrpSpPr>
          <p:nvPr/>
        </p:nvGrpSpPr>
        <p:grpSpPr>
          <a:xfrm flipH="1" flipV="1">
            <a:off x="4032447" y="3407239"/>
            <a:ext cx="383676" cy="383676"/>
            <a:chOff x="655067" y="5296644"/>
            <a:chExt cx="504056" cy="504056"/>
          </a:xfrm>
          <a:solidFill>
            <a:schemeClr val="bg1"/>
          </a:solidFill>
        </p:grpSpPr>
        <p:sp>
          <p:nvSpPr>
            <p:cNvPr id="282" name="Isosceles Triangle 281"/>
            <p:cNvSpPr/>
            <p:nvPr/>
          </p:nvSpPr>
          <p:spPr bwMode="auto">
            <a:xfrm>
              <a:off x="655067" y="5296644"/>
              <a:ext cx="504056" cy="504056"/>
            </a:xfrm>
            <a:prstGeom prst="triangle">
              <a:avLst/>
            </a:prstGeom>
            <a:solidFill>
              <a:schemeClr val="bg1">
                <a:lumMod val="6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83" name="Trapezoid 469"/>
            <p:cNvSpPr/>
            <p:nvPr/>
          </p:nvSpPr>
          <p:spPr bwMode="auto">
            <a:xfrm>
              <a:off x="655067" y="5656684"/>
              <a:ext cx="504056" cy="144016"/>
            </a:xfrm>
            <a:prstGeom prst="trapezoid">
              <a:avLst>
                <a:gd name="adj" fmla="val 49845"/>
              </a:avLst>
            </a:prstGeom>
            <a:solidFill>
              <a:srgbClr val="CC00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84" name="Straight Connector 283"/>
          <p:cNvCxnSpPr>
            <a:endCxn id="282" idx="0"/>
          </p:cNvCxnSpPr>
          <p:nvPr/>
        </p:nvCxnSpPr>
        <p:spPr bwMode="auto">
          <a:xfrm flipV="1">
            <a:off x="4224285" y="3790915"/>
            <a:ext cx="0" cy="192647"/>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285" name="Right Brace 284"/>
          <p:cNvSpPr/>
          <p:nvPr/>
        </p:nvSpPr>
        <p:spPr bwMode="auto">
          <a:xfrm>
            <a:off x="3528391" y="3539696"/>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86" name="Straight Arrow Connector 285"/>
          <p:cNvCxnSpPr>
            <a:stCxn id="285" idx="1"/>
            <a:endCxn id="283" idx="3"/>
          </p:cNvCxnSpPr>
          <p:nvPr/>
        </p:nvCxnSpPr>
        <p:spPr bwMode="auto">
          <a:xfrm flipV="1">
            <a:off x="3672407" y="3462050"/>
            <a:ext cx="387361" cy="191438"/>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87" name="Right Brace 286"/>
          <p:cNvSpPr/>
          <p:nvPr/>
        </p:nvSpPr>
        <p:spPr bwMode="auto">
          <a:xfrm>
            <a:off x="3528391" y="3772917"/>
            <a:ext cx="144016" cy="227583"/>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88" name="Straight Arrow Connector 287"/>
          <p:cNvCxnSpPr>
            <a:stCxn id="287" idx="1"/>
            <a:endCxn id="282" idx="5"/>
          </p:cNvCxnSpPr>
          <p:nvPr/>
        </p:nvCxnSpPr>
        <p:spPr bwMode="auto">
          <a:xfrm flipV="1">
            <a:off x="3672407" y="3599077"/>
            <a:ext cx="455959" cy="287632"/>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89" name="Right Brace 288"/>
          <p:cNvSpPr/>
          <p:nvPr/>
        </p:nvSpPr>
        <p:spPr bwMode="auto">
          <a:xfrm>
            <a:off x="3527870" y="3167854"/>
            <a:ext cx="144537" cy="36004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90" name="Straight Arrow Connector 289"/>
          <p:cNvCxnSpPr>
            <a:stCxn id="289" idx="1"/>
            <a:endCxn id="252" idx="5"/>
          </p:cNvCxnSpPr>
          <p:nvPr/>
        </p:nvCxnSpPr>
        <p:spPr bwMode="auto">
          <a:xfrm flipV="1">
            <a:off x="3672407" y="3052443"/>
            <a:ext cx="455959" cy="29543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91" name="Right Brace 290"/>
          <p:cNvSpPr/>
          <p:nvPr/>
        </p:nvSpPr>
        <p:spPr bwMode="auto">
          <a:xfrm>
            <a:off x="3528391" y="2759167"/>
            <a:ext cx="144016" cy="41350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500" b="1" i="0" u="none" strike="noStrike" cap="none" normalizeH="0" baseline="0" smtClean="0">
              <a:ln>
                <a:noFill/>
              </a:ln>
              <a:solidFill>
                <a:schemeClr val="tx1"/>
              </a:solidFill>
              <a:effectLst/>
              <a:latin typeface="Arial" charset="0"/>
              <a:ea typeface="MS PGothic" pitchFamily="34" charset="-128"/>
            </a:endParaRPr>
          </a:p>
        </p:txBody>
      </p:sp>
      <p:cxnSp>
        <p:nvCxnSpPr>
          <p:cNvPr id="292" name="Straight Arrow Connector 291"/>
          <p:cNvCxnSpPr>
            <a:stCxn id="291" idx="1"/>
            <a:endCxn id="253" idx="3"/>
          </p:cNvCxnSpPr>
          <p:nvPr/>
        </p:nvCxnSpPr>
        <p:spPr bwMode="auto">
          <a:xfrm flipV="1">
            <a:off x="3672407" y="2915416"/>
            <a:ext cx="387361" cy="50501"/>
          </a:xfrm>
          <a:prstGeom prst="straightConnector1">
            <a:avLst/>
          </a:prstGeom>
          <a:solidFill>
            <a:schemeClr val="accent1"/>
          </a:solidFill>
          <a:ln w="9525" cap="flat" cmpd="sng" algn="ctr">
            <a:solidFill>
              <a:schemeClr val="tx1"/>
            </a:solidFill>
            <a:prstDash val="solid"/>
            <a:round/>
            <a:headEnd type="none" w="med" len="med"/>
            <a:tailEnd type="arrow"/>
          </a:ln>
          <a:effectLst/>
        </p:spPr>
      </p:cxnSp>
      <p:sp>
        <p:nvSpPr>
          <p:cNvPr id="293" name="TextBox 292"/>
          <p:cNvSpPr txBox="1"/>
          <p:nvPr/>
        </p:nvSpPr>
        <p:spPr>
          <a:xfrm>
            <a:off x="4507495" y="3119207"/>
            <a:ext cx="684076" cy="184666"/>
          </a:xfrm>
          <a:prstGeom prst="rect">
            <a:avLst/>
          </a:prstGeom>
          <a:noFill/>
        </p:spPr>
        <p:txBody>
          <a:bodyPr wrap="square" lIns="0" tIns="0" rIns="0" bIns="0" rtlCol="0">
            <a:spAutoFit/>
          </a:bodyPr>
          <a:lstStyle/>
          <a:p>
            <a:r>
              <a:rPr lang="en-GB" sz="1200" b="0" dirty="0" smtClean="0"/>
              <a:t>Link MEP</a:t>
            </a:r>
            <a:endParaRPr lang="en-US" sz="1200" b="0" dirty="0" smtClean="0"/>
          </a:p>
        </p:txBody>
      </p:sp>
      <p:sp>
        <p:nvSpPr>
          <p:cNvPr id="294" name="Rectangle 293"/>
          <p:cNvSpPr/>
          <p:nvPr/>
        </p:nvSpPr>
        <p:spPr>
          <a:xfrm>
            <a:off x="4507495" y="2861953"/>
            <a:ext cx="965112" cy="185246"/>
          </a:xfrm>
          <a:prstGeom prst="rect">
            <a:avLst/>
          </a:prstGeom>
          <a:noFill/>
        </p:spPr>
        <p:txBody>
          <a:bodyPr wrap="square" lIns="0" tIns="0" rIns="0" bIns="0" rtlCol="0">
            <a:spAutoFit/>
          </a:bodyPr>
          <a:lstStyle/>
          <a:p>
            <a:r>
              <a:rPr lang="en-GB" sz="1200" b="0" dirty="0" smtClean="0"/>
              <a:t>CVLAN </a:t>
            </a:r>
            <a:r>
              <a:rPr lang="en-GB" sz="1200" b="0" dirty="0" err="1" smtClean="0"/>
              <a:t>mux</a:t>
            </a:r>
            <a:endParaRPr lang="en-US" sz="1200" b="0" dirty="0" smtClean="0"/>
          </a:p>
        </p:txBody>
      </p:sp>
      <p:sp>
        <p:nvSpPr>
          <p:cNvPr id="295" name="TextBox 294"/>
          <p:cNvSpPr txBox="1"/>
          <p:nvPr/>
        </p:nvSpPr>
        <p:spPr>
          <a:xfrm>
            <a:off x="4507495" y="3654041"/>
            <a:ext cx="893104" cy="184666"/>
          </a:xfrm>
          <a:prstGeom prst="rect">
            <a:avLst/>
          </a:prstGeom>
          <a:noFill/>
        </p:spPr>
        <p:txBody>
          <a:bodyPr wrap="square" lIns="0" tIns="0" rIns="0" bIns="0" rtlCol="0">
            <a:spAutoFit/>
          </a:bodyPr>
          <a:lstStyle/>
          <a:p>
            <a:r>
              <a:rPr lang="en-GB" sz="1200" b="0" dirty="0" smtClean="0"/>
              <a:t>PHY MEP</a:t>
            </a:r>
            <a:endParaRPr lang="en-US" sz="1200" b="0" dirty="0" smtClean="0"/>
          </a:p>
        </p:txBody>
      </p:sp>
      <p:sp>
        <p:nvSpPr>
          <p:cNvPr id="169" name="TextBox 168"/>
          <p:cNvSpPr txBox="1"/>
          <p:nvPr/>
        </p:nvSpPr>
        <p:spPr>
          <a:xfrm>
            <a:off x="655067" y="904156"/>
            <a:ext cx="6665543" cy="1538883"/>
          </a:xfrm>
          <a:prstGeom prst="rect">
            <a:avLst/>
          </a:prstGeom>
          <a:noFill/>
        </p:spPr>
        <p:txBody>
          <a:bodyPr wrap="none" lIns="0" tIns="0" rIns="0" bIns="0" rtlCol="0">
            <a:spAutoFit/>
          </a:bodyPr>
          <a:lstStyle/>
          <a:p>
            <a:r>
              <a:rPr lang="en-GB" sz="2000" b="0" dirty="0" smtClean="0"/>
              <a:t>W: Working (is similar to Primary)</a:t>
            </a:r>
          </a:p>
          <a:p>
            <a:r>
              <a:rPr lang="en-GB" sz="2000" b="0" dirty="0" smtClean="0"/>
              <a:t>P: Protection (is similar to Secondary)</a:t>
            </a:r>
          </a:p>
          <a:p>
            <a:endParaRPr lang="en-GB" sz="2000" b="0" dirty="0" smtClean="0"/>
          </a:p>
          <a:p>
            <a:r>
              <a:rPr lang="en-GB" sz="2000" b="0" dirty="0" smtClean="0"/>
              <a:t>W*: Alternate Working/Primary in distributed protection</a:t>
            </a:r>
          </a:p>
          <a:p>
            <a:r>
              <a:rPr lang="en-GB" sz="2000" b="0" dirty="0" smtClean="0"/>
              <a:t>P*: Alternate Protection/Secondary in distributed protection</a:t>
            </a:r>
            <a:endParaRPr lang="en-US" sz="2000" b="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184076"/>
            <a:ext cx="9604375" cy="1015529"/>
          </a:xfrm>
        </p:spPr>
        <p:txBody>
          <a:bodyPr/>
          <a:lstStyle/>
          <a:p>
            <a:r>
              <a:rPr lang="en-GB" dirty="0" smtClean="0"/>
              <a:t>High level model of IBBEB nodes</a:t>
            </a:r>
            <a:endParaRPr lang="en-US" dirty="0"/>
          </a:p>
        </p:txBody>
      </p:sp>
      <p:sp>
        <p:nvSpPr>
          <p:cNvPr id="266" name="TextBox 265"/>
          <p:cNvSpPr txBox="1"/>
          <p:nvPr/>
        </p:nvSpPr>
        <p:spPr>
          <a:xfrm>
            <a:off x="7999883" y="4937765"/>
            <a:ext cx="1800200" cy="430887"/>
          </a:xfrm>
          <a:prstGeom prst="rect">
            <a:avLst/>
          </a:prstGeom>
          <a:noFill/>
        </p:spPr>
        <p:txBody>
          <a:bodyPr wrap="square" lIns="0" tIns="0" rIns="0" bIns="0" rtlCol="0">
            <a:spAutoFit/>
          </a:bodyPr>
          <a:lstStyle/>
          <a:p>
            <a:r>
              <a:rPr lang="en-GB" sz="1400" b="0" dirty="0" smtClean="0"/>
              <a:t>SVLAN </a:t>
            </a:r>
            <a:r>
              <a:rPr lang="en-GB" sz="1400" b="0" dirty="0" err="1" smtClean="0"/>
              <a:t>mux</a:t>
            </a:r>
            <a:r>
              <a:rPr lang="en-GB" sz="1400" b="0" dirty="0" smtClean="0"/>
              <a:t> BVLAN/TESI MEP</a:t>
            </a:r>
            <a:endParaRPr lang="en-US" sz="1400" b="0" dirty="0" smtClean="0"/>
          </a:p>
        </p:txBody>
      </p:sp>
      <p:sp>
        <p:nvSpPr>
          <p:cNvPr id="267" name="TextBox 266"/>
          <p:cNvSpPr txBox="1"/>
          <p:nvPr/>
        </p:nvSpPr>
        <p:spPr>
          <a:xfrm>
            <a:off x="6631731" y="6592788"/>
            <a:ext cx="1728192" cy="430887"/>
          </a:xfrm>
          <a:prstGeom prst="rect">
            <a:avLst/>
          </a:prstGeom>
          <a:noFill/>
        </p:spPr>
        <p:txBody>
          <a:bodyPr wrap="square" lIns="0" tIns="0" rIns="0" bIns="0" rtlCol="0">
            <a:spAutoFit/>
          </a:bodyPr>
          <a:lstStyle/>
          <a:p>
            <a:r>
              <a:rPr lang="en-GB" sz="1400" b="0" dirty="0" smtClean="0"/>
              <a:t>BVLAN/TESI </a:t>
            </a:r>
            <a:r>
              <a:rPr lang="en-GB" sz="1400" b="0" dirty="0" err="1" smtClean="0"/>
              <a:t>mux</a:t>
            </a:r>
            <a:endParaRPr lang="en-GB" sz="1400" b="0" dirty="0" smtClean="0"/>
          </a:p>
          <a:p>
            <a:r>
              <a:rPr lang="en-GB" sz="1400" b="0" dirty="0" smtClean="0"/>
              <a:t>Link MEP </a:t>
            </a:r>
            <a:endParaRPr lang="en-US" sz="1400" b="0" dirty="0" smtClean="0"/>
          </a:p>
        </p:txBody>
      </p:sp>
      <p:sp>
        <p:nvSpPr>
          <p:cNvPr id="465" name="Freeform 464"/>
          <p:cNvSpPr/>
          <p:nvPr/>
        </p:nvSpPr>
        <p:spPr bwMode="auto">
          <a:xfrm flipH="1" flipV="1">
            <a:off x="1095274" y="2474649"/>
            <a:ext cx="1344915" cy="2967933"/>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nvGrpSpPr>
          <p:cNvPr id="3" name="Group 12"/>
          <p:cNvGrpSpPr>
            <a:grpSpLocks noChangeAspect="1"/>
          </p:cNvGrpSpPr>
          <p:nvPr/>
        </p:nvGrpSpPr>
        <p:grpSpPr>
          <a:xfrm rot="10800000">
            <a:off x="3108285" y="4962985"/>
            <a:ext cx="383676" cy="383676"/>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 name="Group 13"/>
          <p:cNvGrpSpPr>
            <a:grpSpLocks noChangeAspect="1"/>
          </p:cNvGrpSpPr>
          <p:nvPr/>
        </p:nvGrpSpPr>
        <p:grpSpPr>
          <a:xfrm rot="10800000">
            <a:off x="3587880" y="4962985"/>
            <a:ext cx="383676" cy="383676"/>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 name="Group 16"/>
          <p:cNvGrpSpPr>
            <a:grpSpLocks noChangeAspect="1"/>
          </p:cNvGrpSpPr>
          <p:nvPr/>
        </p:nvGrpSpPr>
        <p:grpSpPr>
          <a:xfrm rot="10800000">
            <a:off x="4067475" y="4962985"/>
            <a:ext cx="383676" cy="383676"/>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 name="Group 19"/>
          <p:cNvGrpSpPr>
            <a:grpSpLocks noChangeAspect="1"/>
          </p:cNvGrpSpPr>
          <p:nvPr/>
        </p:nvGrpSpPr>
        <p:grpSpPr>
          <a:xfrm rot="10800000">
            <a:off x="4547070" y="4962985"/>
            <a:ext cx="383676" cy="383676"/>
            <a:chOff x="655067" y="5296644"/>
            <a:chExt cx="504056" cy="504056"/>
          </a:xfrm>
          <a:solidFill>
            <a:schemeClr val="bg1"/>
          </a:solidFill>
        </p:grpSpPr>
        <p:sp>
          <p:nvSpPr>
            <p:cNvPr id="370" name="Isosceles Triangle 36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 name="Group 22"/>
          <p:cNvGrpSpPr>
            <a:grpSpLocks noChangeAspect="1"/>
          </p:cNvGrpSpPr>
          <p:nvPr/>
        </p:nvGrpSpPr>
        <p:grpSpPr>
          <a:xfrm rot="10800000">
            <a:off x="5026666" y="4962985"/>
            <a:ext cx="383676" cy="383676"/>
            <a:chOff x="655067" y="5296644"/>
            <a:chExt cx="504056" cy="504056"/>
          </a:xfrm>
          <a:solidFill>
            <a:schemeClr val="bg1"/>
          </a:solidFill>
        </p:grpSpPr>
        <p:sp>
          <p:nvSpPr>
            <p:cNvPr id="368" name="Isosceles Triangle 36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9" name="Trapezoid 36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 name="Group 25"/>
          <p:cNvGrpSpPr>
            <a:grpSpLocks noChangeAspect="1"/>
          </p:cNvGrpSpPr>
          <p:nvPr/>
        </p:nvGrpSpPr>
        <p:grpSpPr>
          <a:xfrm rot="10800000">
            <a:off x="5506261" y="4962985"/>
            <a:ext cx="383676" cy="383676"/>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 name="Group 43"/>
          <p:cNvGrpSpPr>
            <a:grpSpLocks noChangeAspect="1"/>
          </p:cNvGrpSpPr>
          <p:nvPr/>
        </p:nvGrpSpPr>
        <p:grpSpPr>
          <a:xfrm rot="10800000">
            <a:off x="4547072" y="6593611"/>
            <a:ext cx="575514" cy="575514"/>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1" name="Group 46"/>
          <p:cNvGrpSpPr>
            <a:grpSpLocks noChangeAspect="1"/>
          </p:cNvGrpSpPr>
          <p:nvPr/>
        </p:nvGrpSpPr>
        <p:grpSpPr>
          <a:xfrm rot="10800000">
            <a:off x="3875638" y="6593611"/>
            <a:ext cx="575514" cy="575514"/>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2" name="Group 49"/>
          <p:cNvGrpSpPr>
            <a:grpSpLocks noChangeAspect="1"/>
          </p:cNvGrpSpPr>
          <p:nvPr/>
        </p:nvGrpSpPr>
        <p:grpSpPr>
          <a:xfrm rot="10800000">
            <a:off x="3204205" y="6593611"/>
            <a:ext cx="575514" cy="575514"/>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3" name="Group 52"/>
          <p:cNvGrpSpPr>
            <a:grpSpLocks noChangeAspect="1"/>
          </p:cNvGrpSpPr>
          <p:nvPr/>
        </p:nvGrpSpPr>
        <p:grpSpPr>
          <a:xfrm rot="10800000">
            <a:off x="2532772" y="6593611"/>
            <a:ext cx="575514" cy="575514"/>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3300123" y="534666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3779718" y="534666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4259313" y="534666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4738909" y="534666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218504" y="534666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5698099" y="5346661"/>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4834829" y="7169126"/>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4163396" y="7169126"/>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3491962" y="7169126"/>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2820529" y="7169126"/>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0" name="Group 58"/>
          <p:cNvGrpSpPr>
            <a:grpSpLocks noChangeAspect="1"/>
          </p:cNvGrpSpPr>
          <p:nvPr/>
        </p:nvGrpSpPr>
        <p:grpSpPr>
          <a:xfrm flipH="1">
            <a:off x="2245014" y="2852768"/>
            <a:ext cx="383676" cy="383676"/>
            <a:chOff x="655067" y="5296644"/>
            <a:chExt cx="504056" cy="504056"/>
          </a:xfrm>
          <a:solidFill>
            <a:schemeClr val="bg1"/>
          </a:solidFill>
        </p:grpSpPr>
        <p:sp>
          <p:nvSpPr>
            <p:cNvPr id="441" name="Isosceles Triangle 4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3" name="Trapezoid 44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1" name="Group 61"/>
          <p:cNvGrpSpPr>
            <a:grpSpLocks noChangeAspect="1"/>
          </p:cNvGrpSpPr>
          <p:nvPr/>
        </p:nvGrpSpPr>
        <p:grpSpPr>
          <a:xfrm flipH="1">
            <a:off x="3683800" y="2852768"/>
            <a:ext cx="383676" cy="383676"/>
            <a:chOff x="655067" y="5296644"/>
            <a:chExt cx="504056" cy="504056"/>
          </a:xfrm>
          <a:solidFill>
            <a:schemeClr val="bg1"/>
          </a:solidFill>
        </p:grpSpPr>
        <p:sp>
          <p:nvSpPr>
            <p:cNvPr id="447" name="Isosceles Triangle 4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8" name="Trapezoid 44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 name="Group 64"/>
          <p:cNvGrpSpPr>
            <a:grpSpLocks noChangeAspect="1"/>
          </p:cNvGrpSpPr>
          <p:nvPr/>
        </p:nvGrpSpPr>
        <p:grpSpPr>
          <a:xfrm flipH="1">
            <a:off x="4163396" y="2852768"/>
            <a:ext cx="383676" cy="383676"/>
            <a:chOff x="655067" y="5296644"/>
            <a:chExt cx="504056" cy="504056"/>
          </a:xfrm>
          <a:solidFill>
            <a:schemeClr val="bg1"/>
          </a:solidFill>
        </p:grpSpPr>
        <p:sp>
          <p:nvSpPr>
            <p:cNvPr id="450" name="Isosceles Triangle 44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1" name="Trapezoid 45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66" name="Straight Connector 465"/>
          <p:cNvCxnSpPr>
            <a:endCxn id="450" idx="0"/>
          </p:cNvCxnSpPr>
          <p:nvPr/>
        </p:nvCxnSpPr>
        <p:spPr bwMode="auto">
          <a:xfrm flipH="1">
            <a:off x="4355234" y="2565011"/>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7" name="Straight Connector 466"/>
          <p:cNvCxnSpPr>
            <a:endCxn id="447" idx="0"/>
          </p:cNvCxnSpPr>
          <p:nvPr/>
        </p:nvCxnSpPr>
        <p:spPr bwMode="auto">
          <a:xfrm flipH="1">
            <a:off x="3875638" y="2565011"/>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23" name="Group 61"/>
          <p:cNvGrpSpPr>
            <a:grpSpLocks noChangeAspect="1"/>
          </p:cNvGrpSpPr>
          <p:nvPr/>
        </p:nvGrpSpPr>
        <p:grpSpPr>
          <a:xfrm flipH="1">
            <a:off x="2724610" y="2852768"/>
            <a:ext cx="383676" cy="383676"/>
            <a:chOff x="655067" y="5296644"/>
            <a:chExt cx="504056" cy="504056"/>
          </a:xfrm>
          <a:solidFill>
            <a:schemeClr val="bg1"/>
          </a:solidFill>
        </p:grpSpPr>
        <p:sp>
          <p:nvSpPr>
            <p:cNvPr id="469" name="Isosceles Triangle 46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0"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52" name="Straight Connector 451"/>
          <p:cNvCxnSpPr/>
          <p:nvPr/>
        </p:nvCxnSpPr>
        <p:spPr bwMode="auto">
          <a:xfrm flipH="1" flipV="1">
            <a:off x="4355234"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flipH="1" flipV="1">
            <a:off x="4259315"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flipV="1">
            <a:off x="4451153"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flipV="1">
            <a:off x="3779719"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flipV="1">
            <a:off x="3971558"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H="1" flipV="1">
            <a:off x="3875639"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H="1" flipV="1">
            <a:off x="2436852"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H="1" flipV="1">
            <a:off x="2340933"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p:nvPr/>
        </p:nvCxnSpPr>
        <p:spPr bwMode="auto">
          <a:xfrm flipH="1" flipV="1">
            <a:off x="2532772"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1" name="Straight Connector 470"/>
          <p:cNvCxnSpPr/>
          <p:nvPr/>
        </p:nvCxnSpPr>
        <p:spPr bwMode="auto">
          <a:xfrm flipH="1" flipV="1">
            <a:off x="2820529"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2" name="Straight Connector 471"/>
          <p:cNvCxnSpPr/>
          <p:nvPr/>
        </p:nvCxnSpPr>
        <p:spPr bwMode="auto">
          <a:xfrm flipH="1" flipV="1">
            <a:off x="3012367"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3" name="Straight Connector 472"/>
          <p:cNvCxnSpPr/>
          <p:nvPr/>
        </p:nvCxnSpPr>
        <p:spPr bwMode="auto">
          <a:xfrm flipH="1" flipV="1">
            <a:off x="2916448" y="3236444"/>
            <a:ext cx="0" cy="57580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4" name="Straight Connector 473"/>
          <p:cNvCxnSpPr>
            <a:endCxn id="469" idx="0"/>
          </p:cNvCxnSpPr>
          <p:nvPr/>
        </p:nvCxnSpPr>
        <p:spPr bwMode="auto">
          <a:xfrm flipH="1">
            <a:off x="2916448" y="2565011"/>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30" name="Group 12"/>
          <p:cNvGrpSpPr>
            <a:grpSpLocks noChangeAspect="1"/>
          </p:cNvGrpSpPr>
          <p:nvPr/>
        </p:nvGrpSpPr>
        <p:grpSpPr>
          <a:xfrm rot="10800000">
            <a:off x="5985858" y="4962986"/>
            <a:ext cx="383676" cy="383676"/>
            <a:chOff x="655067" y="5296644"/>
            <a:chExt cx="504056" cy="504056"/>
          </a:xfrm>
          <a:solidFill>
            <a:schemeClr val="bg1"/>
          </a:solidFill>
        </p:grpSpPr>
        <p:sp>
          <p:nvSpPr>
            <p:cNvPr id="51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31" name="Group 13"/>
          <p:cNvGrpSpPr>
            <a:grpSpLocks noChangeAspect="1"/>
          </p:cNvGrpSpPr>
          <p:nvPr/>
        </p:nvGrpSpPr>
        <p:grpSpPr>
          <a:xfrm rot="10800000">
            <a:off x="6465453" y="4962986"/>
            <a:ext cx="383676" cy="383676"/>
            <a:chOff x="655067" y="5296644"/>
            <a:chExt cx="504056" cy="504056"/>
          </a:xfrm>
          <a:solidFill>
            <a:schemeClr val="bg1"/>
          </a:solidFill>
        </p:grpSpPr>
        <p:sp>
          <p:nvSpPr>
            <p:cNvPr id="516"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7"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36" name="Group 16"/>
          <p:cNvGrpSpPr>
            <a:grpSpLocks noChangeAspect="1"/>
          </p:cNvGrpSpPr>
          <p:nvPr/>
        </p:nvGrpSpPr>
        <p:grpSpPr>
          <a:xfrm rot="10800000">
            <a:off x="6945048" y="4962986"/>
            <a:ext cx="383676" cy="383676"/>
            <a:chOff x="655067" y="5296644"/>
            <a:chExt cx="504056" cy="504056"/>
          </a:xfrm>
          <a:solidFill>
            <a:schemeClr val="bg1"/>
          </a:solidFill>
        </p:grpSpPr>
        <p:sp>
          <p:nvSpPr>
            <p:cNvPr id="519"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0"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37" name="Group 19"/>
          <p:cNvGrpSpPr>
            <a:grpSpLocks noChangeAspect="1"/>
          </p:cNvGrpSpPr>
          <p:nvPr/>
        </p:nvGrpSpPr>
        <p:grpSpPr>
          <a:xfrm rot="10800000">
            <a:off x="7424643" y="4962986"/>
            <a:ext cx="383676" cy="383676"/>
            <a:chOff x="655067" y="5296644"/>
            <a:chExt cx="504056" cy="504056"/>
          </a:xfrm>
          <a:solidFill>
            <a:schemeClr val="bg1"/>
          </a:solidFill>
        </p:grpSpPr>
        <p:sp>
          <p:nvSpPr>
            <p:cNvPr id="522" name="Isosceles Triangle 52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3" name="Trapezoid 52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38" name="Group 22"/>
          <p:cNvGrpSpPr>
            <a:grpSpLocks noChangeAspect="1"/>
          </p:cNvGrpSpPr>
          <p:nvPr/>
        </p:nvGrpSpPr>
        <p:grpSpPr>
          <a:xfrm rot="10800000">
            <a:off x="2149095" y="4962986"/>
            <a:ext cx="383676" cy="383676"/>
            <a:chOff x="655067" y="5296644"/>
            <a:chExt cx="504056" cy="504056"/>
          </a:xfrm>
          <a:solidFill>
            <a:schemeClr val="bg1"/>
          </a:solidFill>
        </p:grpSpPr>
        <p:sp>
          <p:nvSpPr>
            <p:cNvPr id="525" name="Isosceles Triangle 52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6" name="Trapezoid 52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51" name="Group 25"/>
          <p:cNvGrpSpPr>
            <a:grpSpLocks noChangeAspect="1"/>
          </p:cNvGrpSpPr>
          <p:nvPr/>
        </p:nvGrpSpPr>
        <p:grpSpPr>
          <a:xfrm rot="10800000">
            <a:off x="2628691" y="4962986"/>
            <a:ext cx="383676" cy="383676"/>
            <a:chOff x="655067" y="5296644"/>
            <a:chExt cx="504056" cy="504056"/>
          </a:xfrm>
          <a:solidFill>
            <a:schemeClr val="bg1"/>
          </a:solidFill>
        </p:grpSpPr>
        <p:sp>
          <p:nvSpPr>
            <p:cNvPr id="528" name="Isosceles Triangle 52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9" name="Trapezoid 52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30" name="Straight Connector 529"/>
          <p:cNvCxnSpPr/>
          <p:nvPr/>
        </p:nvCxnSpPr>
        <p:spPr bwMode="auto">
          <a:xfrm rot="10800000" flipV="1">
            <a:off x="6177696" y="534666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1" name="Straight Connector 530"/>
          <p:cNvCxnSpPr/>
          <p:nvPr/>
        </p:nvCxnSpPr>
        <p:spPr bwMode="auto">
          <a:xfrm rot="10800000" flipV="1">
            <a:off x="6657291" y="534666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2" name="Straight Connector 531"/>
          <p:cNvCxnSpPr/>
          <p:nvPr/>
        </p:nvCxnSpPr>
        <p:spPr bwMode="auto">
          <a:xfrm rot="10800000" flipV="1">
            <a:off x="7136886" y="534666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3" name="Straight Connector 532"/>
          <p:cNvCxnSpPr>
            <a:stCxn id="522" idx="0"/>
          </p:cNvCxnSpPr>
          <p:nvPr/>
        </p:nvCxnSpPr>
        <p:spPr bwMode="auto">
          <a:xfrm rot="10800000" flipV="1">
            <a:off x="7616482" y="534666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4" name="Straight Connector 533"/>
          <p:cNvCxnSpPr>
            <a:stCxn id="525" idx="0"/>
          </p:cNvCxnSpPr>
          <p:nvPr/>
        </p:nvCxnSpPr>
        <p:spPr bwMode="auto">
          <a:xfrm rot="10800000" flipV="1">
            <a:off x="2340934" y="534666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a:stCxn id="528" idx="0"/>
          </p:cNvCxnSpPr>
          <p:nvPr/>
        </p:nvCxnSpPr>
        <p:spPr bwMode="auto">
          <a:xfrm rot="10800000" flipV="1">
            <a:off x="2820529" y="5346662"/>
            <a:ext cx="0" cy="95919"/>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52" name="Group 733"/>
          <p:cNvGrpSpPr/>
          <p:nvPr/>
        </p:nvGrpSpPr>
        <p:grpSpPr>
          <a:xfrm>
            <a:off x="2245014" y="4379870"/>
            <a:ext cx="5467386" cy="583116"/>
            <a:chOff x="2095227" y="4864594"/>
            <a:chExt cx="4104456" cy="72009"/>
          </a:xfrm>
        </p:grpSpPr>
        <p:cxnSp>
          <p:nvCxnSpPr>
            <p:cNvPr id="312" name="Straight Connector 311"/>
            <p:cNvCxnSpPr/>
            <p:nvPr/>
          </p:nvCxnSpPr>
          <p:spPr bwMode="auto">
            <a:xfrm rot="10800000">
              <a:off x="4687514"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4615506"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4759522"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5" name="Straight Connector 314"/>
            <p:cNvCxnSpPr/>
            <p:nvPr/>
          </p:nvCxnSpPr>
          <p:spPr bwMode="auto">
            <a:xfrm rot="10800000">
              <a:off x="4255466"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6" name="Straight Connector 315"/>
            <p:cNvCxnSpPr/>
            <p:nvPr/>
          </p:nvCxnSpPr>
          <p:spPr bwMode="auto">
            <a:xfrm rot="10800000">
              <a:off x="4399482"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7" name="Straight Connector 316"/>
            <p:cNvCxnSpPr/>
            <p:nvPr/>
          </p:nvCxnSpPr>
          <p:spPr bwMode="auto">
            <a:xfrm rot="10800000">
              <a:off x="4327474"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3679402"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3607394"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3535386"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3175346"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3319362"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3247354"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3895426"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4039442"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3967434"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2815306"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2959322"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2887314" y="4864594"/>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rot="10800000">
              <a:off x="2527275"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7" name="Straight Connector 536"/>
            <p:cNvCxnSpPr/>
            <p:nvPr/>
          </p:nvCxnSpPr>
          <p:spPr bwMode="auto">
            <a:xfrm rot="10800000">
              <a:off x="2455267"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8" name="Straight Connector 537"/>
            <p:cNvCxnSpPr/>
            <p:nvPr/>
          </p:nvCxnSpPr>
          <p:spPr bwMode="auto">
            <a:xfrm rot="10800000">
              <a:off x="2599283"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9" name="Straight Connector 538"/>
            <p:cNvCxnSpPr/>
            <p:nvPr/>
          </p:nvCxnSpPr>
          <p:spPr bwMode="auto">
            <a:xfrm rot="10800000">
              <a:off x="2095227"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0" name="Straight Connector 539"/>
            <p:cNvCxnSpPr/>
            <p:nvPr/>
          </p:nvCxnSpPr>
          <p:spPr bwMode="auto">
            <a:xfrm rot="10800000">
              <a:off x="2239243"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1" name="Straight Connector 540"/>
            <p:cNvCxnSpPr/>
            <p:nvPr/>
          </p:nvCxnSpPr>
          <p:spPr bwMode="auto">
            <a:xfrm rot="10800000">
              <a:off x="2167235"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2" name="Straight Connector 541"/>
            <p:cNvCxnSpPr/>
            <p:nvPr/>
          </p:nvCxnSpPr>
          <p:spPr bwMode="auto">
            <a:xfrm rot="10800000">
              <a:off x="5839643"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3" name="Straight Connector 542"/>
            <p:cNvCxnSpPr/>
            <p:nvPr/>
          </p:nvCxnSpPr>
          <p:spPr bwMode="auto">
            <a:xfrm rot="10800000">
              <a:off x="5767635"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4" name="Straight Connector 543"/>
            <p:cNvCxnSpPr/>
            <p:nvPr/>
          </p:nvCxnSpPr>
          <p:spPr bwMode="auto">
            <a:xfrm rot="10800000">
              <a:off x="5695627"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5" name="Straight Connector 544"/>
            <p:cNvCxnSpPr/>
            <p:nvPr/>
          </p:nvCxnSpPr>
          <p:spPr bwMode="auto">
            <a:xfrm rot="10800000">
              <a:off x="5335587"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6" name="Straight Connector 545"/>
            <p:cNvCxnSpPr/>
            <p:nvPr/>
          </p:nvCxnSpPr>
          <p:spPr bwMode="auto">
            <a:xfrm rot="10800000">
              <a:off x="5479603"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7" name="Straight Connector 546"/>
            <p:cNvCxnSpPr/>
            <p:nvPr/>
          </p:nvCxnSpPr>
          <p:spPr bwMode="auto">
            <a:xfrm rot="10800000">
              <a:off x="5407595"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8" name="Straight Connector 547"/>
            <p:cNvCxnSpPr/>
            <p:nvPr/>
          </p:nvCxnSpPr>
          <p:spPr bwMode="auto">
            <a:xfrm rot="10800000">
              <a:off x="6055667"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9" name="Straight Connector 548"/>
            <p:cNvCxnSpPr/>
            <p:nvPr/>
          </p:nvCxnSpPr>
          <p:spPr bwMode="auto">
            <a:xfrm rot="10800000">
              <a:off x="6199683"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0" name="Straight Connector 549"/>
            <p:cNvCxnSpPr/>
            <p:nvPr/>
          </p:nvCxnSpPr>
          <p:spPr bwMode="auto">
            <a:xfrm rot="10800000">
              <a:off x="6127675"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1" name="Straight Connector 550"/>
            <p:cNvCxnSpPr/>
            <p:nvPr/>
          </p:nvCxnSpPr>
          <p:spPr bwMode="auto">
            <a:xfrm rot="10800000">
              <a:off x="4975547"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2" name="Straight Connector 551"/>
            <p:cNvCxnSpPr/>
            <p:nvPr/>
          </p:nvCxnSpPr>
          <p:spPr bwMode="auto">
            <a:xfrm rot="10800000">
              <a:off x="5119563"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3" name="Straight Connector 552"/>
            <p:cNvCxnSpPr/>
            <p:nvPr/>
          </p:nvCxnSpPr>
          <p:spPr bwMode="auto">
            <a:xfrm rot="10800000">
              <a:off x="5047555" y="4864595"/>
              <a:ext cx="0" cy="72008"/>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sp>
        <p:nvSpPr>
          <p:cNvPr id="554" name="TextBox 553"/>
          <p:cNvSpPr txBox="1"/>
          <p:nvPr/>
        </p:nvSpPr>
        <p:spPr>
          <a:xfrm rot="16200000">
            <a:off x="340549" y="3827933"/>
            <a:ext cx="1151029" cy="276999"/>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6" name="TextBox 555"/>
          <p:cNvSpPr txBox="1"/>
          <p:nvPr/>
        </p:nvSpPr>
        <p:spPr>
          <a:xfrm>
            <a:off x="2340934" y="2129339"/>
            <a:ext cx="1151029" cy="276999"/>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7" name="TextBox 556"/>
          <p:cNvSpPr txBox="1"/>
          <p:nvPr/>
        </p:nvSpPr>
        <p:spPr>
          <a:xfrm>
            <a:off x="3683800" y="2128292"/>
            <a:ext cx="863272" cy="276999"/>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60" name="TextBox 559"/>
          <p:cNvSpPr txBox="1"/>
          <p:nvPr/>
        </p:nvSpPr>
        <p:spPr>
          <a:xfrm>
            <a:off x="4090757" y="7529940"/>
            <a:ext cx="863272" cy="276999"/>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grpSp>
        <p:nvGrpSpPr>
          <p:cNvPr id="753" name="Group 43"/>
          <p:cNvGrpSpPr>
            <a:grpSpLocks noChangeAspect="1"/>
          </p:cNvGrpSpPr>
          <p:nvPr/>
        </p:nvGrpSpPr>
        <p:grpSpPr>
          <a:xfrm rot="10800000">
            <a:off x="5889939" y="6593613"/>
            <a:ext cx="575514" cy="575514"/>
            <a:chOff x="655067" y="5296644"/>
            <a:chExt cx="504056" cy="504056"/>
          </a:xfrm>
          <a:solidFill>
            <a:schemeClr val="bg1"/>
          </a:solidFill>
        </p:grpSpPr>
        <p:sp>
          <p:nvSpPr>
            <p:cNvPr id="562" name="Isosceles Triangle 5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3" name="Trapezoid 5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54" name="Group 46"/>
          <p:cNvGrpSpPr>
            <a:grpSpLocks noChangeAspect="1"/>
          </p:cNvGrpSpPr>
          <p:nvPr/>
        </p:nvGrpSpPr>
        <p:grpSpPr>
          <a:xfrm rot="10800000">
            <a:off x="5218505" y="6593613"/>
            <a:ext cx="575514" cy="575514"/>
            <a:chOff x="655067" y="5296644"/>
            <a:chExt cx="504056" cy="504056"/>
          </a:xfrm>
          <a:solidFill>
            <a:schemeClr val="bg1"/>
          </a:solidFill>
        </p:grpSpPr>
        <p:sp>
          <p:nvSpPr>
            <p:cNvPr id="565" name="Isosceles Triangle 56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Trapezoid 56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92" name="Straight Connector 291"/>
          <p:cNvCxnSpPr/>
          <p:nvPr/>
        </p:nvCxnSpPr>
        <p:spPr bwMode="auto">
          <a:xfrm rot="10800000">
            <a:off x="4834829" y="6018097"/>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4738910"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4642991"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5026667"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4930748"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4163396"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4067477"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3971557"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4355234"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4259315"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3491962"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3396043"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3300124"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3683800"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3587881"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2820529"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2724610"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2628691"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3012367"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2916448" y="6018098"/>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7" name="Straight Connector 566"/>
          <p:cNvCxnSpPr/>
          <p:nvPr/>
        </p:nvCxnSpPr>
        <p:spPr bwMode="auto">
          <a:xfrm rot="10800000">
            <a:off x="6177696" y="6018104"/>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rot="10800000">
            <a:off x="6081777"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rot="10800000">
            <a:off x="5985858"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0" name="Straight Connector 569"/>
          <p:cNvCxnSpPr/>
          <p:nvPr/>
        </p:nvCxnSpPr>
        <p:spPr bwMode="auto">
          <a:xfrm rot="10800000">
            <a:off x="6369534"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1" name="Straight Connector 570"/>
          <p:cNvCxnSpPr/>
          <p:nvPr/>
        </p:nvCxnSpPr>
        <p:spPr bwMode="auto">
          <a:xfrm rot="10800000">
            <a:off x="6273615"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2" name="Straight Connector 571"/>
          <p:cNvCxnSpPr/>
          <p:nvPr/>
        </p:nvCxnSpPr>
        <p:spPr bwMode="auto">
          <a:xfrm rot="10800000">
            <a:off x="5506262"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3" name="Straight Connector 572"/>
          <p:cNvCxnSpPr/>
          <p:nvPr/>
        </p:nvCxnSpPr>
        <p:spPr bwMode="auto">
          <a:xfrm rot="10800000">
            <a:off x="5410343"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4" name="Straight Connector 573"/>
          <p:cNvCxnSpPr/>
          <p:nvPr/>
        </p:nvCxnSpPr>
        <p:spPr bwMode="auto">
          <a:xfrm rot="10800000">
            <a:off x="5314424"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5" name="Straight Connector 574"/>
          <p:cNvCxnSpPr/>
          <p:nvPr/>
        </p:nvCxnSpPr>
        <p:spPr bwMode="auto">
          <a:xfrm rot="10800000">
            <a:off x="5698100"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rot="10800000">
            <a:off x="5602181" y="6018106"/>
            <a:ext cx="0" cy="57550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a:stCxn id="562" idx="0"/>
          </p:cNvCxnSpPr>
          <p:nvPr/>
        </p:nvCxnSpPr>
        <p:spPr bwMode="auto">
          <a:xfrm rot="10800000" flipV="1">
            <a:off x="6177696" y="7169127"/>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a:stCxn id="565" idx="0"/>
          </p:cNvCxnSpPr>
          <p:nvPr/>
        </p:nvCxnSpPr>
        <p:spPr bwMode="auto">
          <a:xfrm rot="10800000" flipV="1">
            <a:off x="5506262" y="7169127"/>
            <a:ext cx="0" cy="287757"/>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783" name="Group 279"/>
          <p:cNvGrpSpPr/>
          <p:nvPr/>
        </p:nvGrpSpPr>
        <p:grpSpPr>
          <a:xfrm>
            <a:off x="2281609" y="3332363"/>
            <a:ext cx="317190" cy="383676"/>
            <a:chOff x="4277907" y="2848372"/>
            <a:chExt cx="238120" cy="288032"/>
          </a:xfrm>
        </p:grpSpPr>
        <p:grpSp>
          <p:nvGrpSpPr>
            <p:cNvPr id="784" name="Group 263"/>
            <p:cNvGrpSpPr>
              <a:grpSpLocks noChangeAspect="1"/>
            </p:cNvGrpSpPr>
            <p:nvPr/>
          </p:nvGrpSpPr>
          <p:grpSpPr>
            <a:xfrm>
              <a:off x="4277907" y="2848372"/>
              <a:ext cx="96010" cy="288032"/>
              <a:chOff x="1951211" y="1696244"/>
              <a:chExt cx="144016" cy="432048"/>
            </a:xfrm>
          </p:grpSpPr>
          <p:sp>
            <p:nvSpPr>
              <p:cNvPr id="342" name="Flowchart: Delay 34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43" name="Isosceles Triangle 34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4" name="Flowchart: Delay 35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5" name="Isosceles Triangle 35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85" name="Group 264"/>
            <p:cNvGrpSpPr>
              <a:grpSpLocks noChangeAspect="1"/>
            </p:cNvGrpSpPr>
            <p:nvPr/>
          </p:nvGrpSpPr>
          <p:grpSpPr>
            <a:xfrm>
              <a:off x="4346157" y="2848372"/>
              <a:ext cx="96010" cy="288032"/>
              <a:chOff x="1951211" y="1696244"/>
              <a:chExt cx="144016" cy="432048"/>
            </a:xfrm>
          </p:grpSpPr>
          <p:sp>
            <p:nvSpPr>
              <p:cNvPr id="338" name="Flowchart: Delay 33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39" name="Isosceles Triangle 33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40" name="Flowchart: Delay 33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41" name="Isosceles Triangle 34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86" name="Group 273"/>
            <p:cNvGrpSpPr>
              <a:grpSpLocks noChangeAspect="1"/>
            </p:cNvGrpSpPr>
            <p:nvPr/>
          </p:nvGrpSpPr>
          <p:grpSpPr>
            <a:xfrm>
              <a:off x="4420017" y="2848372"/>
              <a:ext cx="96010" cy="288032"/>
              <a:chOff x="1951211" y="1696244"/>
              <a:chExt cx="144016" cy="432048"/>
            </a:xfrm>
          </p:grpSpPr>
          <p:sp>
            <p:nvSpPr>
              <p:cNvPr id="284" name="Flowchart: Delay 28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285" name="Isosceles Triangle 28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36" name="Flowchart: Delay 33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37" name="Isosceles Triangle 33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799" name="Group 355"/>
          <p:cNvGrpSpPr/>
          <p:nvPr/>
        </p:nvGrpSpPr>
        <p:grpSpPr>
          <a:xfrm>
            <a:off x="3721165" y="3332363"/>
            <a:ext cx="317190" cy="383676"/>
            <a:chOff x="4277907" y="2848372"/>
            <a:chExt cx="238120" cy="288032"/>
          </a:xfrm>
        </p:grpSpPr>
        <p:grpSp>
          <p:nvGrpSpPr>
            <p:cNvPr id="800" name="Group 263"/>
            <p:cNvGrpSpPr>
              <a:grpSpLocks noChangeAspect="1"/>
            </p:cNvGrpSpPr>
            <p:nvPr/>
          </p:nvGrpSpPr>
          <p:grpSpPr>
            <a:xfrm>
              <a:off x="4277907" y="2848372"/>
              <a:ext cx="96010" cy="288032"/>
              <a:chOff x="1951211" y="1696244"/>
              <a:chExt cx="144016" cy="432048"/>
            </a:xfrm>
          </p:grpSpPr>
          <p:sp>
            <p:nvSpPr>
              <p:cNvPr id="407" name="Flowchart: Delay 40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8" name="Isosceles Triangle 40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9" name="Flowchart: Delay 40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10" name="Isosceles Triangle 40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01" name="Group 264"/>
            <p:cNvGrpSpPr>
              <a:grpSpLocks noChangeAspect="1"/>
            </p:cNvGrpSpPr>
            <p:nvPr/>
          </p:nvGrpSpPr>
          <p:grpSpPr>
            <a:xfrm>
              <a:off x="4346157" y="2848372"/>
              <a:ext cx="96010" cy="288032"/>
              <a:chOff x="1951211" y="1696244"/>
              <a:chExt cx="144016" cy="432048"/>
            </a:xfrm>
          </p:grpSpPr>
          <p:sp>
            <p:nvSpPr>
              <p:cNvPr id="386" name="Flowchart: Delay 38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99" name="Isosceles Triangle 39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2" name="Flowchart: Delay 40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06" name="Isosceles Triangle 40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02" name="Group 273"/>
            <p:cNvGrpSpPr>
              <a:grpSpLocks noChangeAspect="1"/>
            </p:cNvGrpSpPr>
            <p:nvPr/>
          </p:nvGrpSpPr>
          <p:grpSpPr>
            <a:xfrm>
              <a:off x="4420017" y="2848372"/>
              <a:ext cx="96010" cy="288032"/>
              <a:chOff x="1951211" y="1696244"/>
              <a:chExt cx="144016" cy="432048"/>
            </a:xfrm>
          </p:grpSpPr>
          <p:sp>
            <p:nvSpPr>
              <p:cNvPr id="380" name="Flowchart: Delay 37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1" name="Isosceles Triangle 38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4" name="Flowchart: Delay 38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85" name="Isosceles Triangle 38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17" name="Group 621"/>
          <p:cNvGrpSpPr/>
          <p:nvPr/>
        </p:nvGrpSpPr>
        <p:grpSpPr>
          <a:xfrm>
            <a:off x="4199990" y="3332363"/>
            <a:ext cx="317190" cy="383676"/>
            <a:chOff x="4277907" y="2848372"/>
            <a:chExt cx="238120" cy="288032"/>
          </a:xfrm>
        </p:grpSpPr>
        <p:grpSp>
          <p:nvGrpSpPr>
            <p:cNvPr id="818" name="Group 263"/>
            <p:cNvGrpSpPr>
              <a:grpSpLocks noChangeAspect="1"/>
            </p:cNvGrpSpPr>
            <p:nvPr/>
          </p:nvGrpSpPr>
          <p:grpSpPr>
            <a:xfrm>
              <a:off x="4277907" y="2848372"/>
              <a:ext cx="96010" cy="288032"/>
              <a:chOff x="1951211" y="1696244"/>
              <a:chExt cx="144016" cy="432048"/>
            </a:xfrm>
          </p:grpSpPr>
          <p:sp>
            <p:nvSpPr>
              <p:cNvPr id="634" name="Flowchart: Delay 63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5" name="Isosceles Triangle 63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6" name="Flowchart: Delay 63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7" name="Isosceles Triangle 63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31" name="Group 264"/>
            <p:cNvGrpSpPr>
              <a:grpSpLocks noChangeAspect="1"/>
            </p:cNvGrpSpPr>
            <p:nvPr/>
          </p:nvGrpSpPr>
          <p:grpSpPr>
            <a:xfrm>
              <a:off x="4346157" y="2848372"/>
              <a:ext cx="96010" cy="288032"/>
              <a:chOff x="1951211" y="1696244"/>
              <a:chExt cx="144016" cy="432048"/>
            </a:xfrm>
          </p:grpSpPr>
          <p:sp>
            <p:nvSpPr>
              <p:cNvPr id="630" name="Flowchart: Delay 62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1" name="Isosceles Triangle 63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2" name="Flowchart: Delay 63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33" name="Isosceles Triangle 63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32" name="Group 273"/>
            <p:cNvGrpSpPr>
              <a:grpSpLocks noChangeAspect="1"/>
            </p:cNvGrpSpPr>
            <p:nvPr/>
          </p:nvGrpSpPr>
          <p:grpSpPr>
            <a:xfrm>
              <a:off x="4420017" y="2848372"/>
              <a:ext cx="96010" cy="288032"/>
              <a:chOff x="1951211" y="1696244"/>
              <a:chExt cx="144016" cy="432048"/>
            </a:xfrm>
          </p:grpSpPr>
          <p:sp>
            <p:nvSpPr>
              <p:cNvPr id="626" name="Flowchart: Delay 62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7" name="Isosceles Triangle 62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8" name="Flowchart: Delay 62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29" name="Isosceles Triangle 62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33" name="Group 637"/>
          <p:cNvGrpSpPr/>
          <p:nvPr/>
        </p:nvGrpSpPr>
        <p:grpSpPr>
          <a:xfrm>
            <a:off x="2761204" y="3332363"/>
            <a:ext cx="317190" cy="383676"/>
            <a:chOff x="4277907" y="2848372"/>
            <a:chExt cx="238120" cy="288032"/>
          </a:xfrm>
        </p:grpSpPr>
        <p:grpSp>
          <p:nvGrpSpPr>
            <p:cNvPr id="834" name="Group 263"/>
            <p:cNvGrpSpPr>
              <a:grpSpLocks noChangeAspect="1"/>
            </p:cNvGrpSpPr>
            <p:nvPr/>
          </p:nvGrpSpPr>
          <p:grpSpPr>
            <a:xfrm>
              <a:off x="4277907" y="2848372"/>
              <a:ext cx="96010" cy="288032"/>
              <a:chOff x="1951211" y="1696244"/>
              <a:chExt cx="144016" cy="432048"/>
            </a:xfrm>
          </p:grpSpPr>
          <p:sp>
            <p:nvSpPr>
              <p:cNvPr id="650" name="Flowchart: Delay 64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1" name="Isosceles Triangle 65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2" name="Flowchart: Delay 65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3" name="Isosceles Triangle 65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7" name="Group 264"/>
            <p:cNvGrpSpPr>
              <a:grpSpLocks noChangeAspect="1"/>
            </p:cNvGrpSpPr>
            <p:nvPr/>
          </p:nvGrpSpPr>
          <p:grpSpPr>
            <a:xfrm>
              <a:off x="4346157" y="2848372"/>
              <a:ext cx="96010" cy="288032"/>
              <a:chOff x="1951211" y="1696244"/>
              <a:chExt cx="144016" cy="432048"/>
            </a:xfrm>
          </p:grpSpPr>
          <p:sp>
            <p:nvSpPr>
              <p:cNvPr id="646" name="Flowchart: Delay 64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7" name="Isosceles Triangle 64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8" name="Flowchart: Delay 64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9" name="Isosceles Triangle 64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48" name="Group 273"/>
            <p:cNvGrpSpPr>
              <a:grpSpLocks noChangeAspect="1"/>
            </p:cNvGrpSpPr>
            <p:nvPr/>
          </p:nvGrpSpPr>
          <p:grpSpPr>
            <a:xfrm>
              <a:off x="4420017" y="2848372"/>
              <a:ext cx="96010" cy="288032"/>
              <a:chOff x="1951211" y="1696244"/>
              <a:chExt cx="144016" cy="432048"/>
            </a:xfrm>
          </p:grpSpPr>
          <p:sp>
            <p:nvSpPr>
              <p:cNvPr id="642" name="Flowchart: Delay 64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3" name="Isosceles Triangle 64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4" name="Flowchart: Delay 64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45" name="Isosceles Triangle 64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849" name="Group 653"/>
          <p:cNvGrpSpPr/>
          <p:nvPr/>
        </p:nvGrpSpPr>
        <p:grpSpPr>
          <a:xfrm>
            <a:off x="2178327" y="4483392"/>
            <a:ext cx="317190" cy="383676"/>
            <a:chOff x="4277907" y="2848372"/>
            <a:chExt cx="238120" cy="288032"/>
          </a:xfrm>
        </p:grpSpPr>
        <p:grpSp>
          <p:nvGrpSpPr>
            <p:cNvPr id="850" name="Group 263"/>
            <p:cNvGrpSpPr>
              <a:grpSpLocks noChangeAspect="1"/>
            </p:cNvGrpSpPr>
            <p:nvPr/>
          </p:nvGrpSpPr>
          <p:grpSpPr>
            <a:xfrm>
              <a:off x="4277907" y="2848372"/>
              <a:ext cx="96010" cy="288032"/>
              <a:chOff x="1951211" y="1696244"/>
              <a:chExt cx="144016" cy="432048"/>
            </a:xfrm>
          </p:grpSpPr>
          <p:sp>
            <p:nvSpPr>
              <p:cNvPr id="666" name="Flowchart: Delay 66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7" name="Isosceles Triangle 66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8" name="Flowchart: Delay 66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9" name="Isosceles Triangle 66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863" name="Group 264"/>
            <p:cNvGrpSpPr>
              <a:grpSpLocks noChangeAspect="1"/>
            </p:cNvGrpSpPr>
            <p:nvPr/>
          </p:nvGrpSpPr>
          <p:grpSpPr>
            <a:xfrm>
              <a:off x="4346157" y="2848372"/>
              <a:ext cx="96010" cy="288032"/>
              <a:chOff x="1951211" y="1696244"/>
              <a:chExt cx="144016" cy="432048"/>
            </a:xfrm>
          </p:grpSpPr>
          <p:sp>
            <p:nvSpPr>
              <p:cNvPr id="662" name="Flowchart: Delay 66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3" name="Isosceles Triangle 66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4" name="Flowchart: Delay 66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5" name="Isosceles Triangle 66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28" name="Group 273"/>
            <p:cNvGrpSpPr>
              <a:grpSpLocks noChangeAspect="1"/>
            </p:cNvGrpSpPr>
            <p:nvPr/>
          </p:nvGrpSpPr>
          <p:grpSpPr>
            <a:xfrm>
              <a:off x="4420017" y="2848372"/>
              <a:ext cx="96010" cy="288032"/>
              <a:chOff x="1951211" y="1696244"/>
              <a:chExt cx="144016" cy="432048"/>
            </a:xfrm>
          </p:grpSpPr>
          <p:sp>
            <p:nvSpPr>
              <p:cNvPr id="658" name="Flowchart: Delay 65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59" name="Isosceles Triangle 65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0" name="Flowchart: Delay 65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61" name="Isosceles Triangle 66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29" name="Group 669"/>
          <p:cNvGrpSpPr/>
          <p:nvPr/>
        </p:nvGrpSpPr>
        <p:grpSpPr>
          <a:xfrm>
            <a:off x="2664626" y="4483392"/>
            <a:ext cx="317190" cy="383676"/>
            <a:chOff x="4277907" y="2848372"/>
            <a:chExt cx="238120" cy="288032"/>
          </a:xfrm>
        </p:grpSpPr>
        <p:grpSp>
          <p:nvGrpSpPr>
            <p:cNvPr id="930" name="Group 263"/>
            <p:cNvGrpSpPr>
              <a:grpSpLocks noChangeAspect="1"/>
            </p:cNvGrpSpPr>
            <p:nvPr/>
          </p:nvGrpSpPr>
          <p:grpSpPr>
            <a:xfrm>
              <a:off x="4277907" y="2848372"/>
              <a:ext cx="96010" cy="288032"/>
              <a:chOff x="1951211" y="1696244"/>
              <a:chExt cx="144016" cy="432048"/>
            </a:xfrm>
          </p:grpSpPr>
          <p:sp>
            <p:nvSpPr>
              <p:cNvPr id="682" name="Flowchart: Delay 68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3" name="Isosceles Triangle 68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4" name="Flowchart: Delay 68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5" name="Isosceles Triangle 68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1" name="Group 264"/>
            <p:cNvGrpSpPr>
              <a:grpSpLocks noChangeAspect="1"/>
            </p:cNvGrpSpPr>
            <p:nvPr/>
          </p:nvGrpSpPr>
          <p:grpSpPr>
            <a:xfrm>
              <a:off x="4346157" y="2848372"/>
              <a:ext cx="96010" cy="288032"/>
              <a:chOff x="1951211" y="1696244"/>
              <a:chExt cx="144016" cy="432048"/>
            </a:xfrm>
          </p:grpSpPr>
          <p:sp>
            <p:nvSpPr>
              <p:cNvPr id="678" name="Flowchart: Delay 67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9" name="Isosceles Triangle 67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0" name="Flowchart: Delay 67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81" name="Isosceles Triangle 68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2" name="Group 273"/>
            <p:cNvGrpSpPr>
              <a:grpSpLocks noChangeAspect="1"/>
            </p:cNvGrpSpPr>
            <p:nvPr/>
          </p:nvGrpSpPr>
          <p:grpSpPr>
            <a:xfrm>
              <a:off x="4420017" y="2848372"/>
              <a:ext cx="96010" cy="288032"/>
              <a:chOff x="1951211" y="1696244"/>
              <a:chExt cx="144016" cy="432048"/>
            </a:xfrm>
          </p:grpSpPr>
          <p:sp>
            <p:nvSpPr>
              <p:cNvPr id="674" name="Flowchart: Delay 67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5" name="Isosceles Triangle 67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6" name="Flowchart: Delay 67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77" name="Isosceles Triangle 67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33" name="Group 685"/>
          <p:cNvGrpSpPr/>
          <p:nvPr/>
        </p:nvGrpSpPr>
        <p:grpSpPr>
          <a:xfrm>
            <a:off x="4104181" y="4483392"/>
            <a:ext cx="317190" cy="383676"/>
            <a:chOff x="4277907" y="2848372"/>
            <a:chExt cx="238120" cy="288032"/>
          </a:xfrm>
        </p:grpSpPr>
        <p:grpSp>
          <p:nvGrpSpPr>
            <p:cNvPr id="934" name="Group 263"/>
            <p:cNvGrpSpPr>
              <a:grpSpLocks noChangeAspect="1"/>
            </p:cNvGrpSpPr>
            <p:nvPr/>
          </p:nvGrpSpPr>
          <p:grpSpPr>
            <a:xfrm>
              <a:off x="4277907" y="2848372"/>
              <a:ext cx="96010" cy="288032"/>
              <a:chOff x="1951211" y="1696244"/>
              <a:chExt cx="144016" cy="432048"/>
            </a:xfrm>
          </p:grpSpPr>
          <p:sp>
            <p:nvSpPr>
              <p:cNvPr id="698" name="Flowchart: Delay 697"/>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9" name="Isosceles Triangle 698"/>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0" name="Flowchart: Delay 699"/>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1" name="Isosceles Triangle 700"/>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5" name="Group 264"/>
            <p:cNvGrpSpPr>
              <a:grpSpLocks noChangeAspect="1"/>
            </p:cNvGrpSpPr>
            <p:nvPr/>
          </p:nvGrpSpPr>
          <p:grpSpPr>
            <a:xfrm>
              <a:off x="4346157" y="2848372"/>
              <a:ext cx="96010" cy="288032"/>
              <a:chOff x="1951211" y="1696244"/>
              <a:chExt cx="144016" cy="432048"/>
            </a:xfrm>
          </p:grpSpPr>
          <p:sp>
            <p:nvSpPr>
              <p:cNvPr id="694" name="Flowchart: Delay 69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5" name="Isosceles Triangle 69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6" name="Flowchart: Delay 69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7" name="Isosceles Triangle 69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6" name="Group 273"/>
            <p:cNvGrpSpPr>
              <a:grpSpLocks noChangeAspect="1"/>
            </p:cNvGrpSpPr>
            <p:nvPr/>
          </p:nvGrpSpPr>
          <p:grpSpPr>
            <a:xfrm>
              <a:off x="4420017" y="2848372"/>
              <a:ext cx="96010" cy="288032"/>
              <a:chOff x="1951211" y="1696244"/>
              <a:chExt cx="144016" cy="432048"/>
            </a:xfrm>
          </p:grpSpPr>
          <p:sp>
            <p:nvSpPr>
              <p:cNvPr id="690" name="Flowchart: Delay 68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1" name="Isosceles Triangle 69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2" name="Flowchart: Delay 69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693" name="Isosceles Triangle 69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37" name="Group 701"/>
          <p:cNvGrpSpPr/>
          <p:nvPr/>
        </p:nvGrpSpPr>
        <p:grpSpPr>
          <a:xfrm>
            <a:off x="4583007" y="4483392"/>
            <a:ext cx="317190" cy="383676"/>
            <a:chOff x="4277907" y="2848372"/>
            <a:chExt cx="238120" cy="288032"/>
          </a:xfrm>
        </p:grpSpPr>
        <p:grpSp>
          <p:nvGrpSpPr>
            <p:cNvPr id="938" name="Group 263"/>
            <p:cNvGrpSpPr>
              <a:grpSpLocks noChangeAspect="1"/>
            </p:cNvGrpSpPr>
            <p:nvPr/>
          </p:nvGrpSpPr>
          <p:grpSpPr>
            <a:xfrm>
              <a:off x="4277907" y="2848372"/>
              <a:ext cx="96010" cy="288032"/>
              <a:chOff x="1951211" y="1696244"/>
              <a:chExt cx="144016" cy="432048"/>
            </a:xfrm>
          </p:grpSpPr>
          <p:sp>
            <p:nvSpPr>
              <p:cNvPr id="714" name="Flowchart: Delay 713"/>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5" name="Isosceles Triangle 714"/>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6" name="Flowchart: Delay 715"/>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7" name="Isosceles Triangle 716"/>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39" name="Group 264"/>
            <p:cNvGrpSpPr>
              <a:grpSpLocks noChangeAspect="1"/>
            </p:cNvGrpSpPr>
            <p:nvPr/>
          </p:nvGrpSpPr>
          <p:grpSpPr>
            <a:xfrm>
              <a:off x="4346157" y="2848372"/>
              <a:ext cx="96010" cy="288032"/>
              <a:chOff x="1951211" y="1696244"/>
              <a:chExt cx="144016" cy="432048"/>
            </a:xfrm>
          </p:grpSpPr>
          <p:sp>
            <p:nvSpPr>
              <p:cNvPr id="710" name="Flowchart: Delay 70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1" name="Isosceles Triangle 71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2" name="Flowchart: Delay 71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13" name="Isosceles Triangle 71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0" name="Group 273"/>
            <p:cNvGrpSpPr>
              <a:grpSpLocks noChangeAspect="1"/>
            </p:cNvGrpSpPr>
            <p:nvPr/>
          </p:nvGrpSpPr>
          <p:grpSpPr>
            <a:xfrm>
              <a:off x="4420017" y="2848372"/>
              <a:ext cx="96010" cy="288032"/>
              <a:chOff x="1951211" y="1696244"/>
              <a:chExt cx="144016" cy="432048"/>
            </a:xfrm>
          </p:grpSpPr>
          <p:sp>
            <p:nvSpPr>
              <p:cNvPr id="706" name="Flowchart: Delay 70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7" name="Isosceles Triangle 70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8" name="Flowchart: Delay 70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09" name="Isosceles Triangle 70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41" name="Group 717"/>
          <p:cNvGrpSpPr/>
          <p:nvPr/>
        </p:nvGrpSpPr>
        <p:grpSpPr>
          <a:xfrm>
            <a:off x="3144221" y="4483392"/>
            <a:ext cx="317190" cy="383676"/>
            <a:chOff x="4277907" y="2848372"/>
            <a:chExt cx="238120" cy="288032"/>
          </a:xfrm>
        </p:grpSpPr>
        <p:grpSp>
          <p:nvGrpSpPr>
            <p:cNvPr id="942" name="Group 263"/>
            <p:cNvGrpSpPr>
              <a:grpSpLocks noChangeAspect="1"/>
            </p:cNvGrpSpPr>
            <p:nvPr/>
          </p:nvGrpSpPr>
          <p:grpSpPr>
            <a:xfrm>
              <a:off x="4277907" y="2848372"/>
              <a:ext cx="96010" cy="288032"/>
              <a:chOff x="1951211" y="1696244"/>
              <a:chExt cx="144016" cy="432048"/>
            </a:xfrm>
          </p:grpSpPr>
          <p:sp>
            <p:nvSpPr>
              <p:cNvPr id="730" name="Flowchart: Delay 729"/>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1" name="Isosceles Triangle 730"/>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2" name="Flowchart: Delay 731"/>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33" name="Isosceles Triangle 732"/>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3" name="Group 264"/>
            <p:cNvGrpSpPr>
              <a:grpSpLocks noChangeAspect="1"/>
            </p:cNvGrpSpPr>
            <p:nvPr/>
          </p:nvGrpSpPr>
          <p:grpSpPr>
            <a:xfrm>
              <a:off x="4346157" y="2848372"/>
              <a:ext cx="96010" cy="288032"/>
              <a:chOff x="1951211" y="1696244"/>
              <a:chExt cx="144016" cy="432048"/>
            </a:xfrm>
          </p:grpSpPr>
          <p:sp>
            <p:nvSpPr>
              <p:cNvPr id="726" name="Flowchart: Delay 725"/>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7" name="Isosceles Triangle 726"/>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8" name="Flowchart: Delay 727"/>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9" name="Isosceles Triangle 728"/>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44" name="Group 273"/>
            <p:cNvGrpSpPr>
              <a:grpSpLocks noChangeAspect="1"/>
            </p:cNvGrpSpPr>
            <p:nvPr/>
          </p:nvGrpSpPr>
          <p:grpSpPr>
            <a:xfrm>
              <a:off x="4420017" y="2848372"/>
              <a:ext cx="96010" cy="288032"/>
              <a:chOff x="1951211" y="1696244"/>
              <a:chExt cx="144016" cy="432048"/>
            </a:xfrm>
          </p:grpSpPr>
          <p:sp>
            <p:nvSpPr>
              <p:cNvPr id="722" name="Flowchart: Delay 721"/>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3" name="Isosceles Triangle 722"/>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4" name="Flowchart: Delay 723"/>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25" name="Isosceles Triangle 724"/>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49" name="Group 734"/>
          <p:cNvGrpSpPr/>
          <p:nvPr/>
        </p:nvGrpSpPr>
        <p:grpSpPr>
          <a:xfrm>
            <a:off x="3617113" y="4483392"/>
            <a:ext cx="317190" cy="383676"/>
            <a:chOff x="4277907" y="2848372"/>
            <a:chExt cx="238120" cy="288032"/>
          </a:xfrm>
        </p:grpSpPr>
        <p:grpSp>
          <p:nvGrpSpPr>
            <p:cNvPr id="954" name="Group 263"/>
            <p:cNvGrpSpPr>
              <a:grpSpLocks noChangeAspect="1"/>
            </p:cNvGrpSpPr>
            <p:nvPr/>
          </p:nvGrpSpPr>
          <p:grpSpPr>
            <a:xfrm>
              <a:off x="4277907" y="2848372"/>
              <a:ext cx="96010" cy="288032"/>
              <a:chOff x="1951211" y="1696244"/>
              <a:chExt cx="144016" cy="432048"/>
            </a:xfrm>
          </p:grpSpPr>
          <p:sp>
            <p:nvSpPr>
              <p:cNvPr id="747" name="Flowchart: Delay 74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8" name="Isosceles Triangle 74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9" name="Flowchart: Delay 74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0" name="Isosceles Triangle 74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5" name="Group 264"/>
            <p:cNvGrpSpPr>
              <a:grpSpLocks noChangeAspect="1"/>
            </p:cNvGrpSpPr>
            <p:nvPr/>
          </p:nvGrpSpPr>
          <p:grpSpPr>
            <a:xfrm>
              <a:off x="4346157" y="2848372"/>
              <a:ext cx="96010" cy="288032"/>
              <a:chOff x="1951211" y="1696244"/>
              <a:chExt cx="144016" cy="432048"/>
            </a:xfrm>
          </p:grpSpPr>
          <p:sp>
            <p:nvSpPr>
              <p:cNvPr id="743" name="Flowchart: Delay 74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4" name="Isosceles Triangle 74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5" name="Flowchart: Delay 74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6" name="Isosceles Triangle 74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6" name="Group 273"/>
            <p:cNvGrpSpPr>
              <a:grpSpLocks noChangeAspect="1"/>
            </p:cNvGrpSpPr>
            <p:nvPr/>
          </p:nvGrpSpPr>
          <p:grpSpPr>
            <a:xfrm>
              <a:off x="4420017" y="2848372"/>
              <a:ext cx="96010" cy="288032"/>
              <a:chOff x="1951211" y="1696244"/>
              <a:chExt cx="144016" cy="432048"/>
            </a:xfrm>
          </p:grpSpPr>
          <p:sp>
            <p:nvSpPr>
              <p:cNvPr id="739" name="Flowchart: Delay 738"/>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0" name="Isosceles Triangle 739"/>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1" name="Flowchart: Delay 740"/>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42" name="Isosceles Triangle 74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57" name="Group 750"/>
          <p:cNvGrpSpPr/>
          <p:nvPr/>
        </p:nvGrpSpPr>
        <p:grpSpPr>
          <a:xfrm>
            <a:off x="5065643" y="4483392"/>
            <a:ext cx="317190" cy="383676"/>
            <a:chOff x="4277907" y="2848372"/>
            <a:chExt cx="238120" cy="288032"/>
          </a:xfrm>
        </p:grpSpPr>
        <p:grpSp>
          <p:nvGrpSpPr>
            <p:cNvPr id="958" name="Group 263"/>
            <p:cNvGrpSpPr>
              <a:grpSpLocks noChangeAspect="1"/>
            </p:cNvGrpSpPr>
            <p:nvPr/>
          </p:nvGrpSpPr>
          <p:grpSpPr>
            <a:xfrm>
              <a:off x="4277907" y="2848372"/>
              <a:ext cx="96010" cy="288032"/>
              <a:chOff x="1951211" y="1696244"/>
              <a:chExt cx="144016" cy="432048"/>
            </a:xfrm>
          </p:grpSpPr>
          <p:sp>
            <p:nvSpPr>
              <p:cNvPr id="763" name="Flowchart: Delay 76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4" name="Isosceles Triangle 76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5" name="Flowchart: Delay 76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6" name="Isosceles Triangle 76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59" name="Group 264"/>
            <p:cNvGrpSpPr>
              <a:grpSpLocks noChangeAspect="1"/>
            </p:cNvGrpSpPr>
            <p:nvPr/>
          </p:nvGrpSpPr>
          <p:grpSpPr>
            <a:xfrm>
              <a:off x="4346157" y="2848372"/>
              <a:ext cx="96010" cy="288032"/>
              <a:chOff x="1951211" y="1696244"/>
              <a:chExt cx="144016" cy="432048"/>
            </a:xfrm>
          </p:grpSpPr>
          <p:sp>
            <p:nvSpPr>
              <p:cNvPr id="759" name="Flowchart: Delay 758"/>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0" name="Isosceles Triangle 759"/>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1" name="Flowchart: Delay 760"/>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62" name="Isosceles Triangle 76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60" name="Group 273"/>
            <p:cNvGrpSpPr>
              <a:grpSpLocks noChangeAspect="1"/>
            </p:cNvGrpSpPr>
            <p:nvPr/>
          </p:nvGrpSpPr>
          <p:grpSpPr>
            <a:xfrm>
              <a:off x="4420017" y="2848372"/>
              <a:ext cx="96010" cy="288032"/>
              <a:chOff x="1951211" y="1696244"/>
              <a:chExt cx="144016" cy="432048"/>
            </a:xfrm>
          </p:grpSpPr>
          <p:sp>
            <p:nvSpPr>
              <p:cNvPr id="755" name="Flowchart: Delay 75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6" name="Isosceles Triangle 75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7" name="Flowchart: Delay 75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58" name="Isosceles Triangle 75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81" name="Group 766"/>
          <p:cNvGrpSpPr/>
          <p:nvPr/>
        </p:nvGrpSpPr>
        <p:grpSpPr>
          <a:xfrm>
            <a:off x="5542197" y="4483392"/>
            <a:ext cx="317190" cy="383676"/>
            <a:chOff x="4277907" y="2848372"/>
            <a:chExt cx="238120" cy="288032"/>
          </a:xfrm>
        </p:grpSpPr>
        <p:grpSp>
          <p:nvGrpSpPr>
            <p:cNvPr id="982" name="Group 263"/>
            <p:cNvGrpSpPr>
              <a:grpSpLocks noChangeAspect="1"/>
            </p:cNvGrpSpPr>
            <p:nvPr/>
          </p:nvGrpSpPr>
          <p:grpSpPr>
            <a:xfrm>
              <a:off x="4277907" y="2848372"/>
              <a:ext cx="96010" cy="288032"/>
              <a:chOff x="1951211" y="1696244"/>
              <a:chExt cx="144016" cy="432048"/>
            </a:xfrm>
          </p:grpSpPr>
          <p:sp>
            <p:nvSpPr>
              <p:cNvPr id="779" name="Flowchart: Delay 778"/>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0" name="Isosceles Triangle 779"/>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1" name="Flowchart: Delay 780"/>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2" name="Isosceles Triangle 78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3" name="Group 264"/>
            <p:cNvGrpSpPr>
              <a:grpSpLocks noChangeAspect="1"/>
            </p:cNvGrpSpPr>
            <p:nvPr/>
          </p:nvGrpSpPr>
          <p:grpSpPr>
            <a:xfrm>
              <a:off x="4346157" y="2848372"/>
              <a:ext cx="96010" cy="288032"/>
              <a:chOff x="1951211" y="1696244"/>
              <a:chExt cx="144016" cy="432048"/>
            </a:xfrm>
          </p:grpSpPr>
          <p:sp>
            <p:nvSpPr>
              <p:cNvPr id="775" name="Flowchart: Delay 77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6" name="Isosceles Triangle 77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7" name="Flowchart: Delay 77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8" name="Isosceles Triangle 77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984" name="Group 273"/>
            <p:cNvGrpSpPr>
              <a:grpSpLocks noChangeAspect="1"/>
            </p:cNvGrpSpPr>
            <p:nvPr/>
          </p:nvGrpSpPr>
          <p:grpSpPr>
            <a:xfrm>
              <a:off x="4420017" y="2848372"/>
              <a:ext cx="96010" cy="288032"/>
              <a:chOff x="1951211" y="1696244"/>
              <a:chExt cx="144016" cy="432048"/>
            </a:xfrm>
          </p:grpSpPr>
          <p:sp>
            <p:nvSpPr>
              <p:cNvPr id="771" name="Flowchart: Delay 770"/>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2" name="Isosceles Triangle 771"/>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3" name="Flowchart: Delay 772"/>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74" name="Isosceles Triangle 773"/>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985" name="Group 782"/>
          <p:cNvGrpSpPr/>
          <p:nvPr/>
        </p:nvGrpSpPr>
        <p:grpSpPr>
          <a:xfrm>
            <a:off x="6981753" y="4483392"/>
            <a:ext cx="317190" cy="383676"/>
            <a:chOff x="4277907" y="2848372"/>
            <a:chExt cx="238120" cy="288032"/>
          </a:xfrm>
        </p:grpSpPr>
        <p:grpSp>
          <p:nvGrpSpPr>
            <p:cNvPr id="986" name="Group 263"/>
            <p:cNvGrpSpPr>
              <a:grpSpLocks noChangeAspect="1"/>
            </p:cNvGrpSpPr>
            <p:nvPr/>
          </p:nvGrpSpPr>
          <p:grpSpPr>
            <a:xfrm>
              <a:off x="4277907" y="2848372"/>
              <a:ext cx="96010" cy="288032"/>
              <a:chOff x="1951211" y="1696244"/>
              <a:chExt cx="144016" cy="432048"/>
            </a:xfrm>
          </p:grpSpPr>
          <p:sp>
            <p:nvSpPr>
              <p:cNvPr id="795" name="Flowchart: Delay 79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6" name="Isosceles Triangle 79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7" name="Flowchart: Delay 79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8" name="Isosceles Triangle 79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4" name="Group 264"/>
            <p:cNvGrpSpPr>
              <a:grpSpLocks noChangeAspect="1"/>
            </p:cNvGrpSpPr>
            <p:nvPr/>
          </p:nvGrpSpPr>
          <p:grpSpPr>
            <a:xfrm>
              <a:off x="4346157" y="2848372"/>
              <a:ext cx="96010" cy="288032"/>
              <a:chOff x="1951211" y="1696244"/>
              <a:chExt cx="144016" cy="432048"/>
            </a:xfrm>
          </p:grpSpPr>
          <p:sp>
            <p:nvSpPr>
              <p:cNvPr id="791" name="Flowchart: Delay 790"/>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2" name="Isosceles Triangle 791"/>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3" name="Flowchart: Delay 792"/>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4" name="Isosceles Triangle 793"/>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5" name="Group 273"/>
            <p:cNvGrpSpPr>
              <a:grpSpLocks noChangeAspect="1"/>
            </p:cNvGrpSpPr>
            <p:nvPr/>
          </p:nvGrpSpPr>
          <p:grpSpPr>
            <a:xfrm>
              <a:off x="4420017" y="2848372"/>
              <a:ext cx="96010" cy="288032"/>
              <a:chOff x="1951211" y="1696244"/>
              <a:chExt cx="144016" cy="432048"/>
            </a:xfrm>
          </p:grpSpPr>
          <p:sp>
            <p:nvSpPr>
              <p:cNvPr id="787" name="Flowchart: Delay 78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8" name="Isosceles Triangle 78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89" name="Flowchart: Delay 78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790" name="Isosceles Triangle 78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26" name="Group 798"/>
          <p:cNvGrpSpPr/>
          <p:nvPr/>
        </p:nvGrpSpPr>
        <p:grpSpPr>
          <a:xfrm>
            <a:off x="7460579" y="4483392"/>
            <a:ext cx="317190" cy="383676"/>
            <a:chOff x="4277907" y="2848372"/>
            <a:chExt cx="238120" cy="288032"/>
          </a:xfrm>
        </p:grpSpPr>
        <p:grpSp>
          <p:nvGrpSpPr>
            <p:cNvPr id="227" name="Group 263"/>
            <p:cNvGrpSpPr>
              <a:grpSpLocks noChangeAspect="1"/>
            </p:cNvGrpSpPr>
            <p:nvPr/>
          </p:nvGrpSpPr>
          <p:grpSpPr>
            <a:xfrm>
              <a:off x="4277907" y="2848372"/>
              <a:ext cx="96010" cy="288032"/>
              <a:chOff x="1951211" y="1696244"/>
              <a:chExt cx="144016" cy="432048"/>
            </a:xfrm>
          </p:grpSpPr>
          <p:sp>
            <p:nvSpPr>
              <p:cNvPr id="811" name="Flowchart: Delay 810"/>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12" name="Isosceles Triangle 811"/>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13" name="Flowchart: Delay 812"/>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14" name="Isosceles Triangle 813"/>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8" name="Group 264"/>
            <p:cNvGrpSpPr>
              <a:grpSpLocks noChangeAspect="1"/>
            </p:cNvGrpSpPr>
            <p:nvPr/>
          </p:nvGrpSpPr>
          <p:grpSpPr>
            <a:xfrm>
              <a:off x="4346157" y="2848372"/>
              <a:ext cx="96010" cy="288032"/>
              <a:chOff x="1951211" y="1696244"/>
              <a:chExt cx="144016" cy="432048"/>
            </a:xfrm>
          </p:grpSpPr>
          <p:sp>
            <p:nvSpPr>
              <p:cNvPr id="807" name="Flowchart: Delay 80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8" name="Isosceles Triangle 80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9" name="Flowchart: Delay 80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10" name="Isosceles Triangle 80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29" name="Group 273"/>
            <p:cNvGrpSpPr>
              <a:grpSpLocks noChangeAspect="1"/>
            </p:cNvGrpSpPr>
            <p:nvPr/>
          </p:nvGrpSpPr>
          <p:grpSpPr>
            <a:xfrm>
              <a:off x="4420017" y="2848372"/>
              <a:ext cx="96010" cy="288032"/>
              <a:chOff x="1951211" y="1696244"/>
              <a:chExt cx="144016" cy="432048"/>
            </a:xfrm>
          </p:grpSpPr>
          <p:sp>
            <p:nvSpPr>
              <p:cNvPr id="803" name="Flowchart: Delay 80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4" name="Isosceles Triangle 80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5" name="Flowchart: Delay 80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06" name="Isosceles Triangle 80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30" name="Group 814"/>
          <p:cNvGrpSpPr/>
          <p:nvPr/>
        </p:nvGrpSpPr>
        <p:grpSpPr>
          <a:xfrm>
            <a:off x="6021793" y="4483392"/>
            <a:ext cx="317190" cy="383676"/>
            <a:chOff x="4277907" y="2848372"/>
            <a:chExt cx="238120" cy="288032"/>
          </a:xfrm>
        </p:grpSpPr>
        <p:grpSp>
          <p:nvGrpSpPr>
            <p:cNvPr id="231" name="Group 263"/>
            <p:cNvGrpSpPr>
              <a:grpSpLocks noChangeAspect="1"/>
            </p:cNvGrpSpPr>
            <p:nvPr/>
          </p:nvGrpSpPr>
          <p:grpSpPr>
            <a:xfrm>
              <a:off x="4277907" y="2848372"/>
              <a:ext cx="96010" cy="288032"/>
              <a:chOff x="1951211" y="1696244"/>
              <a:chExt cx="144016" cy="432048"/>
            </a:xfrm>
          </p:grpSpPr>
          <p:sp>
            <p:nvSpPr>
              <p:cNvPr id="827" name="Flowchart: Delay 826"/>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8" name="Isosceles Triangle 827"/>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9" name="Flowchart: Delay 828"/>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0" name="Isosceles Triangle 829"/>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2" name="Group 264"/>
            <p:cNvGrpSpPr>
              <a:grpSpLocks noChangeAspect="1"/>
            </p:cNvGrpSpPr>
            <p:nvPr/>
          </p:nvGrpSpPr>
          <p:grpSpPr>
            <a:xfrm>
              <a:off x="4346157" y="2848372"/>
              <a:ext cx="96010" cy="288032"/>
              <a:chOff x="1951211" y="1696244"/>
              <a:chExt cx="144016" cy="432048"/>
            </a:xfrm>
          </p:grpSpPr>
          <p:sp>
            <p:nvSpPr>
              <p:cNvPr id="823" name="Flowchart: Delay 82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4" name="Isosceles Triangle 82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5" name="Flowchart: Delay 82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6" name="Isosceles Triangle 82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3" name="Group 273"/>
            <p:cNvGrpSpPr>
              <a:grpSpLocks noChangeAspect="1"/>
            </p:cNvGrpSpPr>
            <p:nvPr/>
          </p:nvGrpSpPr>
          <p:grpSpPr>
            <a:xfrm>
              <a:off x="4420017" y="2848372"/>
              <a:ext cx="96010" cy="288032"/>
              <a:chOff x="1951211" y="1696244"/>
              <a:chExt cx="144016" cy="432048"/>
            </a:xfrm>
          </p:grpSpPr>
          <p:sp>
            <p:nvSpPr>
              <p:cNvPr id="819" name="Flowchart: Delay 818"/>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0" name="Isosceles Triangle 819"/>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1" name="Flowchart: Delay 820"/>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22" name="Isosceles Triangle 82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34" name="Group 830"/>
          <p:cNvGrpSpPr/>
          <p:nvPr/>
        </p:nvGrpSpPr>
        <p:grpSpPr>
          <a:xfrm>
            <a:off x="6494685" y="4483392"/>
            <a:ext cx="317190" cy="383676"/>
            <a:chOff x="4277907" y="2848372"/>
            <a:chExt cx="238120" cy="288032"/>
          </a:xfrm>
        </p:grpSpPr>
        <p:grpSp>
          <p:nvGrpSpPr>
            <p:cNvPr id="235" name="Group 263"/>
            <p:cNvGrpSpPr>
              <a:grpSpLocks noChangeAspect="1"/>
            </p:cNvGrpSpPr>
            <p:nvPr/>
          </p:nvGrpSpPr>
          <p:grpSpPr>
            <a:xfrm>
              <a:off x="4277907" y="2848372"/>
              <a:ext cx="96010" cy="288032"/>
              <a:chOff x="1951211" y="1696244"/>
              <a:chExt cx="144016" cy="432048"/>
            </a:xfrm>
          </p:grpSpPr>
          <p:sp>
            <p:nvSpPr>
              <p:cNvPr id="843" name="Flowchart: Delay 842"/>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4" name="Isosceles Triangle 843"/>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5" name="Flowchart: Delay 844"/>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6" name="Isosceles Triangle 845"/>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6" name="Group 264"/>
            <p:cNvGrpSpPr>
              <a:grpSpLocks noChangeAspect="1"/>
            </p:cNvGrpSpPr>
            <p:nvPr/>
          </p:nvGrpSpPr>
          <p:grpSpPr>
            <a:xfrm>
              <a:off x="4346157" y="2848372"/>
              <a:ext cx="96010" cy="288032"/>
              <a:chOff x="1951211" y="1696244"/>
              <a:chExt cx="144016" cy="432048"/>
            </a:xfrm>
          </p:grpSpPr>
          <p:sp>
            <p:nvSpPr>
              <p:cNvPr id="839" name="Flowchart: Delay 838"/>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0" name="Isosceles Triangle 839"/>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1" name="Flowchart: Delay 840"/>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42" name="Isosceles Triangle 841"/>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37" name="Group 273"/>
            <p:cNvGrpSpPr>
              <a:grpSpLocks noChangeAspect="1"/>
            </p:cNvGrpSpPr>
            <p:nvPr/>
          </p:nvGrpSpPr>
          <p:grpSpPr>
            <a:xfrm>
              <a:off x="4420017" y="2848372"/>
              <a:ext cx="96010" cy="288032"/>
              <a:chOff x="1951211" y="1696244"/>
              <a:chExt cx="144016" cy="432048"/>
            </a:xfrm>
          </p:grpSpPr>
          <p:sp>
            <p:nvSpPr>
              <p:cNvPr id="835" name="Flowchart: Delay 834"/>
              <p:cNvSpPr/>
              <p:nvPr/>
            </p:nvSpPr>
            <p:spPr bwMode="auto">
              <a:xfrm rot="16200000">
                <a:off x="1987215" y="1804256"/>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6" name="Isosceles Triangle 835"/>
              <p:cNvSpPr/>
              <p:nvPr/>
            </p:nvSpPr>
            <p:spPr bwMode="auto">
              <a:xfrm flipH="1">
                <a:off x="1951211" y="1696244"/>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7" name="Flowchart: Delay 836"/>
              <p:cNvSpPr/>
              <p:nvPr/>
            </p:nvSpPr>
            <p:spPr bwMode="auto">
              <a:xfrm rot="5400000" flipV="1">
                <a:off x="1987215" y="1876264"/>
                <a:ext cx="72008" cy="144016"/>
              </a:xfrm>
              <a:prstGeom prst="flowChartDelay">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38" name="Isosceles Triangle 837"/>
              <p:cNvSpPr/>
              <p:nvPr/>
            </p:nvSpPr>
            <p:spPr bwMode="auto">
              <a:xfrm flipH="1" flipV="1">
                <a:off x="1951211" y="1984276"/>
                <a:ext cx="144016" cy="144016"/>
              </a:xfrm>
              <a:prstGeom prst="triangle">
                <a:avLst/>
              </a:prstGeom>
              <a:solidFill>
                <a:srgbClr val="FFFF00"/>
              </a:solid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38" name="Group 953"/>
          <p:cNvGrpSpPr/>
          <p:nvPr/>
        </p:nvGrpSpPr>
        <p:grpSpPr>
          <a:xfrm>
            <a:off x="2564495" y="6114016"/>
            <a:ext cx="511567" cy="383676"/>
            <a:chOff x="2335066" y="5800700"/>
            <a:chExt cx="384042" cy="288032"/>
          </a:xfrm>
        </p:grpSpPr>
        <p:grpSp>
          <p:nvGrpSpPr>
            <p:cNvPr id="239" name="Group 263"/>
            <p:cNvGrpSpPr>
              <a:grpSpLocks noChangeAspect="1"/>
            </p:cNvGrpSpPr>
            <p:nvPr/>
          </p:nvGrpSpPr>
          <p:grpSpPr>
            <a:xfrm>
              <a:off x="2335066" y="5800700"/>
              <a:ext cx="96010" cy="288032"/>
              <a:chOff x="1951211" y="1696244"/>
              <a:chExt cx="144016" cy="432048"/>
            </a:xfrm>
            <a:solidFill>
              <a:srgbClr val="99FF66"/>
            </a:solidFill>
          </p:grpSpPr>
          <p:sp>
            <p:nvSpPr>
              <p:cNvPr id="859" name="Flowchart: Delay 85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0" name="Isosceles Triangle 85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1" name="Flowchart: Delay 86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62" name="Isosceles Triangle 86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0" name="Group 264"/>
            <p:cNvGrpSpPr>
              <a:grpSpLocks noChangeAspect="1"/>
            </p:cNvGrpSpPr>
            <p:nvPr/>
          </p:nvGrpSpPr>
          <p:grpSpPr>
            <a:xfrm>
              <a:off x="2408079" y="5800700"/>
              <a:ext cx="96010" cy="288032"/>
              <a:chOff x="1951211" y="1696244"/>
              <a:chExt cx="144016" cy="432048"/>
            </a:xfrm>
            <a:solidFill>
              <a:srgbClr val="99FF66"/>
            </a:solidFill>
          </p:grpSpPr>
          <p:sp>
            <p:nvSpPr>
              <p:cNvPr id="855" name="Flowchart: Delay 85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6" name="Isosceles Triangle 85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7" name="Flowchart: Delay 85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8" name="Isosceles Triangle 85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1" name="Group 273"/>
            <p:cNvGrpSpPr>
              <a:grpSpLocks noChangeAspect="1"/>
            </p:cNvGrpSpPr>
            <p:nvPr/>
          </p:nvGrpSpPr>
          <p:grpSpPr>
            <a:xfrm>
              <a:off x="2481939" y="5800700"/>
              <a:ext cx="96010" cy="288032"/>
              <a:chOff x="1951211" y="1696244"/>
              <a:chExt cx="144016" cy="432048"/>
            </a:xfrm>
            <a:solidFill>
              <a:srgbClr val="99FF66"/>
            </a:solidFill>
          </p:grpSpPr>
          <p:sp>
            <p:nvSpPr>
              <p:cNvPr id="851" name="Flowchart: Delay 85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2" name="Isosceles Triangle 85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3" name="Flowchart: Delay 85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854" name="Isosceles Triangle 85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2" name="Group 273"/>
            <p:cNvGrpSpPr>
              <a:grpSpLocks noChangeAspect="1"/>
            </p:cNvGrpSpPr>
            <p:nvPr/>
          </p:nvGrpSpPr>
          <p:grpSpPr>
            <a:xfrm>
              <a:off x="2551466" y="5800700"/>
              <a:ext cx="96010" cy="288032"/>
              <a:chOff x="1951211" y="1696244"/>
              <a:chExt cx="144016" cy="432048"/>
            </a:xfrm>
            <a:solidFill>
              <a:srgbClr val="99FF66"/>
            </a:solidFill>
          </p:grpSpPr>
          <p:sp>
            <p:nvSpPr>
              <p:cNvPr id="945" name="Flowchart: Delay 94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6" name="Isosceles Triangle 94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7" name="Flowchart: Delay 94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48" name="Isosceles Triangle 94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3" name="Group 273"/>
            <p:cNvGrpSpPr>
              <a:grpSpLocks noChangeAspect="1"/>
            </p:cNvGrpSpPr>
            <p:nvPr/>
          </p:nvGrpSpPr>
          <p:grpSpPr>
            <a:xfrm>
              <a:off x="2623098" y="5800700"/>
              <a:ext cx="96010" cy="288032"/>
              <a:chOff x="1951211" y="1696244"/>
              <a:chExt cx="144016" cy="432048"/>
            </a:xfrm>
            <a:solidFill>
              <a:srgbClr val="99FF66"/>
            </a:solidFill>
          </p:grpSpPr>
          <p:sp>
            <p:nvSpPr>
              <p:cNvPr id="950" name="Flowchart: Delay 949"/>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1" name="Isosceles Triangle 950"/>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2" name="Flowchart: Delay 951"/>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53" name="Isosceles Triangle 952"/>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44" name="Group 954"/>
          <p:cNvGrpSpPr/>
          <p:nvPr/>
        </p:nvGrpSpPr>
        <p:grpSpPr>
          <a:xfrm>
            <a:off x="3236429" y="6114016"/>
            <a:ext cx="511567" cy="383676"/>
            <a:chOff x="2335066" y="5800700"/>
            <a:chExt cx="384042" cy="288032"/>
          </a:xfrm>
        </p:grpSpPr>
        <p:grpSp>
          <p:nvGrpSpPr>
            <p:cNvPr id="245" name="Group 263"/>
            <p:cNvGrpSpPr>
              <a:grpSpLocks noChangeAspect="1"/>
            </p:cNvGrpSpPr>
            <p:nvPr/>
          </p:nvGrpSpPr>
          <p:grpSpPr>
            <a:xfrm>
              <a:off x="2335066" y="5800700"/>
              <a:ext cx="96010" cy="288032"/>
              <a:chOff x="1951211" y="1696244"/>
              <a:chExt cx="144016" cy="432048"/>
            </a:xfrm>
            <a:solidFill>
              <a:srgbClr val="99FF66"/>
            </a:solidFill>
          </p:grpSpPr>
          <p:sp>
            <p:nvSpPr>
              <p:cNvPr id="977" name="Flowchart: Delay 97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8" name="Isosceles Triangle 97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9" name="Flowchart: Delay 97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0" name="Isosceles Triangle 97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6" name="Group 264"/>
            <p:cNvGrpSpPr>
              <a:grpSpLocks noChangeAspect="1"/>
            </p:cNvGrpSpPr>
            <p:nvPr/>
          </p:nvGrpSpPr>
          <p:grpSpPr>
            <a:xfrm>
              <a:off x="2408079" y="5800700"/>
              <a:ext cx="96010" cy="288032"/>
              <a:chOff x="1951211" y="1696244"/>
              <a:chExt cx="144016" cy="432048"/>
            </a:xfrm>
            <a:solidFill>
              <a:srgbClr val="99FF66"/>
            </a:solidFill>
          </p:grpSpPr>
          <p:sp>
            <p:nvSpPr>
              <p:cNvPr id="973" name="Flowchart: Delay 97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4" name="Isosceles Triangle 97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5" name="Flowchart: Delay 97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6" name="Isosceles Triangle 97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7" name="Group 273"/>
            <p:cNvGrpSpPr>
              <a:grpSpLocks noChangeAspect="1"/>
            </p:cNvGrpSpPr>
            <p:nvPr/>
          </p:nvGrpSpPr>
          <p:grpSpPr>
            <a:xfrm>
              <a:off x="2481939" y="5800700"/>
              <a:ext cx="96010" cy="288032"/>
              <a:chOff x="1951211" y="1696244"/>
              <a:chExt cx="144016" cy="432048"/>
            </a:xfrm>
            <a:solidFill>
              <a:srgbClr val="99FF66"/>
            </a:solidFill>
          </p:grpSpPr>
          <p:sp>
            <p:nvSpPr>
              <p:cNvPr id="969" name="Flowchart: Delay 96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0" name="Isosceles Triangle 96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1" name="Flowchart: Delay 97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72" name="Isosceles Triangle 97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8" name="Group 273"/>
            <p:cNvGrpSpPr>
              <a:grpSpLocks noChangeAspect="1"/>
            </p:cNvGrpSpPr>
            <p:nvPr/>
          </p:nvGrpSpPr>
          <p:grpSpPr>
            <a:xfrm>
              <a:off x="2551466" y="5800700"/>
              <a:ext cx="96010" cy="288032"/>
              <a:chOff x="1951211" y="1696244"/>
              <a:chExt cx="144016" cy="432048"/>
            </a:xfrm>
            <a:solidFill>
              <a:srgbClr val="99FF66"/>
            </a:solidFill>
          </p:grpSpPr>
          <p:sp>
            <p:nvSpPr>
              <p:cNvPr id="965" name="Flowchart: Delay 96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6" name="Isosceles Triangle 96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7" name="Flowchart: Delay 96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8" name="Isosceles Triangle 96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49" name="Group 273"/>
            <p:cNvGrpSpPr>
              <a:grpSpLocks noChangeAspect="1"/>
            </p:cNvGrpSpPr>
            <p:nvPr/>
          </p:nvGrpSpPr>
          <p:grpSpPr>
            <a:xfrm>
              <a:off x="2623098" y="5800700"/>
              <a:ext cx="96010" cy="288032"/>
              <a:chOff x="1951211" y="1696244"/>
              <a:chExt cx="144016" cy="432048"/>
            </a:xfrm>
            <a:solidFill>
              <a:srgbClr val="99FF66"/>
            </a:solidFill>
          </p:grpSpPr>
          <p:sp>
            <p:nvSpPr>
              <p:cNvPr id="961" name="Flowchart: Delay 96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2" name="Isosceles Triangle 96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3" name="Flowchart: Delay 96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64" name="Isosceles Triangle 96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50" name="Group 980"/>
          <p:cNvGrpSpPr/>
          <p:nvPr/>
        </p:nvGrpSpPr>
        <p:grpSpPr>
          <a:xfrm>
            <a:off x="3907361" y="6114016"/>
            <a:ext cx="511567" cy="383676"/>
            <a:chOff x="2335066" y="5800700"/>
            <a:chExt cx="384042" cy="288032"/>
          </a:xfrm>
        </p:grpSpPr>
        <p:grpSp>
          <p:nvGrpSpPr>
            <p:cNvPr id="251" name="Group 263"/>
            <p:cNvGrpSpPr>
              <a:grpSpLocks noChangeAspect="1"/>
            </p:cNvGrpSpPr>
            <p:nvPr/>
          </p:nvGrpSpPr>
          <p:grpSpPr>
            <a:xfrm>
              <a:off x="2335066" y="5800700"/>
              <a:ext cx="96010" cy="288032"/>
              <a:chOff x="1951211" y="1696244"/>
              <a:chExt cx="144016" cy="432048"/>
            </a:xfrm>
            <a:solidFill>
              <a:srgbClr val="99FF66"/>
            </a:solidFill>
          </p:grpSpPr>
          <p:sp>
            <p:nvSpPr>
              <p:cNvPr id="1003" name="Flowchart: Delay 100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4" name="Isosceles Triangle 100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5" name="Flowchart: Delay 100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6" name="Isosceles Triangle 100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2" name="Group 264"/>
            <p:cNvGrpSpPr>
              <a:grpSpLocks noChangeAspect="1"/>
            </p:cNvGrpSpPr>
            <p:nvPr/>
          </p:nvGrpSpPr>
          <p:grpSpPr>
            <a:xfrm>
              <a:off x="2408079" y="5800700"/>
              <a:ext cx="96010" cy="288032"/>
              <a:chOff x="1951211" y="1696244"/>
              <a:chExt cx="144016" cy="432048"/>
            </a:xfrm>
            <a:solidFill>
              <a:srgbClr val="99FF66"/>
            </a:solidFill>
          </p:grpSpPr>
          <p:sp>
            <p:nvSpPr>
              <p:cNvPr id="999" name="Flowchart: Delay 99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0" name="Isosceles Triangle 99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1" name="Flowchart: Delay 100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02" name="Isosceles Triangle 100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3" name="Group 273"/>
            <p:cNvGrpSpPr>
              <a:grpSpLocks noChangeAspect="1"/>
            </p:cNvGrpSpPr>
            <p:nvPr/>
          </p:nvGrpSpPr>
          <p:grpSpPr>
            <a:xfrm>
              <a:off x="2481939" y="5800700"/>
              <a:ext cx="96010" cy="288032"/>
              <a:chOff x="1951211" y="1696244"/>
              <a:chExt cx="144016" cy="432048"/>
            </a:xfrm>
            <a:solidFill>
              <a:srgbClr val="99FF66"/>
            </a:solidFill>
          </p:grpSpPr>
          <p:sp>
            <p:nvSpPr>
              <p:cNvPr id="995" name="Flowchart: Delay 99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6" name="Isosceles Triangle 99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7" name="Flowchart: Delay 99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8" name="Isosceles Triangle 99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4" name="Group 273"/>
            <p:cNvGrpSpPr>
              <a:grpSpLocks noChangeAspect="1"/>
            </p:cNvGrpSpPr>
            <p:nvPr/>
          </p:nvGrpSpPr>
          <p:grpSpPr>
            <a:xfrm>
              <a:off x="2551466" y="5800700"/>
              <a:ext cx="96010" cy="288032"/>
              <a:chOff x="1951211" y="1696244"/>
              <a:chExt cx="144016" cy="432048"/>
            </a:xfrm>
            <a:solidFill>
              <a:srgbClr val="99FF66"/>
            </a:solidFill>
          </p:grpSpPr>
          <p:sp>
            <p:nvSpPr>
              <p:cNvPr id="991" name="Flowchart: Delay 99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2" name="Isosceles Triangle 99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3" name="Flowchart: Delay 99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4" name="Isosceles Triangle 99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6" name="Group 273"/>
            <p:cNvGrpSpPr>
              <a:grpSpLocks noChangeAspect="1"/>
            </p:cNvGrpSpPr>
            <p:nvPr/>
          </p:nvGrpSpPr>
          <p:grpSpPr>
            <a:xfrm>
              <a:off x="2623098" y="5800700"/>
              <a:ext cx="96010" cy="288032"/>
              <a:chOff x="1951211" y="1696244"/>
              <a:chExt cx="144016" cy="432048"/>
            </a:xfrm>
            <a:solidFill>
              <a:srgbClr val="99FF66"/>
            </a:solidFill>
          </p:grpSpPr>
          <p:sp>
            <p:nvSpPr>
              <p:cNvPr id="987" name="Flowchart: Delay 98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8" name="Isosceles Triangle 98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89" name="Flowchart: Delay 98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990" name="Isosceles Triangle 98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57" name="Group 1006"/>
          <p:cNvGrpSpPr/>
          <p:nvPr/>
        </p:nvGrpSpPr>
        <p:grpSpPr>
          <a:xfrm>
            <a:off x="4579296" y="6114016"/>
            <a:ext cx="511567" cy="383676"/>
            <a:chOff x="2335066" y="5800700"/>
            <a:chExt cx="384042" cy="288032"/>
          </a:xfrm>
        </p:grpSpPr>
        <p:grpSp>
          <p:nvGrpSpPr>
            <p:cNvPr id="258" name="Group 263"/>
            <p:cNvGrpSpPr>
              <a:grpSpLocks noChangeAspect="1"/>
            </p:cNvGrpSpPr>
            <p:nvPr/>
          </p:nvGrpSpPr>
          <p:grpSpPr>
            <a:xfrm>
              <a:off x="2335066" y="5800700"/>
              <a:ext cx="96010" cy="288032"/>
              <a:chOff x="1951211" y="1696244"/>
              <a:chExt cx="144016" cy="432048"/>
            </a:xfrm>
            <a:solidFill>
              <a:srgbClr val="99FF66"/>
            </a:solidFill>
          </p:grpSpPr>
          <p:sp>
            <p:nvSpPr>
              <p:cNvPr id="1029" name="Flowchart: Delay 102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0" name="Isosceles Triangle 102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1" name="Flowchart: Delay 103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32" name="Isosceles Triangle 103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59" name="Group 264"/>
            <p:cNvGrpSpPr>
              <a:grpSpLocks noChangeAspect="1"/>
            </p:cNvGrpSpPr>
            <p:nvPr/>
          </p:nvGrpSpPr>
          <p:grpSpPr>
            <a:xfrm>
              <a:off x="2408079" y="5800700"/>
              <a:ext cx="96010" cy="288032"/>
              <a:chOff x="1951211" y="1696244"/>
              <a:chExt cx="144016" cy="432048"/>
            </a:xfrm>
            <a:solidFill>
              <a:srgbClr val="99FF66"/>
            </a:solidFill>
          </p:grpSpPr>
          <p:sp>
            <p:nvSpPr>
              <p:cNvPr id="1025" name="Flowchart: Delay 102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6" name="Isosceles Triangle 102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7" name="Flowchart: Delay 102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8" name="Isosceles Triangle 102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63" name="Group 273"/>
            <p:cNvGrpSpPr>
              <a:grpSpLocks noChangeAspect="1"/>
            </p:cNvGrpSpPr>
            <p:nvPr/>
          </p:nvGrpSpPr>
          <p:grpSpPr>
            <a:xfrm>
              <a:off x="2481939" y="5800700"/>
              <a:ext cx="96010" cy="288032"/>
              <a:chOff x="1951211" y="1696244"/>
              <a:chExt cx="144016" cy="432048"/>
            </a:xfrm>
            <a:solidFill>
              <a:srgbClr val="99FF66"/>
            </a:solidFill>
          </p:grpSpPr>
          <p:sp>
            <p:nvSpPr>
              <p:cNvPr id="1021" name="Flowchart: Delay 102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2" name="Isosceles Triangle 102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3" name="Flowchart: Delay 102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4" name="Isosceles Triangle 102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64" name="Group 273"/>
            <p:cNvGrpSpPr>
              <a:grpSpLocks noChangeAspect="1"/>
            </p:cNvGrpSpPr>
            <p:nvPr/>
          </p:nvGrpSpPr>
          <p:grpSpPr>
            <a:xfrm>
              <a:off x="2551466" y="5800700"/>
              <a:ext cx="96010" cy="288032"/>
              <a:chOff x="1951211" y="1696244"/>
              <a:chExt cx="144016" cy="432048"/>
            </a:xfrm>
            <a:solidFill>
              <a:srgbClr val="99FF66"/>
            </a:solidFill>
          </p:grpSpPr>
          <p:sp>
            <p:nvSpPr>
              <p:cNvPr id="1017" name="Flowchart: Delay 101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8" name="Isosceles Triangle 101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9" name="Flowchart: Delay 101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20" name="Isosceles Triangle 101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65" name="Group 273"/>
            <p:cNvGrpSpPr>
              <a:grpSpLocks noChangeAspect="1"/>
            </p:cNvGrpSpPr>
            <p:nvPr/>
          </p:nvGrpSpPr>
          <p:grpSpPr>
            <a:xfrm>
              <a:off x="2623098" y="5800700"/>
              <a:ext cx="96010" cy="288032"/>
              <a:chOff x="1951211" y="1696244"/>
              <a:chExt cx="144016" cy="432048"/>
            </a:xfrm>
            <a:solidFill>
              <a:srgbClr val="99FF66"/>
            </a:solidFill>
          </p:grpSpPr>
          <p:sp>
            <p:nvSpPr>
              <p:cNvPr id="1013" name="Flowchart: Delay 101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4" name="Isosceles Triangle 101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5" name="Flowchart: Delay 101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16" name="Isosceles Triangle 101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274" name="Group 1032"/>
          <p:cNvGrpSpPr/>
          <p:nvPr/>
        </p:nvGrpSpPr>
        <p:grpSpPr>
          <a:xfrm>
            <a:off x="5250228" y="6114016"/>
            <a:ext cx="511567" cy="383676"/>
            <a:chOff x="2335066" y="5800700"/>
            <a:chExt cx="384042" cy="288032"/>
          </a:xfrm>
        </p:grpSpPr>
        <p:grpSp>
          <p:nvGrpSpPr>
            <p:cNvPr id="279" name="Group 263"/>
            <p:cNvGrpSpPr>
              <a:grpSpLocks noChangeAspect="1"/>
            </p:cNvGrpSpPr>
            <p:nvPr/>
          </p:nvGrpSpPr>
          <p:grpSpPr>
            <a:xfrm>
              <a:off x="2335066" y="5800700"/>
              <a:ext cx="96010" cy="288032"/>
              <a:chOff x="1951211" y="1696244"/>
              <a:chExt cx="144016" cy="432048"/>
            </a:xfrm>
            <a:solidFill>
              <a:srgbClr val="99FF66"/>
            </a:solidFill>
          </p:grpSpPr>
          <p:sp>
            <p:nvSpPr>
              <p:cNvPr id="1055" name="Flowchart: Delay 105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6" name="Isosceles Triangle 105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7" name="Flowchart: Delay 105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8" name="Isosceles Triangle 105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80" name="Group 264"/>
            <p:cNvGrpSpPr>
              <a:grpSpLocks noChangeAspect="1"/>
            </p:cNvGrpSpPr>
            <p:nvPr/>
          </p:nvGrpSpPr>
          <p:grpSpPr>
            <a:xfrm>
              <a:off x="2408079" y="5800700"/>
              <a:ext cx="96010" cy="288032"/>
              <a:chOff x="1951211" y="1696244"/>
              <a:chExt cx="144016" cy="432048"/>
            </a:xfrm>
            <a:solidFill>
              <a:srgbClr val="99FF66"/>
            </a:solidFill>
          </p:grpSpPr>
          <p:sp>
            <p:nvSpPr>
              <p:cNvPr id="1051" name="Flowchart: Delay 105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2" name="Isosceles Triangle 105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3" name="Flowchart: Delay 105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4" name="Isosceles Triangle 105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81" name="Group 273"/>
            <p:cNvGrpSpPr>
              <a:grpSpLocks noChangeAspect="1"/>
            </p:cNvGrpSpPr>
            <p:nvPr/>
          </p:nvGrpSpPr>
          <p:grpSpPr>
            <a:xfrm>
              <a:off x="2481939" y="5800700"/>
              <a:ext cx="96010" cy="288032"/>
              <a:chOff x="1951211" y="1696244"/>
              <a:chExt cx="144016" cy="432048"/>
            </a:xfrm>
            <a:solidFill>
              <a:srgbClr val="99FF66"/>
            </a:solidFill>
          </p:grpSpPr>
          <p:sp>
            <p:nvSpPr>
              <p:cNvPr id="1047" name="Flowchart: Delay 104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8" name="Isosceles Triangle 104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9" name="Flowchart: Delay 104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50" name="Isosceles Triangle 104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82" name="Group 273"/>
            <p:cNvGrpSpPr>
              <a:grpSpLocks noChangeAspect="1"/>
            </p:cNvGrpSpPr>
            <p:nvPr/>
          </p:nvGrpSpPr>
          <p:grpSpPr>
            <a:xfrm>
              <a:off x="2551466" y="5800700"/>
              <a:ext cx="96010" cy="288032"/>
              <a:chOff x="1951211" y="1696244"/>
              <a:chExt cx="144016" cy="432048"/>
            </a:xfrm>
            <a:solidFill>
              <a:srgbClr val="99FF66"/>
            </a:solidFill>
          </p:grpSpPr>
          <p:sp>
            <p:nvSpPr>
              <p:cNvPr id="1043" name="Flowchart: Delay 104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4" name="Isosceles Triangle 104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5" name="Flowchart: Delay 104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6" name="Isosceles Triangle 104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283" name="Group 273"/>
            <p:cNvGrpSpPr>
              <a:grpSpLocks noChangeAspect="1"/>
            </p:cNvGrpSpPr>
            <p:nvPr/>
          </p:nvGrpSpPr>
          <p:grpSpPr>
            <a:xfrm>
              <a:off x="2623098" y="5800700"/>
              <a:ext cx="96010" cy="288032"/>
              <a:chOff x="1951211" y="1696244"/>
              <a:chExt cx="144016" cy="432048"/>
            </a:xfrm>
            <a:solidFill>
              <a:srgbClr val="99FF66"/>
            </a:solidFill>
          </p:grpSpPr>
          <p:sp>
            <p:nvSpPr>
              <p:cNvPr id="1039" name="Flowchart: Delay 103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0" name="Isosceles Triangle 103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1" name="Flowchart: Delay 104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42" name="Isosceles Triangle 104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grpSp>
        <p:nvGrpSpPr>
          <p:cNvPr id="1007" name="Group 1058"/>
          <p:cNvGrpSpPr/>
          <p:nvPr/>
        </p:nvGrpSpPr>
        <p:grpSpPr>
          <a:xfrm>
            <a:off x="5922162" y="6114016"/>
            <a:ext cx="511567" cy="383676"/>
            <a:chOff x="2335066" y="5800700"/>
            <a:chExt cx="384042" cy="288032"/>
          </a:xfrm>
        </p:grpSpPr>
        <p:grpSp>
          <p:nvGrpSpPr>
            <p:cNvPr id="1008" name="Group 263"/>
            <p:cNvGrpSpPr>
              <a:grpSpLocks noChangeAspect="1"/>
            </p:cNvGrpSpPr>
            <p:nvPr/>
          </p:nvGrpSpPr>
          <p:grpSpPr>
            <a:xfrm>
              <a:off x="2335066" y="5800700"/>
              <a:ext cx="96010" cy="288032"/>
              <a:chOff x="1951211" y="1696244"/>
              <a:chExt cx="144016" cy="432048"/>
            </a:xfrm>
            <a:solidFill>
              <a:srgbClr val="99FF66"/>
            </a:solidFill>
          </p:grpSpPr>
          <p:sp>
            <p:nvSpPr>
              <p:cNvPr id="1081" name="Flowchart: Delay 1080"/>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2" name="Isosceles Triangle 1081"/>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3" name="Flowchart: Delay 1082"/>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4" name="Isosceles Triangle 1083"/>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09" name="Group 264"/>
            <p:cNvGrpSpPr>
              <a:grpSpLocks noChangeAspect="1"/>
            </p:cNvGrpSpPr>
            <p:nvPr/>
          </p:nvGrpSpPr>
          <p:grpSpPr>
            <a:xfrm>
              <a:off x="2408079" y="5800700"/>
              <a:ext cx="96010" cy="288032"/>
              <a:chOff x="1951211" y="1696244"/>
              <a:chExt cx="144016" cy="432048"/>
            </a:xfrm>
            <a:solidFill>
              <a:srgbClr val="99FF66"/>
            </a:solidFill>
          </p:grpSpPr>
          <p:sp>
            <p:nvSpPr>
              <p:cNvPr id="1077" name="Flowchart: Delay 1076"/>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8" name="Isosceles Triangle 1077"/>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9" name="Flowchart: Delay 1078"/>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80" name="Isosceles Triangle 1079"/>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10" name="Group 273"/>
            <p:cNvGrpSpPr>
              <a:grpSpLocks noChangeAspect="1"/>
            </p:cNvGrpSpPr>
            <p:nvPr/>
          </p:nvGrpSpPr>
          <p:grpSpPr>
            <a:xfrm>
              <a:off x="2481939" y="5800700"/>
              <a:ext cx="96010" cy="288032"/>
              <a:chOff x="1951211" y="1696244"/>
              <a:chExt cx="144016" cy="432048"/>
            </a:xfrm>
            <a:solidFill>
              <a:srgbClr val="99FF66"/>
            </a:solidFill>
          </p:grpSpPr>
          <p:sp>
            <p:nvSpPr>
              <p:cNvPr id="1073" name="Flowchart: Delay 1072"/>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4" name="Isosceles Triangle 1073"/>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5" name="Flowchart: Delay 1074"/>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6" name="Isosceles Triangle 1075"/>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11" name="Group 273"/>
            <p:cNvGrpSpPr>
              <a:grpSpLocks noChangeAspect="1"/>
            </p:cNvGrpSpPr>
            <p:nvPr/>
          </p:nvGrpSpPr>
          <p:grpSpPr>
            <a:xfrm>
              <a:off x="2551466" y="5800700"/>
              <a:ext cx="96010" cy="288032"/>
              <a:chOff x="1951211" y="1696244"/>
              <a:chExt cx="144016" cy="432048"/>
            </a:xfrm>
            <a:solidFill>
              <a:srgbClr val="99FF66"/>
            </a:solidFill>
          </p:grpSpPr>
          <p:sp>
            <p:nvSpPr>
              <p:cNvPr id="1069" name="Flowchart: Delay 1068"/>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0" name="Isosceles Triangle 1069"/>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1" name="Flowchart: Delay 1070"/>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72" name="Isosceles Triangle 1071"/>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1012" name="Group 273"/>
            <p:cNvGrpSpPr>
              <a:grpSpLocks noChangeAspect="1"/>
            </p:cNvGrpSpPr>
            <p:nvPr/>
          </p:nvGrpSpPr>
          <p:grpSpPr>
            <a:xfrm>
              <a:off x="2623098" y="5800700"/>
              <a:ext cx="96010" cy="288032"/>
              <a:chOff x="1951211" y="1696244"/>
              <a:chExt cx="144016" cy="432048"/>
            </a:xfrm>
            <a:solidFill>
              <a:srgbClr val="99FF66"/>
            </a:solidFill>
          </p:grpSpPr>
          <p:sp>
            <p:nvSpPr>
              <p:cNvPr id="1065" name="Flowchart: Delay 1064"/>
              <p:cNvSpPr/>
              <p:nvPr/>
            </p:nvSpPr>
            <p:spPr bwMode="auto">
              <a:xfrm rot="16200000">
                <a:off x="1987215" y="1804256"/>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6" name="Isosceles Triangle 1065"/>
              <p:cNvSpPr/>
              <p:nvPr/>
            </p:nvSpPr>
            <p:spPr bwMode="auto">
              <a:xfrm flipH="1">
                <a:off x="1951211" y="1696244"/>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7" name="Flowchart: Delay 1066"/>
              <p:cNvSpPr/>
              <p:nvPr/>
            </p:nvSpPr>
            <p:spPr bwMode="auto">
              <a:xfrm rot="5400000" flipV="1">
                <a:off x="1987215" y="1876264"/>
                <a:ext cx="72008" cy="144016"/>
              </a:xfrm>
              <a:prstGeom prst="flowChartDelay">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1068" name="Isosceles Triangle 1067"/>
              <p:cNvSpPr/>
              <p:nvPr/>
            </p:nvSpPr>
            <p:spPr bwMode="auto">
              <a:xfrm flipH="1" flipV="1">
                <a:off x="1951211" y="1984276"/>
                <a:ext cx="144016" cy="144016"/>
              </a:xfrm>
              <a:prstGeom prst="triangle">
                <a:avLst/>
              </a:prstGeom>
              <a:grpFill/>
              <a:ln w="9525" cap="flat" cmpd="sng" algn="ctr">
                <a:solidFill>
                  <a:schemeClr val="bg1">
                    <a:lumMod val="65000"/>
                  </a:schemeClr>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sp>
        <p:nvSpPr>
          <p:cNvPr id="271" name="Rectangle 270"/>
          <p:cNvSpPr/>
          <p:nvPr/>
        </p:nvSpPr>
        <p:spPr bwMode="auto">
          <a:xfrm>
            <a:off x="1669500" y="3784476"/>
            <a:ext cx="6618415" cy="602995"/>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sp>
        <p:nvSpPr>
          <p:cNvPr id="270" name="Rectangle 269"/>
          <p:cNvSpPr/>
          <p:nvPr/>
        </p:nvSpPr>
        <p:spPr bwMode="auto">
          <a:xfrm>
            <a:off x="902148" y="5442580"/>
            <a:ext cx="7385767" cy="575514"/>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BVLAN EC/TESI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sp>
        <p:nvSpPr>
          <p:cNvPr id="1085" name="TextBox 1084"/>
          <p:cNvSpPr txBox="1"/>
          <p:nvPr/>
        </p:nvSpPr>
        <p:spPr>
          <a:xfrm>
            <a:off x="6631731" y="6233328"/>
            <a:ext cx="2304256" cy="215444"/>
          </a:xfrm>
          <a:prstGeom prst="rect">
            <a:avLst/>
          </a:prstGeom>
          <a:noFill/>
        </p:spPr>
        <p:txBody>
          <a:bodyPr wrap="square" lIns="0" tIns="0" rIns="0" bIns="0" rtlCol="0">
            <a:spAutoFit/>
          </a:bodyPr>
          <a:lstStyle/>
          <a:p>
            <a:r>
              <a:rPr lang="en-GB" sz="1400" b="0" dirty="0" smtClean="0"/>
              <a:t>BVLAN/TESI MEP/MIP</a:t>
            </a:r>
            <a:endParaRPr lang="en-US" sz="1400" b="0" dirty="0" smtClean="0"/>
          </a:p>
        </p:txBody>
      </p:sp>
      <p:sp>
        <p:nvSpPr>
          <p:cNvPr id="1086" name="TextBox 1085"/>
          <p:cNvSpPr txBox="1"/>
          <p:nvPr/>
        </p:nvSpPr>
        <p:spPr>
          <a:xfrm>
            <a:off x="7999883" y="4576564"/>
            <a:ext cx="1800200" cy="215444"/>
          </a:xfrm>
          <a:prstGeom prst="rect">
            <a:avLst/>
          </a:prstGeom>
          <a:noFill/>
        </p:spPr>
        <p:txBody>
          <a:bodyPr wrap="square" lIns="0" tIns="0" rIns="0" bIns="0" rtlCol="0">
            <a:spAutoFit/>
          </a:bodyPr>
          <a:lstStyle/>
          <a:p>
            <a:r>
              <a:rPr lang="en-GB" sz="1400" b="0" dirty="0" smtClean="0"/>
              <a:t>SVLAN MEP/MIP</a:t>
            </a:r>
            <a:endParaRPr lang="en-US" sz="1400" b="0" dirty="0" smtClean="0"/>
          </a:p>
        </p:txBody>
      </p:sp>
      <p:sp>
        <p:nvSpPr>
          <p:cNvPr id="867" name="TextBox 866"/>
          <p:cNvSpPr txBox="1"/>
          <p:nvPr/>
        </p:nvSpPr>
        <p:spPr>
          <a:xfrm>
            <a:off x="4738005" y="3424436"/>
            <a:ext cx="1800200" cy="215444"/>
          </a:xfrm>
          <a:prstGeom prst="rect">
            <a:avLst/>
          </a:prstGeom>
          <a:noFill/>
        </p:spPr>
        <p:txBody>
          <a:bodyPr wrap="square" lIns="0" tIns="0" rIns="0" bIns="0" rtlCol="0">
            <a:spAutoFit/>
          </a:bodyPr>
          <a:lstStyle/>
          <a:p>
            <a:r>
              <a:rPr lang="en-GB" sz="1400" b="0" dirty="0" smtClean="0"/>
              <a:t>SVLAN MEP/MIP</a:t>
            </a:r>
            <a:endParaRPr lang="en-US" sz="1400" b="0" dirty="0" smtClean="0"/>
          </a:p>
        </p:txBody>
      </p:sp>
      <p:sp>
        <p:nvSpPr>
          <p:cNvPr id="868" name="TextBox 867"/>
          <p:cNvSpPr txBox="1"/>
          <p:nvPr/>
        </p:nvSpPr>
        <p:spPr>
          <a:xfrm>
            <a:off x="4738005" y="2848372"/>
            <a:ext cx="1152128" cy="430887"/>
          </a:xfrm>
          <a:prstGeom prst="rect">
            <a:avLst/>
          </a:prstGeom>
          <a:noFill/>
        </p:spPr>
        <p:txBody>
          <a:bodyPr wrap="square" lIns="0" tIns="0" rIns="0" bIns="0" rtlCol="0">
            <a:spAutoFit/>
          </a:bodyPr>
          <a:lstStyle/>
          <a:p>
            <a:r>
              <a:rPr lang="en-GB" sz="1400" b="0" dirty="0" smtClean="0"/>
              <a:t>Link MEP</a:t>
            </a:r>
          </a:p>
          <a:p>
            <a:r>
              <a:rPr lang="en-GB" sz="1400" b="0" dirty="0" smtClean="0"/>
              <a:t>SVLAN </a:t>
            </a:r>
            <a:r>
              <a:rPr lang="en-GB" sz="1400" b="0" dirty="0" err="1" smtClean="0"/>
              <a:t>mux</a:t>
            </a:r>
            <a:r>
              <a:rPr lang="en-GB" sz="1400" b="0" dirty="0" smtClean="0"/>
              <a:t> </a:t>
            </a:r>
            <a:endParaRPr lang="en-US" sz="1400" b="0" dirty="0" smtClean="0"/>
          </a:p>
        </p:txBody>
      </p:sp>
      <p:sp>
        <p:nvSpPr>
          <p:cNvPr id="869" name="TextBox 868"/>
          <p:cNvSpPr txBox="1"/>
          <p:nvPr/>
        </p:nvSpPr>
        <p:spPr>
          <a:xfrm>
            <a:off x="720080" y="2848372"/>
            <a:ext cx="1519163" cy="216024"/>
          </a:xfrm>
          <a:prstGeom prst="rect">
            <a:avLst/>
          </a:prstGeom>
          <a:noFill/>
        </p:spPr>
        <p:txBody>
          <a:bodyPr wrap="square" lIns="0" tIns="0" rIns="0" bIns="0" rtlCol="0">
            <a:spAutoFit/>
          </a:bodyPr>
          <a:lstStyle/>
          <a:p>
            <a:pPr algn="r"/>
            <a:r>
              <a:rPr lang="en-GB" sz="1400" b="0" dirty="0" smtClean="0"/>
              <a:t>BVLAN/TESI MEP</a:t>
            </a:r>
          </a:p>
        </p:txBody>
      </p:sp>
      <p:sp>
        <p:nvSpPr>
          <p:cNvPr id="595" name="TextBox 594"/>
          <p:cNvSpPr txBox="1"/>
          <p:nvPr/>
        </p:nvSpPr>
        <p:spPr>
          <a:xfrm>
            <a:off x="223019" y="1048172"/>
            <a:ext cx="3384376" cy="984885"/>
          </a:xfrm>
          <a:prstGeom prst="rect">
            <a:avLst/>
          </a:prstGeom>
          <a:noFill/>
        </p:spPr>
        <p:txBody>
          <a:bodyPr wrap="square" lIns="0" tIns="0" rIns="0" bIns="0" rtlCol="0">
            <a:spAutoFit/>
          </a:bodyPr>
          <a:lstStyle/>
          <a:p>
            <a:r>
              <a:rPr lang="en-GB" sz="1600" b="0" dirty="0" smtClean="0"/>
              <a:t>An IBBEB may support two types of Intra-DAS links; an 802.3 based Intra-DAS link or a BVLAN or TESI based Intra-DAS virtual link.</a:t>
            </a:r>
            <a:endParaRPr lang="en-US" sz="1600" b="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533400" y="184076"/>
            <a:ext cx="9604375" cy="1015529"/>
          </a:xfrm>
        </p:spPr>
        <p:txBody>
          <a:bodyPr/>
          <a:lstStyle/>
          <a:p>
            <a:r>
              <a:rPr lang="en-GB" dirty="0" smtClean="0"/>
              <a:t>Basic model of IBBEB nodes</a:t>
            </a:r>
            <a:br>
              <a:rPr lang="en-GB" dirty="0" smtClean="0"/>
            </a:br>
            <a:r>
              <a:rPr lang="en-GB" sz="2800" i="1" dirty="0" smtClean="0"/>
              <a:t>without illustrating intermediate MEP/MIP functions</a:t>
            </a:r>
            <a:endParaRPr lang="en-US" sz="2800" i="1" dirty="0"/>
          </a:p>
        </p:txBody>
      </p:sp>
      <p:sp>
        <p:nvSpPr>
          <p:cNvPr id="270" name="Rectangle 269"/>
          <p:cNvSpPr/>
          <p:nvPr/>
        </p:nvSpPr>
        <p:spPr bwMode="auto">
          <a:xfrm>
            <a:off x="912592" y="5273661"/>
            <a:ext cx="7299420" cy="568786"/>
          </a:xfrm>
          <a:prstGeom prst="rect">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BVLAN EC/TESI</a:t>
            </a:r>
            <a:r>
              <a:rPr kumimoji="0" lang="en-GB" sz="1800" b="1" i="0" u="none" strike="noStrike" cap="none" normalizeH="0" dirty="0" smtClean="0">
                <a:ln>
                  <a:noFill/>
                </a:ln>
                <a:solidFill>
                  <a:schemeClr val="tx1"/>
                </a:solidFill>
                <a:effectLst/>
                <a:latin typeface="Arial" charset="0"/>
                <a:ea typeface="MS PGothic" pitchFamily="34" charset="-128"/>
              </a:rPr>
              <a:t>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sp>
        <p:nvSpPr>
          <p:cNvPr id="271" name="Rectangle 270"/>
          <p:cNvSpPr/>
          <p:nvPr/>
        </p:nvSpPr>
        <p:spPr bwMode="auto">
          <a:xfrm>
            <a:off x="1670973" y="4136089"/>
            <a:ext cx="6541039" cy="568786"/>
          </a:xfrm>
          <a:prstGeom prst="rec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ea typeface="MS PGothic" pitchFamily="34" charset="-128"/>
              </a:rPr>
              <a:t>SVLAN EC Relay</a:t>
            </a:r>
            <a:endParaRPr kumimoji="0" lang="en-US" sz="1800" b="1" i="0" u="none" strike="noStrike" cap="none" normalizeH="0" baseline="0" dirty="0" smtClean="0">
              <a:ln>
                <a:noFill/>
              </a:ln>
              <a:solidFill>
                <a:schemeClr val="tx1"/>
              </a:solidFill>
              <a:effectLst/>
              <a:latin typeface="Arial" charset="0"/>
              <a:ea typeface="MS PGothic" pitchFamily="34" charset="-128"/>
            </a:endParaRPr>
          </a:p>
        </p:txBody>
      </p:sp>
      <p:grpSp>
        <p:nvGrpSpPr>
          <p:cNvPr id="50" name="Group 12"/>
          <p:cNvGrpSpPr>
            <a:grpSpLocks noChangeAspect="1"/>
          </p:cNvGrpSpPr>
          <p:nvPr/>
        </p:nvGrpSpPr>
        <p:grpSpPr>
          <a:xfrm rot="10800000">
            <a:off x="3092937" y="4799672"/>
            <a:ext cx="379191" cy="379191"/>
            <a:chOff x="655067" y="5296644"/>
            <a:chExt cx="504056" cy="504056"/>
          </a:xfrm>
          <a:solidFill>
            <a:schemeClr val="bg1"/>
          </a:solidFill>
        </p:grpSpPr>
        <p:sp>
          <p:nvSpPr>
            <p:cNvPr id="376"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7"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3" name="Group 13"/>
          <p:cNvGrpSpPr>
            <a:grpSpLocks noChangeAspect="1"/>
          </p:cNvGrpSpPr>
          <p:nvPr/>
        </p:nvGrpSpPr>
        <p:grpSpPr>
          <a:xfrm rot="10800000">
            <a:off x="3566925" y="4799672"/>
            <a:ext cx="379191" cy="379191"/>
            <a:chOff x="655067" y="5296644"/>
            <a:chExt cx="504056" cy="504056"/>
          </a:xfrm>
          <a:solidFill>
            <a:schemeClr val="bg1"/>
          </a:solidFill>
        </p:grpSpPr>
        <p:sp>
          <p:nvSpPr>
            <p:cNvPr id="374"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5"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6" name="Group 16"/>
          <p:cNvGrpSpPr>
            <a:grpSpLocks noChangeAspect="1"/>
          </p:cNvGrpSpPr>
          <p:nvPr/>
        </p:nvGrpSpPr>
        <p:grpSpPr>
          <a:xfrm rot="10800000">
            <a:off x="4040913" y="4799672"/>
            <a:ext cx="379191" cy="379191"/>
            <a:chOff x="655067" y="5296644"/>
            <a:chExt cx="504056" cy="504056"/>
          </a:xfrm>
          <a:solidFill>
            <a:schemeClr val="bg1"/>
          </a:solidFill>
        </p:grpSpPr>
        <p:sp>
          <p:nvSpPr>
            <p:cNvPr id="372"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3"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9" name="Group 19"/>
          <p:cNvGrpSpPr>
            <a:grpSpLocks noChangeAspect="1"/>
          </p:cNvGrpSpPr>
          <p:nvPr/>
        </p:nvGrpSpPr>
        <p:grpSpPr>
          <a:xfrm rot="10800000">
            <a:off x="4514902" y="4799672"/>
            <a:ext cx="379191" cy="379191"/>
            <a:chOff x="655067" y="5296644"/>
            <a:chExt cx="504056" cy="504056"/>
          </a:xfrm>
          <a:solidFill>
            <a:schemeClr val="bg1"/>
          </a:solidFill>
        </p:grpSpPr>
        <p:sp>
          <p:nvSpPr>
            <p:cNvPr id="370" name="Isosceles Triangle 369"/>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71" name="Trapezoid 37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2" name="Group 22"/>
          <p:cNvGrpSpPr>
            <a:grpSpLocks noChangeAspect="1"/>
          </p:cNvGrpSpPr>
          <p:nvPr/>
        </p:nvGrpSpPr>
        <p:grpSpPr>
          <a:xfrm rot="10800000">
            <a:off x="4988890" y="4799672"/>
            <a:ext cx="379191" cy="379191"/>
            <a:chOff x="655067" y="5296644"/>
            <a:chExt cx="504056" cy="504056"/>
          </a:xfrm>
          <a:solidFill>
            <a:schemeClr val="bg1"/>
          </a:solidFill>
        </p:grpSpPr>
        <p:sp>
          <p:nvSpPr>
            <p:cNvPr id="368" name="Isosceles Triangle 36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9" name="Trapezoid 36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5" name="Group 25"/>
          <p:cNvGrpSpPr>
            <a:grpSpLocks noChangeAspect="1"/>
          </p:cNvGrpSpPr>
          <p:nvPr/>
        </p:nvGrpSpPr>
        <p:grpSpPr>
          <a:xfrm rot="10800000">
            <a:off x="5462878" y="4799672"/>
            <a:ext cx="379191" cy="379191"/>
            <a:chOff x="655067" y="5296644"/>
            <a:chExt cx="504056" cy="504056"/>
          </a:xfrm>
          <a:solidFill>
            <a:schemeClr val="bg1"/>
          </a:solidFill>
        </p:grpSpPr>
        <p:sp>
          <p:nvSpPr>
            <p:cNvPr id="366" name="Isosceles Triangle 365"/>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7" name="Trapezoid 366"/>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68" name="Group 43"/>
          <p:cNvGrpSpPr>
            <a:grpSpLocks noChangeAspect="1"/>
          </p:cNvGrpSpPr>
          <p:nvPr/>
        </p:nvGrpSpPr>
        <p:grpSpPr>
          <a:xfrm rot="10800000">
            <a:off x="4514903" y="5937244"/>
            <a:ext cx="568786" cy="568786"/>
            <a:chOff x="655067" y="5296644"/>
            <a:chExt cx="504056" cy="504056"/>
          </a:xfrm>
          <a:solidFill>
            <a:schemeClr val="bg1"/>
          </a:solidFill>
        </p:grpSpPr>
        <p:sp>
          <p:nvSpPr>
            <p:cNvPr id="364" name="Isosceles Triangle 363"/>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5" name="Trapezoid 364"/>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0" name="Group 46"/>
          <p:cNvGrpSpPr>
            <a:grpSpLocks noChangeAspect="1"/>
          </p:cNvGrpSpPr>
          <p:nvPr/>
        </p:nvGrpSpPr>
        <p:grpSpPr>
          <a:xfrm rot="10800000">
            <a:off x="3851319" y="5937244"/>
            <a:ext cx="568786" cy="568786"/>
            <a:chOff x="655067" y="5296644"/>
            <a:chExt cx="504056" cy="504056"/>
          </a:xfrm>
          <a:solidFill>
            <a:schemeClr val="bg1"/>
          </a:solidFill>
        </p:grpSpPr>
        <p:sp>
          <p:nvSpPr>
            <p:cNvPr id="362" name="Isosceles Triangle 3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3" name="Trapezoid 3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2" name="Group 49"/>
          <p:cNvGrpSpPr>
            <a:grpSpLocks noChangeAspect="1"/>
          </p:cNvGrpSpPr>
          <p:nvPr/>
        </p:nvGrpSpPr>
        <p:grpSpPr>
          <a:xfrm rot="10800000">
            <a:off x="3187736" y="5937244"/>
            <a:ext cx="568786" cy="568786"/>
            <a:chOff x="655067" y="5296644"/>
            <a:chExt cx="504056" cy="504056"/>
          </a:xfrm>
          <a:solidFill>
            <a:schemeClr val="bg1"/>
          </a:solidFill>
        </p:grpSpPr>
        <p:sp>
          <p:nvSpPr>
            <p:cNvPr id="360" name="Isosceles Triangle 35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61" name="Trapezoid 360"/>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74" name="Group 52"/>
          <p:cNvGrpSpPr>
            <a:grpSpLocks noChangeAspect="1"/>
          </p:cNvGrpSpPr>
          <p:nvPr/>
        </p:nvGrpSpPr>
        <p:grpSpPr>
          <a:xfrm rot="10800000">
            <a:off x="2524152" y="5937244"/>
            <a:ext cx="568786" cy="568786"/>
            <a:chOff x="655067" y="5296644"/>
            <a:chExt cx="504056" cy="504056"/>
          </a:xfrm>
          <a:solidFill>
            <a:schemeClr val="bg1"/>
          </a:solidFill>
        </p:grpSpPr>
        <p:sp>
          <p:nvSpPr>
            <p:cNvPr id="358" name="Isosceles Triangle 357"/>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359" name="Trapezoid 358"/>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286" name="Straight Connector 285"/>
          <p:cNvCxnSpPr/>
          <p:nvPr/>
        </p:nvCxnSpPr>
        <p:spPr bwMode="auto">
          <a:xfrm rot="10800000" flipV="1">
            <a:off x="3282532" y="5178863"/>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7" name="Straight Connector 286"/>
          <p:cNvCxnSpPr/>
          <p:nvPr/>
        </p:nvCxnSpPr>
        <p:spPr bwMode="auto">
          <a:xfrm rot="10800000" flipV="1">
            <a:off x="3756520" y="5178863"/>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8" name="Straight Connector 287"/>
          <p:cNvCxnSpPr/>
          <p:nvPr/>
        </p:nvCxnSpPr>
        <p:spPr bwMode="auto">
          <a:xfrm rot="10800000" flipV="1">
            <a:off x="4230509" y="5178863"/>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89" name="Straight Connector 288"/>
          <p:cNvCxnSpPr>
            <a:stCxn id="370" idx="0"/>
          </p:cNvCxnSpPr>
          <p:nvPr/>
        </p:nvCxnSpPr>
        <p:spPr bwMode="auto">
          <a:xfrm rot="10800000" flipV="1">
            <a:off x="4704497" y="5178863"/>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0" name="Straight Connector 289"/>
          <p:cNvCxnSpPr>
            <a:stCxn id="368" idx="0"/>
          </p:cNvCxnSpPr>
          <p:nvPr/>
        </p:nvCxnSpPr>
        <p:spPr bwMode="auto">
          <a:xfrm rot="10800000" flipV="1">
            <a:off x="5178485" y="5178863"/>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1" name="Straight Connector 290"/>
          <p:cNvCxnSpPr>
            <a:stCxn id="366" idx="0"/>
          </p:cNvCxnSpPr>
          <p:nvPr/>
        </p:nvCxnSpPr>
        <p:spPr bwMode="auto">
          <a:xfrm rot="10800000" flipV="1">
            <a:off x="5652474" y="5178863"/>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2" name="Straight Connector 291"/>
          <p:cNvCxnSpPr>
            <a:stCxn id="365" idx="2"/>
          </p:cNvCxnSpPr>
          <p:nvPr/>
        </p:nvCxnSpPr>
        <p:spPr bwMode="auto">
          <a:xfrm rot="10800000">
            <a:off x="4799296"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3" name="Straight Connector 292"/>
          <p:cNvCxnSpPr/>
          <p:nvPr/>
        </p:nvCxnSpPr>
        <p:spPr bwMode="auto">
          <a:xfrm rot="10800000">
            <a:off x="4704498"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4" name="Straight Connector 293"/>
          <p:cNvCxnSpPr/>
          <p:nvPr/>
        </p:nvCxnSpPr>
        <p:spPr bwMode="auto">
          <a:xfrm rot="10800000">
            <a:off x="4609701"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5" name="Straight Connector 294"/>
          <p:cNvCxnSpPr/>
          <p:nvPr/>
        </p:nvCxnSpPr>
        <p:spPr bwMode="auto">
          <a:xfrm rot="10800000">
            <a:off x="4988891"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6" name="Straight Connector 295"/>
          <p:cNvCxnSpPr/>
          <p:nvPr/>
        </p:nvCxnSpPr>
        <p:spPr bwMode="auto">
          <a:xfrm rot="10800000">
            <a:off x="4894094"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7" name="Straight Connector 296"/>
          <p:cNvCxnSpPr/>
          <p:nvPr/>
        </p:nvCxnSpPr>
        <p:spPr bwMode="auto">
          <a:xfrm rot="10800000">
            <a:off x="4135712"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8" name="Straight Connector 297"/>
          <p:cNvCxnSpPr/>
          <p:nvPr/>
        </p:nvCxnSpPr>
        <p:spPr bwMode="auto">
          <a:xfrm rot="10800000">
            <a:off x="4040915"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9" name="Straight Connector 298"/>
          <p:cNvCxnSpPr/>
          <p:nvPr/>
        </p:nvCxnSpPr>
        <p:spPr bwMode="auto">
          <a:xfrm rot="10800000">
            <a:off x="3946117"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0" name="Straight Connector 299"/>
          <p:cNvCxnSpPr/>
          <p:nvPr/>
        </p:nvCxnSpPr>
        <p:spPr bwMode="auto">
          <a:xfrm rot="10800000">
            <a:off x="4325308"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1" name="Straight Connector 300"/>
          <p:cNvCxnSpPr/>
          <p:nvPr/>
        </p:nvCxnSpPr>
        <p:spPr bwMode="auto">
          <a:xfrm rot="10800000">
            <a:off x="4230510"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2" name="Straight Connector 301"/>
          <p:cNvCxnSpPr/>
          <p:nvPr/>
        </p:nvCxnSpPr>
        <p:spPr bwMode="auto">
          <a:xfrm rot="10800000">
            <a:off x="3472129"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3" name="Straight Connector 302"/>
          <p:cNvCxnSpPr/>
          <p:nvPr/>
        </p:nvCxnSpPr>
        <p:spPr bwMode="auto">
          <a:xfrm rot="10800000">
            <a:off x="3377331"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4" name="Straight Connector 303"/>
          <p:cNvCxnSpPr/>
          <p:nvPr/>
        </p:nvCxnSpPr>
        <p:spPr bwMode="auto">
          <a:xfrm rot="10800000">
            <a:off x="3282533"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5" name="Straight Connector 304"/>
          <p:cNvCxnSpPr/>
          <p:nvPr/>
        </p:nvCxnSpPr>
        <p:spPr bwMode="auto">
          <a:xfrm rot="10800000">
            <a:off x="3661724"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6" name="Straight Connector 305"/>
          <p:cNvCxnSpPr/>
          <p:nvPr/>
        </p:nvCxnSpPr>
        <p:spPr bwMode="auto">
          <a:xfrm rot="10800000">
            <a:off x="3566926"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7" name="Straight Connector 306"/>
          <p:cNvCxnSpPr/>
          <p:nvPr/>
        </p:nvCxnSpPr>
        <p:spPr bwMode="auto">
          <a:xfrm rot="10800000">
            <a:off x="2808545"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8" name="Straight Connector 307"/>
          <p:cNvCxnSpPr/>
          <p:nvPr/>
        </p:nvCxnSpPr>
        <p:spPr bwMode="auto">
          <a:xfrm rot="10800000">
            <a:off x="2713747"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09" name="Straight Connector 308"/>
          <p:cNvCxnSpPr/>
          <p:nvPr/>
        </p:nvCxnSpPr>
        <p:spPr bwMode="auto">
          <a:xfrm rot="10800000">
            <a:off x="2618950"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0" name="Straight Connector 309"/>
          <p:cNvCxnSpPr/>
          <p:nvPr/>
        </p:nvCxnSpPr>
        <p:spPr bwMode="auto">
          <a:xfrm rot="10800000">
            <a:off x="2998140"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1" name="Straight Connector 310"/>
          <p:cNvCxnSpPr/>
          <p:nvPr/>
        </p:nvCxnSpPr>
        <p:spPr bwMode="auto">
          <a:xfrm rot="10800000">
            <a:off x="2903343" y="5842447"/>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2" name="Straight Connector 311"/>
          <p:cNvCxnSpPr/>
          <p:nvPr/>
        </p:nvCxnSpPr>
        <p:spPr bwMode="auto">
          <a:xfrm rot="10800000">
            <a:off x="5652474"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3" name="Straight Connector 312"/>
          <p:cNvCxnSpPr/>
          <p:nvPr/>
        </p:nvCxnSpPr>
        <p:spPr bwMode="auto">
          <a:xfrm rot="10800000">
            <a:off x="5557676"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4" name="Straight Connector 313"/>
          <p:cNvCxnSpPr/>
          <p:nvPr/>
        </p:nvCxnSpPr>
        <p:spPr bwMode="auto">
          <a:xfrm rot="10800000">
            <a:off x="5747271"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5" name="Straight Connector 314"/>
          <p:cNvCxnSpPr/>
          <p:nvPr/>
        </p:nvCxnSpPr>
        <p:spPr bwMode="auto">
          <a:xfrm rot="10800000">
            <a:off x="5083688"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6" name="Straight Connector 315"/>
          <p:cNvCxnSpPr/>
          <p:nvPr/>
        </p:nvCxnSpPr>
        <p:spPr bwMode="auto">
          <a:xfrm rot="10800000">
            <a:off x="5273283"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7" name="Straight Connector 316"/>
          <p:cNvCxnSpPr/>
          <p:nvPr/>
        </p:nvCxnSpPr>
        <p:spPr bwMode="auto">
          <a:xfrm rot="10800000">
            <a:off x="5178485"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8" name="Straight Connector 317"/>
          <p:cNvCxnSpPr/>
          <p:nvPr/>
        </p:nvCxnSpPr>
        <p:spPr bwMode="auto">
          <a:xfrm rot="10800000">
            <a:off x="4325306"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9" name="Straight Connector 318"/>
          <p:cNvCxnSpPr/>
          <p:nvPr/>
        </p:nvCxnSpPr>
        <p:spPr bwMode="auto">
          <a:xfrm rot="10800000">
            <a:off x="4230509"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0" name="Straight Connector 319"/>
          <p:cNvCxnSpPr/>
          <p:nvPr/>
        </p:nvCxnSpPr>
        <p:spPr bwMode="auto">
          <a:xfrm rot="10800000">
            <a:off x="4135711"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1" name="Straight Connector 320"/>
          <p:cNvCxnSpPr/>
          <p:nvPr/>
        </p:nvCxnSpPr>
        <p:spPr bwMode="auto">
          <a:xfrm rot="10800000">
            <a:off x="3661723"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2" name="Straight Connector 321"/>
          <p:cNvCxnSpPr/>
          <p:nvPr/>
        </p:nvCxnSpPr>
        <p:spPr bwMode="auto">
          <a:xfrm rot="10800000">
            <a:off x="3851318"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3" name="Straight Connector 322"/>
          <p:cNvCxnSpPr/>
          <p:nvPr/>
        </p:nvCxnSpPr>
        <p:spPr bwMode="auto">
          <a:xfrm rot="10800000">
            <a:off x="3756520"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4" name="Straight Connector 323"/>
          <p:cNvCxnSpPr/>
          <p:nvPr/>
        </p:nvCxnSpPr>
        <p:spPr bwMode="auto">
          <a:xfrm rot="10800000">
            <a:off x="4609699"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5" name="Straight Connector 324"/>
          <p:cNvCxnSpPr/>
          <p:nvPr/>
        </p:nvCxnSpPr>
        <p:spPr bwMode="auto">
          <a:xfrm rot="10800000">
            <a:off x="4799295"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6" name="Straight Connector 325"/>
          <p:cNvCxnSpPr/>
          <p:nvPr/>
        </p:nvCxnSpPr>
        <p:spPr bwMode="auto">
          <a:xfrm rot="10800000">
            <a:off x="4704497"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7" name="Straight Connector 326"/>
          <p:cNvCxnSpPr/>
          <p:nvPr/>
        </p:nvCxnSpPr>
        <p:spPr bwMode="auto">
          <a:xfrm rot="10800000">
            <a:off x="3187734"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8" name="Straight Connector 327"/>
          <p:cNvCxnSpPr/>
          <p:nvPr/>
        </p:nvCxnSpPr>
        <p:spPr bwMode="auto">
          <a:xfrm rot="10800000">
            <a:off x="3377330"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29" name="Straight Connector 328"/>
          <p:cNvCxnSpPr/>
          <p:nvPr/>
        </p:nvCxnSpPr>
        <p:spPr bwMode="auto">
          <a:xfrm rot="10800000">
            <a:off x="3282532" y="4704875"/>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4" name="Straight Connector 343"/>
          <p:cNvCxnSpPr>
            <a:stCxn id="364" idx="0"/>
          </p:cNvCxnSpPr>
          <p:nvPr/>
        </p:nvCxnSpPr>
        <p:spPr bwMode="auto">
          <a:xfrm rot="10800000" flipV="1">
            <a:off x="4799296" y="6506030"/>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5" name="Straight Connector 344"/>
          <p:cNvCxnSpPr>
            <a:stCxn id="362" idx="0"/>
          </p:cNvCxnSpPr>
          <p:nvPr/>
        </p:nvCxnSpPr>
        <p:spPr bwMode="auto">
          <a:xfrm rot="10800000" flipV="1">
            <a:off x="4135712" y="6506030"/>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6" name="Straight Connector 345"/>
          <p:cNvCxnSpPr>
            <a:stCxn id="360" idx="0"/>
          </p:cNvCxnSpPr>
          <p:nvPr/>
        </p:nvCxnSpPr>
        <p:spPr bwMode="auto">
          <a:xfrm rot="10800000" flipV="1">
            <a:off x="3472129" y="6506030"/>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47" name="Straight Connector 346"/>
          <p:cNvCxnSpPr>
            <a:stCxn id="358" idx="0"/>
          </p:cNvCxnSpPr>
          <p:nvPr/>
        </p:nvCxnSpPr>
        <p:spPr bwMode="auto">
          <a:xfrm rot="10800000" flipV="1">
            <a:off x="2808545" y="6506030"/>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40" name="Group 58"/>
          <p:cNvGrpSpPr>
            <a:grpSpLocks noChangeAspect="1"/>
          </p:cNvGrpSpPr>
          <p:nvPr/>
        </p:nvGrpSpPr>
        <p:grpSpPr>
          <a:xfrm flipH="1">
            <a:off x="2239759" y="3662100"/>
            <a:ext cx="379191" cy="379191"/>
            <a:chOff x="655067" y="5296644"/>
            <a:chExt cx="504056" cy="504056"/>
          </a:xfrm>
          <a:solidFill>
            <a:schemeClr val="bg1"/>
          </a:solidFill>
        </p:grpSpPr>
        <p:sp>
          <p:nvSpPr>
            <p:cNvPr id="441" name="Isosceles Triangle 44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3" name="Trapezoid 44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44" name="Group 61"/>
          <p:cNvGrpSpPr>
            <a:grpSpLocks noChangeAspect="1"/>
          </p:cNvGrpSpPr>
          <p:nvPr/>
        </p:nvGrpSpPr>
        <p:grpSpPr>
          <a:xfrm flipH="1">
            <a:off x="3661724" y="3662100"/>
            <a:ext cx="379191" cy="379191"/>
            <a:chOff x="655067" y="5296644"/>
            <a:chExt cx="504056" cy="504056"/>
          </a:xfrm>
          <a:solidFill>
            <a:schemeClr val="bg1"/>
          </a:solidFill>
        </p:grpSpPr>
        <p:sp>
          <p:nvSpPr>
            <p:cNvPr id="447" name="Isosceles Triangle 446"/>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48" name="Trapezoid 447"/>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449" name="Group 64"/>
          <p:cNvGrpSpPr>
            <a:grpSpLocks noChangeAspect="1"/>
          </p:cNvGrpSpPr>
          <p:nvPr/>
        </p:nvGrpSpPr>
        <p:grpSpPr>
          <a:xfrm flipH="1">
            <a:off x="4135712" y="3662100"/>
            <a:ext cx="379191" cy="379191"/>
            <a:chOff x="655067" y="5296644"/>
            <a:chExt cx="504056" cy="504056"/>
          </a:xfrm>
          <a:solidFill>
            <a:schemeClr val="bg1"/>
          </a:solidFill>
        </p:grpSpPr>
        <p:sp>
          <p:nvSpPr>
            <p:cNvPr id="450" name="Isosceles Triangle 449"/>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51" name="Trapezoid 450"/>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52" name="Straight Connector 451"/>
          <p:cNvCxnSpPr/>
          <p:nvPr/>
        </p:nvCxnSpPr>
        <p:spPr bwMode="auto">
          <a:xfrm flipH="1" flipV="1">
            <a:off x="4325308"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3" name="Straight Connector 452"/>
          <p:cNvCxnSpPr/>
          <p:nvPr/>
        </p:nvCxnSpPr>
        <p:spPr bwMode="auto">
          <a:xfrm flipH="1" flipV="1">
            <a:off x="4230510"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4" name="Straight Connector 453"/>
          <p:cNvCxnSpPr/>
          <p:nvPr/>
        </p:nvCxnSpPr>
        <p:spPr bwMode="auto">
          <a:xfrm flipH="1" flipV="1">
            <a:off x="4420105"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5" name="Straight Connector 454"/>
          <p:cNvCxnSpPr/>
          <p:nvPr/>
        </p:nvCxnSpPr>
        <p:spPr bwMode="auto">
          <a:xfrm flipH="1" flipV="1">
            <a:off x="3756522"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6" name="Straight Connector 455"/>
          <p:cNvCxnSpPr/>
          <p:nvPr/>
        </p:nvCxnSpPr>
        <p:spPr bwMode="auto">
          <a:xfrm flipH="1" flipV="1">
            <a:off x="3946117"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7" name="Straight Connector 456"/>
          <p:cNvCxnSpPr/>
          <p:nvPr/>
        </p:nvCxnSpPr>
        <p:spPr bwMode="auto">
          <a:xfrm flipH="1" flipV="1">
            <a:off x="3851319"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8" name="Straight Connector 457"/>
          <p:cNvCxnSpPr/>
          <p:nvPr/>
        </p:nvCxnSpPr>
        <p:spPr bwMode="auto">
          <a:xfrm flipH="1" flipV="1">
            <a:off x="2429354"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59" name="Straight Connector 458"/>
          <p:cNvCxnSpPr/>
          <p:nvPr/>
        </p:nvCxnSpPr>
        <p:spPr bwMode="auto">
          <a:xfrm flipH="1" flipV="1">
            <a:off x="2334557"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0" name="Straight Connector 459"/>
          <p:cNvCxnSpPr/>
          <p:nvPr/>
        </p:nvCxnSpPr>
        <p:spPr bwMode="auto">
          <a:xfrm flipH="1" flipV="1">
            <a:off x="2524152"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65" name="Freeform 464"/>
          <p:cNvSpPr/>
          <p:nvPr/>
        </p:nvSpPr>
        <p:spPr bwMode="auto">
          <a:xfrm flipH="1" flipV="1">
            <a:off x="1103460" y="3379992"/>
            <a:ext cx="1329192" cy="1914371"/>
          </a:xfrm>
          <a:custGeom>
            <a:avLst/>
            <a:gdLst>
              <a:gd name="connsiteX0" fmla="*/ 0 w 1009650"/>
              <a:gd name="connsiteY0" fmla="*/ 1231900 h 1454150"/>
              <a:gd name="connsiteX1" fmla="*/ 0 w 1009650"/>
              <a:gd name="connsiteY1" fmla="*/ 1454150 h 1454150"/>
              <a:gd name="connsiteX2" fmla="*/ 1009650 w 1009650"/>
              <a:gd name="connsiteY2" fmla="*/ 1454150 h 1454150"/>
              <a:gd name="connsiteX3" fmla="*/ 1009650 w 1009650"/>
              <a:gd name="connsiteY3" fmla="*/ 0 h 1454150"/>
            </a:gdLst>
            <a:ahLst/>
            <a:cxnLst>
              <a:cxn ang="0">
                <a:pos x="connsiteX0" y="connsiteY0"/>
              </a:cxn>
              <a:cxn ang="0">
                <a:pos x="connsiteX1" y="connsiteY1"/>
              </a:cxn>
              <a:cxn ang="0">
                <a:pos x="connsiteX2" y="connsiteY2"/>
              </a:cxn>
              <a:cxn ang="0">
                <a:pos x="connsiteX3" y="connsiteY3"/>
              </a:cxn>
            </a:cxnLst>
            <a:rect l="l" t="t" r="r" b="b"/>
            <a:pathLst>
              <a:path w="1009650" h="1454150">
                <a:moveTo>
                  <a:pt x="0" y="1231900"/>
                </a:moveTo>
                <a:lnTo>
                  <a:pt x="0" y="1454150"/>
                </a:lnTo>
                <a:lnTo>
                  <a:pt x="1009650" y="1454150"/>
                </a:lnTo>
                <a:lnTo>
                  <a:pt x="1009650" y="0"/>
                </a:lnTo>
              </a:path>
            </a:pathLst>
          </a:cu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cxnSp>
        <p:nvCxnSpPr>
          <p:cNvPr id="466" name="Straight Connector 465"/>
          <p:cNvCxnSpPr>
            <a:endCxn id="450" idx="0"/>
          </p:cNvCxnSpPr>
          <p:nvPr/>
        </p:nvCxnSpPr>
        <p:spPr bwMode="auto">
          <a:xfrm flipH="1">
            <a:off x="4325308" y="3377707"/>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67" name="Straight Connector 466"/>
          <p:cNvCxnSpPr>
            <a:endCxn id="447" idx="0"/>
          </p:cNvCxnSpPr>
          <p:nvPr/>
        </p:nvCxnSpPr>
        <p:spPr bwMode="auto">
          <a:xfrm flipH="1">
            <a:off x="3851319" y="3377707"/>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468" name="Group 61"/>
          <p:cNvGrpSpPr>
            <a:grpSpLocks noChangeAspect="1"/>
          </p:cNvGrpSpPr>
          <p:nvPr/>
        </p:nvGrpSpPr>
        <p:grpSpPr>
          <a:xfrm flipH="1">
            <a:off x="2713747" y="3662100"/>
            <a:ext cx="379191" cy="379191"/>
            <a:chOff x="655067" y="5296644"/>
            <a:chExt cx="504056" cy="504056"/>
          </a:xfrm>
          <a:solidFill>
            <a:schemeClr val="bg1"/>
          </a:solidFill>
        </p:grpSpPr>
        <p:sp>
          <p:nvSpPr>
            <p:cNvPr id="469" name="Isosceles Triangle 468"/>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470" name="Trapezoid 469"/>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471" name="Straight Connector 470"/>
          <p:cNvCxnSpPr/>
          <p:nvPr/>
        </p:nvCxnSpPr>
        <p:spPr bwMode="auto">
          <a:xfrm flipH="1" flipV="1">
            <a:off x="2808545"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2" name="Straight Connector 471"/>
          <p:cNvCxnSpPr/>
          <p:nvPr/>
        </p:nvCxnSpPr>
        <p:spPr bwMode="auto">
          <a:xfrm flipH="1" flipV="1">
            <a:off x="2998140"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3" name="Straight Connector 472"/>
          <p:cNvCxnSpPr/>
          <p:nvPr/>
        </p:nvCxnSpPr>
        <p:spPr bwMode="auto">
          <a:xfrm flipH="1" flipV="1">
            <a:off x="2903343" y="4041291"/>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74" name="Straight Connector 473"/>
          <p:cNvCxnSpPr>
            <a:endCxn id="469" idx="0"/>
          </p:cNvCxnSpPr>
          <p:nvPr/>
        </p:nvCxnSpPr>
        <p:spPr bwMode="auto">
          <a:xfrm flipH="1">
            <a:off x="2903343" y="3377707"/>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grpSp>
        <p:nvGrpSpPr>
          <p:cNvPr id="512" name="Group 12"/>
          <p:cNvGrpSpPr>
            <a:grpSpLocks noChangeAspect="1"/>
          </p:cNvGrpSpPr>
          <p:nvPr/>
        </p:nvGrpSpPr>
        <p:grpSpPr>
          <a:xfrm rot="10800000">
            <a:off x="5936868" y="4799674"/>
            <a:ext cx="379191" cy="379191"/>
            <a:chOff x="655067" y="5296644"/>
            <a:chExt cx="504056" cy="504056"/>
          </a:xfrm>
          <a:solidFill>
            <a:schemeClr val="bg1"/>
          </a:solidFill>
        </p:grpSpPr>
        <p:sp>
          <p:nvSpPr>
            <p:cNvPr id="513" name="Isosceles Triangle 10"/>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4" name="Trapezoid 11"/>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15" name="Group 13"/>
          <p:cNvGrpSpPr>
            <a:grpSpLocks noChangeAspect="1"/>
          </p:cNvGrpSpPr>
          <p:nvPr/>
        </p:nvGrpSpPr>
        <p:grpSpPr>
          <a:xfrm rot="10800000">
            <a:off x="6410856" y="4799674"/>
            <a:ext cx="379191" cy="379191"/>
            <a:chOff x="655067" y="5296644"/>
            <a:chExt cx="504056" cy="504056"/>
          </a:xfrm>
          <a:solidFill>
            <a:schemeClr val="bg1"/>
          </a:solidFill>
        </p:grpSpPr>
        <p:sp>
          <p:nvSpPr>
            <p:cNvPr id="516" name="Isosceles Triangle 1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17" name="Trapezoid 1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18" name="Group 16"/>
          <p:cNvGrpSpPr>
            <a:grpSpLocks noChangeAspect="1"/>
          </p:cNvGrpSpPr>
          <p:nvPr/>
        </p:nvGrpSpPr>
        <p:grpSpPr>
          <a:xfrm rot="10800000">
            <a:off x="6884845" y="4799674"/>
            <a:ext cx="379191" cy="379191"/>
            <a:chOff x="655067" y="5296644"/>
            <a:chExt cx="504056" cy="504056"/>
          </a:xfrm>
          <a:solidFill>
            <a:schemeClr val="bg1"/>
          </a:solidFill>
        </p:grpSpPr>
        <p:sp>
          <p:nvSpPr>
            <p:cNvPr id="519" name="Isosceles Triangle 1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0" name="Trapezoid 1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21" name="Group 19"/>
          <p:cNvGrpSpPr>
            <a:grpSpLocks noChangeAspect="1"/>
          </p:cNvGrpSpPr>
          <p:nvPr/>
        </p:nvGrpSpPr>
        <p:grpSpPr>
          <a:xfrm rot="10800000">
            <a:off x="7358833" y="4799674"/>
            <a:ext cx="379191" cy="379191"/>
            <a:chOff x="655067" y="5296644"/>
            <a:chExt cx="504056" cy="504056"/>
          </a:xfrm>
          <a:solidFill>
            <a:schemeClr val="bg1"/>
          </a:solidFill>
        </p:grpSpPr>
        <p:sp>
          <p:nvSpPr>
            <p:cNvPr id="522" name="Isosceles Triangle 521"/>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3" name="Trapezoid 522"/>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24" name="Group 22"/>
          <p:cNvGrpSpPr>
            <a:grpSpLocks noChangeAspect="1"/>
          </p:cNvGrpSpPr>
          <p:nvPr/>
        </p:nvGrpSpPr>
        <p:grpSpPr>
          <a:xfrm rot="10800000">
            <a:off x="2144961" y="4799674"/>
            <a:ext cx="379191" cy="379191"/>
            <a:chOff x="655067" y="5296644"/>
            <a:chExt cx="504056" cy="504056"/>
          </a:xfrm>
          <a:solidFill>
            <a:schemeClr val="bg1"/>
          </a:solidFill>
        </p:grpSpPr>
        <p:sp>
          <p:nvSpPr>
            <p:cNvPr id="525" name="Isosceles Triangle 524"/>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6" name="Trapezoid 525"/>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27" name="Group 25"/>
          <p:cNvGrpSpPr>
            <a:grpSpLocks noChangeAspect="1"/>
          </p:cNvGrpSpPr>
          <p:nvPr/>
        </p:nvGrpSpPr>
        <p:grpSpPr>
          <a:xfrm rot="10800000">
            <a:off x="2618950" y="4799674"/>
            <a:ext cx="379191" cy="379191"/>
            <a:chOff x="655067" y="5296644"/>
            <a:chExt cx="504056" cy="504056"/>
          </a:xfrm>
          <a:solidFill>
            <a:schemeClr val="bg1"/>
          </a:solidFill>
        </p:grpSpPr>
        <p:sp>
          <p:nvSpPr>
            <p:cNvPr id="528" name="Isosceles Triangle 527"/>
            <p:cNvSpPr/>
            <p:nvPr/>
          </p:nvSpPr>
          <p:spPr bwMode="auto">
            <a:xfrm>
              <a:off x="655067" y="5296644"/>
              <a:ext cx="504056" cy="504056"/>
            </a:xfrm>
            <a:prstGeom prst="triangle">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29" name="Trapezoid 528"/>
            <p:cNvSpPr/>
            <p:nvPr/>
          </p:nvSpPr>
          <p:spPr bwMode="auto">
            <a:xfrm>
              <a:off x="655067" y="5656684"/>
              <a:ext cx="504056" cy="144016"/>
            </a:xfrm>
            <a:prstGeom prst="trapezoid">
              <a:avLst>
                <a:gd name="adj" fmla="val 49845"/>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30" name="Straight Connector 529"/>
          <p:cNvCxnSpPr/>
          <p:nvPr/>
        </p:nvCxnSpPr>
        <p:spPr bwMode="auto">
          <a:xfrm rot="10800000" flipV="1">
            <a:off x="6126463" y="5178864"/>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1" name="Straight Connector 530"/>
          <p:cNvCxnSpPr/>
          <p:nvPr/>
        </p:nvCxnSpPr>
        <p:spPr bwMode="auto">
          <a:xfrm rot="10800000" flipV="1">
            <a:off x="6600452" y="5178864"/>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2" name="Straight Connector 531"/>
          <p:cNvCxnSpPr/>
          <p:nvPr/>
        </p:nvCxnSpPr>
        <p:spPr bwMode="auto">
          <a:xfrm rot="10800000" flipV="1">
            <a:off x="7074440" y="5178864"/>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3" name="Straight Connector 532"/>
          <p:cNvCxnSpPr>
            <a:stCxn id="522" idx="0"/>
          </p:cNvCxnSpPr>
          <p:nvPr/>
        </p:nvCxnSpPr>
        <p:spPr bwMode="auto">
          <a:xfrm rot="10800000" flipV="1">
            <a:off x="7548428" y="5178864"/>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4" name="Straight Connector 533"/>
          <p:cNvCxnSpPr>
            <a:stCxn id="525" idx="0"/>
          </p:cNvCxnSpPr>
          <p:nvPr/>
        </p:nvCxnSpPr>
        <p:spPr bwMode="auto">
          <a:xfrm rot="10800000" flipV="1">
            <a:off x="2334557" y="5178864"/>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5" name="Straight Connector 534"/>
          <p:cNvCxnSpPr>
            <a:stCxn id="528" idx="0"/>
          </p:cNvCxnSpPr>
          <p:nvPr/>
        </p:nvCxnSpPr>
        <p:spPr bwMode="auto">
          <a:xfrm rot="10800000" flipV="1">
            <a:off x="2808545" y="5178864"/>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6" name="Straight Connector 535"/>
          <p:cNvCxnSpPr/>
          <p:nvPr/>
        </p:nvCxnSpPr>
        <p:spPr bwMode="auto">
          <a:xfrm rot="10800000">
            <a:off x="2808545"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7" name="Straight Connector 536"/>
          <p:cNvCxnSpPr/>
          <p:nvPr/>
        </p:nvCxnSpPr>
        <p:spPr bwMode="auto">
          <a:xfrm rot="10800000">
            <a:off x="2713747"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8" name="Straight Connector 537"/>
          <p:cNvCxnSpPr/>
          <p:nvPr/>
        </p:nvCxnSpPr>
        <p:spPr bwMode="auto">
          <a:xfrm rot="10800000">
            <a:off x="2903343"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39" name="Straight Connector 538"/>
          <p:cNvCxnSpPr/>
          <p:nvPr/>
        </p:nvCxnSpPr>
        <p:spPr bwMode="auto">
          <a:xfrm rot="10800000">
            <a:off x="2239759"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0" name="Straight Connector 539"/>
          <p:cNvCxnSpPr/>
          <p:nvPr/>
        </p:nvCxnSpPr>
        <p:spPr bwMode="auto">
          <a:xfrm rot="10800000">
            <a:off x="2429354"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1" name="Straight Connector 540"/>
          <p:cNvCxnSpPr/>
          <p:nvPr/>
        </p:nvCxnSpPr>
        <p:spPr bwMode="auto">
          <a:xfrm rot="10800000">
            <a:off x="2334557"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2" name="Straight Connector 541"/>
          <p:cNvCxnSpPr/>
          <p:nvPr/>
        </p:nvCxnSpPr>
        <p:spPr bwMode="auto">
          <a:xfrm rot="10800000">
            <a:off x="7169238"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3" name="Straight Connector 542"/>
          <p:cNvCxnSpPr/>
          <p:nvPr/>
        </p:nvCxnSpPr>
        <p:spPr bwMode="auto">
          <a:xfrm rot="10800000">
            <a:off x="7074440"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4" name="Straight Connector 543"/>
          <p:cNvCxnSpPr/>
          <p:nvPr/>
        </p:nvCxnSpPr>
        <p:spPr bwMode="auto">
          <a:xfrm rot="10800000">
            <a:off x="6979642"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5" name="Straight Connector 544"/>
          <p:cNvCxnSpPr/>
          <p:nvPr/>
        </p:nvCxnSpPr>
        <p:spPr bwMode="auto">
          <a:xfrm rot="10800000">
            <a:off x="6505654"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6" name="Straight Connector 545"/>
          <p:cNvCxnSpPr/>
          <p:nvPr/>
        </p:nvCxnSpPr>
        <p:spPr bwMode="auto">
          <a:xfrm rot="10800000">
            <a:off x="6695249"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7" name="Straight Connector 546"/>
          <p:cNvCxnSpPr/>
          <p:nvPr/>
        </p:nvCxnSpPr>
        <p:spPr bwMode="auto">
          <a:xfrm rot="10800000">
            <a:off x="6600452"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8" name="Straight Connector 547"/>
          <p:cNvCxnSpPr/>
          <p:nvPr/>
        </p:nvCxnSpPr>
        <p:spPr bwMode="auto">
          <a:xfrm rot="10800000">
            <a:off x="7453631"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49" name="Straight Connector 548"/>
          <p:cNvCxnSpPr/>
          <p:nvPr/>
        </p:nvCxnSpPr>
        <p:spPr bwMode="auto">
          <a:xfrm rot="10800000">
            <a:off x="7643226"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0" name="Straight Connector 549"/>
          <p:cNvCxnSpPr/>
          <p:nvPr/>
        </p:nvCxnSpPr>
        <p:spPr bwMode="auto">
          <a:xfrm rot="10800000">
            <a:off x="7548428"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1" name="Straight Connector 550"/>
          <p:cNvCxnSpPr/>
          <p:nvPr/>
        </p:nvCxnSpPr>
        <p:spPr bwMode="auto">
          <a:xfrm rot="10800000">
            <a:off x="6031666"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2" name="Straight Connector 551"/>
          <p:cNvCxnSpPr/>
          <p:nvPr/>
        </p:nvCxnSpPr>
        <p:spPr bwMode="auto">
          <a:xfrm rot="10800000">
            <a:off x="6221261"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53" name="Straight Connector 552"/>
          <p:cNvCxnSpPr/>
          <p:nvPr/>
        </p:nvCxnSpPr>
        <p:spPr bwMode="auto">
          <a:xfrm rot="10800000">
            <a:off x="6126463" y="4704876"/>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54" name="TextBox 553"/>
          <p:cNvSpPr txBox="1"/>
          <p:nvPr/>
        </p:nvSpPr>
        <p:spPr>
          <a:xfrm rot="16200000">
            <a:off x="296789" y="4281983"/>
            <a:ext cx="1137572" cy="277000"/>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6" name="TextBox 555"/>
          <p:cNvSpPr txBox="1"/>
          <p:nvPr/>
        </p:nvSpPr>
        <p:spPr>
          <a:xfrm>
            <a:off x="2334557" y="2999282"/>
            <a:ext cx="1137572" cy="277000"/>
          </a:xfrm>
          <a:prstGeom prst="rect">
            <a:avLst/>
          </a:prstGeom>
          <a:noFill/>
        </p:spPr>
        <p:txBody>
          <a:bodyPr wrap="square" lIns="0" tIns="0" rIns="0" bIns="0" rtlCol="0">
            <a:spAutoFit/>
          </a:bodyPr>
          <a:lstStyle/>
          <a:p>
            <a:pPr algn="ctr"/>
            <a:r>
              <a:rPr lang="en-GB" sz="1800" b="0" dirty="0" smtClean="0"/>
              <a:t>Intra-DAS</a:t>
            </a:r>
            <a:endParaRPr lang="en-US" sz="1800" b="0" dirty="0" smtClean="0"/>
          </a:p>
        </p:txBody>
      </p:sp>
      <p:sp>
        <p:nvSpPr>
          <p:cNvPr id="557" name="TextBox 556"/>
          <p:cNvSpPr txBox="1"/>
          <p:nvPr/>
        </p:nvSpPr>
        <p:spPr>
          <a:xfrm>
            <a:off x="3661724" y="2998518"/>
            <a:ext cx="853179" cy="277000"/>
          </a:xfrm>
          <a:prstGeom prst="rect">
            <a:avLst/>
          </a:prstGeom>
          <a:noFill/>
        </p:spPr>
        <p:txBody>
          <a:bodyPr wrap="square" lIns="0" tIns="0" rIns="0" bIns="0" rtlCol="0">
            <a:spAutoFit/>
          </a:bodyPr>
          <a:lstStyle/>
          <a:p>
            <a:pPr algn="ctr"/>
            <a:r>
              <a:rPr lang="en-GB" sz="1800" b="0" dirty="0" smtClean="0"/>
              <a:t>ENNI</a:t>
            </a:r>
            <a:endParaRPr lang="en-US" sz="1800" b="0" dirty="0" smtClean="0"/>
          </a:p>
        </p:txBody>
      </p:sp>
      <p:sp>
        <p:nvSpPr>
          <p:cNvPr id="560" name="TextBox 559"/>
          <p:cNvSpPr txBox="1"/>
          <p:nvPr/>
        </p:nvSpPr>
        <p:spPr>
          <a:xfrm>
            <a:off x="4135712" y="6885222"/>
            <a:ext cx="853179" cy="277000"/>
          </a:xfrm>
          <a:prstGeom prst="rect">
            <a:avLst/>
          </a:prstGeom>
          <a:noFill/>
        </p:spPr>
        <p:txBody>
          <a:bodyPr wrap="square" lIns="0" tIns="0" rIns="0" bIns="0" rtlCol="0">
            <a:spAutoFit/>
          </a:bodyPr>
          <a:lstStyle/>
          <a:p>
            <a:pPr algn="ctr"/>
            <a:r>
              <a:rPr lang="en-GB" sz="1800" b="0" dirty="0" smtClean="0"/>
              <a:t>INNI</a:t>
            </a:r>
            <a:endParaRPr lang="en-US" sz="1800" b="0" dirty="0" smtClean="0"/>
          </a:p>
        </p:txBody>
      </p:sp>
      <p:grpSp>
        <p:nvGrpSpPr>
          <p:cNvPr id="561" name="Group 43"/>
          <p:cNvGrpSpPr>
            <a:grpSpLocks noChangeAspect="1"/>
          </p:cNvGrpSpPr>
          <p:nvPr/>
        </p:nvGrpSpPr>
        <p:grpSpPr>
          <a:xfrm rot="10800000">
            <a:off x="5842070" y="5937246"/>
            <a:ext cx="568786" cy="568786"/>
            <a:chOff x="655067" y="5296644"/>
            <a:chExt cx="504056" cy="504056"/>
          </a:xfrm>
          <a:solidFill>
            <a:schemeClr val="bg1"/>
          </a:solidFill>
        </p:grpSpPr>
        <p:sp>
          <p:nvSpPr>
            <p:cNvPr id="562" name="Isosceles Triangle 561"/>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3" name="Trapezoid 562"/>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grpSp>
        <p:nvGrpSpPr>
          <p:cNvPr id="564" name="Group 46"/>
          <p:cNvGrpSpPr>
            <a:grpSpLocks noChangeAspect="1"/>
          </p:cNvGrpSpPr>
          <p:nvPr/>
        </p:nvGrpSpPr>
        <p:grpSpPr>
          <a:xfrm rot="10800000">
            <a:off x="5178487" y="5937246"/>
            <a:ext cx="568786" cy="568786"/>
            <a:chOff x="655067" y="5296644"/>
            <a:chExt cx="504056" cy="504056"/>
          </a:xfrm>
          <a:solidFill>
            <a:schemeClr val="bg1"/>
          </a:solidFill>
        </p:grpSpPr>
        <p:sp>
          <p:nvSpPr>
            <p:cNvPr id="565" name="Isosceles Triangle 564"/>
            <p:cNvSpPr/>
            <p:nvPr/>
          </p:nvSpPr>
          <p:spPr bwMode="auto">
            <a:xfrm>
              <a:off x="655067" y="5296644"/>
              <a:ext cx="504056" cy="504056"/>
            </a:xfrm>
            <a:prstGeom prst="triangle">
              <a:avLst/>
            </a:prstGeom>
            <a:solidFill>
              <a:srgbClr val="99CCFF"/>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sp>
          <p:nvSpPr>
            <p:cNvPr id="566" name="Trapezoid 565"/>
            <p:cNvSpPr/>
            <p:nvPr/>
          </p:nvSpPr>
          <p:spPr bwMode="auto">
            <a:xfrm>
              <a:off x="655067" y="5656684"/>
              <a:ext cx="504056" cy="144016"/>
            </a:xfrm>
            <a:prstGeom prst="trapezoid">
              <a:avLst>
                <a:gd name="adj" fmla="val 49845"/>
              </a:avLst>
            </a:prstGeom>
            <a:solidFill>
              <a:srgbClr val="99FF66"/>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b="1" i="0" u="none" strike="noStrike" cap="none" normalizeH="0" baseline="0" smtClean="0">
                <a:ln>
                  <a:noFill/>
                </a:ln>
                <a:solidFill>
                  <a:schemeClr val="tx1"/>
                </a:solidFill>
                <a:effectLst/>
                <a:latin typeface="Arial" charset="0"/>
                <a:ea typeface="MS PGothic" pitchFamily="34" charset="-128"/>
              </a:endParaRPr>
            </a:p>
          </p:txBody>
        </p:sp>
      </p:grpSp>
      <p:cxnSp>
        <p:nvCxnSpPr>
          <p:cNvPr id="567" name="Straight Connector 566"/>
          <p:cNvCxnSpPr>
            <a:stCxn id="563" idx="2"/>
          </p:cNvCxnSpPr>
          <p:nvPr/>
        </p:nvCxnSpPr>
        <p:spPr bwMode="auto">
          <a:xfrm rot="10800000">
            <a:off x="6126463"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8" name="Straight Connector 567"/>
          <p:cNvCxnSpPr/>
          <p:nvPr/>
        </p:nvCxnSpPr>
        <p:spPr bwMode="auto">
          <a:xfrm rot="10800000">
            <a:off x="6031666"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9" name="Straight Connector 568"/>
          <p:cNvCxnSpPr/>
          <p:nvPr/>
        </p:nvCxnSpPr>
        <p:spPr bwMode="auto">
          <a:xfrm rot="10800000">
            <a:off x="5936868"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0" name="Straight Connector 569"/>
          <p:cNvCxnSpPr/>
          <p:nvPr/>
        </p:nvCxnSpPr>
        <p:spPr bwMode="auto">
          <a:xfrm rot="10800000">
            <a:off x="6316059"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1" name="Straight Connector 570"/>
          <p:cNvCxnSpPr/>
          <p:nvPr/>
        </p:nvCxnSpPr>
        <p:spPr bwMode="auto">
          <a:xfrm rot="10800000">
            <a:off x="6221261"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2" name="Straight Connector 571"/>
          <p:cNvCxnSpPr/>
          <p:nvPr/>
        </p:nvCxnSpPr>
        <p:spPr bwMode="auto">
          <a:xfrm rot="10800000">
            <a:off x="5462880"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3" name="Straight Connector 572"/>
          <p:cNvCxnSpPr/>
          <p:nvPr/>
        </p:nvCxnSpPr>
        <p:spPr bwMode="auto">
          <a:xfrm rot="10800000">
            <a:off x="5368082"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4" name="Straight Connector 573"/>
          <p:cNvCxnSpPr/>
          <p:nvPr/>
        </p:nvCxnSpPr>
        <p:spPr bwMode="auto">
          <a:xfrm rot="10800000">
            <a:off x="5273284"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5" name="Straight Connector 574"/>
          <p:cNvCxnSpPr/>
          <p:nvPr/>
        </p:nvCxnSpPr>
        <p:spPr bwMode="auto">
          <a:xfrm rot="10800000">
            <a:off x="5652475"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6" name="Straight Connector 575"/>
          <p:cNvCxnSpPr/>
          <p:nvPr/>
        </p:nvCxnSpPr>
        <p:spPr bwMode="auto">
          <a:xfrm rot="10800000">
            <a:off x="5557677" y="5842448"/>
            <a:ext cx="0" cy="9479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7" name="Straight Connector 576"/>
          <p:cNvCxnSpPr>
            <a:stCxn id="562" idx="0"/>
          </p:cNvCxnSpPr>
          <p:nvPr/>
        </p:nvCxnSpPr>
        <p:spPr bwMode="auto">
          <a:xfrm rot="10800000" flipV="1">
            <a:off x="6126463" y="6506032"/>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78" name="Straight Connector 577"/>
          <p:cNvCxnSpPr>
            <a:stCxn id="565" idx="0"/>
          </p:cNvCxnSpPr>
          <p:nvPr/>
        </p:nvCxnSpPr>
        <p:spPr bwMode="auto">
          <a:xfrm rot="10800000" flipV="1">
            <a:off x="5462880" y="6506032"/>
            <a:ext cx="0" cy="284393"/>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cSld>
  <p:clrMapOvr>
    <a:masterClrMapping/>
  </p:clrMapOvr>
  <p:timing>
    <p:tnLst>
      <p:par>
        <p:cTn id="1" dur="indefinite" restart="never" nodeType="tmRoot"/>
      </p:par>
    </p:tnLst>
  </p:timing>
</p:sld>
</file>

<file path=ppt/theme/theme1.xml><?xml version="1.0" encoding="utf-8"?>
<a:theme xmlns:a="http://schemas.openxmlformats.org/drawingml/2006/main" name="huawei-template-mv">
  <a:themeElements>
    <a:clrScheme name="huawei-template-mv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huawei-template-mv">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500" b="1" i="0" u="none" strike="noStrike" cap="none" normalizeH="0" baseline="0" smtClean="0">
            <a:ln>
              <a:noFill/>
            </a:ln>
            <a:solidFill>
              <a:schemeClr val="tx1"/>
            </a:solidFill>
            <a:effectLst/>
            <a:latin typeface="Arial" charset="0"/>
            <a:ea typeface="MS PGothic" pitchFamily="34"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500" b="1" i="0" u="none" strike="noStrike" cap="none" normalizeH="0" baseline="0" smtClean="0">
            <a:ln>
              <a:noFill/>
            </a:ln>
            <a:solidFill>
              <a:schemeClr val="tx1"/>
            </a:solidFill>
            <a:effectLst/>
            <a:latin typeface="Arial" charset="0"/>
            <a:ea typeface="MS PGothic" pitchFamily="34" charset="-128"/>
          </a:defRPr>
        </a:defPPr>
      </a:lstStyle>
    </a:lnDef>
    <a:txDef>
      <a:spPr>
        <a:noFill/>
      </a:spPr>
      <a:bodyPr wrap="square" lIns="0" tIns="0" rIns="0" bIns="0" rtlCol="0">
        <a:spAutoFit/>
      </a:bodyPr>
      <a:lstStyle>
        <a:defPPr>
          <a:defRPr sz="1400" b="0" dirty="0" smtClean="0"/>
        </a:defPPr>
      </a:lstStyle>
    </a:txDef>
  </a:objectDefaults>
  <a:extraClrSchemeLst>
    <a:extraClrScheme>
      <a:clrScheme name="huawei-template-mv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huawei-template-mv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huawei-template-mv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huawei-template-mv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huawei-template-mv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huawei-template-mv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huawei-template-mv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huawei-template-mv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huawei-template-mv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huawei-template-mv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huawei-template-mv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huawei-template-mv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huawei-template-mv</Template>
  <TotalTime>17952</TotalTime>
  <Words>3820</Words>
  <Application>Microsoft Office PowerPoint</Application>
  <PresentationFormat>Custom</PresentationFormat>
  <Paragraphs>1417</Paragraphs>
  <Slides>39</Slides>
  <Notes>0</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huawei-template-mv</vt:lpstr>
      <vt:lpstr>Distributed Network Protection (DNP) architecture study</vt:lpstr>
      <vt:lpstr>Contents</vt:lpstr>
      <vt:lpstr>Introduction</vt:lpstr>
      <vt:lpstr>Legend</vt:lpstr>
      <vt:lpstr>Legend</vt:lpstr>
      <vt:lpstr>Legend</vt:lpstr>
      <vt:lpstr>Legend</vt:lpstr>
      <vt:lpstr>High level model of IBBEB nodes</vt:lpstr>
      <vt:lpstr>Basic model of IBBEB nodes without illustrating intermediate MEP/MIP functions</vt:lpstr>
      <vt:lpstr>High level model of PEB/PB nodes</vt:lpstr>
      <vt:lpstr>Basic model of PEB/PB nodes without illustrating intermediate MEP/MIP functions</vt:lpstr>
      <vt:lpstr>PBB/PBB-TE Network with IBBEB nodes</vt:lpstr>
      <vt:lpstr>PBB Domain with BVLAN ECs</vt:lpstr>
      <vt:lpstr>Load sharing at portal nodes</vt:lpstr>
      <vt:lpstr>Distributed Restorable BVLAN connected to DRNI</vt:lpstr>
      <vt:lpstr>Distributed Restorable BVLAN connected to DRNI</vt:lpstr>
      <vt:lpstr>PBB-TE Domain with TESI connections</vt:lpstr>
      <vt:lpstr>TESI W &amp; P connection configurations</vt:lpstr>
      <vt:lpstr>Load sharing at portal nodes</vt:lpstr>
      <vt:lpstr>Distributed TESI Protection connected to DRNI</vt:lpstr>
      <vt:lpstr>Distributed TESI Protection connected to DRNI</vt:lpstr>
      <vt:lpstr>Port filtering entities</vt:lpstr>
      <vt:lpstr>Port filtering entities location in CBP?</vt:lpstr>
      <vt:lpstr>PBB Domain with G.8031 SNC protected SVLAN EC</vt:lpstr>
      <vt:lpstr>SNC protected SVLAN EC W &amp; P configurations</vt:lpstr>
      <vt:lpstr>Compound view Normal state, no failures</vt:lpstr>
      <vt:lpstr>Compound view Right ENNI failure</vt:lpstr>
      <vt:lpstr>Compound view Right ENNI and Intra-DAS link failure (or right portal node failure)</vt:lpstr>
      <vt:lpstr>Virtual BVLAN, TESI, SVLAN end points</vt:lpstr>
      <vt:lpstr>MAC Addresses at CBP/PIP ports</vt:lpstr>
      <vt:lpstr>Impact of single switch fabric?</vt:lpstr>
      <vt:lpstr>Slides added in v2</vt:lpstr>
      <vt:lpstr>PBB-TE Domain with TESI segment protection</vt:lpstr>
      <vt:lpstr>Distributed TESI Segment Protection connected to DRNI</vt:lpstr>
      <vt:lpstr>Distributed TESI Segment Protection connected to DRNI</vt:lpstr>
      <vt:lpstr>Slides added in v4</vt:lpstr>
      <vt:lpstr>Legend</vt:lpstr>
      <vt:lpstr>Legend</vt:lpstr>
      <vt:lpstr>High level model of IBBEB node with BSIs</vt:lpstr>
    </vt:vector>
  </TitlesOfParts>
  <Company>Huawei Technologies Co.,Ltd.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Distributed Network Protection (DNP) architecture study</dc:title>
  <dc:creator>Vissers</dc:creator>
  <cp:lastModifiedBy>Maarten vissers</cp:lastModifiedBy>
  <cp:revision>943</cp:revision>
  <dcterms:created xsi:type="dcterms:W3CDTF">2008-06-13T12:10:18Z</dcterms:created>
  <dcterms:modified xsi:type="dcterms:W3CDTF">2011-11-18T21:59:30Z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s_pID_725343">
    <vt:lpwstr>(3)uvgKRpWf2awubE/4tMTvB5pVAITyHnGrZHR/BmvWoXrQCqJOjYTZ260Oe5dJgEwepZfZneLY
rUJUDngkI1y1njcuAaKcdf6n0T6FXVRRBTug8vYBC1YaDe5WAHyjbnaAX3QvOogOKWhbFQdz
5NYyadUsoNQQ61+J6GVjmzqRmGL60PS0TfxSIGOpIi6Wp9Ovn5xr5QM0sXRaIpKD0D3jGeHL
1/B0uJrRXNtW8b6C9ospN</vt:lpwstr>
  </property>
  <property fmtid="{D5CDD505-2E9C-101B-9397-08002B2CF9AE}" pid="3" name="_ms_pID_7253431">
    <vt:lpwstr>T1JAE4EtakzsgYQ+EMvtSq0ww5DWMLFi5XwhPtN71Xd6g1hW2rP ISWMhqdGl9fhmCA4C7I0zyXl854H7rjQzH5cKCVXaWQuIUbPA3WzrpfVG3jxWeECkWstHXAN i5kyTXBOgEN7phfCjNdlwRPCRpfFzOMMaz1HtKPB8y4a85g+x94DUnbhvGjVInicqWlYV+bZ 70XGeAFwM1umeJDW8KjV7KbnDjrak281iiPv6hu/Md</vt:lpwstr>
  </property>
  <property fmtid="{D5CDD505-2E9C-101B-9397-08002B2CF9AE}" pid="4" name="_ms_pID_7253432">
    <vt:lpwstr>coFH0PLTICQwRGq9TbtIzxlQsN/SCk nrsNnClurfs5vu+YDoFZ/KTSUfzqgyj/xwticbIOSWJCAVg9hH/RFab5KuFrF1deRqDcBFIP 5uPmxYaHFeqXMxXDVxfMsg2BkQA8ZkSTVkCits2ZyGOjK1Q3OUcOaegq+dfw2Pow</vt:lpwstr>
  </property>
  <property fmtid="{D5CDD505-2E9C-101B-9397-08002B2CF9AE}" pid="5" name="sflag">
    <vt:lpwstr>1321647380</vt:lpwstr>
  </property>
</Properties>
</file>