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37"/>
  </p:notesMasterIdLst>
  <p:handoutMasterIdLst>
    <p:handoutMasterId r:id="rId38"/>
  </p:handoutMasterIdLst>
  <p:sldIdLst>
    <p:sldId id="423" r:id="rId2"/>
    <p:sldId id="473" r:id="rId3"/>
    <p:sldId id="474" r:id="rId4"/>
    <p:sldId id="493" r:id="rId5"/>
    <p:sldId id="470" r:id="rId6"/>
    <p:sldId id="471" r:id="rId7"/>
    <p:sldId id="472" r:id="rId8"/>
    <p:sldId id="464" r:id="rId9"/>
    <p:sldId id="462" r:id="rId10"/>
    <p:sldId id="465" r:id="rId11"/>
    <p:sldId id="466" r:id="rId12"/>
    <p:sldId id="460" r:id="rId13"/>
    <p:sldId id="461" r:id="rId14"/>
    <p:sldId id="469" r:id="rId15"/>
    <p:sldId id="485" r:id="rId16"/>
    <p:sldId id="486" r:id="rId17"/>
    <p:sldId id="468" r:id="rId18"/>
    <p:sldId id="478" r:id="rId19"/>
    <p:sldId id="479" r:id="rId20"/>
    <p:sldId id="482" r:id="rId21"/>
    <p:sldId id="484" r:id="rId22"/>
    <p:sldId id="476" r:id="rId23"/>
    <p:sldId id="477" r:id="rId24"/>
    <p:sldId id="480" r:id="rId25"/>
    <p:sldId id="481" r:id="rId26"/>
    <p:sldId id="488" r:id="rId27"/>
    <p:sldId id="489" r:id="rId28"/>
    <p:sldId id="490" r:id="rId29"/>
    <p:sldId id="491" r:id="rId30"/>
    <p:sldId id="475" r:id="rId31"/>
    <p:sldId id="492" r:id="rId32"/>
    <p:sldId id="497" r:id="rId33"/>
    <p:sldId id="494" r:id="rId34"/>
    <p:sldId id="495" r:id="rId35"/>
    <p:sldId id="496" r:id="rId36"/>
  </p:sldIdLst>
  <p:sldSz cx="10671175" cy="8001000"/>
  <p:notesSz cx="6858000" cy="9144000"/>
  <p:defaultTextStyle>
    <a:defPPr>
      <a:defRPr lang="en-US"/>
    </a:defPPr>
    <a:lvl1pPr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1pPr>
    <a:lvl2pPr marL="4572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5pPr>
    <a:lvl6pPr marL="2286000" algn="l" defTabSz="914400" rtl="0" eaLnBrk="1" latinLnBrk="0" hangingPunct="1">
      <a:defRPr sz="2500" b="1" kern="1200">
        <a:solidFill>
          <a:schemeClr val="tx1"/>
        </a:solidFill>
        <a:latin typeface="Arial" pitchFamily="34" charset="0"/>
        <a:ea typeface="MS PGothic" pitchFamily="34" charset="-128"/>
        <a:cs typeface="+mn-cs"/>
      </a:defRPr>
    </a:lvl6pPr>
    <a:lvl7pPr marL="2743200" algn="l" defTabSz="914400" rtl="0" eaLnBrk="1" latinLnBrk="0" hangingPunct="1">
      <a:defRPr sz="2500" b="1" kern="1200">
        <a:solidFill>
          <a:schemeClr val="tx1"/>
        </a:solidFill>
        <a:latin typeface="Arial" pitchFamily="34" charset="0"/>
        <a:ea typeface="MS PGothic" pitchFamily="34" charset="-128"/>
        <a:cs typeface="+mn-cs"/>
      </a:defRPr>
    </a:lvl7pPr>
    <a:lvl8pPr marL="3200400" algn="l" defTabSz="914400" rtl="0" eaLnBrk="1" latinLnBrk="0" hangingPunct="1">
      <a:defRPr sz="2500" b="1" kern="1200">
        <a:solidFill>
          <a:schemeClr val="tx1"/>
        </a:solidFill>
        <a:latin typeface="Arial" pitchFamily="34" charset="0"/>
        <a:ea typeface="MS PGothic" pitchFamily="34" charset="-128"/>
        <a:cs typeface="+mn-cs"/>
      </a:defRPr>
    </a:lvl8pPr>
    <a:lvl9pPr marL="3657600" algn="l" defTabSz="914400" rtl="0" eaLnBrk="1" latinLnBrk="0" hangingPunct="1">
      <a:defRPr sz="2500" b="1"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CC00FF"/>
    <a:srgbClr val="FF99FF"/>
    <a:srgbClr val="99CCFF"/>
    <a:srgbClr val="66FF33"/>
    <a:srgbClr val="99FF66"/>
    <a:srgbClr val="808000"/>
    <a:srgbClr val="CCCC00"/>
    <a:srgbClr val="660066"/>
    <a:srgbClr val="CC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0" autoAdjust="0"/>
    <p:restoredTop sz="93945" autoAdjust="0"/>
  </p:normalViewPr>
  <p:slideViewPr>
    <p:cSldViewPr>
      <p:cViewPr varScale="1">
        <p:scale>
          <a:sx n="58" d="100"/>
          <a:sy n="58" d="100"/>
        </p:scale>
        <p:origin x="-1338" y="-78"/>
      </p:cViewPr>
      <p:guideLst>
        <p:guide orient="horz" pos="2520"/>
        <p:guide pos="336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D7F61847-A3F1-4994-A9CB-9C035782E1DD}"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55BE6221-0057-4A74-8E3C-B8B2D3110F4B}"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0100" y="2486025"/>
            <a:ext cx="9070975" cy="1714500"/>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600200" y="4533900"/>
            <a:ext cx="7470775" cy="20447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533400" y="1866900"/>
            <a:ext cx="9604375" cy="52800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08112"/>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533400" y="1866900"/>
            <a:ext cx="4725988" cy="52800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11788" y="1866900"/>
            <a:ext cx="4725987" cy="52800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33400" y="1790700"/>
            <a:ext cx="4714875" cy="746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3400" y="2536825"/>
            <a:ext cx="4714875" cy="46101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421313" y="1790700"/>
            <a:ext cx="4716462" cy="746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21313" y="2536825"/>
            <a:ext cx="4716462" cy="46101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0261505" y="7672908"/>
            <a:ext cx="402674" cy="307777"/>
          </a:xfrm>
          <a:prstGeom prst="rect">
            <a:avLst/>
          </a:prstGeom>
          <a:noFill/>
        </p:spPr>
        <p:txBody>
          <a:bodyPr wrap="none" rtlCol="0">
            <a:spAutoFit/>
          </a:bodyPr>
          <a:lstStyle/>
          <a:p>
            <a:fld id="{1D72198B-5C37-4316-AF1B-174FD6C2182E}" type="slidenum">
              <a:rPr lang="en-GB" sz="1400" smtClean="0"/>
              <a:pPr/>
              <a:t>‹#›</a:t>
            </a:fld>
            <a:endParaRPr lang="en-GB" sz="1400"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5" r:id="rId3"/>
    <p:sldLayoutId id="2147483656" r:id="rId4"/>
    <p:sldLayoutId id="2147483657" r:id="rId5"/>
    <p:sldLayoutId id="2147483658" r:id="rId6"/>
  </p:sldLayoutIdLst>
  <p:timing>
    <p:tnLst>
      <p:par>
        <p:cTn id="1" dur="indefinite" restart="never" nodeType="tmRoot"/>
      </p:par>
    </p:tnLst>
  </p:timing>
  <p:hf hdr="0" ftr="0" dt="0"/>
  <p:txStyles>
    <p:titleStyle>
      <a:lvl1pPr algn="l" rtl="0" eaLnBrk="0" fontAlgn="base" hangingPunct="0">
        <a:spcBef>
          <a:spcPct val="0"/>
        </a:spcBef>
        <a:spcAft>
          <a:spcPct val="0"/>
        </a:spcAft>
        <a:defRPr sz="3500" b="1">
          <a:solidFill>
            <a:srgbClr val="990000"/>
          </a:solidFill>
          <a:latin typeface="+mj-lt"/>
          <a:ea typeface="+mj-ea"/>
          <a:cs typeface="+mj-cs"/>
        </a:defRPr>
      </a:lvl1pPr>
      <a:lvl2pPr algn="l" rtl="0" eaLnBrk="0" fontAlgn="base" hangingPunct="0">
        <a:spcBef>
          <a:spcPct val="0"/>
        </a:spcBef>
        <a:spcAft>
          <a:spcPct val="0"/>
        </a:spcAft>
        <a:defRPr sz="3500" b="1">
          <a:solidFill>
            <a:srgbClr val="990000"/>
          </a:solidFill>
          <a:latin typeface="Arial" charset="0"/>
          <a:ea typeface="宋体" pitchFamily="2" charset="-122"/>
        </a:defRPr>
      </a:lvl2pPr>
      <a:lvl3pPr algn="l" rtl="0" eaLnBrk="0" fontAlgn="base" hangingPunct="0">
        <a:spcBef>
          <a:spcPct val="0"/>
        </a:spcBef>
        <a:spcAft>
          <a:spcPct val="0"/>
        </a:spcAft>
        <a:defRPr sz="3500" b="1">
          <a:solidFill>
            <a:srgbClr val="990000"/>
          </a:solidFill>
          <a:latin typeface="Arial" charset="0"/>
          <a:ea typeface="宋体" pitchFamily="2" charset="-122"/>
        </a:defRPr>
      </a:lvl3pPr>
      <a:lvl4pPr algn="l" rtl="0" eaLnBrk="0" fontAlgn="base" hangingPunct="0">
        <a:spcBef>
          <a:spcPct val="0"/>
        </a:spcBef>
        <a:spcAft>
          <a:spcPct val="0"/>
        </a:spcAft>
        <a:defRPr sz="3500" b="1">
          <a:solidFill>
            <a:srgbClr val="990000"/>
          </a:solidFill>
          <a:latin typeface="Arial" charset="0"/>
          <a:ea typeface="宋体" pitchFamily="2" charset="-122"/>
        </a:defRPr>
      </a:lvl4pPr>
      <a:lvl5pPr algn="l" rtl="0" eaLnBrk="0" fontAlgn="base" hangingPunct="0">
        <a:spcBef>
          <a:spcPct val="0"/>
        </a:spcBef>
        <a:spcAft>
          <a:spcPct val="0"/>
        </a:spcAft>
        <a:defRPr sz="3500" b="1">
          <a:solidFill>
            <a:srgbClr val="990000"/>
          </a:solidFill>
          <a:latin typeface="Arial" charset="0"/>
          <a:ea typeface="宋体" pitchFamily="2" charset="-122"/>
        </a:defRPr>
      </a:lvl5pPr>
      <a:lvl6pPr marL="457200" algn="l" rtl="0" fontAlgn="base">
        <a:spcBef>
          <a:spcPct val="0"/>
        </a:spcBef>
        <a:spcAft>
          <a:spcPct val="0"/>
        </a:spcAft>
        <a:defRPr sz="3500" b="1">
          <a:solidFill>
            <a:srgbClr val="990000"/>
          </a:solidFill>
          <a:latin typeface="Arial" charset="0"/>
          <a:ea typeface="宋体" pitchFamily="2" charset="-122"/>
        </a:defRPr>
      </a:lvl6pPr>
      <a:lvl7pPr marL="914400" algn="l" rtl="0" fontAlgn="base">
        <a:spcBef>
          <a:spcPct val="0"/>
        </a:spcBef>
        <a:spcAft>
          <a:spcPct val="0"/>
        </a:spcAft>
        <a:defRPr sz="3500" b="1">
          <a:solidFill>
            <a:srgbClr val="990000"/>
          </a:solidFill>
          <a:latin typeface="Arial" charset="0"/>
          <a:ea typeface="宋体" pitchFamily="2" charset="-122"/>
        </a:defRPr>
      </a:lvl7pPr>
      <a:lvl8pPr marL="1371600" algn="l" rtl="0" fontAlgn="base">
        <a:spcBef>
          <a:spcPct val="0"/>
        </a:spcBef>
        <a:spcAft>
          <a:spcPct val="0"/>
        </a:spcAft>
        <a:defRPr sz="3500" b="1">
          <a:solidFill>
            <a:srgbClr val="990000"/>
          </a:solidFill>
          <a:latin typeface="Arial" charset="0"/>
          <a:ea typeface="宋体" pitchFamily="2" charset="-122"/>
        </a:defRPr>
      </a:lvl8pPr>
      <a:lvl9pPr marL="1828800" algn="l" rtl="0" fontAlgn="base">
        <a:spcBef>
          <a:spcPct val="0"/>
        </a:spcBef>
        <a:spcAft>
          <a:spcPct val="0"/>
        </a:spcAft>
        <a:defRPr sz="3500" b="1">
          <a:solidFill>
            <a:srgbClr val="990000"/>
          </a:solidFill>
          <a:latin typeface="Arial" charset="0"/>
          <a:ea typeface="宋体" pitchFamily="2" charset="-122"/>
        </a:defRPr>
      </a:lvl9pPr>
    </p:titleStyle>
    <p:bodyStyle>
      <a:lvl1pPr marL="342900" indent="-342900" algn="l" rtl="0" eaLnBrk="0" fontAlgn="base" hangingPunct="0">
        <a:spcBef>
          <a:spcPct val="70000"/>
        </a:spcBef>
        <a:spcAft>
          <a:spcPct val="0"/>
        </a:spcAft>
        <a:defRPr sz="2500" b="1">
          <a:solidFill>
            <a:schemeClr val="tx1"/>
          </a:solidFill>
          <a:latin typeface="+mn-lt"/>
          <a:ea typeface="+mn-ea"/>
          <a:cs typeface="+mn-cs"/>
        </a:defRPr>
      </a:lvl1pPr>
      <a:lvl2pPr marL="874713" indent="-417513" algn="l" rtl="0" eaLnBrk="0" fontAlgn="base" hangingPunct="0">
        <a:lnSpc>
          <a:spcPct val="85000"/>
        </a:lnSpc>
        <a:spcBef>
          <a:spcPct val="35000"/>
        </a:spcBef>
        <a:spcAft>
          <a:spcPct val="0"/>
        </a:spcAft>
        <a:buFont typeface="Wingdings" pitchFamily="2" charset="2"/>
        <a:buChar char="q"/>
        <a:defRPr sz="2200">
          <a:solidFill>
            <a:schemeClr val="tx1"/>
          </a:solidFill>
          <a:latin typeface="+mn-lt"/>
          <a:ea typeface="+mn-ea"/>
        </a:defRPr>
      </a:lvl2pPr>
      <a:lvl3pPr marL="1366838" indent="-323850" algn="l" rtl="0" eaLnBrk="0" fontAlgn="base" hangingPunct="0">
        <a:spcBef>
          <a:spcPct val="20000"/>
        </a:spcBef>
        <a:spcAft>
          <a:spcPct val="0"/>
        </a:spcAft>
        <a:buFont typeface="Wingdings" pitchFamily="2" charset="2"/>
        <a:buChar char="Ø"/>
        <a:defRPr sz="2000">
          <a:solidFill>
            <a:schemeClr val="tx1"/>
          </a:solidFill>
          <a:latin typeface="+mn-lt"/>
          <a:ea typeface="+mn-ea"/>
        </a:defRPr>
      </a:lvl3pPr>
      <a:lvl4pPr marL="1911350" indent="-365125" algn="l" rtl="0" eaLnBrk="0" fontAlgn="base" hangingPunct="0">
        <a:spcBef>
          <a:spcPct val="20000"/>
        </a:spcBef>
        <a:spcAft>
          <a:spcPct val="0"/>
        </a:spcAft>
        <a:buChar char="–"/>
        <a:defRPr sz="2000">
          <a:solidFill>
            <a:schemeClr val="tx1"/>
          </a:solidFill>
          <a:latin typeface="+mn-lt"/>
          <a:ea typeface="+mn-ea"/>
        </a:defRPr>
      </a:lvl4pPr>
      <a:lvl5pPr marL="2455863" indent="-365125" algn="l" rtl="0" eaLnBrk="0" fontAlgn="base" hangingPunct="0">
        <a:spcBef>
          <a:spcPct val="20000"/>
        </a:spcBef>
        <a:spcAft>
          <a:spcPct val="0"/>
        </a:spcAft>
        <a:buChar char="»"/>
        <a:defRPr sz="2000">
          <a:solidFill>
            <a:schemeClr val="tx1"/>
          </a:solidFill>
          <a:latin typeface="+mn-lt"/>
          <a:ea typeface="+mn-ea"/>
        </a:defRPr>
      </a:lvl5pPr>
      <a:lvl6pPr marL="2913063" indent="-365125" algn="l" rtl="0" fontAlgn="base">
        <a:spcBef>
          <a:spcPct val="20000"/>
        </a:spcBef>
        <a:spcAft>
          <a:spcPct val="0"/>
        </a:spcAft>
        <a:buChar char="»"/>
        <a:defRPr sz="2000">
          <a:solidFill>
            <a:schemeClr val="tx1"/>
          </a:solidFill>
          <a:latin typeface="+mn-lt"/>
          <a:ea typeface="+mn-ea"/>
        </a:defRPr>
      </a:lvl6pPr>
      <a:lvl7pPr marL="3370263" indent="-365125" algn="l" rtl="0" fontAlgn="base">
        <a:spcBef>
          <a:spcPct val="20000"/>
        </a:spcBef>
        <a:spcAft>
          <a:spcPct val="0"/>
        </a:spcAft>
        <a:buChar char="»"/>
        <a:defRPr sz="2000">
          <a:solidFill>
            <a:schemeClr val="tx1"/>
          </a:solidFill>
          <a:latin typeface="+mn-lt"/>
          <a:ea typeface="+mn-ea"/>
        </a:defRPr>
      </a:lvl7pPr>
      <a:lvl8pPr marL="3827463" indent="-365125" algn="l" rtl="0" fontAlgn="base">
        <a:spcBef>
          <a:spcPct val="20000"/>
        </a:spcBef>
        <a:spcAft>
          <a:spcPct val="0"/>
        </a:spcAft>
        <a:buChar char="»"/>
        <a:defRPr sz="2000">
          <a:solidFill>
            <a:schemeClr val="tx1"/>
          </a:solidFill>
          <a:latin typeface="+mn-lt"/>
          <a:ea typeface="+mn-ea"/>
        </a:defRPr>
      </a:lvl8pPr>
      <a:lvl9pPr marL="4284663" indent="-365125"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hyperlink" Target="http://www.ieee802.org/1/files/public/docs2011/axbq-vissers-drni-data-plane-model-I-and-II-comparison-1011-v00.pptx"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itle 1"/>
          <p:cNvSpPr>
            <a:spLocks noGrp="1"/>
          </p:cNvSpPr>
          <p:nvPr>
            <p:ph type="ctrTitle"/>
          </p:nvPr>
        </p:nvSpPr>
        <p:spPr bwMode="auto">
          <a:xfrm>
            <a:off x="800100" y="2486025"/>
            <a:ext cx="9288015" cy="17145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Distributed Network Protection (DNP) architecture study</a:t>
            </a:r>
            <a:endParaRPr lang="en-GB" dirty="0" smtClean="0"/>
          </a:p>
        </p:txBody>
      </p:sp>
      <p:sp>
        <p:nvSpPr>
          <p:cNvPr id="1027" name="Subtitle 2"/>
          <p:cNvSpPr>
            <a:spLocks noGrp="1"/>
          </p:cNvSpPr>
          <p:nvPr>
            <p:ph type="subTitle"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Maarten Vissers</a:t>
            </a:r>
          </a:p>
          <a:p>
            <a:pPr eaLnBrk="1" hangingPunct="1"/>
            <a:r>
              <a:rPr lang="en-US" dirty="0" smtClean="0"/>
              <a:t>2011-11-10</a:t>
            </a:r>
          </a:p>
          <a:p>
            <a:pPr eaLnBrk="1" hangingPunct="1"/>
            <a:r>
              <a:rPr lang="en-GB" dirty="0" smtClean="0"/>
              <a:t>v3</a:t>
            </a:r>
          </a:p>
        </p:txBody>
      </p:sp>
      <p:sp>
        <p:nvSpPr>
          <p:cNvPr id="4" name="TextBox 3"/>
          <p:cNvSpPr txBox="1"/>
          <p:nvPr/>
        </p:nvSpPr>
        <p:spPr>
          <a:xfrm>
            <a:off x="439043" y="7168852"/>
            <a:ext cx="5203348" cy="430887"/>
          </a:xfrm>
          <a:prstGeom prst="rect">
            <a:avLst/>
          </a:prstGeom>
          <a:noFill/>
        </p:spPr>
        <p:txBody>
          <a:bodyPr wrap="none" lIns="0" tIns="0" rIns="0" bIns="0" rtlCol="0">
            <a:spAutoFit/>
          </a:bodyPr>
          <a:lstStyle/>
          <a:p>
            <a:r>
              <a:rPr lang="en-GB" sz="1400" b="0" dirty="0" smtClean="0"/>
              <a:t>v2: includes a few slides at the end illustrating segment protection</a:t>
            </a:r>
          </a:p>
          <a:p>
            <a:r>
              <a:rPr lang="en-GB" sz="1400" b="0" dirty="0" smtClean="0"/>
              <a:t>v3: minor enhancements to some figures</a:t>
            </a:r>
            <a:endParaRPr lang="en-US" sz="1400" b="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4" name="Group 553"/>
          <p:cNvGrpSpPr/>
          <p:nvPr/>
        </p:nvGrpSpPr>
        <p:grpSpPr>
          <a:xfrm>
            <a:off x="5959198" y="2993760"/>
            <a:ext cx="192114" cy="648072"/>
            <a:chOff x="6727650" y="2200300"/>
            <a:chExt cx="191838" cy="479590"/>
          </a:xfrm>
        </p:grpSpPr>
        <p:cxnSp>
          <p:nvCxnSpPr>
            <p:cNvPr id="561" name="Straight Connector 560"/>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4" name="Straight Connector 56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60" name="Group 459"/>
          <p:cNvGrpSpPr/>
          <p:nvPr/>
        </p:nvGrpSpPr>
        <p:grpSpPr>
          <a:xfrm>
            <a:off x="5071466" y="2993760"/>
            <a:ext cx="192114" cy="648072"/>
            <a:chOff x="6727650" y="2200300"/>
            <a:chExt cx="191838" cy="479590"/>
          </a:xfrm>
        </p:grpSpPr>
        <p:cxnSp>
          <p:nvCxnSpPr>
            <p:cNvPr id="464" name="Straight Connector 463"/>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5" name="Straight Connector 464"/>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 name="Title 4"/>
          <p:cNvSpPr>
            <a:spLocks noGrp="1"/>
          </p:cNvSpPr>
          <p:nvPr>
            <p:ph type="title"/>
          </p:nvPr>
        </p:nvSpPr>
        <p:spPr>
          <a:xfrm>
            <a:off x="533400" y="184076"/>
            <a:ext cx="9604375" cy="1015529"/>
          </a:xfrm>
        </p:spPr>
        <p:txBody>
          <a:bodyPr/>
          <a:lstStyle/>
          <a:p>
            <a:r>
              <a:rPr lang="en-GB" dirty="0" smtClean="0"/>
              <a:t>High level model of PEB/PB nodes</a:t>
            </a:r>
            <a:endParaRPr lang="en-US" dirty="0"/>
          </a:p>
        </p:txBody>
      </p:sp>
      <p:grpSp>
        <p:nvGrpSpPr>
          <p:cNvPr id="10" name="Group 43"/>
          <p:cNvGrpSpPr>
            <a:grpSpLocks noChangeAspect="1"/>
          </p:cNvGrpSpPr>
          <p:nvPr/>
        </p:nvGrpSpPr>
        <p:grpSpPr>
          <a:xfrm rot="10800000">
            <a:off x="4929374" y="5225458"/>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4257940" y="5225458"/>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586507" y="5225458"/>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2915074" y="5225458"/>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61"/>
          <p:cNvGrpSpPr>
            <a:grpSpLocks noChangeAspect="1"/>
          </p:cNvGrpSpPr>
          <p:nvPr/>
        </p:nvGrpSpPr>
        <p:grpSpPr>
          <a:xfrm rot="10800000" flipV="1">
            <a:off x="5407595" y="2226132"/>
            <a:ext cx="383676" cy="383676"/>
            <a:chOff x="655067" y="5296644"/>
            <a:chExt cx="504056" cy="504056"/>
          </a:xfrm>
          <a:solidFill>
            <a:schemeClr val="bg1"/>
          </a:solidFill>
        </p:grpSpPr>
        <p:sp>
          <p:nvSpPr>
            <p:cNvPr id="352" name="Isosceles Triangle 351"/>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3" name="Trapezoid 3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344" name="Straight Connector 343"/>
          <p:cNvCxnSpPr>
            <a:stCxn id="364" idx="0"/>
          </p:cNvCxnSpPr>
          <p:nvPr/>
        </p:nvCxnSpPr>
        <p:spPr bwMode="auto">
          <a:xfrm rot="10800000" flipV="1">
            <a:off x="5217131"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545698"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874264"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3202831"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a:endCxn id="352" idx="0"/>
          </p:cNvCxnSpPr>
          <p:nvPr/>
        </p:nvCxnSpPr>
        <p:spPr bwMode="auto">
          <a:xfrm rot="10800000" flipV="1">
            <a:off x="5599433" y="193837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61"/>
          <p:cNvGrpSpPr>
            <a:grpSpLocks noChangeAspect="1"/>
          </p:cNvGrpSpPr>
          <p:nvPr/>
        </p:nvGrpSpPr>
        <p:grpSpPr>
          <a:xfrm flipH="1">
            <a:off x="3777326" y="3142172"/>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4"/>
          <p:cNvGrpSpPr>
            <a:grpSpLocks noChangeAspect="1"/>
          </p:cNvGrpSpPr>
          <p:nvPr/>
        </p:nvGrpSpPr>
        <p:grpSpPr>
          <a:xfrm flipH="1">
            <a:off x="4256922" y="3142172"/>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448760"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969164"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61"/>
          <p:cNvGrpSpPr>
            <a:grpSpLocks noChangeAspect="1"/>
          </p:cNvGrpSpPr>
          <p:nvPr/>
        </p:nvGrpSpPr>
        <p:grpSpPr>
          <a:xfrm flipH="1">
            <a:off x="2818136" y="3142172"/>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448760"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352841"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544679"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87324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4065084"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96916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91405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105893"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3009974"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3009974"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rot="10800000">
            <a:off x="5503514"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rot="10800000">
            <a:off x="5695352"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rot="10800000">
            <a:off x="5599433"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6" name="TextBox 555"/>
          <p:cNvSpPr txBox="1"/>
          <p:nvPr/>
        </p:nvSpPr>
        <p:spPr>
          <a:xfrm>
            <a:off x="2456366" y="2500737"/>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777326" y="2500737"/>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58" name="TextBox 557"/>
          <p:cNvSpPr txBox="1"/>
          <p:nvPr/>
        </p:nvSpPr>
        <p:spPr>
          <a:xfrm>
            <a:off x="5120193" y="1650619"/>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560" name="TextBox 559"/>
          <p:cNvSpPr txBox="1"/>
          <p:nvPr/>
        </p:nvSpPr>
        <p:spPr>
          <a:xfrm>
            <a:off x="4473059" y="6099765"/>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753" name="Group 43"/>
          <p:cNvGrpSpPr>
            <a:grpSpLocks noChangeAspect="1"/>
          </p:cNvGrpSpPr>
          <p:nvPr/>
        </p:nvGrpSpPr>
        <p:grpSpPr>
          <a:xfrm rot="10800000">
            <a:off x="6272241" y="5225460"/>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4" name="Group 46"/>
          <p:cNvGrpSpPr>
            <a:grpSpLocks noChangeAspect="1"/>
          </p:cNvGrpSpPr>
          <p:nvPr/>
        </p:nvGrpSpPr>
        <p:grpSpPr>
          <a:xfrm rot="10800000">
            <a:off x="5600807" y="5225460"/>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5217131" y="464994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12121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02529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40896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313050"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545698"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44977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435385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737536"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641617"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874264"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778345"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682426"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06610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97018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3202831"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310691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301099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39466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3298750"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559998" y="4649951"/>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464079"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6368160"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751836"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655917"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888564"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792645"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696726"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6080402"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984483"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559998" y="5800974"/>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888564" y="5800974"/>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99" name="Group 355"/>
          <p:cNvGrpSpPr/>
          <p:nvPr/>
        </p:nvGrpSpPr>
        <p:grpSpPr>
          <a:xfrm>
            <a:off x="3814691" y="3621767"/>
            <a:ext cx="317190" cy="383676"/>
            <a:chOff x="4277907" y="2848372"/>
            <a:chExt cx="238120" cy="288032"/>
          </a:xfrm>
        </p:grpSpPr>
        <p:grpSp>
          <p:nvGrpSpPr>
            <p:cNvPr id="800"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1"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2"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7" name="Group 621"/>
          <p:cNvGrpSpPr/>
          <p:nvPr/>
        </p:nvGrpSpPr>
        <p:grpSpPr>
          <a:xfrm>
            <a:off x="4293516" y="3621767"/>
            <a:ext cx="317190" cy="383676"/>
            <a:chOff x="4277907" y="2848372"/>
            <a:chExt cx="238120" cy="288032"/>
          </a:xfrm>
        </p:grpSpPr>
        <p:grpSp>
          <p:nvGrpSpPr>
            <p:cNvPr id="818"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1"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2"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33" name="Group 637"/>
          <p:cNvGrpSpPr/>
          <p:nvPr/>
        </p:nvGrpSpPr>
        <p:grpSpPr>
          <a:xfrm>
            <a:off x="2854730" y="3621767"/>
            <a:ext cx="317190" cy="383676"/>
            <a:chOff x="4277907" y="2848372"/>
            <a:chExt cx="238120" cy="288032"/>
          </a:xfrm>
        </p:grpSpPr>
        <p:grpSp>
          <p:nvGrpSpPr>
            <p:cNvPr id="834"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7"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8"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2" name="Group 953"/>
          <p:cNvGrpSpPr/>
          <p:nvPr/>
        </p:nvGrpSpPr>
        <p:grpSpPr>
          <a:xfrm>
            <a:off x="2946797" y="4745863"/>
            <a:ext cx="511567" cy="383676"/>
            <a:chOff x="2335066" y="5800700"/>
            <a:chExt cx="384042" cy="288032"/>
          </a:xfrm>
          <a:solidFill>
            <a:srgbClr val="FFFF00"/>
          </a:solidFill>
        </p:grpSpPr>
        <p:grpSp>
          <p:nvGrpSpPr>
            <p:cNvPr id="943" name="Group 263"/>
            <p:cNvGrpSpPr>
              <a:grpSpLocks noChangeAspect="1"/>
            </p:cNvGrpSpPr>
            <p:nvPr/>
          </p:nvGrpSpPr>
          <p:grpSpPr>
            <a:xfrm>
              <a:off x="2335066" y="5800700"/>
              <a:ext cx="96010" cy="288032"/>
              <a:chOff x="1951211" y="1696244"/>
              <a:chExt cx="144016" cy="432048"/>
            </a:xfrm>
            <a:grp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4" name="Group 264"/>
            <p:cNvGrpSpPr>
              <a:grpSpLocks noChangeAspect="1"/>
            </p:cNvGrpSpPr>
            <p:nvPr/>
          </p:nvGrpSpPr>
          <p:grpSpPr>
            <a:xfrm>
              <a:off x="2408079" y="5800700"/>
              <a:ext cx="96010" cy="288032"/>
              <a:chOff x="1951211" y="1696244"/>
              <a:chExt cx="144016" cy="432048"/>
            </a:xfrm>
            <a:grp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9" name="Group 273"/>
            <p:cNvGrpSpPr>
              <a:grpSpLocks noChangeAspect="1"/>
            </p:cNvGrpSpPr>
            <p:nvPr/>
          </p:nvGrpSpPr>
          <p:grpSpPr>
            <a:xfrm>
              <a:off x="2481939" y="5800700"/>
              <a:ext cx="96010" cy="288032"/>
              <a:chOff x="1951211" y="1696244"/>
              <a:chExt cx="144016" cy="432048"/>
            </a:xfrm>
            <a:grp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4" name="Group 273"/>
            <p:cNvGrpSpPr>
              <a:grpSpLocks noChangeAspect="1"/>
            </p:cNvGrpSpPr>
            <p:nvPr/>
          </p:nvGrpSpPr>
          <p:grpSpPr>
            <a:xfrm>
              <a:off x="2551466" y="5800700"/>
              <a:ext cx="96010" cy="288032"/>
              <a:chOff x="1951211" y="1696244"/>
              <a:chExt cx="144016" cy="432048"/>
            </a:xfrm>
            <a:grp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73"/>
            <p:cNvGrpSpPr>
              <a:grpSpLocks noChangeAspect="1"/>
            </p:cNvGrpSpPr>
            <p:nvPr/>
          </p:nvGrpSpPr>
          <p:grpSpPr>
            <a:xfrm>
              <a:off x="2623098" y="5800700"/>
              <a:ext cx="96010" cy="288032"/>
              <a:chOff x="1951211" y="1696244"/>
              <a:chExt cx="144016" cy="432048"/>
            </a:xfrm>
            <a:grp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6" name="Group 954"/>
          <p:cNvGrpSpPr/>
          <p:nvPr/>
        </p:nvGrpSpPr>
        <p:grpSpPr>
          <a:xfrm>
            <a:off x="3618731" y="4745863"/>
            <a:ext cx="511567" cy="383676"/>
            <a:chOff x="2335066" y="5800700"/>
            <a:chExt cx="384042" cy="288032"/>
          </a:xfrm>
          <a:solidFill>
            <a:srgbClr val="FFFF00"/>
          </a:solidFill>
        </p:grpSpPr>
        <p:grpSp>
          <p:nvGrpSpPr>
            <p:cNvPr id="957" name="Group 263"/>
            <p:cNvGrpSpPr>
              <a:grpSpLocks noChangeAspect="1"/>
            </p:cNvGrpSpPr>
            <p:nvPr/>
          </p:nvGrpSpPr>
          <p:grpSpPr>
            <a:xfrm>
              <a:off x="2335066" y="5800700"/>
              <a:ext cx="96010" cy="288032"/>
              <a:chOff x="1951211" y="1696244"/>
              <a:chExt cx="144016" cy="432048"/>
            </a:xfrm>
            <a:grp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8" name="Group 264"/>
            <p:cNvGrpSpPr>
              <a:grpSpLocks noChangeAspect="1"/>
            </p:cNvGrpSpPr>
            <p:nvPr/>
          </p:nvGrpSpPr>
          <p:grpSpPr>
            <a:xfrm>
              <a:off x="2408079" y="5800700"/>
              <a:ext cx="96010" cy="288032"/>
              <a:chOff x="1951211" y="1696244"/>
              <a:chExt cx="144016" cy="432048"/>
            </a:xfrm>
            <a:grp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73"/>
            <p:cNvGrpSpPr>
              <a:grpSpLocks noChangeAspect="1"/>
            </p:cNvGrpSpPr>
            <p:nvPr/>
          </p:nvGrpSpPr>
          <p:grpSpPr>
            <a:xfrm>
              <a:off x="2481939" y="5800700"/>
              <a:ext cx="96010" cy="288032"/>
              <a:chOff x="1951211" y="1696244"/>
              <a:chExt cx="144016" cy="432048"/>
            </a:xfrm>
            <a:grp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2551466" y="5800700"/>
              <a:ext cx="96010" cy="288032"/>
              <a:chOff x="1951211" y="1696244"/>
              <a:chExt cx="144016" cy="432048"/>
            </a:xfrm>
            <a:grp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1" name="Group 273"/>
            <p:cNvGrpSpPr>
              <a:grpSpLocks noChangeAspect="1"/>
            </p:cNvGrpSpPr>
            <p:nvPr/>
          </p:nvGrpSpPr>
          <p:grpSpPr>
            <a:xfrm>
              <a:off x="2623098" y="5800700"/>
              <a:ext cx="96010" cy="288032"/>
              <a:chOff x="1951211" y="1696244"/>
              <a:chExt cx="144016" cy="432048"/>
            </a:xfrm>
            <a:grp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2" name="Group 980"/>
          <p:cNvGrpSpPr/>
          <p:nvPr/>
        </p:nvGrpSpPr>
        <p:grpSpPr>
          <a:xfrm>
            <a:off x="4289663" y="4745863"/>
            <a:ext cx="511567" cy="383676"/>
            <a:chOff x="2335066" y="5800700"/>
            <a:chExt cx="384042" cy="288032"/>
          </a:xfrm>
          <a:solidFill>
            <a:srgbClr val="FFFF00"/>
          </a:solidFill>
        </p:grpSpPr>
        <p:grpSp>
          <p:nvGrpSpPr>
            <p:cNvPr id="983" name="Group 263"/>
            <p:cNvGrpSpPr>
              <a:grpSpLocks noChangeAspect="1"/>
            </p:cNvGrpSpPr>
            <p:nvPr/>
          </p:nvGrpSpPr>
          <p:grpSpPr>
            <a:xfrm>
              <a:off x="2335066" y="5800700"/>
              <a:ext cx="96010" cy="288032"/>
              <a:chOff x="1951211" y="1696244"/>
              <a:chExt cx="144016" cy="432048"/>
            </a:xfrm>
            <a:grp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4" name="Group 264"/>
            <p:cNvGrpSpPr>
              <a:grpSpLocks noChangeAspect="1"/>
            </p:cNvGrpSpPr>
            <p:nvPr/>
          </p:nvGrpSpPr>
          <p:grpSpPr>
            <a:xfrm>
              <a:off x="2408079" y="5800700"/>
              <a:ext cx="96010" cy="288032"/>
              <a:chOff x="1951211" y="1696244"/>
              <a:chExt cx="144016" cy="432048"/>
            </a:xfrm>
            <a:grp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5" name="Group 273"/>
            <p:cNvGrpSpPr>
              <a:grpSpLocks noChangeAspect="1"/>
            </p:cNvGrpSpPr>
            <p:nvPr/>
          </p:nvGrpSpPr>
          <p:grpSpPr>
            <a:xfrm>
              <a:off x="2481939" y="5800700"/>
              <a:ext cx="96010" cy="288032"/>
              <a:chOff x="1951211" y="1696244"/>
              <a:chExt cx="144016" cy="432048"/>
            </a:xfrm>
            <a:grp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6" name="Group 273"/>
            <p:cNvGrpSpPr>
              <a:grpSpLocks noChangeAspect="1"/>
            </p:cNvGrpSpPr>
            <p:nvPr/>
          </p:nvGrpSpPr>
          <p:grpSpPr>
            <a:xfrm>
              <a:off x="2551466" y="5800700"/>
              <a:ext cx="96010" cy="288032"/>
              <a:chOff x="1951211" y="1696244"/>
              <a:chExt cx="144016" cy="432048"/>
            </a:xfrm>
            <a:grp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4" name="Group 273"/>
            <p:cNvGrpSpPr>
              <a:grpSpLocks noChangeAspect="1"/>
            </p:cNvGrpSpPr>
            <p:nvPr/>
          </p:nvGrpSpPr>
          <p:grpSpPr>
            <a:xfrm>
              <a:off x="2623098" y="5800700"/>
              <a:ext cx="96010" cy="288032"/>
              <a:chOff x="1951211" y="1696244"/>
              <a:chExt cx="144016" cy="432048"/>
            </a:xfrm>
            <a:grp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25" name="Group 1006"/>
          <p:cNvGrpSpPr/>
          <p:nvPr/>
        </p:nvGrpSpPr>
        <p:grpSpPr>
          <a:xfrm>
            <a:off x="4961598" y="4745863"/>
            <a:ext cx="511567" cy="383676"/>
            <a:chOff x="2335066" y="5800700"/>
            <a:chExt cx="384042" cy="288032"/>
          </a:xfrm>
          <a:solidFill>
            <a:srgbClr val="FFFF00"/>
          </a:solidFill>
        </p:grpSpPr>
        <p:grpSp>
          <p:nvGrpSpPr>
            <p:cNvPr id="226" name="Group 263"/>
            <p:cNvGrpSpPr>
              <a:grpSpLocks noChangeAspect="1"/>
            </p:cNvGrpSpPr>
            <p:nvPr/>
          </p:nvGrpSpPr>
          <p:grpSpPr>
            <a:xfrm>
              <a:off x="2335066" y="5800700"/>
              <a:ext cx="96010" cy="288032"/>
              <a:chOff x="1951211" y="1696244"/>
              <a:chExt cx="144016" cy="432048"/>
            </a:xfrm>
            <a:grp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7" name="Group 264"/>
            <p:cNvGrpSpPr>
              <a:grpSpLocks noChangeAspect="1"/>
            </p:cNvGrpSpPr>
            <p:nvPr/>
          </p:nvGrpSpPr>
          <p:grpSpPr>
            <a:xfrm>
              <a:off x="2408079" y="5800700"/>
              <a:ext cx="96010" cy="288032"/>
              <a:chOff x="1951211" y="1696244"/>
              <a:chExt cx="144016" cy="432048"/>
            </a:xfrm>
            <a:grp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8" name="Group 273"/>
            <p:cNvGrpSpPr>
              <a:grpSpLocks noChangeAspect="1"/>
            </p:cNvGrpSpPr>
            <p:nvPr/>
          </p:nvGrpSpPr>
          <p:grpSpPr>
            <a:xfrm>
              <a:off x="2481939" y="5800700"/>
              <a:ext cx="96010" cy="288032"/>
              <a:chOff x="1951211" y="1696244"/>
              <a:chExt cx="144016" cy="432048"/>
            </a:xfrm>
            <a:grp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9" name="Group 273"/>
            <p:cNvGrpSpPr>
              <a:grpSpLocks noChangeAspect="1"/>
            </p:cNvGrpSpPr>
            <p:nvPr/>
          </p:nvGrpSpPr>
          <p:grpSpPr>
            <a:xfrm>
              <a:off x="2551466" y="5800700"/>
              <a:ext cx="96010" cy="288032"/>
              <a:chOff x="1951211" y="1696244"/>
              <a:chExt cx="144016" cy="432048"/>
            </a:xfrm>
            <a:grp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0" name="Group 273"/>
            <p:cNvGrpSpPr>
              <a:grpSpLocks noChangeAspect="1"/>
            </p:cNvGrpSpPr>
            <p:nvPr/>
          </p:nvGrpSpPr>
          <p:grpSpPr>
            <a:xfrm>
              <a:off x="2623098" y="5800700"/>
              <a:ext cx="96010" cy="288032"/>
              <a:chOff x="1951211" y="1696244"/>
              <a:chExt cx="144016" cy="432048"/>
            </a:xfrm>
            <a:grp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1" name="Group 1032"/>
          <p:cNvGrpSpPr/>
          <p:nvPr/>
        </p:nvGrpSpPr>
        <p:grpSpPr>
          <a:xfrm>
            <a:off x="5632530" y="4745863"/>
            <a:ext cx="511567" cy="383676"/>
            <a:chOff x="2335066" y="5800700"/>
            <a:chExt cx="384042" cy="288032"/>
          </a:xfrm>
          <a:solidFill>
            <a:srgbClr val="FFFF00"/>
          </a:solidFill>
        </p:grpSpPr>
        <p:grpSp>
          <p:nvGrpSpPr>
            <p:cNvPr id="232" name="Group 263"/>
            <p:cNvGrpSpPr>
              <a:grpSpLocks noChangeAspect="1"/>
            </p:cNvGrpSpPr>
            <p:nvPr/>
          </p:nvGrpSpPr>
          <p:grpSpPr>
            <a:xfrm>
              <a:off x="2335066" y="5800700"/>
              <a:ext cx="96010" cy="288032"/>
              <a:chOff x="1951211" y="1696244"/>
              <a:chExt cx="144016" cy="432048"/>
            </a:xfrm>
            <a:grp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64"/>
            <p:cNvGrpSpPr>
              <a:grpSpLocks noChangeAspect="1"/>
            </p:cNvGrpSpPr>
            <p:nvPr/>
          </p:nvGrpSpPr>
          <p:grpSpPr>
            <a:xfrm>
              <a:off x="2408079" y="5800700"/>
              <a:ext cx="96010" cy="288032"/>
              <a:chOff x="1951211" y="1696244"/>
              <a:chExt cx="144016" cy="432048"/>
            </a:xfrm>
            <a:grp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4" name="Group 273"/>
            <p:cNvGrpSpPr>
              <a:grpSpLocks noChangeAspect="1"/>
            </p:cNvGrpSpPr>
            <p:nvPr/>
          </p:nvGrpSpPr>
          <p:grpSpPr>
            <a:xfrm>
              <a:off x="2481939" y="5800700"/>
              <a:ext cx="96010" cy="288032"/>
              <a:chOff x="1951211" y="1696244"/>
              <a:chExt cx="144016" cy="432048"/>
            </a:xfrm>
            <a:grp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5" name="Group 273"/>
            <p:cNvGrpSpPr>
              <a:grpSpLocks noChangeAspect="1"/>
            </p:cNvGrpSpPr>
            <p:nvPr/>
          </p:nvGrpSpPr>
          <p:grpSpPr>
            <a:xfrm>
              <a:off x="2551466" y="5800700"/>
              <a:ext cx="96010" cy="288032"/>
              <a:chOff x="1951211" y="1696244"/>
              <a:chExt cx="144016" cy="432048"/>
            </a:xfrm>
            <a:grp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6" name="Group 273"/>
            <p:cNvGrpSpPr>
              <a:grpSpLocks noChangeAspect="1"/>
            </p:cNvGrpSpPr>
            <p:nvPr/>
          </p:nvGrpSpPr>
          <p:grpSpPr>
            <a:xfrm>
              <a:off x="2623098" y="5800700"/>
              <a:ext cx="96010" cy="288032"/>
              <a:chOff x="1951211" y="1696244"/>
              <a:chExt cx="144016" cy="432048"/>
            </a:xfrm>
            <a:grp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7" name="Group 1058"/>
          <p:cNvGrpSpPr/>
          <p:nvPr/>
        </p:nvGrpSpPr>
        <p:grpSpPr>
          <a:xfrm>
            <a:off x="6304464" y="4745863"/>
            <a:ext cx="511567" cy="383676"/>
            <a:chOff x="2335066" y="5800700"/>
            <a:chExt cx="384042" cy="288032"/>
          </a:xfrm>
          <a:solidFill>
            <a:srgbClr val="FFFF00"/>
          </a:solidFill>
        </p:grpSpPr>
        <p:grpSp>
          <p:nvGrpSpPr>
            <p:cNvPr id="238" name="Group 263"/>
            <p:cNvGrpSpPr>
              <a:grpSpLocks noChangeAspect="1"/>
            </p:cNvGrpSpPr>
            <p:nvPr/>
          </p:nvGrpSpPr>
          <p:grpSpPr>
            <a:xfrm>
              <a:off x="2335066" y="5800700"/>
              <a:ext cx="96010" cy="288032"/>
              <a:chOff x="1951211" y="1696244"/>
              <a:chExt cx="144016" cy="432048"/>
            </a:xfrm>
            <a:grp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9" name="Group 264"/>
            <p:cNvGrpSpPr>
              <a:grpSpLocks noChangeAspect="1"/>
            </p:cNvGrpSpPr>
            <p:nvPr/>
          </p:nvGrpSpPr>
          <p:grpSpPr>
            <a:xfrm>
              <a:off x="2408079" y="5800700"/>
              <a:ext cx="96010" cy="288032"/>
              <a:chOff x="1951211" y="1696244"/>
              <a:chExt cx="144016" cy="432048"/>
            </a:xfrm>
            <a:grp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0" name="Group 273"/>
            <p:cNvGrpSpPr>
              <a:grpSpLocks noChangeAspect="1"/>
            </p:cNvGrpSpPr>
            <p:nvPr/>
          </p:nvGrpSpPr>
          <p:grpSpPr>
            <a:xfrm>
              <a:off x="2481939" y="5800700"/>
              <a:ext cx="96010" cy="288032"/>
              <a:chOff x="1951211" y="1696244"/>
              <a:chExt cx="144016" cy="432048"/>
            </a:xfrm>
            <a:grp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1" name="Group 273"/>
            <p:cNvGrpSpPr>
              <a:grpSpLocks noChangeAspect="1"/>
            </p:cNvGrpSpPr>
            <p:nvPr/>
          </p:nvGrpSpPr>
          <p:grpSpPr>
            <a:xfrm>
              <a:off x="2551466" y="5800700"/>
              <a:ext cx="96010" cy="288032"/>
              <a:chOff x="1951211" y="1696244"/>
              <a:chExt cx="144016" cy="432048"/>
            </a:xfrm>
            <a:grp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2" name="Group 273"/>
            <p:cNvGrpSpPr>
              <a:grpSpLocks noChangeAspect="1"/>
            </p:cNvGrpSpPr>
            <p:nvPr/>
          </p:nvGrpSpPr>
          <p:grpSpPr>
            <a:xfrm>
              <a:off x="2623098" y="5800700"/>
              <a:ext cx="96010" cy="288032"/>
              <a:chOff x="1951211" y="1696244"/>
              <a:chExt cx="144016" cy="432048"/>
            </a:xfrm>
            <a:grp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763026" y="4073880"/>
            <a:ext cx="6596897" cy="60299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6" name="TextBox 1085"/>
          <p:cNvSpPr txBox="1"/>
          <p:nvPr/>
        </p:nvSpPr>
        <p:spPr>
          <a:xfrm>
            <a:off x="7063779" y="4865968"/>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1087" name="TextBox 1086"/>
          <p:cNvSpPr txBox="1"/>
          <p:nvPr/>
        </p:nvSpPr>
        <p:spPr>
          <a:xfrm>
            <a:off x="6343699" y="3569824"/>
            <a:ext cx="1296144" cy="430887"/>
          </a:xfrm>
          <a:prstGeom prst="rect">
            <a:avLst/>
          </a:prstGeom>
          <a:noFill/>
        </p:spPr>
        <p:txBody>
          <a:bodyPr wrap="square" lIns="0" tIns="0" rIns="0" bIns="0" rtlCol="0">
            <a:spAutoFit/>
          </a:bodyPr>
          <a:lstStyle/>
          <a:p>
            <a:r>
              <a:rPr lang="en-GB" sz="1400" b="0" dirty="0" smtClean="0"/>
              <a:t>CVLAN </a:t>
            </a:r>
            <a:r>
              <a:rPr lang="en-GB" sz="1400" b="0" dirty="0" err="1" smtClean="0"/>
              <a:t>mux</a:t>
            </a:r>
            <a:endParaRPr lang="en-GB" sz="1400" b="0" dirty="0" smtClean="0"/>
          </a:p>
          <a:p>
            <a:r>
              <a:rPr lang="en-GB" sz="1400" b="0" dirty="0" smtClean="0"/>
              <a:t>SVLAN MEP</a:t>
            </a:r>
            <a:endParaRPr lang="en-US" sz="1400" b="0" dirty="0" smtClean="0"/>
          </a:p>
        </p:txBody>
      </p:sp>
      <p:sp>
        <p:nvSpPr>
          <p:cNvPr id="1088" name="TextBox 1087"/>
          <p:cNvSpPr txBox="1"/>
          <p:nvPr/>
        </p:nvSpPr>
        <p:spPr>
          <a:xfrm>
            <a:off x="6343699" y="3137776"/>
            <a:ext cx="1512168" cy="215444"/>
          </a:xfrm>
          <a:prstGeom prst="rect">
            <a:avLst/>
          </a:prstGeom>
          <a:noFill/>
        </p:spPr>
        <p:txBody>
          <a:bodyPr wrap="square" lIns="0" tIns="0" rIns="0" bIns="0" rtlCol="0">
            <a:spAutoFit/>
          </a:bodyPr>
          <a:lstStyle/>
          <a:p>
            <a:r>
              <a:rPr lang="en-GB" sz="1400" b="0" dirty="0" smtClean="0"/>
              <a:t>CVLAN MEP/MIP</a:t>
            </a:r>
            <a:endParaRPr lang="en-US" sz="1400" b="0" dirty="0" smtClean="0"/>
          </a:p>
        </p:txBody>
      </p:sp>
      <p:cxnSp>
        <p:nvCxnSpPr>
          <p:cNvPr id="443" name="Straight Connector 442"/>
          <p:cNvCxnSpPr>
            <a:stCxn id="458" idx="0"/>
          </p:cNvCxnSpPr>
          <p:nvPr/>
        </p:nvCxnSpPr>
        <p:spPr bwMode="auto">
          <a:xfrm>
            <a:off x="5167386" y="400187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5" name="Group 22"/>
          <p:cNvGrpSpPr>
            <a:grpSpLocks noChangeAspect="1"/>
          </p:cNvGrpSpPr>
          <p:nvPr/>
        </p:nvGrpSpPr>
        <p:grpSpPr>
          <a:xfrm rot="10800000">
            <a:off x="4975548" y="3618195"/>
            <a:ext cx="383676" cy="383676"/>
            <a:chOff x="655067" y="5296644"/>
            <a:chExt cx="504056" cy="504056"/>
          </a:xfrm>
          <a:solidFill>
            <a:schemeClr val="bg1"/>
          </a:solidFill>
        </p:grpSpPr>
        <p:sp>
          <p:nvSpPr>
            <p:cNvPr id="458" name="Isosceles Triangle 45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9" name="Trapezoid 45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6" name="Group 637"/>
          <p:cNvGrpSpPr/>
          <p:nvPr/>
        </p:nvGrpSpPr>
        <p:grpSpPr>
          <a:xfrm flipV="1">
            <a:off x="5004817" y="3091053"/>
            <a:ext cx="317190" cy="383676"/>
            <a:chOff x="4277907" y="2848372"/>
            <a:chExt cx="238120" cy="288032"/>
          </a:xfrm>
          <a:solidFill>
            <a:srgbClr val="FF99FF"/>
          </a:solidFill>
        </p:grpSpPr>
        <p:grpSp>
          <p:nvGrpSpPr>
            <p:cNvPr id="479" name="Group 263"/>
            <p:cNvGrpSpPr>
              <a:grpSpLocks noChangeAspect="1"/>
            </p:cNvGrpSpPr>
            <p:nvPr/>
          </p:nvGrpSpPr>
          <p:grpSpPr>
            <a:xfrm>
              <a:off x="4277907" y="2848372"/>
              <a:ext cx="96010" cy="288032"/>
              <a:chOff x="1951211" y="1696244"/>
              <a:chExt cx="144016" cy="432048"/>
            </a:xfrm>
            <a:grpFill/>
          </p:grpSpPr>
          <p:sp>
            <p:nvSpPr>
              <p:cNvPr id="522" name="Flowchart: Delay 52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4" name="Flowchart: Delay 52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5" name="Isosceles Triangle 52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0" name="Group 264"/>
            <p:cNvGrpSpPr>
              <a:grpSpLocks noChangeAspect="1"/>
            </p:cNvGrpSpPr>
            <p:nvPr/>
          </p:nvGrpSpPr>
          <p:grpSpPr>
            <a:xfrm>
              <a:off x="4346157" y="2848372"/>
              <a:ext cx="96010" cy="288032"/>
              <a:chOff x="1951211" y="1696244"/>
              <a:chExt cx="144016" cy="432048"/>
            </a:xfrm>
            <a:grpFill/>
          </p:grpSpPr>
          <p:sp>
            <p:nvSpPr>
              <p:cNvPr id="517" name="Flowchart: Delay 5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9" name="Isosceles Triangle 51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Flowchart: Delay 51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1" name="Isosceles Triangle 52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a:off x="4420017" y="2848372"/>
              <a:ext cx="96010" cy="288032"/>
              <a:chOff x="1951211" y="1696244"/>
              <a:chExt cx="144016" cy="432048"/>
            </a:xfrm>
            <a:grpFill/>
          </p:grpSpPr>
          <p:sp>
            <p:nvSpPr>
              <p:cNvPr id="508" name="Flowchart: Delay 50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526" name="Straight Connector 525"/>
          <p:cNvCxnSpPr>
            <a:stCxn id="528" idx="0"/>
          </p:cNvCxnSpPr>
          <p:nvPr/>
        </p:nvCxnSpPr>
        <p:spPr bwMode="auto">
          <a:xfrm>
            <a:off x="5599434" y="4001871"/>
            <a:ext cx="0" cy="7200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2"/>
          <p:cNvGrpSpPr>
            <a:grpSpLocks noChangeAspect="1"/>
          </p:cNvGrpSpPr>
          <p:nvPr/>
        </p:nvGrpSpPr>
        <p:grpSpPr>
          <a:xfrm rot="10800000">
            <a:off x="5407596" y="3618195"/>
            <a:ext cx="383676" cy="383676"/>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0" name="Group 529"/>
          <p:cNvGrpSpPr/>
          <p:nvPr/>
        </p:nvGrpSpPr>
        <p:grpSpPr>
          <a:xfrm>
            <a:off x="5503514" y="3016848"/>
            <a:ext cx="192114" cy="600518"/>
            <a:chOff x="6727650" y="2200300"/>
            <a:chExt cx="191838" cy="479590"/>
          </a:xfrm>
        </p:grpSpPr>
        <p:cxnSp>
          <p:nvCxnSpPr>
            <p:cNvPr id="531" name="Straight Connector 530"/>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34" name="Group 637"/>
          <p:cNvGrpSpPr/>
          <p:nvPr/>
        </p:nvGrpSpPr>
        <p:grpSpPr>
          <a:xfrm flipV="1">
            <a:off x="5440286" y="3114140"/>
            <a:ext cx="317190" cy="383676"/>
            <a:chOff x="4277907" y="2848372"/>
            <a:chExt cx="238120" cy="288032"/>
          </a:xfrm>
          <a:solidFill>
            <a:srgbClr val="FF99FF"/>
          </a:solidFill>
        </p:grpSpPr>
        <p:grpSp>
          <p:nvGrpSpPr>
            <p:cNvPr id="535" name="Group 263"/>
            <p:cNvGrpSpPr>
              <a:grpSpLocks noChangeAspect="1"/>
            </p:cNvGrpSpPr>
            <p:nvPr/>
          </p:nvGrpSpPr>
          <p:grpSpPr>
            <a:xfrm>
              <a:off x="4277907" y="2848372"/>
              <a:ext cx="96010" cy="288032"/>
              <a:chOff x="1951211" y="1696244"/>
              <a:chExt cx="144016" cy="432048"/>
            </a:xfrm>
            <a:grpFill/>
          </p:grpSpPr>
          <p:sp>
            <p:nvSpPr>
              <p:cNvPr id="546" name="Flowchart: Delay 54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7" name="Isosceles Triangle 5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8" name="Flowchart: Delay 54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6" name="Group 264"/>
            <p:cNvGrpSpPr>
              <a:grpSpLocks noChangeAspect="1"/>
            </p:cNvGrpSpPr>
            <p:nvPr/>
          </p:nvGrpSpPr>
          <p:grpSpPr>
            <a:xfrm>
              <a:off x="4346157" y="2848372"/>
              <a:ext cx="96010" cy="288032"/>
              <a:chOff x="1951211" y="1696244"/>
              <a:chExt cx="144016" cy="432048"/>
            </a:xfrm>
            <a:grpFill/>
          </p:grpSpPr>
          <p:sp>
            <p:nvSpPr>
              <p:cNvPr id="542" name="Flowchart: Delay 54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Flowchart: Delay 5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a:off x="4420017" y="2848372"/>
              <a:ext cx="96010" cy="288032"/>
              <a:chOff x="1951211" y="1696244"/>
              <a:chExt cx="144016" cy="432048"/>
            </a:xfrm>
            <a:grpFill/>
          </p:grpSpPr>
          <p:sp>
            <p:nvSpPr>
              <p:cNvPr id="538" name="Flowchart: Delay 53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Isosceles Triangle 53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550" name="Straight Connector 549"/>
          <p:cNvCxnSpPr>
            <a:stCxn id="552" idx="0"/>
          </p:cNvCxnSpPr>
          <p:nvPr/>
        </p:nvCxnSpPr>
        <p:spPr bwMode="auto">
          <a:xfrm>
            <a:off x="6055118" y="400187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1" name="Group 22"/>
          <p:cNvGrpSpPr>
            <a:grpSpLocks noChangeAspect="1"/>
          </p:cNvGrpSpPr>
          <p:nvPr/>
        </p:nvGrpSpPr>
        <p:grpSpPr>
          <a:xfrm rot="10800000">
            <a:off x="5863280" y="3618195"/>
            <a:ext cx="383676" cy="383676"/>
            <a:chOff x="655067" y="5296644"/>
            <a:chExt cx="504056" cy="504056"/>
          </a:xfrm>
          <a:solidFill>
            <a:schemeClr val="bg1"/>
          </a:solidFill>
        </p:grpSpPr>
        <p:sp>
          <p:nvSpPr>
            <p:cNvPr id="552" name="Isosceles Triangle 551"/>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3" name="Trapezoid 5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83" name="Group 637"/>
          <p:cNvGrpSpPr/>
          <p:nvPr/>
        </p:nvGrpSpPr>
        <p:grpSpPr>
          <a:xfrm flipV="1">
            <a:off x="5895970" y="3091053"/>
            <a:ext cx="317190" cy="383676"/>
            <a:chOff x="4277907" y="2848372"/>
            <a:chExt cx="238120" cy="288032"/>
          </a:xfrm>
          <a:solidFill>
            <a:srgbClr val="FF99FF"/>
          </a:solidFill>
        </p:grpSpPr>
        <p:grpSp>
          <p:nvGrpSpPr>
            <p:cNvPr id="587" name="Group 263"/>
            <p:cNvGrpSpPr>
              <a:grpSpLocks noChangeAspect="1"/>
            </p:cNvGrpSpPr>
            <p:nvPr/>
          </p:nvGrpSpPr>
          <p:grpSpPr>
            <a:xfrm>
              <a:off x="4277907" y="2848372"/>
              <a:ext cx="96010" cy="288032"/>
              <a:chOff x="1951211" y="1696244"/>
              <a:chExt cx="144016" cy="432048"/>
            </a:xfrm>
            <a:grpFill/>
          </p:grpSpPr>
          <p:sp>
            <p:nvSpPr>
              <p:cNvPr id="640" name="Flowchart: Delay 63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1" name="Isosceles Triangle 64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4" name="Flowchart: Delay 65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5" name="Isosceles Triangle 65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1" name="Group 264"/>
            <p:cNvGrpSpPr>
              <a:grpSpLocks noChangeAspect="1"/>
            </p:cNvGrpSpPr>
            <p:nvPr/>
          </p:nvGrpSpPr>
          <p:grpSpPr>
            <a:xfrm>
              <a:off x="4346157" y="2848372"/>
              <a:ext cx="96010" cy="288032"/>
              <a:chOff x="1951211" y="1696244"/>
              <a:chExt cx="144016" cy="432048"/>
            </a:xfrm>
            <a:grpFill/>
          </p:grpSpPr>
          <p:sp>
            <p:nvSpPr>
              <p:cNvPr id="624" name="Flowchart: Delay 6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5" name="Isosceles Triangle 6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8" name="Flowchart: Delay 6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9" name="Isosceles Triangle 63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2" name="Group 273"/>
            <p:cNvGrpSpPr>
              <a:grpSpLocks noChangeAspect="1"/>
            </p:cNvGrpSpPr>
            <p:nvPr/>
          </p:nvGrpSpPr>
          <p:grpSpPr>
            <a:xfrm>
              <a:off x="4420017" y="2848372"/>
              <a:ext cx="96010" cy="288032"/>
              <a:chOff x="1951211" y="1696244"/>
              <a:chExt cx="144016" cy="432048"/>
            </a:xfrm>
            <a:grpFill/>
          </p:grpSpPr>
          <p:sp>
            <p:nvSpPr>
              <p:cNvPr id="593" name="Flowchart: Delay 59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1" name="Isosceles Triangle 6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2" name="Flowchart: Delay 62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3" name="Isosceles Triangle 62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405" name="Rectangle 404"/>
          <p:cNvSpPr/>
          <p:nvPr/>
        </p:nvSpPr>
        <p:spPr bwMode="auto">
          <a:xfrm>
            <a:off x="4832436" y="2705728"/>
            <a:ext cx="1655279" cy="286660"/>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CVLAN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61" name="TextBox 660"/>
          <p:cNvSpPr txBox="1"/>
          <p:nvPr/>
        </p:nvSpPr>
        <p:spPr>
          <a:xfrm>
            <a:off x="7063779" y="5226008"/>
            <a:ext cx="1224136" cy="430887"/>
          </a:xfrm>
          <a:prstGeom prst="rect">
            <a:avLst/>
          </a:prstGeom>
          <a:noFill/>
        </p:spPr>
        <p:txBody>
          <a:bodyPr wrap="square" lIns="0" tIns="0" rIns="0" bIns="0" rtlCol="0">
            <a:spAutoFit/>
          </a:bodyPr>
          <a:lstStyle/>
          <a:p>
            <a:r>
              <a:rPr lang="en-GB" sz="1400" b="0" dirty="0" smtClean="0"/>
              <a:t>SVLAN </a:t>
            </a:r>
            <a:r>
              <a:rPr lang="en-GB" sz="1400" b="0" dirty="0" err="1" smtClean="0"/>
              <a:t>mux</a:t>
            </a:r>
            <a:endParaRPr lang="en-GB" sz="1400" b="0" dirty="0" smtClean="0"/>
          </a:p>
          <a:p>
            <a:r>
              <a:rPr lang="en-GB" sz="1400" b="0" dirty="0" smtClean="0"/>
              <a:t>Link MEP </a:t>
            </a:r>
            <a:endParaRPr lang="en-US" sz="1400" b="0" dirty="0" smtClean="0"/>
          </a:p>
        </p:txBody>
      </p:sp>
      <p:grpSp>
        <p:nvGrpSpPr>
          <p:cNvPr id="663" name="Group 61"/>
          <p:cNvGrpSpPr>
            <a:grpSpLocks noChangeAspect="1"/>
          </p:cNvGrpSpPr>
          <p:nvPr/>
        </p:nvGrpSpPr>
        <p:grpSpPr>
          <a:xfrm flipH="1">
            <a:off x="7904239" y="3114399"/>
            <a:ext cx="383676" cy="383676"/>
            <a:chOff x="655067" y="5296644"/>
            <a:chExt cx="504056" cy="504056"/>
          </a:xfrm>
          <a:solidFill>
            <a:schemeClr val="bg1"/>
          </a:solidFill>
        </p:grpSpPr>
        <p:sp>
          <p:nvSpPr>
            <p:cNvPr id="664" name="Isosceles Triangle 663"/>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Trapezoid 469"/>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66" name="Straight Connector 470"/>
          <p:cNvCxnSpPr/>
          <p:nvPr/>
        </p:nvCxnSpPr>
        <p:spPr bwMode="auto">
          <a:xfrm flipH="1" flipV="1">
            <a:off x="8000158"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7" name="Straight Connector 471"/>
          <p:cNvCxnSpPr/>
          <p:nvPr/>
        </p:nvCxnSpPr>
        <p:spPr bwMode="auto">
          <a:xfrm flipH="1" flipV="1">
            <a:off x="8191996"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8" name="Straight Connector 667"/>
          <p:cNvCxnSpPr/>
          <p:nvPr/>
        </p:nvCxnSpPr>
        <p:spPr bwMode="auto">
          <a:xfrm flipH="1" flipV="1">
            <a:off x="8096077"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9" name="Straight Connector 668"/>
          <p:cNvCxnSpPr>
            <a:endCxn id="664" idx="0"/>
          </p:cNvCxnSpPr>
          <p:nvPr/>
        </p:nvCxnSpPr>
        <p:spPr bwMode="auto">
          <a:xfrm>
            <a:off x="8096077" y="2921752"/>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70" name="Group 637"/>
          <p:cNvGrpSpPr/>
          <p:nvPr/>
        </p:nvGrpSpPr>
        <p:grpSpPr>
          <a:xfrm>
            <a:off x="7940833" y="3593994"/>
            <a:ext cx="317190" cy="383676"/>
            <a:chOff x="4277907" y="2848372"/>
            <a:chExt cx="238120" cy="288032"/>
          </a:xfrm>
        </p:grpSpPr>
        <p:grpSp>
          <p:nvGrpSpPr>
            <p:cNvPr id="671" name="Group 263"/>
            <p:cNvGrpSpPr>
              <a:grpSpLocks noChangeAspect="1"/>
            </p:cNvGrpSpPr>
            <p:nvPr/>
          </p:nvGrpSpPr>
          <p:grpSpPr>
            <a:xfrm>
              <a:off x="4277907" y="2848372"/>
              <a:ext cx="96010" cy="288032"/>
              <a:chOff x="1951211" y="1696244"/>
              <a:chExt cx="144016" cy="432048"/>
            </a:xfrm>
          </p:grpSpPr>
          <p:sp>
            <p:nvSpPr>
              <p:cNvPr id="682" name="Flowchart: Delay 681"/>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3" name="Isosceles Triangle 682"/>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4" name="Flowchart: Delay 683"/>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5" name="Isosceles Triangle 6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2" name="Group 264"/>
            <p:cNvGrpSpPr>
              <a:grpSpLocks noChangeAspect="1"/>
            </p:cNvGrpSpPr>
            <p:nvPr/>
          </p:nvGrpSpPr>
          <p:grpSpPr>
            <a:xfrm>
              <a:off x="4346157" y="2848372"/>
              <a:ext cx="96010" cy="288032"/>
              <a:chOff x="1951211" y="1696244"/>
              <a:chExt cx="144016" cy="432048"/>
            </a:xfrm>
          </p:grpSpPr>
          <p:sp>
            <p:nvSpPr>
              <p:cNvPr id="678" name="Flowchart: Delay 677"/>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9" name="Isosceles Triangle 678"/>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0" name="Flowchart: Delay 679"/>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3" name="Group 273"/>
            <p:cNvGrpSpPr>
              <a:grpSpLocks noChangeAspect="1"/>
            </p:cNvGrpSpPr>
            <p:nvPr/>
          </p:nvGrpSpPr>
          <p:grpSpPr>
            <a:xfrm>
              <a:off x="4420017" y="2848372"/>
              <a:ext cx="96010" cy="288032"/>
              <a:chOff x="1951211" y="1696244"/>
              <a:chExt cx="144016" cy="432048"/>
            </a:xfrm>
          </p:grpSpPr>
          <p:sp>
            <p:nvSpPr>
              <p:cNvPr id="674" name="Flowchart: Delay 673"/>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687" name="TextBox 686"/>
          <p:cNvSpPr txBox="1"/>
          <p:nvPr/>
        </p:nvSpPr>
        <p:spPr>
          <a:xfrm>
            <a:off x="1152128" y="3713840"/>
            <a:ext cx="1519163" cy="216024"/>
          </a:xfrm>
          <a:prstGeom prst="rect">
            <a:avLst/>
          </a:prstGeom>
          <a:noFill/>
        </p:spPr>
        <p:txBody>
          <a:bodyPr wrap="square" lIns="0" tIns="0" rIns="0" bIns="0" rtlCol="0">
            <a:spAutoFit/>
          </a:bodyPr>
          <a:lstStyle/>
          <a:p>
            <a:pPr algn="r"/>
            <a:r>
              <a:rPr lang="en-GB" sz="1400" b="0" dirty="0" smtClean="0"/>
              <a:t>SVLAN MEP/MIP</a:t>
            </a:r>
            <a:endParaRPr lang="en-US" sz="1400" b="0" dirty="0" smtClean="0"/>
          </a:p>
        </p:txBody>
      </p:sp>
      <p:sp>
        <p:nvSpPr>
          <p:cNvPr id="688" name="TextBox 687"/>
          <p:cNvSpPr txBox="1"/>
          <p:nvPr/>
        </p:nvSpPr>
        <p:spPr>
          <a:xfrm>
            <a:off x="7639843" y="2644753"/>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689" name="TextBox 688"/>
          <p:cNvSpPr txBox="1"/>
          <p:nvPr/>
        </p:nvSpPr>
        <p:spPr>
          <a:xfrm>
            <a:off x="8431931" y="3714420"/>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690" name="TextBox 689"/>
          <p:cNvSpPr txBox="1"/>
          <p:nvPr/>
        </p:nvSpPr>
        <p:spPr>
          <a:xfrm>
            <a:off x="8431931" y="3065768"/>
            <a:ext cx="1224136" cy="430887"/>
          </a:xfrm>
          <a:prstGeom prst="rect">
            <a:avLst/>
          </a:prstGeom>
          <a:noFill/>
        </p:spPr>
        <p:txBody>
          <a:bodyPr wrap="square" lIns="0" tIns="0" rIns="0" bIns="0" rtlCol="0">
            <a:spAutoFit/>
          </a:bodyPr>
          <a:lstStyle/>
          <a:p>
            <a:r>
              <a:rPr lang="en-GB" sz="1400" b="0" dirty="0" smtClean="0"/>
              <a:t>Link MEP SVLAN </a:t>
            </a:r>
            <a:r>
              <a:rPr lang="en-GB" sz="1400" b="0" dirty="0" err="1" smtClean="0"/>
              <a:t>mux</a:t>
            </a:r>
            <a:endParaRPr lang="en-US" sz="1400" b="0" dirty="0" smtClean="0"/>
          </a:p>
        </p:txBody>
      </p:sp>
      <p:sp>
        <p:nvSpPr>
          <p:cNvPr id="691" name="TextBox 690"/>
          <p:cNvSpPr txBox="1"/>
          <p:nvPr/>
        </p:nvSpPr>
        <p:spPr>
          <a:xfrm>
            <a:off x="5911651" y="2201672"/>
            <a:ext cx="1224136" cy="430887"/>
          </a:xfrm>
          <a:prstGeom prst="rect">
            <a:avLst/>
          </a:prstGeom>
          <a:noFill/>
        </p:spPr>
        <p:txBody>
          <a:bodyPr wrap="square" lIns="0" tIns="0" rIns="0" bIns="0" rtlCol="0">
            <a:spAutoFit/>
          </a:bodyPr>
          <a:lstStyle/>
          <a:p>
            <a:r>
              <a:rPr lang="en-GB" sz="1400" b="0" dirty="0" smtClean="0"/>
              <a:t>Link MEP CVLAN </a:t>
            </a:r>
            <a:r>
              <a:rPr lang="en-GB" sz="1400" b="0" dirty="0" err="1" smtClean="0"/>
              <a:t>mux</a:t>
            </a:r>
            <a:endParaRPr lang="en-US" sz="1400" b="0" dirty="0" smtClean="0"/>
          </a:p>
        </p:txBody>
      </p:sp>
      <p:sp>
        <p:nvSpPr>
          <p:cNvPr id="693" name="TextBox 692"/>
          <p:cNvSpPr txBox="1"/>
          <p:nvPr/>
        </p:nvSpPr>
        <p:spPr>
          <a:xfrm>
            <a:off x="1447155" y="3137776"/>
            <a:ext cx="1224136" cy="430887"/>
          </a:xfrm>
          <a:prstGeom prst="rect">
            <a:avLst/>
          </a:prstGeom>
          <a:noFill/>
        </p:spPr>
        <p:txBody>
          <a:bodyPr wrap="square" lIns="0" tIns="0" rIns="0" bIns="0" rtlCol="0">
            <a:spAutoFit/>
          </a:bodyPr>
          <a:lstStyle/>
          <a:p>
            <a:pPr algn="r"/>
            <a:r>
              <a:rPr lang="en-GB" sz="1400" b="0" dirty="0" smtClean="0"/>
              <a:t>Link MEP SVLAN </a:t>
            </a:r>
            <a:r>
              <a:rPr lang="en-GB" sz="1400" b="0" dirty="0" err="1" smtClean="0"/>
              <a:t>mux</a:t>
            </a:r>
            <a:endParaRPr lang="en-US" sz="1400" b="0" dirty="0" smtClean="0"/>
          </a:p>
        </p:txBody>
      </p:sp>
      <p:sp>
        <p:nvSpPr>
          <p:cNvPr id="694" name="Rectangle 693"/>
          <p:cNvSpPr/>
          <p:nvPr/>
        </p:nvSpPr>
        <p:spPr bwMode="auto">
          <a:xfrm>
            <a:off x="4759523" y="1624236"/>
            <a:ext cx="3600400" cy="244827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PEB functionality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Basic model of PEB/PB nodes</a:t>
            </a:r>
            <a:br>
              <a:rPr lang="en-GB" dirty="0" smtClean="0"/>
            </a:br>
            <a:r>
              <a:rPr lang="en-GB" sz="2800" i="1" dirty="0" smtClean="0"/>
              <a:t>without illustrating intermediate MEP/MIP functions</a:t>
            </a:r>
            <a:endParaRPr lang="en-US" sz="2800" i="1" dirty="0"/>
          </a:p>
        </p:txBody>
      </p:sp>
      <p:grpSp>
        <p:nvGrpSpPr>
          <p:cNvPr id="10" name="Group 43"/>
          <p:cNvGrpSpPr>
            <a:grpSpLocks noChangeAspect="1"/>
          </p:cNvGrpSpPr>
          <p:nvPr/>
        </p:nvGrpSpPr>
        <p:grpSpPr>
          <a:xfrm rot="10800000">
            <a:off x="5090967" y="4815377"/>
            <a:ext cx="568786" cy="568786"/>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4427383" y="4815377"/>
            <a:ext cx="568786" cy="568786"/>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763800" y="4815377"/>
            <a:ext cx="568786" cy="568786"/>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3100216" y="4815377"/>
            <a:ext cx="568786" cy="568786"/>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a:stCxn id="365" idx="2"/>
          </p:cNvCxnSpPr>
          <p:nvPr/>
        </p:nvCxnSpPr>
        <p:spPr bwMode="auto">
          <a:xfrm rot="10800000">
            <a:off x="5375360"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280562"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18576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56495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470158"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711776"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616979"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4522181"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901372"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80657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048193"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95339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858597"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237788"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142990"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3384609"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3289811"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319501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57420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3479407"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375360"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711776"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048193"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3384609"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61"/>
          <p:cNvGrpSpPr>
            <a:grpSpLocks noChangeAspect="1"/>
          </p:cNvGrpSpPr>
          <p:nvPr/>
        </p:nvGrpSpPr>
        <p:grpSpPr>
          <a:xfrm flipH="1">
            <a:off x="3877748" y="3662100"/>
            <a:ext cx="379191" cy="379191"/>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64"/>
          <p:cNvGrpSpPr>
            <a:grpSpLocks noChangeAspect="1"/>
          </p:cNvGrpSpPr>
          <p:nvPr/>
        </p:nvGrpSpPr>
        <p:grpSpPr>
          <a:xfrm flipH="1">
            <a:off x="4351736" y="3662100"/>
            <a:ext cx="379191" cy="379191"/>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54133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44653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63612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972546"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4162141"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4067343"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6" name="Straight Connector 465"/>
          <p:cNvCxnSpPr>
            <a:endCxn id="450" idx="0"/>
          </p:cNvCxnSpPr>
          <p:nvPr/>
        </p:nvCxnSpPr>
        <p:spPr bwMode="auto">
          <a:xfrm flipH="1">
            <a:off x="4541332"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4067343"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61"/>
          <p:cNvGrpSpPr>
            <a:grpSpLocks noChangeAspect="1"/>
          </p:cNvGrpSpPr>
          <p:nvPr/>
        </p:nvGrpSpPr>
        <p:grpSpPr>
          <a:xfrm flipH="1">
            <a:off x="2929771" y="3662100"/>
            <a:ext cx="379191" cy="379191"/>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71" name="Straight Connector 470"/>
          <p:cNvCxnSpPr/>
          <p:nvPr/>
        </p:nvCxnSpPr>
        <p:spPr bwMode="auto">
          <a:xfrm flipH="1" flipV="1">
            <a:off x="302456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21416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311936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3119367"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6" name="TextBox 555"/>
          <p:cNvSpPr txBox="1"/>
          <p:nvPr/>
        </p:nvSpPr>
        <p:spPr>
          <a:xfrm>
            <a:off x="2550581" y="2999282"/>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877748" y="2998518"/>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711776" y="5763355"/>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259" name="Group 43"/>
          <p:cNvGrpSpPr>
            <a:grpSpLocks noChangeAspect="1"/>
          </p:cNvGrpSpPr>
          <p:nvPr/>
        </p:nvGrpSpPr>
        <p:grpSpPr>
          <a:xfrm rot="10800000">
            <a:off x="6418134" y="4815379"/>
            <a:ext cx="568786" cy="568786"/>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0" name="Group 46"/>
          <p:cNvGrpSpPr>
            <a:grpSpLocks noChangeAspect="1"/>
          </p:cNvGrpSpPr>
          <p:nvPr/>
        </p:nvGrpSpPr>
        <p:grpSpPr>
          <a:xfrm rot="10800000">
            <a:off x="5754551" y="4815379"/>
            <a:ext cx="568786" cy="568786"/>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67" name="Straight Connector 566"/>
          <p:cNvCxnSpPr>
            <a:stCxn id="563" idx="2"/>
          </p:cNvCxnSpPr>
          <p:nvPr/>
        </p:nvCxnSpPr>
        <p:spPr bwMode="auto">
          <a:xfrm rot="10800000">
            <a:off x="6702527"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607730"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6512932"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892123"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797325"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6038944"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944146"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849348"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6228539"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6133741"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702527" y="5384165"/>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6038944" y="5384165"/>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62" name="Group 161"/>
          <p:cNvGrpSpPr/>
          <p:nvPr/>
        </p:nvGrpSpPr>
        <p:grpSpPr>
          <a:xfrm>
            <a:off x="6510720" y="3496444"/>
            <a:ext cx="192114" cy="216024"/>
            <a:chOff x="6727650" y="2200300"/>
            <a:chExt cx="191838" cy="479590"/>
          </a:xfrm>
        </p:grpSpPr>
        <p:cxnSp>
          <p:nvCxnSpPr>
            <p:cNvPr id="163" name="Straight Connector 162"/>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4" name="Straight Connector 16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5" name="Straight Connector 16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66" name="Group 165"/>
          <p:cNvGrpSpPr/>
          <p:nvPr/>
        </p:nvGrpSpPr>
        <p:grpSpPr>
          <a:xfrm>
            <a:off x="5622988" y="3496444"/>
            <a:ext cx="192114" cy="216024"/>
            <a:chOff x="6727650" y="2200300"/>
            <a:chExt cx="191838" cy="479590"/>
          </a:xfrm>
        </p:grpSpPr>
        <p:cxnSp>
          <p:nvCxnSpPr>
            <p:cNvPr id="167" name="Straight Connector 166"/>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8" name="Straight Connector 167"/>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9" name="Straight Connector 168"/>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0" name="Group 61"/>
          <p:cNvGrpSpPr>
            <a:grpSpLocks noChangeAspect="1"/>
          </p:cNvGrpSpPr>
          <p:nvPr/>
        </p:nvGrpSpPr>
        <p:grpSpPr>
          <a:xfrm rot="10800000" flipV="1">
            <a:off x="5982754" y="2728816"/>
            <a:ext cx="383676" cy="383676"/>
            <a:chOff x="655067" y="5296644"/>
            <a:chExt cx="504056" cy="504056"/>
          </a:xfrm>
          <a:solidFill>
            <a:schemeClr val="bg1"/>
          </a:solidFill>
        </p:grpSpPr>
        <p:sp>
          <p:nvSpPr>
            <p:cNvPr id="171" name="Isosceles Triangle 170"/>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72" name="Trapezoid 171"/>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a:endCxn id="171" idx="0"/>
          </p:cNvCxnSpPr>
          <p:nvPr/>
        </p:nvCxnSpPr>
        <p:spPr bwMode="auto">
          <a:xfrm rot="10800000" flipV="1">
            <a:off x="6174592" y="244105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rot="10800000">
            <a:off x="6078673"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rot="10800000">
            <a:off x="6270511"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p:nvPr/>
        </p:nvCxnSpPr>
        <p:spPr bwMode="auto">
          <a:xfrm rot="10800000">
            <a:off x="6174592"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5695352" y="2153303"/>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cxnSp>
        <p:nvCxnSpPr>
          <p:cNvPr id="178" name="Straight Connector 177"/>
          <p:cNvCxnSpPr>
            <a:stCxn id="180" idx="0"/>
          </p:cNvCxnSpPr>
          <p:nvPr/>
        </p:nvCxnSpPr>
        <p:spPr bwMode="auto">
          <a:xfrm>
            <a:off x="5718908" y="407250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79" name="Group 22"/>
          <p:cNvGrpSpPr>
            <a:grpSpLocks noChangeAspect="1"/>
          </p:cNvGrpSpPr>
          <p:nvPr/>
        </p:nvGrpSpPr>
        <p:grpSpPr>
          <a:xfrm rot="10800000">
            <a:off x="5527070" y="3688831"/>
            <a:ext cx="383676" cy="383676"/>
            <a:chOff x="655067" y="5296644"/>
            <a:chExt cx="504056" cy="504056"/>
          </a:xfrm>
          <a:solidFill>
            <a:schemeClr val="bg1"/>
          </a:solidFill>
        </p:grpSpPr>
        <p:sp>
          <p:nvSpPr>
            <p:cNvPr id="180" name="Isosceles Triangle 179"/>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81" name="Trapezoid 180"/>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98" name="Straight Connector 197"/>
          <p:cNvCxnSpPr>
            <a:stCxn id="200" idx="0"/>
          </p:cNvCxnSpPr>
          <p:nvPr/>
        </p:nvCxnSpPr>
        <p:spPr bwMode="auto">
          <a:xfrm>
            <a:off x="6150956" y="4072507"/>
            <a:ext cx="0" cy="7200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9" name="Group 22"/>
          <p:cNvGrpSpPr>
            <a:grpSpLocks noChangeAspect="1"/>
          </p:cNvGrpSpPr>
          <p:nvPr/>
        </p:nvGrpSpPr>
        <p:grpSpPr>
          <a:xfrm rot="10800000">
            <a:off x="5959118" y="3688831"/>
            <a:ext cx="383676" cy="383676"/>
            <a:chOff x="655067" y="5296644"/>
            <a:chExt cx="504056" cy="504056"/>
          </a:xfrm>
          <a:solidFill>
            <a:schemeClr val="bg1"/>
          </a:solidFill>
        </p:grpSpPr>
        <p:sp>
          <p:nvSpPr>
            <p:cNvPr id="200" name="Isosceles Triangle 199"/>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01" name="Trapezoid 200"/>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02" name="Group 201"/>
          <p:cNvGrpSpPr/>
          <p:nvPr/>
        </p:nvGrpSpPr>
        <p:grpSpPr>
          <a:xfrm>
            <a:off x="6055036" y="3496444"/>
            <a:ext cx="192114" cy="191558"/>
            <a:chOff x="6727650" y="2200300"/>
            <a:chExt cx="191838" cy="479590"/>
          </a:xfrm>
        </p:grpSpPr>
        <p:cxnSp>
          <p:nvCxnSpPr>
            <p:cNvPr id="203" name="Straight Connector 202"/>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222" name="Straight Connector 221"/>
          <p:cNvCxnSpPr>
            <a:stCxn id="224" idx="0"/>
          </p:cNvCxnSpPr>
          <p:nvPr/>
        </p:nvCxnSpPr>
        <p:spPr bwMode="auto">
          <a:xfrm>
            <a:off x="6606640" y="407250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3" name="Group 22"/>
          <p:cNvGrpSpPr>
            <a:grpSpLocks noChangeAspect="1"/>
          </p:cNvGrpSpPr>
          <p:nvPr/>
        </p:nvGrpSpPr>
        <p:grpSpPr>
          <a:xfrm rot="10800000">
            <a:off x="6414802" y="3688831"/>
            <a:ext cx="383676" cy="383676"/>
            <a:chOff x="655067" y="5296644"/>
            <a:chExt cx="504056" cy="504056"/>
          </a:xfrm>
          <a:solidFill>
            <a:schemeClr val="bg1"/>
          </a:solidFill>
        </p:grpSpPr>
        <p:sp>
          <p:nvSpPr>
            <p:cNvPr id="224" name="Isosceles Triangle 223"/>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25" name="Trapezoid 224"/>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242" name="Rectangle 241"/>
          <p:cNvSpPr/>
          <p:nvPr/>
        </p:nvSpPr>
        <p:spPr bwMode="auto">
          <a:xfrm>
            <a:off x="5263579" y="3208412"/>
            <a:ext cx="1656184" cy="288032"/>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CVLAN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44" name="Group 61"/>
          <p:cNvGrpSpPr>
            <a:grpSpLocks noChangeAspect="1"/>
          </p:cNvGrpSpPr>
          <p:nvPr/>
        </p:nvGrpSpPr>
        <p:grpSpPr>
          <a:xfrm flipH="1">
            <a:off x="7472191" y="3185035"/>
            <a:ext cx="383676" cy="383676"/>
            <a:chOff x="655067" y="5296644"/>
            <a:chExt cx="504056" cy="504056"/>
          </a:xfrm>
          <a:solidFill>
            <a:schemeClr val="bg1"/>
          </a:solidFill>
        </p:grpSpPr>
        <p:sp>
          <p:nvSpPr>
            <p:cNvPr id="268" name="Isosceles Triangle 267"/>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69" name="Trapezoid 469"/>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45" name="Straight Connector 470"/>
          <p:cNvCxnSpPr/>
          <p:nvPr/>
        </p:nvCxnSpPr>
        <p:spPr bwMode="auto">
          <a:xfrm flipH="1" flipV="1">
            <a:off x="7568110"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6" name="Straight Connector 471"/>
          <p:cNvCxnSpPr/>
          <p:nvPr/>
        </p:nvCxnSpPr>
        <p:spPr bwMode="auto">
          <a:xfrm flipH="1" flipV="1">
            <a:off x="7759948"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7" name="Straight Connector 246"/>
          <p:cNvCxnSpPr/>
          <p:nvPr/>
        </p:nvCxnSpPr>
        <p:spPr bwMode="auto">
          <a:xfrm flipH="1" flipV="1">
            <a:off x="7664029"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a:endCxn id="268" idx="0"/>
          </p:cNvCxnSpPr>
          <p:nvPr/>
        </p:nvCxnSpPr>
        <p:spPr bwMode="auto">
          <a:xfrm>
            <a:off x="7664029" y="2992388"/>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9" name="Group 637"/>
          <p:cNvGrpSpPr/>
          <p:nvPr/>
        </p:nvGrpSpPr>
        <p:grpSpPr>
          <a:xfrm>
            <a:off x="7508785" y="3920424"/>
            <a:ext cx="317190" cy="127925"/>
            <a:chOff x="4277907" y="3040356"/>
            <a:chExt cx="238120" cy="96034"/>
          </a:xfrm>
        </p:grpSpPr>
        <p:sp>
          <p:nvSpPr>
            <p:cNvPr id="266" name="Isosceles Triangle 265"/>
            <p:cNvSpPr/>
            <p:nvPr/>
          </p:nvSpPr>
          <p:spPr bwMode="auto">
            <a:xfrm flipH="1" flipV="1">
              <a:off x="4277907" y="3040368"/>
              <a:ext cx="96010" cy="96010"/>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62" name="Isosceles Triangle 261"/>
            <p:cNvSpPr/>
            <p:nvPr/>
          </p:nvSpPr>
          <p:spPr bwMode="auto">
            <a:xfrm flipH="1" flipV="1">
              <a:off x="4346157" y="3040356"/>
              <a:ext cx="96010" cy="96009"/>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flipH="1" flipV="1">
              <a:off x="4420017" y="3040380"/>
              <a:ext cx="96010" cy="96010"/>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270" name="TextBox 269"/>
          <p:cNvSpPr txBox="1"/>
          <p:nvPr/>
        </p:nvSpPr>
        <p:spPr>
          <a:xfrm>
            <a:off x="7207795" y="2715389"/>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271" name="Rectangle 270"/>
          <p:cNvSpPr/>
          <p:nvPr/>
        </p:nvSpPr>
        <p:spPr bwMode="auto">
          <a:xfrm>
            <a:off x="1886998" y="4136089"/>
            <a:ext cx="6472926" cy="568786"/>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2" name="Rectangle 271"/>
          <p:cNvSpPr/>
          <p:nvPr/>
        </p:nvSpPr>
        <p:spPr bwMode="auto">
          <a:xfrm>
            <a:off x="5047555" y="1912268"/>
            <a:ext cx="3312368" cy="2232248"/>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PEB functionality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PBB/PBB-TE Network with IBBEB nodes</a:t>
            </a:r>
            <a:endParaRPr lang="en-US"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7" name="Straight Connector 106"/>
          <p:cNvCxnSpPr/>
          <p:nvPr/>
        </p:nvCxnSpPr>
        <p:spPr bwMode="auto">
          <a:xfrm>
            <a:off x="259928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a:off x="2455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 name="Straight Connector 110"/>
          <p:cNvCxnSpPr/>
          <p:nvPr/>
        </p:nvCxnSpPr>
        <p:spPr bwMode="auto">
          <a:xfrm>
            <a:off x="25272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 name="Straight Connector 111"/>
          <p:cNvCxnSpPr/>
          <p:nvPr/>
        </p:nvCxnSpPr>
        <p:spPr bwMode="auto">
          <a:xfrm>
            <a:off x="31753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324735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 name="Straight Connector 113"/>
          <p:cNvCxnSpPr/>
          <p:nvPr/>
        </p:nvCxnSpPr>
        <p:spPr bwMode="auto">
          <a:xfrm>
            <a:off x="331936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67940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5353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60739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95932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4"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8071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215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8143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4958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42381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35181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8" name="Straight Connector 207"/>
          <p:cNvCxnSpPr/>
          <p:nvPr/>
        </p:nvCxnSpPr>
        <p:spPr bwMode="auto">
          <a:xfrm flipH="1">
            <a:off x="69917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9" name="Straight Connector 208"/>
          <p:cNvCxnSpPr/>
          <p:nvPr/>
        </p:nvCxnSpPr>
        <p:spPr bwMode="auto">
          <a:xfrm flipH="1">
            <a:off x="71357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flipH="1">
            <a:off x="70637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flipH="1">
            <a:off x="77118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6"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2" name="Group 61"/>
          <p:cNvGrpSpPr>
            <a:grpSpLocks noChangeAspect="1"/>
          </p:cNvGrpSpPr>
          <p:nvPr/>
        </p:nvGrpSpPr>
        <p:grpSpPr>
          <a:xfrm flipV="1">
            <a:off x="3175347" y="7096844"/>
            <a:ext cx="288032" cy="288032"/>
            <a:chOff x="655067" y="5296644"/>
            <a:chExt cx="504056" cy="504056"/>
          </a:xfrm>
          <a:solidFill>
            <a:schemeClr val="bg1"/>
          </a:solidFill>
        </p:grpSpPr>
        <p:sp>
          <p:nvSpPr>
            <p:cNvPr id="343" name="Isosceles Triangle 34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Trapezoid 3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5" name="Straight Connector 354"/>
          <p:cNvCxnSpPr/>
          <p:nvPr/>
        </p:nvCxnSpPr>
        <p:spPr bwMode="auto">
          <a:xfrm>
            <a:off x="33913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6" name="Straight Connector 355"/>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7" name="Straight Connector 356"/>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a:endCxn id="343" idx="0"/>
          </p:cNvCxnSpPr>
          <p:nvPr/>
        </p:nvCxnSpPr>
        <p:spPr bwMode="auto">
          <a:xfrm flipV="1">
            <a:off x="3319363"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86" name="Group 61"/>
          <p:cNvGrpSpPr>
            <a:grpSpLocks noChangeAspect="1"/>
          </p:cNvGrpSpPr>
          <p:nvPr/>
        </p:nvGrpSpPr>
        <p:grpSpPr>
          <a:xfrm flipV="1">
            <a:off x="7279803" y="7096844"/>
            <a:ext cx="288032" cy="288032"/>
            <a:chOff x="655067" y="5296644"/>
            <a:chExt cx="504056" cy="504056"/>
          </a:xfrm>
          <a:solidFill>
            <a:schemeClr val="bg1"/>
          </a:solidFill>
        </p:grpSpPr>
        <p:sp>
          <p:nvSpPr>
            <p:cNvPr id="399" name="Isosceles Triangle 39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2" name="Trapezoid 4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06" name="TextBox 405"/>
          <p:cNvSpPr txBox="1"/>
          <p:nvPr/>
        </p:nvSpPr>
        <p:spPr>
          <a:xfrm>
            <a:off x="6487715" y="2848952"/>
            <a:ext cx="2023220" cy="215444"/>
          </a:xfrm>
          <a:prstGeom prst="rect">
            <a:avLst/>
          </a:prstGeom>
          <a:noFill/>
        </p:spPr>
        <p:txBody>
          <a:bodyPr wrap="square" lIns="0" tIns="0" rIns="0" bIns="0" rtlCol="0">
            <a:spAutoFit/>
          </a:bodyPr>
          <a:lstStyle/>
          <a:p>
            <a:r>
              <a:rPr lang="en-GB" sz="1400" b="0" dirty="0" smtClean="0"/>
              <a:t>BVLAN/TESI end points</a:t>
            </a:r>
            <a:endParaRPr lang="en-US" sz="1400" b="0" dirty="0" smtClean="0"/>
          </a:p>
        </p:txBody>
      </p:sp>
      <p:sp>
        <p:nvSpPr>
          <p:cNvPr id="407" name="TextBox 406"/>
          <p:cNvSpPr txBox="1"/>
          <p:nvPr/>
        </p:nvSpPr>
        <p:spPr>
          <a:xfrm>
            <a:off x="6127675" y="3712468"/>
            <a:ext cx="1368152" cy="216024"/>
          </a:xfrm>
          <a:prstGeom prst="rect">
            <a:avLst/>
          </a:prstGeom>
          <a:noFill/>
        </p:spPr>
        <p:txBody>
          <a:bodyPr wrap="square" lIns="0" tIns="0" rIns="0" bIns="0" rtlCol="0">
            <a:spAutoFit/>
          </a:bodyPr>
          <a:lstStyle/>
          <a:p>
            <a:r>
              <a:rPr lang="en-GB" sz="1400" b="0" dirty="0" smtClean="0"/>
              <a:t>Link end points</a:t>
            </a:r>
            <a:endParaRPr lang="en-US" sz="1400" b="0" dirty="0" smtClean="0"/>
          </a:p>
        </p:txBody>
      </p:sp>
      <p:grpSp>
        <p:nvGrpSpPr>
          <p:cNvPr id="424" name="Group 61"/>
          <p:cNvGrpSpPr>
            <a:grpSpLocks noChangeAspect="1"/>
          </p:cNvGrpSpPr>
          <p:nvPr/>
        </p:nvGrpSpPr>
        <p:grpSpPr>
          <a:xfrm>
            <a:off x="4543499" y="1912268"/>
            <a:ext cx="288032" cy="288032"/>
            <a:chOff x="655067" y="5296644"/>
            <a:chExt cx="504056" cy="504056"/>
          </a:xfrm>
          <a:solidFill>
            <a:schemeClr val="bg1"/>
          </a:solidFill>
        </p:grpSpPr>
        <p:sp>
          <p:nvSpPr>
            <p:cNvPr id="492" name="Isosceles Triangle 49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3" name="Trapezoid 49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5" name="Group 64"/>
          <p:cNvGrpSpPr>
            <a:grpSpLocks noChangeAspect="1"/>
          </p:cNvGrpSpPr>
          <p:nvPr/>
        </p:nvGrpSpPr>
        <p:grpSpPr>
          <a:xfrm>
            <a:off x="4183459" y="1912268"/>
            <a:ext cx="288032" cy="288032"/>
            <a:chOff x="655067" y="5296644"/>
            <a:chExt cx="504056" cy="504056"/>
          </a:xfrm>
          <a:solidFill>
            <a:schemeClr val="bg1"/>
          </a:solidFill>
        </p:grpSpPr>
        <p:sp>
          <p:nvSpPr>
            <p:cNvPr id="490" name="Isosceles Triangle 48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1" name="Trapezoid 49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70" name="Straight Connector 469"/>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a:endCxn id="490"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a:endCxn id="492"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18" name="TextBox 517"/>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519" name="TextBox 518"/>
          <p:cNvSpPr txBox="1"/>
          <p:nvPr/>
        </p:nvSpPr>
        <p:spPr>
          <a:xfrm>
            <a:off x="1879203" y="7611932"/>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0" name="TextBox 519"/>
          <p:cNvSpPr txBox="1"/>
          <p:nvPr/>
        </p:nvSpPr>
        <p:spPr>
          <a:xfrm>
            <a:off x="7938792" y="760090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1" name="TextBox 520"/>
          <p:cNvSpPr txBox="1"/>
          <p:nvPr/>
        </p:nvSpPr>
        <p:spPr>
          <a:xfrm>
            <a:off x="2743299" y="1912268"/>
            <a:ext cx="1375148" cy="216024"/>
          </a:xfrm>
          <a:prstGeom prst="rect">
            <a:avLst/>
          </a:prstGeom>
          <a:noFill/>
        </p:spPr>
        <p:txBody>
          <a:bodyPr wrap="square" lIns="0" tIns="0" rIns="0" bIns="0" rtlCol="0">
            <a:spAutoFit/>
          </a:bodyPr>
          <a:lstStyle/>
          <a:p>
            <a:pPr algn="r"/>
            <a:r>
              <a:rPr lang="en-GB" sz="1400" b="0" dirty="0" smtClean="0"/>
              <a:t>Link end points</a:t>
            </a:r>
            <a:endParaRPr lang="en-US" sz="1400" b="0" dirty="0" smtClean="0"/>
          </a:p>
        </p:txBody>
      </p:sp>
      <p:sp>
        <p:nvSpPr>
          <p:cNvPr id="409" name="TextBox 408"/>
          <p:cNvSpPr txBox="1"/>
          <p:nvPr/>
        </p:nvSpPr>
        <p:spPr>
          <a:xfrm>
            <a:off x="8647955" y="6233328"/>
            <a:ext cx="2023220" cy="215444"/>
          </a:xfrm>
          <a:prstGeom prst="rect">
            <a:avLst/>
          </a:prstGeom>
          <a:solidFill>
            <a:schemeClr val="bg1"/>
          </a:solidFill>
        </p:spPr>
        <p:txBody>
          <a:bodyPr wrap="square" lIns="0" tIns="0" rIns="0" bIns="0" rtlCol="0">
            <a:spAutoFit/>
          </a:bodyPr>
          <a:lstStyle/>
          <a:p>
            <a:r>
              <a:rPr lang="en-GB" sz="1400" b="0" dirty="0" smtClean="0"/>
              <a:t>BVLAN/TESI end points</a:t>
            </a:r>
            <a:endParaRPr lang="en-US" sz="1400" b="0" dirty="0" smtClean="0"/>
          </a:p>
        </p:txBody>
      </p:sp>
      <p:sp>
        <p:nvSpPr>
          <p:cNvPr id="410" name="TextBox 409"/>
          <p:cNvSpPr txBox="1"/>
          <p:nvPr/>
        </p:nvSpPr>
        <p:spPr>
          <a:xfrm>
            <a:off x="1" y="6233328"/>
            <a:ext cx="2023218" cy="215444"/>
          </a:xfrm>
          <a:prstGeom prst="rect">
            <a:avLst/>
          </a:prstGeom>
          <a:solidFill>
            <a:schemeClr val="bg1"/>
          </a:solidFill>
        </p:spPr>
        <p:txBody>
          <a:bodyPr wrap="square" lIns="0" tIns="0" rIns="0" bIns="0" rtlCol="0">
            <a:spAutoFit/>
          </a:bodyPr>
          <a:lstStyle/>
          <a:p>
            <a:pPr algn="r"/>
            <a:r>
              <a:rPr lang="en-GB" sz="1400" b="0" dirty="0" smtClean="0"/>
              <a:t>BVLAN/TESI end points</a:t>
            </a:r>
            <a:endParaRPr lang="en-US" sz="1400" b="0" dirty="0" smtClean="0"/>
          </a:p>
        </p:txBody>
      </p:sp>
      <p:sp>
        <p:nvSpPr>
          <p:cNvPr id="411" name="TextBox 410"/>
          <p:cNvSpPr txBox="1"/>
          <p:nvPr/>
        </p:nvSpPr>
        <p:spPr>
          <a:xfrm>
            <a:off x="943099" y="5297224"/>
            <a:ext cx="1368152" cy="215444"/>
          </a:xfrm>
          <a:prstGeom prst="rect">
            <a:avLst/>
          </a:prstGeom>
          <a:solidFill>
            <a:schemeClr val="bg1"/>
          </a:solidFill>
        </p:spPr>
        <p:txBody>
          <a:bodyPr wrap="square" lIns="0" tIns="0" rIns="0" bIns="0" rtlCol="0">
            <a:spAutoFit/>
          </a:bodyPr>
          <a:lstStyle/>
          <a:p>
            <a:pPr algn="r"/>
            <a:r>
              <a:rPr lang="en-GB" sz="1400" b="0" dirty="0" smtClean="0"/>
              <a:t>Link end points</a:t>
            </a:r>
            <a:endParaRPr lang="en-US" sz="1400" b="0" dirty="0" smtClean="0"/>
          </a:p>
        </p:txBody>
      </p:sp>
      <p:sp>
        <p:nvSpPr>
          <p:cNvPr id="412" name="TextBox 411"/>
          <p:cNvSpPr txBox="1"/>
          <p:nvPr/>
        </p:nvSpPr>
        <p:spPr>
          <a:xfrm>
            <a:off x="8431931" y="5368652"/>
            <a:ext cx="1296144" cy="216024"/>
          </a:xfrm>
          <a:prstGeom prst="rect">
            <a:avLst/>
          </a:prstGeom>
          <a:solidFill>
            <a:schemeClr val="bg1"/>
          </a:solidFill>
        </p:spPr>
        <p:txBody>
          <a:bodyPr wrap="square" lIns="0" tIns="0" rIns="0" bIns="0" rtlCol="0">
            <a:spAutoFit/>
          </a:bodyPr>
          <a:lstStyle/>
          <a:p>
            <a:r>
              <a:rPr lang="en-GB" sz="1400" b="0" dirty="0" smtClean="0"/>
              <a:t>Link end points</a:t>
            </a:r>
            <a:endParaRPr lang="en-US" sz="1400" b="0" dirty="0" smtClean="0"/>
          </a:p>
        </p:txBody>
      </p:sp>
      <p:sp>
        <p:nvSpPr>
          <p:cNvPr id="413" name="Rectangle 412"/>
          <p:cNvSpPr/>
          <p:nvPr/>
        </p:nvSpPr>
        <p:spPr>
          <a:xfrm>
            <a:off x="3710783" y="4567272"/>
            <a:ext cx="3249608" cy="369332"/>
          </a:xfrm>
          <a:prstGeom prst="rect">
            <a:avLst/>
          </a:prstGeom>
        </p:spPr>
        <p:txBody>
          <a:bodyPr wrap="none">
            <a:spAutoFit/>
          </a:bodyPr>
          <a:lstStyle/>
          <a:p>
            <a:pPr algn="ctr"/>
            <a:r>
              <a:rPr lang="en-GB" sz="1800" dirty="0" smtClean="0">
                <a:latin typeface="Arial" charset="0"/>
              </a:rPr>
              <a:t>PBB, PBB-TE domain (note)</a:t>
            </a:r>
            <a:endParaRPr lang="en-US" sz="1800" dirty="0" smtClean="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PBB Domain with BVLAN </a:t>
            </a:r>
            <a:r>
              <a:rPr lang="en-GB" dirty="0" err="1" smtClean="0"/>
              <a:t>ECs</a:t>
            </a:r>
            <a:endParaRPr lang="en-US"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7" name="Straight Connector 106"/>
          <p:cNvCxnSpPr/>
          <p:nvPr/>
        </p:nvCxnSpPr>
        <p:spPr bwMode="auto">
          <a:xfrm>
            <a:off x="259928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a:off x="2455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 name="Straight Connector 110"/>
          <p:cNvCxnSpPr/>
          <p:nvPr/>
        </p:nvCxnSpPr>
        <p:spPr bwMode="auto">
          <a:xfrm>
            <a:off x="25272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 name="Straight Connector 111"/>
          <p:cNvCxnSpPr/>
          <p:nvPr/>
        </p:nvCxnSpPr>
        <p:spPr bwMode="auto">
          <a:xfrm>
            <a:off x="31753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324735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 name="Straight Connector 113"/>
          <p:cNvCxnSpPr/>
          <p:nvPr/>
        </p:nvCxnSpPr>
        <p:spPr bwMode="auto">
          <a:xfrm>
            <a:off x="331936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67940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5353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60739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95932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4"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8071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215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8143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4958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42381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35181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8" name="Straight Connector 207"/>
          <p:cNvCxnSpPr/>
          <p:nvPr/>
        </p:nvCxnSpPr>
        <p:spPr bwMode="auto">
          <a:xfrm flipH="1">
            <a:off x="69917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9" name="Straight Connector 208"/>
          <p:cNvCxnSpPr/>
          <p:nvPr/>
        </p:nvCxnSpPr>
        <p:spPr bwMode="auto">
          <a:xfrm flipH="1">
            <a:off x="71357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flipH="1">
            <a:off x="70637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flipH="1">
            <a:off x="77118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6"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1550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29664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45" name="TextBox 444"/>
          <p:cNvSpPr txBox="1"/>
          <p:nvPr/>
        </p:nvSpPr>
        <p:spPr>
          <a:xfrm>
            <a:off x="4758341" y="5296644"/>
            <a:ext cx="1221488"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grpSp>
        <p:nvGrpSpPr>
          <p:cNvPr id="378"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8"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448"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51"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83" name="Group 382"/>
          <p:cNvGrpSpPr/>
          <p:nvPr/>
        </p:nvGrpSpPr>
        <p:grpSpPr>
          <a:xfrm>
            <a:off x="79003" y="2416324"/>
            <a:ext cx="10585176" cy="5472608"/>
            <a:chOff x="79003" y="2416324"/>
            <a:chExt cx="10585176" cy="5472608"/>
          </a:xfrm>
        </p:grpSpPr>
        <p:grpSp>
          <p:nvGrpSpPr>
            <p:cNvPr id="441" name="Group 440"/>
            <p:cNvGrpSpPr/>
            <p:nvPr/>
          </p:nvGrpSpPr>
          <p:grpSpPr>
            <a:xfrm>
              <a:off x="2527275" y="3064396"/>
              <a:ext cx="7992888" cy="3168352"/>
              <a:chOff x="2527275" y="3064396"/>
              <a:chExt cx="7992888" cy="3168352"/>
            </a:xfrm>
          </p:grpSpPr>
          <p:cxnSp>
            <p:nvCxnSpPr>
              <p:cNvPr id="413" name="Straight Connector 412"/>
              <p:cNvCxnSpPr>
                <a:stCxn id="370" idx="0"/>
              </p:cNvCxnSpPr>
              <p:nvPr/>
            </p:nvCxnSpPr>
            <p:spPr bwMode="auto">
              <a:xfrm>
                <a:off x="5479603" y="3064396"/>
                <a:ext cx="0" cy="180020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4" name="Straight Connector 413"/>
              <p:cNvCxnSpPr/>
              <p:nvPr/>
            </p:nvCxnSpPr>
            <p:spPr bwMode="auto">
              <a:xfrm>
                <a:off x="2527275" y="4864596"/>
                <a:ext cx="5688632"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5" name="Straight Connector 414"/>
              <p:cNvCxnSpPr/>
              <p:nvPr/>
            </p:nvCxnSpPr>
            <p:spPr bwMode="auto">
              <a:xfrm>
                <a:off x="2887315" y="4864596"/>
                <a:ext cx="0" cy="136815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422" name="TextBox 421"/>
              <p:cNvSpPr txBox="1"/>
              <p:nvPr/>
            </p:nvSpPr>
            <p:spPr>
              <a:xfrm>
                <a:off x="8288783" y="4793168"/>
                <a:ext cx="22313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BVLAN B</a:t>
                </a:r>
                <a:endParaRPr lang="en-US" sz="1400" b="0" dirty="0" smtClean="0">
                  <a:solidFill>
                    <a:srgbClr val="0066FF"/>
                  </a:solidFill>
                </a:endParaRPr>
              </a:p>
            </p:txBody>
          </p:sp>
        </p:grpSp>
        <p:grpSp>
          <p:nvGrpSpPr>
            <p:cNvPr id="444" name="Group 443"/>
            <p:cNvGrpSpPr/>
            <p:nvPr/>
          </p:nvGrpSpPr>
          <p:grpSpPr>
            <a:xfrm>
              <a:off x="7783859" y="4864596"/>
              <a:ext cx="2736304" cy="1368152"/>
              <a:chOff x="7783859" y="4864596"/>
              <a:chExt cx="2736304" cy="1368152"/>
            </a:xfrm>
          </p:grpSpPr>
          <p:cxnSp>
            <p:nvCxnSpPr>
              <p:cNvPr id="416" name="Straight Connector 415"/>
              <p:cNvCxnSpPr/>
              <p:nvPr/>
            </p:nvCxnSpPr>
            <p:spPr bwMode="auto">
              <a:xfrm>
                <a:off x="7783859" y="4864596"/>
                <a:ext cx="0" cy="1368152"/>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36" name="Straight Arrow Connector 435"/>
              <p:cNvCxnSpPr>
                <a:stCxn id="437" idx="1"/>
              </p:cNvCxnSpPr>
              <p:nvPr/>
            </p:nvCxnSpPr>
            <p:spPr bwMode="auto">
              <a:xfrm flipH="1">
                <a:off x="7855867" y="5945297"/>
                <a:ext cx="1217140" cy="21544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437" name="TextBox 436"/>
              <p:cNvSpPr txBox="1"/>
              <p:nvPr/>
            </p:nvSpPr>
            <p:spPr>
              <a:xfrm>
                <a:off x="9073007" y="5729853"/>
                <a:ext cx="1447156"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BVLAN B endpoint</a:t>
                </a:r>
                <a:endParaRPr lang="en-US" sz="1400" b="0" dirty="0" smtClean="0">
                  <a:solidFill>
                    <a:srgbClr val="0066FF"/>
                  </a:solidFill>
                </a:endParaRPr>
              </a:p>
            </p:txBody>
          </p:sp>
        </p:grpSp>
        <p:sp>
          <p:nvSpPr>
            <p:cNvPr id="464" name="TextBox 463"/>
            <p:cNvSpPr txBox="1"/>
            <p:nvPr/>
          </p:nvSpPr>
          <p:spPr>
            <a:xfrm>
              <a:off x="79003" y="2416324"/>
              <a:ext cx="3600400" cy="1231106"/>
            </a:xfrm>
            <a:prstGeom prst="rect">
              <a:avLst/>
            </a:prstGeom>
            <a:noFill/>
          </p:spPr>
          <p:txBody>
            <a:bodyPr wrap="square" lIns="0" tIns="0" rIns="0" bIns="0" rtlCol="0">
              <a:spAutoFit/>
            </a:bodyPr>
            <a:lstStyle/>
            <a:p>
              <a:r>
                <a:rPr lang="en-GB" sz="1600" b="0" dirty="0" smtClean="0">
                  <a:solidFill>
                    <a:srgbClr val="0066FF"/>
                  </a:solidFill>
                </a:rPr>
                <a:t>BVLAN </a:t>
              </a:r>
              <a:r>
                <a:rPr lang="en-GB" sz="1600" dirty="0" smtClean="0">
                  <a:solidFill>
                    <a:srgbClr val="0066FF"/>
                  </a:solidFill>
                </a:rPr>
                <a:t>B</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endpoint at either the left, or the right portal node. The other BVLAN endpoint is blocked. The two BVLAN endpoints form one virtual endpoint.</a:t>
              </a:r>
              <a:endParaRPr lang="en-US" sz="1600" b="0" dirty="0" smtClean="0">
                <a:solidFill>
                  <a:srgbClr val="0066FF"/>
                </a:solidFill>
              </a:endParaRPr>
            </a:p>
          </p:txBody>
        </p:sp>
        <p:cxnSp>
          <p:nvCxnSpPr>
            <p:cNvPr id="481" name="Straight Arrow Connector 480"/>
            <p:cNvCxnSpPr>
              <a:stCxn id="485" idx="1"/>
              <a:endCxn id="22" idx="0"/>
            </p:cNvCxnSpPr>
            <p:nvPr/>
          </p:nvCxnSpPr>
          <p:spPr bwMode="auto">
            <a:xfrm flipH="1" flipV="1">
              <a:off x="2887315" y="6438485"/>
              <a:ext cx="5904656"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485" name="TextBox 484"/>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B-MAC addresses of left &amp; right BVLAN B endpoints is the same</a:t>
              </a:r>
              <a:endParaRPr lang="en-US" sz="1400" dirty="0" smtClean="0">
                <a:solidFill>
                  <a:srgbClr val="0066FF"/>
                </a:solidFill>
              </a:endParaRPr>
            </a:p>
          </p:txBody>
        </p:sp>
        <p:cxnSp>
          <p:nvCxnSpPr>
            <p:cNvPr id="486" name="Straight Arrow Connector 485"/>
            <p:cNvCxnSpPr>
              <a:stCxn id="485" idx="1"/>
              <a:endCxn id="258" idx="0"/>
            </p:cNvCxnSpPr>
            <p:nvPr/>
          </p:nvCxnSpPr>
          <p:spPr bwMode="auto">
            <a:xfrm flipH="1" flipV="1">
              <a:off x="7783859" y="6438485"/>
              <a:ext cx="1008112"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382" name="Group 381"/>
          <p:cNvGrpSpPr/>
          <p:nvPr/>
        </p:nvGrpSpPr>
        <p:grpSpPr>
          <a:xfrm>
            <a:off x="79003" y="976164"/>
            <a:ext cx="10441160" cy="6912768"/>
            <a:chOff x="79003" y="976164"/>
            <a:chExt cx="10441160" cy="6912768"/>
          </a:xfrm>
        </p:grpSpPr>
        <p:grpSp>
          <p:nvGrpSpPr>
            <p:cNvPr id="431" name="Group 430"/>
            <p:cNvGrpSpPr/>
            <p:nvPr/>
          </p:nvGrpSpPr>
          <p:grpSpPr>
            <a:xfrm>
              <a:off x="2527275" y="3064396"/>
              <a:ext cx="7992888" cy="3168352"/>
              <a:chOff x="2527275" y="3064396"/>
              <a:chExt cx="7992888" cy="3168352"/>
            </a:xfrm>
          </p:grpSpPr>
          <p:cxnSp>
            <p:nvCxnSpPr>
              <p:cNvPr id="343" name="Straight Connector 342"/>
              <p:cNvCxnSpPr/>
              <p:nvPr/>
            </p:nvCxnSpPr>
            <p:spPr bwMode="auto">
              <a:xfrm>
                <a:off x="5839643" y="3064396"/>
                <a:ext cx="0" cy="158417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7" name="Straight Connector 406"/>
              <p:cNvCxnSpPr/>
              <p:nvPr/>
            </p:nvCxnSpPr>
            <p:spPr bwMode="auto">
              <a:xfrm>
                <a:off x="2527275" y="4648572"/>
                <a:ext cx="5688632"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9" name="Straight Connector 408"/>
              <p:cNvCxnSpPr/>
              <p:nvPr/>
            </p:nvCxnSpPr>
            <p:spPr bwMode="auto">
              <a:xfrm>
                <a:off x="7423819" y="4648572"/>
                <a:ext cx="0" cy="158417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1" name="TextBox 420"/>
              <p:cNvSpPr txBox="1"/>
              <p:nvPr/>
            </p:nvSpPr>
            <p:spPr>
              <a:xfrm>
                <a:off x="8288783" y="4577144"/>
                <a:ext cx="2231380"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BVLAN A</a:t>
                </a:r>
                <a:endParaRPr lang="en-US" sz="1400" b="0" dirty="0" smtClean="0">
                  <a:solidFill>
                    <a:srgbClr val="C00000"/>
                  </a:solidFill>
                </a:endParaRPr>
              </a:p>
            </p:txBody>
          </p:sp>
        </p:grpSp>
        <p:grpSp>
          <p:nvGrpSpPr>
            <p:cNvPr id="443" name="Group 442"/>
            <p:cNvGrpSpPr/>
            <p:nvPr/>
          </p:nvGrpSpPr>
          <p:grpSpPr>
            <a:xfrm>
              <a:off x="151011" y="4648572"/>
              <a:ext cx="3096344" cy="1584176"/>
              <a:chOff x="151011" y="4648572"/>
              <a:chExt cx="3096344" cy="1584176"/>
            </a:xfrm>
          </p:grpSpPr>
          <p:cxnSp>
            <p:nvCxnSpPr>
              <p:cNvPr id="412" name="Straight Connector 411"/>
              <p:cNvCxnSpPr/>
              <p:nvPr/>
            </p:nvCxnSpPr>
            <p:spPr bwMode="auto">
              <a:xfrm>
                <a:off x="3247355" y="4648572"/>
                <a:ext cx="0" cy="158417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433" name="Straight Arrow Connector 432"/>
              <p:cNvCxnSpPr>
                <a:stCxn id="434" idx="3"/>
                <a:endCxn id="18" idx="0"/>
              </p:cNvCxnSpPr>
              <p:nvPr/>
            </p:nvCxnSpPr>
            <p:spPr bwMode="auto">
              <a:xfrm>
                <a:off x="1591171" y="5945297"/>
                <a:ext cx="1656184"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434" name="TextBox 433"/>
              <p:cNvSpPr txBox="1"/>
              <p:nvPr/>
            </p:nvSpPr>
            <p:spPr>
              <a:xfrm>
                <a:off x="151011" y="5729853"/>
                <a:ext cx="1440160"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BVLAN A endpoint</a:t>
                </a:r>
                <a:endParaRPr lang="en-US" sz="1400" b="0" dirty="0" smtClean="0">
                  <a:solidFill>
                    <a:srgbClr val="C00000"/>
                  </a:solidFill>
                </a:endParaRPr>
              </a:p>
            </p:txBody>
          </p:sp>
        </p:grpSp>
        <p:sp>
          <p:nvSpPr>
            <p:cNvPr id="463" name="TextBox 462"/>
            <p:cNvSpPr txBox="1"/>
            <p:nvPr/>
          </p:nvSpPr>
          <p:spPr>
            <a:xfrm>
              <a:off x="79003" y="976164"/>
              <a:ext cx="3960440" cy="1231106"/>
            </a:xfrm>
            <a:prstGeom prst="rect">
              <a:avLst/>
            </a:prstGeom>
            <a:noFill/>
          </p:spPr>
          <p:txBody>
            <a:bodyPr wrap="square" lIns="0" tIns="0" rIns="0" bIns="0" rtlCol="0">
              <a:spAutoFit/>
            </a:bodyPr>
            <a:lstStyle/>
            <a:p>
              <a:r>
                <a:rPr lang="en-GB" sz="1600" b="0" dirty="0" smtClean="0">
                  <a:solidFill>
                    <a:srgbClr val="C00000"/>
                  </a:solidFill>
                </a:rPr>
                <a:t>BVLAN </a:t>
              </a:r>
              <a:r>
                <a:rPr lang="en-GB" sz="1600" dirty="0" smtClean="0">
                  <a:solidFill>
                    <a:srgbClr val="C00000"/>
                  </a:solidFill>
                </a:rPr>
                <a:t>A</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endpoint at either the right, or the left portal node. The other BVLAN endpoint is blocked. The two BVLAN endpoints form one virtual endpoint.</a:t>
              </a:r>
              <a:endParaRPr lang="en-US" sz="1600" b="0" dirty="0" smtClean="0">
                <a:solidFill>
                  <a:srgbClr val="C00000"/>
                </a:solidFill>
              </a:endParaRPr>
            </a:p>
          </p:txBody>
        </p:sp>
        <p:sp>
          <p:nvSpPr>
            <p:cNvPr id="477" name="TextBox 476"/>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B-MAC addresses of left &amp; right BVLAN A endpoints is the same</a:t>
              </a:r>
              <a:endParaRPr lang="en-US" sz="1400" dirty="0" smtClean="0">
                <a:solidFill>
                  <a:srgbClr val="C00000"/>
                </a:solidFill>
              </a:endParaRPr>
            </a:p>
          </p:txBody>
        </p:sp>
        <p:cxnSp>
          <p:nvCxnSpPr>
            <p:cNvPr id="478" name="Straight Arrow Connector 477"/>
            <p:cNvCxnSpPr>
              <a:stCxn id="477" idx="3"/>
              <a:endCxn id="19" idx="0"/>
            </p:cNvCxnSpPr>
            <p:nvPr/>
          </p:nvCxnSpPr>
          <p:spPr bwMode="auto">
            <a:xfrm flipV="1">
              <a:off x="1951211" y="6438485"/>
              <a:ext cx="1296144"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487" name="Straight Arrow Connector 486"/>
            <p:cNvCxnSpPr>
              <a:stCxn id="477" idx="3"/>
              <a:endCxn id="260" idx="2"/>
            </p:cNvCxnSpPr>
            <p:nvPr/>
          </p:nvCxnSpPr>
          <p:spPr bwMode="auto">
            <a:xfrm flipV="1">
              <a:off x="1951211" y="6520780"/>
              <a:ext cx="5472608" cy="1044987"/>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grpSp>
        <p:nvGrpSpPr>
          <p:cNvPr id="394" name="Group 393"/>
          <p:cNvGrpSpPr/>
          <p:nvPr/>
        </p:nvGrpSpPr>
        <p:grpSpPr>
          <a:xfrm>
            <a:off x="6995" y="1048172"/>
            <a:ext cx="10441160" cy="5974923"/>
            <a:chOff x="6995" y="1048172"/>
            <a:chExt cx="10441160" cy="5974923"/>
          </a:xfrm>
        </p:grpSpPr>
        <p:cxnSp>
          <p:nvCxnSpPr>
            <p:cNvPr id="354" name="Straight Connector 353"/>
            <p:cNvCxnSpPr/>
            <p:nvPr/>
          </p:nvCxnSpPr>
          <p:spPr bwMode="auto">
            <a:xfrm>
              <a:off x="2527275" y="4432548"/>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607395"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6199683" y="3064396"/>
              <a:ext cx="0" cy="136815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361120"/>
              <a:ext cx="769441" cy="215444"/>
            </a:xfrm>
            <a:prstGeom prst="rect">
              <a:avLst/>
            </a:prstGeom>
            <a:noFill/>
          </p:spPr>
          <p:txBody>
            <a:bodyPr wrap="none" lIns="0" tIns="0" rIns="0" bIns="0" rtlCol="0">
              <a:spAutoFit/>
            </a:bodyPr>
            <a:lstStyle/>
            <a:p>
              <a:r>
                <a:rPr lang="en-GB" sz="1400" b="0" dirty="0" smtClean="0"/>
                <a:t>BVLAN U</a:t>
              </a:r>
              <a:endParaRPr lang="en-US" sz="1400" b="0" dirty="0" smtClean="0"/>
            </a:p>
          </p:txBody>
        </p:sp>
        <p:sp>
          <p:nvSpPr>
            <p:cNvPr id="447" name="TextBox 446"/>
            <p:cNvSpPr txBox="1"/>
            <p:nvPr/>
          </p:nvSpPr>
          <p:spPr>
            <a:xfrm>
              <a:off x="6631730" y="1048172"/>
              <a:ext cx="3816425" cy="738664"/>
            </a:xfrm>
            <a:prstGeom prst="rect">
              <a:avLst/>
            </a:prstGeom>
            <a:noFill/>
          </p:spPr>
          <p:txBody>
            <a:bodyPr wrap="square" lIns="0" tIns="0" rIns="0" bIns="0" rtlCol="0">
              <a:spAutoFit/>
            </a:bodyPr>
            <a:lstStyle/>
            <a:p>
              <a:r>
                <a:rPr lang="en-GB" sz="1600" b="0" dirty="0" smtClean="0"/>
                <a:t>BVLAN </a:t>
              </a:r>
              <a:r>
                <a:rPr lang="en-GB" sz="1600" dirty="0" smtClean="0"/>
                <a:t>U</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387" name="TextBox 386"/>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B-MAC addresses of left &amp; right BVLAN U endpoints is different</a:t>
              </a:r>
              <a:endParaRPr lang="en-US" sz="1400" dirty="0" smtClean="0"/>
            </a:p>
          </p:txBody>
        </p:sp>
        <p:cxnSp>
          <p:nvCxnSpPr>
            <p:cNvPr id="388" name="Straight Arrow Connector 387"/>
            <p:cNvCxnSpPr>
              <a:stCxn id="387" idx="3"/>
              <a:endCxn id="16" idx="0"/>
            </p:cNvCxnSpPr>
            <p:nvPr/>
          </p:nvCxnSpPr>
          <p:spPr bwMode="auto">
            <a:xfrm flipV="1">
              <a:off x="1879203" y="6438485"/>
              <a:ext cx="172819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9" name="Straight Arrow Connector 388"/>
            <p:cNvCxnSpPr>
              <a:stCxn id="387" idx="3"/>
              <a:endCxn id="262" idx="0"/>
            </p:cNvCxnSpPr>
            <p:nvPr/>
          </p:nvCxnSpPr>
          <p:spPr bwMode="auto">
            <a:xfrm flipV="1">
              <a:off x="1879203" y="6438485"/>
              <a:ext cx="518457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
        <p:nvSpPr>
          <p:cNvPr id="395" name="TextBox 394"/>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4"/>
                                        </p:tgtEl>
                                        <p:attrNameLst>
                                          <p:attrName>style.visibility</p:attrName>
                                        </p:attrNameLst>
                                      </p:cBhvr>
                                      <p:to>
                                        <p:strVal val="visible"/>
                                      </p:to>
                                    </p:set>
                                  </p:childTnLst>
                                  <p:subTnLst>
                                    <p:set>
                                      <p:cBhvr override="childStyle">
                                        <p:cTn dur="1" fill="hold" display="0" masterRel="nextClick" afterEffect="1"/>
                                        <p:tgtEl>
                                          <p:spTgt spid="394"/>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2"/>
                                        </p:tgtEl>
                                        <p:attrNameLst>
                                          <p:attrName>style.visibility</p:attrName>
                                        </p:attrNameLst>
                                      </p:cBhvr>
                                      <p:to>
                                        <p:strVal val="visible"/>
                                      </p:to>
                                    </p:set>
                                  </p:childTnLst>
                                  <p:subTnLst>
                                    <p:set>
                                      <p:cBhvr override="childStyle">
                                        <p:cTn dur="1" fill="hold" display="0" masterRel="nextClick" afterEffect="1"/>
                                        <p:tgtEl>
                                          <p:spTgt spid="382"/>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Load sharing at portal nodes</a:t>
            </a:r>
            <a:endParaRPr lang="en-US" dirty="0"/>
          </a:p>
        </p:txBody>
      </p:sp>
      <p:sp>
        <p:nvSpPr>
          <p:cNvPr id="3" name="Content Placeholder 2"/>
          <p:cNvSpPr>
            <a:spLocks noGrp="1"/>
          </p:cNvSpPr>
          <p:nvPr>
            <p:ph idx="1"/>
          </p:nvPr>
        </p:nvSpPr>
        <p:spPr/>
        <p:txBody>
          <a:bodyPr/>
          <a:lstStyle/>
          <a:p>
            <a:pPr marL="0" indent="0"/>
            <a:r>
              <a:rPr lang="en-GB" sz="2000" b="0" dirty="0" smtClean="0"/>
              <a:t>BVLAN </a:t>
            </a:r>
            <a:r>
              <a:rPr lang="en-GB" sz="2000" dirty="0" smtClean="0">
                <a:solidFill>
                  <a:srgbClr val="C00000"/>
                </a:solidFill>
              </a:rPr>
              <a:t>A</a:t>
            </a:r>
            <a:r>
              <a:rPr lang="en-GB" sz="2000" dirty="0" smtClean="0"/>
              <a:t> </a:t>
            </a:r>
            <a:r>
              <a:rPr lang="en-GB" sz="2000" b="0" dirty="0" smtClean="0"/>
              <a:t>and</a:t>
            </a:r>
            <a:r>
              <a:rPr lang="en-GB" sz="2000" dirty="0" smtClean="0"/>
              <a:t> </a:t>
            </a:r>
            <a:r>
              <a:rPr lang="en-GB" sz="2000" dirty="0" smtClean="0">
                <a:solidFill>
                  <a:srgbClr val="0066FF"/>
                </a:solidFill>
              </a:rPr>
              <a:t>B</a:t>
            </a:r>
            <a:r>
              <a:rPr lang="en-GB" sz="2000" b="0" dirty="0" smtClean="0"/>
              <a:t> are used to support </a:t>
            </a:r>
            <a:r>
              <a:rPr lang="en-GB" sz="2000" dirty="0" smtClean="0"/>
              <a:t>load sharing </a:t>
            </a:r>
            <a:r>
              <a:rPr lang="en-GB" sz="2000" b="0" dirty="0" smtClean="0"/>
              <a:t>of protected SVLAN </a:t>
            </a:r>
            <a:r>
              <a:rPr lang="en-GB" sz="2000" b="0" dirty="0" err="1" smtClean="0"/>
              <a:t>ECs</a:t>
            </a:r>
            <a:r>
              <a:rPr lang="en-GB" sz="2000" b="0" dirty="0" smtClean="0"/>
              <a:t> by the two portal nodes</a:t>
            </a:r>
          </a:p>
          <a:p>
            <a:pPr marL="0" indent="0"/>
            <a:r>
              <a:rPr lang="en-GB" sz="2000" b="0" dirty="0" smtClean="0"/>
              <a:t>Under fault free conditions, 50% of the SVLAN EC traffic will pass through the left portal node to the ENNI and the other 50% will pass through the right portal node</a:t>
            </a:r>
          </a:p>
          <a:p>
            <a:pPr marL="898525" lvl="1" indent="-366713"/>
            <a:r>
              <a:rPr lang="en-GB" sz="1800" dirty="0" smtClean="0"/>
              <a:t>The figure in the previous slide illustrates that BVLAN A and B are both having an end point on the domain top edge node to illustrate load sharing. To support multipoint SVLAN </a:t>
            </a:r>
            <a:r>
              <a:rPr lang="en-GB" sz="1800" dirty="0" err="1" smtClean="0"/>
              <a:t>ECs</a:t>
            </a:r>
            <a:r>
              <a:rPr lang="en-GB" sz="1800" dirty="0" smtClean="0"/>
              <a:t> between any sub set of edge nodes it is typically necessary that a BVLAN is connected to all IB BEB nodes in a domain. BVLAN A and B most likely will have end points on each edge node as such.</a:t>
            </a:r>
            <a:br>
              <a:rPr lang="en-GB" sz="1800" dirty="0" smtClean="0"/>
            </a:br>
            <a:r>
              <a:rPr lang="en-GB" sz="1800" dirty="0" smtClean="0"/>
              <a:t>Note: For load balancing at the portal nodes, it is not necessary to distribute the SVLAN </a:t>
            </a:r>
            <a:r>
              <a:rPr lang="en-GB" sz="1800" dirty="0" err="1" smtClean="0"/>
              <a:t>ECs</a:t>
            </a:r>
            <a:r>
              <a:rPr lang="en-GB" sz="1800" dirty="0" smtClean="0"/>
              <a:t> in each edge node over both BVLAN A and B.</a:t>
            </a:r>
            <a:endParaRPr lang="en-GB" sz="1800" b="0" dirty="0" smtClean="0"/>
          </a:p>
          <a:p>
            <a:pPr marL="0" indent="0"/>
            <a:r>
              <a:rPr lang="en-GB" sz="2000" b="0" dirty="0" smtClean="0"/>
              <a:t>Unprotected SVLAN </a:t>
            </a:r>
            <a:r>
              <a:rPr lang="en-GB" sz="2000" b="0" dirty="0" err="1" smtClean="0"/>
              <a:t>ECs</a:t>
            </a:r>
            <a:r>
              <a:rPr lang="en-GB" sz="2000" b="0" dirty="0" smtClean="0"/>
              <a:t> can not be supported by BVLAN </a:t>
            </a:r>
            <a:r>
              <a:rPr lang="en-GB" sz="2000" dirty="0" smtClean="0">
                <a:solidFill>
                  <a:srgbClr val="C00000"/>
                </a:solidFill>
              </a:rPr>
              <a:t>A</a:t>
            </a:r>
            <a:r>
              <a:rPr lang="en-GB" sz="2000" dirty="0" smtClean="0"/>
              <a:t> </a:t>
            </a:r>
            <a:r>
              <a:rPr lang="en-GB" sz="2000" b="0" dirty="0" smtClean="0"/>
              <a:t>or </a:t>
            </a:r>
            <a:r>
              <a:rPr lang="en-GB" sz="2000" dirty="0" smtClean="0">
                <a:solidFill>
                  <a:srgbClr val="0066FF"/>
                </a:solidFill>
              </a:rPr>
              <a:t>B</a:t>
            </a:r>
            <a:r>
              <a:rPr lang="en-GB" sz="2000" b="0" dirty="0" smtClean="0"/>
              <a:t> due to blocking of BVLAN end point at one of the two portal nodes</a:t>
            </a:r>
          </a:p>
          <a:p>
            <a:pPr marL="0" indent="0"/>
            <a:r>
              <a:rPr lang="en-GB" sz="2000" i="1" dirty="0" smtClean="0"/>
              <a:t>QUESTION:</a:t>
            </a:r>
            <a:r>
              <a:rPr lang="en-GB" sz="2000" b="0" dirty="0" smtClean="0"/>
              <a:t> How to block a BVLAN end point; i.e. prevent that BVLAN OAM generated on the CBP will enter the BVLAN Relay function?</a:t>
            </a:r>
          </a:p>
          <a:p>
            <a:pPr marL="0" indent="0"/>
            <a:r>
              <a:rPr lang="en-GB" sz="2000" b="0" dirty="0" smtClean="0"/>
              <a:t>BVLAN </a:t>
            </a:r>
            <a:r>
              <a:rPr lang="en-GB" sz="2000" b="0" dirty="0" err="1" smtClean="0"/>
              <a:t>ECs</a:t>
            </a:r>
            <a:r>
              <a:rPr lang="en-GB" sz="2000" b="0" dirty="0" smtClean="0"/>
              <a:t>  are set up under MSTP/MVRP control. A/B are dynamic connections. MSTP/MVRP will restore BVLAN A/B </a:t>
            </a:r>
            <a:r>
              <a:rPr lang="en-GB" sz="2000" b="0" dirty="0" err="1" smtClean="0"/>
              <a:t>ECs</a:t>
            </a:r>
            <a:r>
              <a:rPr lang="en-GB" sz="2000" b="0" dirty="0" smtClean="0"/>
              <a:t> if it receives a trigger condition. Triggers are e.g. ‘active gateway failed’ and request from DRNI.</a:t>
            </a:r>
            <a:endParaRPr lang="en-US" sz="2000" b="0" dirty="0" smtClean="0"/>
          </a:p>
          <a:p>
            <a:pPr marL="0" indent="0"/>
            <a:endParaRPr lang="en-US" sz="2000" b="0" dirty="0" smtClean="0"/>
          </a:p>
          <a:p>
            <a:pPr marL="0" indent="0"/>
            <a:endParaRPr lang="en-GB" sz="2000" b="0" dirty="0" smtClean="0"/>
          </a:p>
          <a:p>
            <a:pPr marL="0" indent="0"/>
            <a:endParaRPr lang="en-US" sz="2000" b="0" dirty="0" smtClean="0"/>
          </a:p>
          <a:p>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 name="Rectangle 269"/>
          <p:cNvSpPr/>
          <p:nvPr/>
        </p:nvSpPr>
        <p:spPr bwMode="auto">
          <a:xfrm>
            <a:off x="5623619" y="2560340"/>
            <a:ext cx="4608512"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69" name="Rectangle 268"/>
          <p:cNvSpPr/>
          <p:nvPr/>
        </p:nvSpPr>
        <p:spPr bwMode="auto">
          <a:xfrm>
            <a:off x="367035" y="2560340"/>
            <a:ext cx="4608512"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Restorable BVLAN connected to DRNI</a:t>
            </a:r>
            <a:endParaRPr lang="en-US" dirty="0"/>
          </a:p>
        </p:txBody>
      </p:sp>
      <p:cxnSp>
        <p:nvCxnSpPr>
          <p:cNvPr id="32" name="Straight Connector 31"/>
          <p:cNvCxnSpPr/>
          <p:nvPr/>
        </p:nvCxnSpPr>
        <p:spPr bwMode="auto">
          <a:xfrm>
            <a:off x="317534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303133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3031331"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951211"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232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0952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47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10333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753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6" name="TextBox 55"/>
          <p:cNvSpPr txBox="1"/>
          <p:nvPr/>
        </p:nvSpPr>
        <p:spPr>
          <a:xfrm>
            <a:off x="1951919"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221453"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403944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11591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389542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93090"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10151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1015105"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231131"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3847209"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23019"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2757471"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flipH="1">
            <a:off x="1158488"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4039443"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3175347"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2095227"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2973495"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139" name="Straight Connector 138"/>
          <p:cNvCxnSpPr/>
          <p:nvPr/>
        </p:nvCxnSpPr>
        <p:spPr bwMode="auto">
          <a:xfrm>
            <a:off x="4111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39674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3944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311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087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59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13700"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175347"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6"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15107"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43099"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0" name="Group 428"/>
          <p:cNvGrpSpPr/>
          <p:nvPr/>
        </p:nvGrpSpPr>
        <p:grpSpPr>
          <a:xfrm flipH="1">
            <a:off x="3103339" y="3712468"/>
            <a:ext cx="1800200" cy="432048"/>
            <a:chOff x="223019" y="3712468"/>
            <a:chExt cx="1800200" cy="432048"/>
          </a:xfrm>
        </p:grpSpPr>
        <p:cxnSp>
          <p:nvCxnSpPr>
            <p:cNvPr id="430" name="Straight Connector 429"/>
            <p:cNvCxnSpPr/>
            <p:nvPr/>
          </p:nvCxnSpPr>
          <p:spPr bwMode="auto">
            <a:xfrm flipH="1">
              <a:off x="1591171"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92" name="TextBox 491"/>
          <p:cNvSpPr txBox="1"/>
          <p:nvPr/>
        </p:nvSpPr>
        <p:spPr>
          <a:xfrm>
            <a:off x="830165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
        <p:nvSpPr>
          <p:cNvPr id="493" name="TextBox 492"/>
          <p:cNvSpPr txBox="1"/>
          <p:nvPr/>
        </p:nvSpPr>
        <p:spPr>
          <a:xfrm>
            <a:off x="6415707" y="6016724"/>
            <a:ext cx="3312368" cy="553998"/>
          </a:xfrm>
          <a:prstGeom prst="rect">
            <a:avLst/>
          </a:prstGeom>
          <a:noFill/>
        </p:spPr>
        <p:txBody>
          <a:bodyPr wrap="square" lIns="0" tIns="0" rIns="0" bIns="0" rtlCol="0" anchor="ctr">
            <a:spAutoFit/>
          </a:bodyPr>
          <a:lstStyle/>
          <a:p>
            <a:pPr algn="ctr"/>
            <a:r>
              <a:rPr lang="en-GB" sz="1800" b="0" dirty="0" smtClean="0"/>
              <a:t>Right portal node failure or </a:t>
            </a:r>
          </a:p>
          <a:p>
            <a:pPr algn="ctr"/>
            <a:r>
              <a:rPr lang="en-GB" sz="1800" b="0" dirty="0" smtClean="0"/>
              <a:t>ENNI + Intra-DAS BVLAN failure</a:t>
            </a:r>
            <a:endParaRPr lang="en-US" sz="1800" b="0" dirty="0" smtClean="0"/>
          </a:p>
        </p:txBody>
      </p:sp>
      <p:sp>
        <p:nvSpPr>
          <p:cNvPr id="494" name="TextBox 493"/>
          <p:cNvSpPr txBox="1"/>
          <p:nvPr/>
        </p:nvSpPr>
        <p:spPr>
          <a:xfrm>
            <a:off x="943099"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46" name="Straight Connector 345"/>
          <p:cNvCxnSpPr/>
          <p:nvPr/>
        </p:nvCxnSpPr>
        <p:spPr bwMode="auto">
          <a:xfrm flipH="1">
            <a:off x="295027"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49" name="Straight Connector 348"/>
          <p:cNvCxnSpPr/>
          <p:nvPr/>
        </p:nvCxnSpPr>
        <p:spPr bwMode="auto">
          <a:xfrm flipH="1">
            <a:off x="2815307"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295027"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54" name="Straight Connector 353"/>
          <p:cNvCxnSpPr/>
          <p:nvPr/>
        </p:nvCxnSpPr>
        <p:spPr bwMode="auto">
          <a:xfrm>
            <a:off x="3247355"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295027"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71" name="Straight Connector 370"/>
          <p:cNvCxnSpPr/>
          <p:nvPr/>
        </p:nvCxnSpPr>
        <p:spPr bwMode="auto">
          <a:xfrm>
            <a:off x="3031331"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21" name="Straight Connector 420"/>
          <p:cNvCxnSpPr/>
          <p:nvPr/>
        </p:nvCxnSpPr>
        <p:spPr bwMode="auto">
          <a:xfrm>
            <a:off x="8431931" y="2920380"/>
            <a:ext cx="0" cy="288032"/>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22" name="Straight Connector 421"/>
          <p:cNvCxnSpPr/>
          <p:nvPr/>
        </p:nvCxnSpPr>
        <p:spPr bwMode="auto">
          <a:xfrm>
            <a:off x="735181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3" name="Isosceles Triangle 422"/>
          <p:cNvSpPr/>
          <p:nvPr/>
        </p:nvSpPr>
        <p:spPr bwMode="auto">
          <a:xfrm>
            <a:off x="8287915" y="3208412"/>
            <a:ext cx="288032" cy="288032"/>
          </a:xfrm>
          <a:prstGeom prst="triangle">
            <a:avLst/>
          </a:prstGeom>
          <a:solidFill>
            <a:srgbClr val="99FF66"/>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5" name="Trapezoid 424"/>
          <p:cNvSpPr/>
          <p:nvPr/>
        </p:nvSpPr>
        <p:spPr bwMode="auto">
          <a:xfrm>
            <a:off x="8287915" y="3414149"/>
            <a:ext cx="288032" cy="82295"/>
          </a:xfrm>
          <a:prstGeom prst="trapezoid">
            <a:avLst>
              <a:gd name="adj" fmla="val 49845"/>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a:off x="720779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9" name="Trapezoid 428"/>
          <p:cNvSpPr/>
          <p:nvPr/>
        </p:nvSpPr>
        <p:spPr bwMode="auto">
          <a:xfrm>
            <a:off x="7207795" y="3414149"/>
            <a:ext cx="288521"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39" name="Straight Connector 438"/>
          <p:cNvCxnSpPr/>
          <p:nvPr/>
        </p:nvCxnSpPr>
        <p:spPr bwMode="auto">
          <a:xfrm>
            <a:off x="727980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0" name="Straight Connector 439"/>
          <p:cNvCxnSpPr/>
          <p:nvPr/>
        </p:nvCxnSpPr>
        <p:spPr bwMode="auto">
          <a:xfrm>
            <a:off x="735181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1" name="Straight Connector 440"/>
          <p:cNvCxnSpPr/>
          <p:nvPr/>
        </p:nvCxnSpPr>
        <p:spPr bwMode="auto">
          <a:xfrm>
            <a:off x="742381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2" name="Straight Connector 441"/>
          <p:cNvCxnSpPr/>
          <p:nvPr/>
        </p:nvCxnSpPr>
        <p:spPr bwMode="auto">
          <a:xfrm>
            <a:off x="8503939"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43" name="Straight Connector 442"/>
          <p:cNvCxnSpPr/>
          <p:nvPr/>
        </p:nvCxnSpPr>
        <p:spPr bwMode="auto">
          <a:xfrm>
            <a:off x="8359923"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44" name="Straight Connector 443"/>
          <p:cNvCxnSpPr/>
          <p:nvPr/>
        </p:nvCxnSpPr>
        <p:spPr bwMode="auto">
          <a:xfrm>
            <a:off x="8431931"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sp>
        <p:nvSpPr>
          <p:cNvPr id="445" name="TextBox 444"/>
          <p:cNvSpPr txBox="1"/>
          <p:nvPr/>
        </p:nvSpPr>
        <p:spPr>
          <a:xfrm>
            <a:off x="7208503"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46" name="TextBox 445"/>
          <p:cNvSpPr txBox="1"/>
          <p:nvPr/>
        </p:nvSpPr>
        <p:spPr>
          <a:xfrm>
            <a:off x="8478037" y="2992388"/>
            <a:ext cx="169918"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cxnSp>
        <p:nvCxnSpPr>
          <p:cNvPr id="447" name="Straight Connector 446"/>
          <p:cNvCxnSpPr/>
          <p:nvPr/>
        </p:nvCxnSpPr>
        <p:spPr bwMode="auto">
          <a:xfrm>
            <a:off x="92960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48" name="Straight Connector 447"/>
          <p:cNvCxnSpPr>
            <a:endCxn id="460" idx="0"/>
          </p:cNvCxnSpPr>
          <p:nvPr/>
        </p:nvCxnSpPr>
        <p:spPr bwMode="auto">
          <a:xfrm>
            <a:off x="641570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8" name="Isosceles Triangle 457"/>
          <p:cNvSpPr/>
          <p:nvPr/>
        </p:nvSpPr>
        <p:spPr bwMode="auto">
          <a:xfrm>
            <a:off x="91520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9" name="Trapezoid 458"/>
          <p:cNvSpPr/>
          <p:nvPr/>
        </p:nvSpPr>
        <p:spPr bwMode="auto">
          <a:xfrm>
            <a:off x="9149674"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0" name="Isosceles Triangle 459"/>
          <p:cNvSpPr/>
          <p:nvPr/>
        </p:nvSpPr>
        <p:spPr bwMode="auto">
          <a:xfrm>
            <a:off x="627169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1" name="Trapezoid 460"/>
          <p:cNvSpPr/>
          <p:nvPr/>
        </p:nvSpPr>
        <p:spPr bwMode="auto">
          <a:xfrm>
            <a:off x="6271689"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5" name="TextBox 464"/>
          <p:cNvSpPr txBox="1"/>
          <p:nvPr/>
        </p:nvSpPr>
        <p:spPr>
          <a:xfrm>
            <a:off x="6487715"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66" name="TextBox 465"/>
          <p:cNvSpPr txBox="1"/>
          <p:nvPr/>
        </p:nvSpPr>
        <p:spPr>
          <a:xfrm>
            <a:off x="9103793"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68" name="Rectangle 467"/>
          <p:cNvSpPr/>
          <p:nvPr/>
        </p:nvSpPr>
        <p:spPr bwMode="auto">
          <a:xfrm>
            <a:off x="5479603"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TextBox 471"/>
          <p:cNvSpPr txBox="1"/>
          <p:nvPr/>
        </p:nvSpPr>
        <p:spPr>
          <a:xfrm>
            <a:off x="8014055"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473" name="Straight Connector 472"/>
          <p:cNvCxnSpPr/>
          <p:nvPr/>
        </p:nvCxnSpPr>
        <p:spPr bwMode="auto">
          <a:xfrm flipH="1">
            <a:off x="6415072"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74" name="Straight Connector 473"/>
          <p:cNvCxnSpPr/>
          <p:nvPr/>
        </p:nvCxnSpPr>
        <p:spPr bwMode="auto">
          <a:xfrm flipH="1">
            <a:off x="9296027"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78" name="Straight Connector 477"/>
          <p:cNvCxnSpPr/>
          <p:nvPr/>
        </p:nvCxnSpPr>
        <p:spPr bwMode="auto">
          <a:xfrm>
            <a:off x="8431931"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479" name="Straight Connector 478"/>
          <p:cNvCxnSpPr/>
          <p:nvPr/>
        </p:nvCxnSpPr>
        <p:spPr bwMode="auto">
          <a:xfrm>
            <a:off x="7351811"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80" name="TextBox 479"/>
          <p:cNvSpPr txBox="1"/>
          <p:nvPr/>
        </p:nvSpPr>
        <p:spPr>
          <a:xfrm>
            <a:off x="8230079"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484" name="Straight Connector 483"/>
          <p:cNvCxnSpPr/>
          <p:nvPr/>
        </p:nvCxnSpPr>
        <p:spPr bwMode="auto">
          <a:xfrm>
            <a:off x="93680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5" name="Straight Connector 484"/>
          <p:cNvCxnSpPr/>
          <p:nvPr/>
        </p:nvCxnSpPr>
        <p:spPr bwMode="auto">
          <a:xfrm>
            <a:off x="92240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6" name="Straight Connector 485"/>
          <p:cNvCxnSpPr/>
          <p:nvPr/>
        </p:nvCxnSpPr>
        <p:spPr bwMode="auto">
          <a:xfrm>
            <a:off x="92960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7" name="Straight Connector 486"/>
          <p:cNvCxnSpPr/>
          <p:nvPr/>
        </p:nvCxnSpPr>
        <p:spPr bwMode="auto">
          <a:xfrm>
            <a:off x="64877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a:off x="63436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a:off x="64157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9" name="TextBox 518"/>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0" name="TextBox 519"/>
          <p:cNvSpPr txBox="1"/>
          <p:nvPr/>
        </p:nvSpPr>
        <p:spPr>
          <a:xfrm>
            <a:off x="8802888"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523" name="Group 25"/>
          <p:cNvGrpSpPr>
            <a:grpSpLocks noChangeAspect="1"/>
          </p:cNvGrpSpPr>
          <p:nvPr/>
        </p:nvGrpSpPr>
        <p:grpSpPr>
          <a:xfrm>
            <a:off x="5623619" y="3208412"/>
            <a:ext cx="288032" cy="288032"/>
            <a:chOff x="655067" y="5296644"/>
            <a:chExt cx="504056" cy="504056"/>
          </a:xfrm>
          <a:solidFill>
            <a:schemeClr val="bg1"/>
          </a:solidFill>
        </p:grpSpPr>
        <p:sp>
          <p:nvSpPr>
            <p:cNvPr id="524" name="Isosceles Triangle 5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5" name="Trapezoid 5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6" name="Straight Connector 525"/>
          <p:cNvCxnSpPr>
            <a:stCxn id="5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5"/>
          <p:cNvGrpSpPr>
            <a:grpSpLocks noChangeAspect="1"/>
          </p:cNvGrpSpPr>
          <p:nvPr/>
        </p:nvGrpSpPr>
        <p:grpSpPr>
          <a:xfrm flipH="1">
            <a:off x="9944099" y="3208412"/>
            <a:ext cx="288032" cy="288032"/>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a:stCxn id="5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31" name="Group 315"/>
          <p:cNvGrpSpPr/>
          <p:nvPr/>
        </p:nvGrpSpPr>
        <p:grpSpPr>
          <a:xfrm>
            <a:off x="5695627" y="3496444"/>
            <a:ext cx="4464496" cy="216024"/>
            <a:chOff x="295027" y="3496444"/>
            <a:chExt cx="4464496" cy="72008"/>
          </a:xfrm>
        </p:grpSpPr>
        <p:cxnSp>
          <p:nvCxnSpPr>
            <p:cNvPr id="532" name="Straight Connector 531"/>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8" name="TextBox 537"/>
          <p:cNvSpPr txBox="1"/>
          <p:nvPr/>
        </p:nvSpPr>
        <p:spPr>
          <a:xfrm>
            <a:off x="8431931"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539" name="Straight Connector 538"/>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5551611"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79" name="Straight Connector 578"/>
          <p:cNvCxnSpPr/>
          <p:nvPr/>
        </p:nvCxnSpPr>
        <p:spPr bwMode="auto">
          <a:xfrm flipH="1">
            <a:off x="8071891"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80" name="Straight Connector 579"/>
          <p:cNvCxnSpPr/>
          <p:nvPr/>
        </p:nvCxnSpPr>
        <p:spPr bwMode="auto">
          <a:xfrm flipH="1">
            <a:off x="5551611"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8503939"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5551611"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83" name="Straight Connector 582"/>
          <p:cNvCxnSpPr/>
          <p:nvPr/>
        </p:nvCxnSpPr>
        <p:spPr bwMode="auto">
          <a:xfrm>
            <a:off x="8287915"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584" name="Rectangle 583"/>
          <p:cNvSpPr/>
          <p:nvPr/>
        </p:nvSpPr>
        <p:spPr bwMode="auto">
          <a:xfrm>
            <a:off x="7934870"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85" name="Rectangle 584"/>
          <p:cNvSpPr/>
          <p:nvPr/>
        </p:nvSpPr>
        <p:spPr bwMode="auto">
          <a:xfrm>
            <a:off x="5623619" y="3712468"/>
            <a:ext cx="2167235"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86" name="Rectangle 585"/>
          <p:cNvSpPr/>
          <p:nvPr/>
        </p:nvSpPr>
        <p:spPr bwMode="auto">
          <a:xfrm>
            <a:off x="6566718"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587" name="Group 58"/>
          <p:cNvGrpSpPr>
            <a:grpSpLocks noChangeAspect="1"/>
          </p:cNvGrpSpPr>
          <p:nvPr/>
        </p:nvGrpSpPr>
        <p:grpSpPr>
          <a:xfrm flipV="1">
            <a:off x="7214790" y="4288532"/>
            <a:ext cx="288032" cy="288032"/>
            <a:chOff x="655067" y="5296644"/>
            <a:chExt cx="504056" cy="504056"/>
          </a:xfrm>
          <a:solidFill>
            <a:schemeClr val="bg1"/>
          </a:solidFill>
        </p:grpSpPr>
        <p:sp>
          <p:nvSpPr>
            <p:cNvPr id="588" name="Isosceles Triangle 58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9" name="Trapezoid 58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0" name="Group 58"/>
          <p:cNvGrpSpPr>
            <a:grpSpLocks noChangeAspect="1"/>
          </p:cNvGrpSpPr>
          <p:nvPr/>
        </p:nvGrpSpPr>
        <p:grpSpPr>
          <a:xfrm flipH="1" flipV="1">
            <a:off x="8510934" y="4288532"/>
            <a:ext cx="288032" cy="288032"/>
            <a:chOff x="655067" y="5296644"/>
            <a:chExt cx="504056" cy="504056"/>
          </a:xfrm>
          <a:solidFill>
            <a:schemeClr val="bg1"/>
          </a:solidFill>
        </p:grpSpPr>
        <p:sp>
          <p:nvSpPr>
            <p:cNvPr id="591" name="Isosceles Triangle 59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2" name="Trapezoid 5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3" name="Group 61"/>
          <p:cNvGrpSpPr>
            <a:grpSpLocks noChangeAspect="1"/>
          </p:cNvGrpSpPr>
          <p:nvPr/>
        </p:nvGrpSpPr>
        <p:grpSpPr>
          <a:xfrm flipV="1">
            <a:off x="6278686" y="4288532"/>
            <a:ext cx="864096" cy="288032"/>
            <a:chOff x="655067" y="5296644"/>
            <a:chExt cx="504056" cy="504056"/>
          </a:xfrm>
          <a:solidFill>
            <a:schemeClr val="bg1"/>
          </a:solidFill>
        </p:grpSpPr>
        <p:sp>
          <p:nvSpPr>
            <p:cNvPr id="594" name="Isosceles Triangle 59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5" name="Trapezoid 594"/>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96" name="Straight Connector 595"/>
          <p:cNvCxnSpPr>
            <a:endCxn id="594" idx="0"/>
          </p:cNvCxnSpPr>
          <p:nvPr/>
        </p:nvCxnSpPr>
        <p:spPr bwMode="auto">
          <a:xfrm flipV="1">
            <a:off x="671073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97" name="Group 596"/>
          <p:cNvGrpSpPr/>
          <p:nvPr/>
        </p:nvGrpSpPr>
        <p:grpSpPr>
          <a:xfrm>
            <a:off x="7286798" y="4144516"/>
            <a:ext cx="144016" cy="144016"/>
            <a:chOff x="1591171" y="4144516"/>
            <a:chExt cx="144016" cy="144016"/>
          </a:xfrm>
        </p:grpSpPr>
        <p:cxnSp>
          <p:nvCxnSpPr>
            <p:cNvPr id="598" name="Straight Connector 59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9" name="Straight Connector 59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0" name="Straight Connector 59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01" name="Straight Connector 600"/>
          <p:cNvCxnSpPr/>
          <p:nvPr/>
        </p:nvCxnSpPr>
        <p:spPr bwMode="auto">
          <a:xfrm flipH="1">
            <a:off x="865495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2" name="Straight Connector 601"/>
          <p:cNvCxnSpPr/>
          <p:nvPr/>
        </p:nvCxnSpPr>
        <p:spPr bwMode="auto">
          <a:xfrm flipH="1">
            <a:off x="858294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3" name="Straight Connector 602"/>
          <p:cNvCxnSpPr/>
          <p:nvPr/>
        </p:nvCxnSpPr>
        <p:spPr bwMode="auto">
          <a:xfrm flipH="1">
            <a:off x="872695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4" name="Straight Connector 603"/>
          <p:cNvCxnSpPr/>
          <p:nvPr/>
        </p:nvCxnSpPr>
        <p:spPr bwMode="auto">
          <a:xfrm>
            <a:off x="678274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5" name="Straight Connector 604"/>
          <p:cNvCxnSpPr/>
          <p:nvPr/>
        </p:nvCxnSpPr>
        <p:spPr bwMode="auto">
          <a:xfrm>
            <a:off x="663872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6" name="Straight Connector 605"/>
          <p:cNvCxnSpPr/>
          <p:nvPr/>
        </p:nvCxnSpPr>
        <p:spPr bwMode="auto">
          <a:xfrm>
            <a:off x="671073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7" name="Straight Connector 606"/>
          <p:cNvCxnSpPr/>
          <p:nvPr/>
        </p:nvCxnSpPr>
        <p:spPr bwMode="auto">
          <a:xfrm>
            <a:off x="7358806"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08" name="TextBox 607"/>
          <p:cNvSpPr txBox="1"/>
          <p:nvPr/>
        </p:nvSpPr>
        <p:spPr>
          <a:xfrm>
            <a:off x="7426466"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609" name="Straight Connector 608"/>
          <p:cNvCxnSpPr/>
          <p:nvPr/>
        </p:nvCxnSpPr>
        <p:spPr bwMode="auto">
          <a:xfrm>
            <a:off x="735880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a:off x="8654950"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1" name="Group 610"/>
          <p:cNvGrpSpPr/>
          <p:nvPr/>
        </p:nvGrpSpPr>
        <p:grpSpPr>
          <a:xfrm>
            <a:off x="6350694" y="3928492"/>
            <a:ext cx="144016" cy="360040"/>
            <a:chOff x="871091" y="4144516"/>
            <a:chExt cx="144016" cy="144016"/>
          </a:xfrm>
        </p:grpSpPr>
        <p:cxnSp>
          <p:nvCxnSpPr>
            <p:cNvPr id="612" name="Straight Connector 61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3" name="Straight Connector 61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4" name="Straight Connector 61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15" name="Group 61"/>
          <p:cNvGrpSpPr>
            <a:grpSpLocks noChangeAspect="1"/>
          </p:cNvGrpSpPr>
          <p:nvPr/>
        </p:nvGrpSpPr>
        <p:grpSpPr>
          <a:xfrm flipV="1">
            <a:off x="8942982" y="4288532"/>
            <a:ext cx="576064" cy="288032"/>
            <a:chOff x="655067" y="5296644"/>
            <a:chExt cx="504056" cy="504056"/>
          </a:xfrm>
          <a:solidFill>
            <a:schemeClr val="bg1"/>
          </a:solidFill>
        </p:grpSpPr>
        <p:sp>
          <p:nvSpPr>
            <p:cNvPr id="616" name="Isosceles Triangle 61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7" name="Trapezoid 616"/>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8" name="Straight Connector 617"/>
          <p:cNvCxnSpPr>
            <a:endCxn id="616" idx="0"/>
          </p:cNvCxnSpPr>
          <p:nvPr/>
        </p:nvCxnSpPr>
        <p:spPr bwMode="auto">
          <a:xfrm flipV="1">
            <a:off x="923101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9" name="Group 618"/>
          <p:cNvGrpSpPr/>
          <p:nvPr/>
        </p:nvGrpSpPr>
        <p:grpSpPr>
          <a:xfrm>
            <a:off x="9303022" y="3928492"/>
            <a:ext cx="144016" cy="360040"/>
            <a:chOff x="871091" y="4144516"/>
            <a:chExt cx="144016" cy="144016"/>
          </a:xfrm>
        </p:grpSpPr>
        <p:cxnSp>
          <p:nvCxnSpPr>
            <p:cNvPr id="620" name="Straight Connector 619"/>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3" name="Rectangle 622"/>
          <p:cNvSpPr/>
          <p:nvPr/>
        </p:nvSpPr>
        <p:spPr bwMode="auto">
          <a:xfrm>
            <a:off x="8510934"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24" name="Group 623"/>
          <p:cNvGrpSpPr/>
          <p:nvPr/>
        </p:nvGrpSpPr>
        <p:grpSpPr>
          <a:xfrm>
            <a:off x="9014990" y="4144516"/>
            <a:ext cx="144016" cy="144016"/>
            <a:chOff x="1591171" y="4144516"/>
            <a:chExt cx="144016" cy="144016"/>
          </a:xfrm>
        </p:grpSpPr>
        <p:cxnSp>
          <p:nvCxnSpPr>
            <p:cNvPr id="625" name="Straight Connector 624"/>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28" name="Group 627"/>
          <p:cNvGrpSpPr/>
          <p:nvPr/>
        </p:nvGrpSpPr>
        <p:grpSpPr>
          <a:xfrm>
            <a:off x="5702622" y="3716347"/>
            <a:ext cx="1296144" cy="432048"/>
            <a:chOff x="295027" y="3712468"/>
            <a:chExt cx="1296144" cy="432048"/>
          </a:xfrm>
        </p:grpSpPr>
        <p:cxnSp>
          <p:nvCxnSpPr>
            <p:cNvPr id="629" name="Straight Connector 62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0" name="Straight Connector 62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8" name="Straight Connector 637"/>
          <p:cNvCxnSpPr/>
          <p:nvPr/>
        </p:nvCxnSpPr>
        <p:spPr bwMode="auto">
          <a:xfrm flipH="1">
            <a:off x="9447038"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9" name="Straight Connector 638"/>
          <p:cNvCxnSpPr/>
          <p:nvPr/>
        </p:nvCxnSpPr>
        <p:spPr bwMode="auto">
          <a:xfrm flipH="1">
            <a:off x="9375030"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0" name="Straight Connector 639"/>
          <p:cNvCxnSpPr/>
          <p:nvPr/>
        </p:nvCxnSpPr>
        <p:spPr bwMode="auto">
          <a:xfrm flipH="1">
            <a:off x="9303022"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flipH="1">
            <a:off x="7070774"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2" name="Straight Connector 641"/>
          <p:cNvCxnSpPr/>
          <p:nvPr/>
        </p:nvCxnSpPr>
        <p:spPr bwMode="auto">
          <a:xfrm flipH="1">
            <a:off x="7142782"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3" name="Straight Connector 642"/>
          <p:cNvCxnSpPr/>
          <p:nvPr/>
        </p:nvCxnSpPr>
        <p:spPr bwMode="auto">
          <a:xfrm flipH="1">
            <a:off x="7214790"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flipV="1">
            <a:off x="692675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flipV="1">
            <a:off x="685475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6" name="Straight Connector 645"/>
          <p:cNvCxnSpPr/>
          <p:nvPr/>
        </p:nvCxnSpPr>
        <p:spPr bwMode="auto">
          <a:xfrm flipV="1">
            <a:off x="699876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699876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685475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9" name="Straight Connector 648"/>
          <p:cNvCxnSpPr/>
          <p:nvPr/>
        </p:nvCxnSpPr>
        <p:spPr bwMode="auto">
          <a:xfrm>
            <a:off x="692675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8" name="Straight Connector 277"/>
          <p:cNvCxnSpPr/>
          <p:nvPr/>
        </p:nvCxnSpPr>
        <p:spPr bwMode="auto">
          <a:xfrm flipH="1">
            <a:off x="1807195"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9" name="Straight Connector 278"/>
          <p:cNvCxnSpPr/>
          <p:nvPr/>
        </p:nvCxnSpPr>
        <p:spPr bwMode="auto">
          <a:xfrm flipH="1">
            <a:off x="1879203"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80" name="Straight Connector 279"/>
          <p:cNvCxnSpPr/>
          <p:nvPr/>
        </p:nvCxnSpPr>
        <p:spPr bwMode="auto">
          <a:xfrm flipH="1">
            <a:off x="1951211"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311" name="Group 310"/>
          <p:cNvGrpSpPr/>
          <p:nvPr/>
        </p:nvGrpSpPr>
        <p:grpSpPr>
          <a:xfrm>
            <a:off x="2095227" y="3856484"/>
            <a:ext cx="5040560" cy="2662555"/>
            <a:chOff x="2095227" y="3856484"/>
            <a:chExt cx="5040560" cy="2662555"/>
          </a:xfrm>
        </p:grpSpPr>
        <p:cxnSp>
          <p:nvCxnSpPr>
            <p:cNvPr id="275" name="Straight Arrow Connector 274"/>
            <p:cNvCxnSpPr>
              <a:stCxn id="276" idx="0"/>
            </p:cNvCxnSpPr>
            <p:nvPr/>
          </p:nvCxnSpPr>
          <p:spPr bwMode="auto">
            <a:xfrm flipH="1" flipV="1">
              <a:off x="2095227" y="3856484"/>
              <a:ext cx="2952328" cy="20162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76" name="TextBox 275"/>
            <p:cNvSpPr txBox="1"/>
            <p:nvPr/>
          </p:nvSpPr>
          <p:spPr>
            <a:xfrm>
              <a:off x="4111451" y="5872708"/>
              <a:ext cx="1872207" cy="646331"/>
            </a:xfrm>
            <a:prstGeom prst="rect">
              <a:avLst/>
            </a:prstGeom>
            <a:noFill/>
          </p:spPr>
          <p:txBody>
            <a:bodyPr wrap="square" lIns="0" tIns="0" rIns="0" bIns="0" rtlCol="0">
              <a:spAutoFit/>
            </a:bodyPr>
            <a:lstStyle/>
            <a:p>
              <a:pPr algn="ctr"/>
              <a:r>
                <a:rPr lang="en-GB" sz="1400" b="0" dirty="0" smtClean="0"/>
                <a:t>Should the S-Relay be preconfigured with those connections?</a:t>
              </a:r>
              <a:endParaRPr lang="en-US" sz="1400" b="0" dirty="0" smtClean="0"/>
            </a:p>
          </p:txBody>
        </p:sp>
        <p:cxnSp>
          <p:nvCxnSpPr>
            <p:cNvPr id="292" name="Straight Arrow Connector 291"/>
            <p:cNvCxnSpPr>
              <a:stCxn id="276" idx="0"/>
            </p:cNvCxnSpPr>
            <p:nvPr/>
          </p:nvCxnSpPr>
          <p:spPr bwMode="auto">
            <a:xfrm flipV="1">
              <a:off x="5047555" y="3856484"/>
              <a:ext cx="2088232" cy="20162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 name="Rectangle 272"/>
          <p:cNvSpPr/>
          <p:nvPr/>
        </p:nvSpPr>
        <p:spPr bwMode="auto">
          <a:xfrm>
            <a:off x="5623619" y="2560340"/>
            <a:ext cx="4608512"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a:off x="367035" y="2560340"/>
            <a:ext cx="4608512"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Restorable BVLAN connected to DRNI</a:t>
            </a:r>
            <a:endParaRPr lang="en-US" dirty="0"/>
          </a:p>
        </p:txBody>
      </p: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6"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150721"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73090" y="4576564"/>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16347"/>
            <a:ext cx="2304256" cy="21214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77" name="Straight Connector 576"/>
          <p:cNvCxnSpPr/>
          <p:nvPr/>
        </p:nvCxnSpPr>
        <p:spPr bwMode="auto">
          <a:xfrm>
            <a:off x="6415707" y="3716347"/>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16347"/>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16347"/>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12468"/>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15867"/>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15867"/>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17" name="Group 58"/>
          <p:cNvGrpSpPr>
            <a:grpSpLocks noChangeAspect="1"/>
          </p:cNvGrpSpPr>
          <p:nvPr/>
        </p:nvGrpSpPr>
        <p:grpSpPr>
          <a:xfrm flipV="1">
            <a:off x="6921822" y="4288532"/>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20580"/>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119273"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612" name="Straight Connector 611"/>
          <p:cNvCxnSpPr/>
          <p:nvPr/>
        </p:nvCxnSpPr>
        <p:spPr bwMode="auto">
          <a:xfrm flipH="1">
            <a:off x="7065838"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8" name="Group 61"/>
          <p:cNvGrpSpPr>
            <a:grpSpLocks noChangeAspect="1"/>
          </p:cNvGrpSpPr>
          <p:nvPr/>
        </p:nvGrpSpPr>
        <p:grpSpPr>
          <a:xfrm flipH="1" flipV="1">
            <a:off x="6201742" y="4288532"/>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 name="Group 359"/>
          <p:cNvGrpSpPr/>
          <p:nvPr/>
        </p:nvGrpSpPr>
        <p:grpSpPr>
          <a:xfrm flipH="1">
            <a:off x="6273750" y="3928492"/>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365"/>
          <p:cNvGrpSpPr/>
          <p:nvPr/>
        </p:nvGrpSpPr>
        <p:grpSpPr>
          <a:xfrm flipH="1">
            <a:off x="6561782" y="4144516"/>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1" name="Group 58"/>
          <p:cNvGrpSpPr>
            <a:grpSpLocks noChangeAspect="1"/>
          </p:cNvGrpSpPr>
          <p:nvPr/>
        </p:nvGrpSpPr>
        <p:grpSpPr>
          <a:xfrm flipH="1" flipV="1">
            <a:off x="8217966" y="4288532"/>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H="1" flipV="1">
            <a:off x="8578006" y="4288532"/>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flipH="1">
            <a:off x="8289974" y="4144516"/>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flipH="1">
            <a:off x="9226078" y="3928492"/>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6564"/>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75" name="Straight Connector 474"/>
          <p:cNvCxnSpPr/>
          <p:nvPr/>
        </p:nvCxnSpPr>
        <p:spPr bwMode="auto">
          <a:xfrm>
            <a:off x="317534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77" name="Isosceles Triangle 476"/>
          <p:cNvSpPr/>
          <p:nvPr/>
        </p:nvSpPr>
        <p:spPr bwMode="auto">
          <a:xfrm>
            <a:off x="303133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2" name="Trapezoid 491"/>
          <p:cNvSpPr/>
          <p:nvPr/>
        </p:nvSpPr>
        <p:spPr bwMode="auto">
          <a:xfrm>
            <a:off x="3031331"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3" name="Isosceles Triangle 492"/>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rapezoid 494"/>
          <p:cNvSpPr/>
          <p:nvPr/>
        </p:nvSpPr>
        <p:spPr bwMode="auto">
          <a:xfrm>
            <a:off x="1951211"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07" name="Straight Connector 506"/>
          <p:cNvCxnSpPr/>
          <p:nvPr/>
        </p:nvCxnSpPr>
        <p:spPr bwMode="auto">
          <a:xfrm>
            <a:off x="20232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8" name="Straight Connector 507"/>
          <p:cNvCxnSpPr/>
          <p:nvPr/>
        </p:nvCxnSpPr>
        <p:spPr bwMode="auto">
          <a:xfrm>
            <a:off x="20952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9" name="Straight Connector 508"/>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0" name="Straight Connector 509"/>
          <p:cNvCxnSpPr/>
          <p:nvPr/>
        </p:nvCxnSpPr>
        <p:spPr bwMode="auto">
          <a:xfrm>
            <a:off x="3247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1" name="Straight Connector 510"/>
          <p:cNvCxnSpPr/>
          <p:nvPr/>
        </p:nvCxnSpPr>
        <p:spPr bwMode="auto">
          <a:xfrm>
            <a:off x="310333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2" name="Straight Connector 511"/>
          <p:cNvCxnSpPr/>
          <p:nvPr/>
        </p:nvCxnSpPr>
        <p:spPr bwMode="auto">
          <a:xfrm>
            <a:off x="31753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3" name="TextBox 512"/>
          <p:cNvSpPr txBox="1"/>
          <p:nvPr/>
        </p:nvSpPr>
        <p:spPr>
          <a:xfrm>
            <a:off x="1951919"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14" name="TextBox 513"/>
          <p:cNvSpPr txBox="1"/>
          <p:nvPr/>
        </p:nvSpPr>
        <p:spPr>
          <a:xfrm>
            <a:off x="3221453"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515" name="Straight Connector 514"/>
          <p:cNvCxnSpPr/>
          <p:nvPr/>
        </p:nvCxnSpPr>
        <p:spPr bwMode="auto">
          <a:xfrm>
            <a:off x="403944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6" name="Straight Connector 515"/>
          <p:cNvCxnSpPr>
            <a:endCxn id="528" idx="0"/>
          </p:cNvCxnSpPr>
          <p:nvPr/>
        </p:nvCxnSpPr>
        <p:spPr bwMode="auto">
          <a:xfrm>
            <a:off x="11591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7" name="Isosceles Triangle 516"/>
          <p:cNvSpPr/>
          <p:nvPr/>
        </p:nvSpPr>
        <p:spPr bwMode="auto">
          <a:xfrm>
            <a:off x="389542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4" name="Trapezoid 523"/>
          <p:cNvSpPr/>
          <p:nvPr/>
        </p:nvSpPr>
        <p:spPr bwMode="auto">
          <a:xfrm>
            <a:off x="3893090"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8" name="Isosceles Triangle 527"/>
          <p:cNvSpPr/>
          <p:nvPr/>
        </p:nvSpPr>
        <p:spPr bwMode="auto">
          <a:xfrm>
            <a:off x="10151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2" name="Trapezoid 531"/>
          <p:cNvSpPr/>
          <p:nvPr/>
        </p:nvSpPr>
        <p:spPr bwMode="auto">
          <a:xfrm>
            <a:off x="1015105"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TextBox 542"/>
          <p:cNvSpPr txBox="1"/>
          <p:nvPr/>
        </p:nvSpPr>
        <p:spPr>
          <a:xfrm>
            <a:off x="1231131"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44" name="TextBox 543"/>
          <p:cNvSpPr txBox="1"/>
          <p:nvPr/>
        </p:nvSpPr>
        <p:spPr>
          <a:xfrm>
            <a:off x="3847209"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46" name="Rectangle 545"/>
          <p:cNvSpPr/>
          <p:nvPr/>
        </p:nvSpPr>
        <p:spPr bwMode="auto">
          <a:xfrm>
            <a:off x="223019"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7" name="TextBox 546"/>
          <p:cNvSpPr txBox="1"/>
          <p:nvPr/>
        </p:nvSpPr>
        <p:spPr>
          <a:xfrm>
            <a:off x="2757471"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548" name="Straight Connector 547"/>
          <p:cNvCxnSpPr/>
          <p:nvPr/>
        </p:nvCxnSpPr>
        <p:spPr bwMode="auto">
          <a:xfrm flipH="1">
            <a:off x="1158488"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49" name="Straight Connector 548"/>
          <p:cNvCxnSpPr/>
          <p:nvPr/>
        </p:nvCxnSpPr>
        <p:spPr bwMode="auto">
          <a:xfrm flipH="1">
            <a:off x="4039443"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550" name="Straight Connector 549"/>
          <p:cNvCxnSpPr/>
          <p:nvPr/>
        </p:nvCxnSpPr>
        <p:spPr bwMode="auto">
          <a:xfrm>
            <a:off x="3175347"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51" name="Straight Connector 550"/>
          <p:cNvCxnSpPr/>
          <p:nvPr/>
        </p:nvCxnSpPr>
        <p:spPr bwMode="auto">
          <a:xfrm>
            <a:off x="2095227"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552" name="TextBox 551"/>
          <p:cNvSpPr txBox="1"/>
          <p:nvPr/>
        </p:nvSpPr>
        <p:spPr>
          <a:xfrm>
            <a:off x="2973495"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553" name="Straight Connector 552"/>
          <p:cNvCxnSpPr/>
          <p:nvPr/>
        </p:nvCxnSpPr>
        <p:spPr bwMode="auto">
          <a:xfrm>
            <a:off x="4111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4" name="Straight Connector 553"/>
          <p:cNvCxnSpPr/>
          <p:nvPr/>
        </p:nvCxnSpPr>
        <p:spPr bwMode="auto">
          <a:xfrm>
            <a:off x="39674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5" name="Straight Connector 554"/>
          <p:cNvCxnSpPr/>
          <p:nvPr/>
        </p:nvCxnSpPr>
        <p:spPr bwMode="auto">
          <a:xfrm>
            <a:off x="403944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6" name="Straight Connector 555"/>
          <p:cNvCxnSpPr/>
          <p:nvPr/>
        </p:nvCxnSpPr>
        <p:spPr bwMode="auto">
          <a:xfrm>
            <a:off x="12311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1087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1159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0" name="Group 25"/>
          <p:cNvGrpSpPr>
            <a:grpSpLocks noChangeAspect="1"/>
          </p:cNvGrpSpPr>
          <p:nvPr/>
        </p:nvGrpSpPr>
        <p:grpSpPr>
          <a:xfrm>
            <a:off x="367035" y="3208412"/>
            <a:ext cx="288032" cy="288032"/>
            <a:chOff x="655067" y="5296644"/>
            <a:chExt cx="504056" cy="504056"/>
          </a:xfrm>
          <a:solidFill>
            <a:schemeClr val="bg1"/>
          </a:solidFill>
        </p:grpSpPr>
        <p:sp>
          <p:nvSpPr>
            <p:cNvPr id="601" name="Isosceles Triangle 60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2" name="Trapezoid 6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3" name="Straight Connector 602"/>
          <p:cNvCxnSpPr>
            <a:stCxn id="601"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4" name="Group 25"/>
          <p:cNvGrpSpPr>
            <a:grpSpLocks noChangeAspect="1"/>
          </p:cNvGrpSpPr>
          <p:nvPr/>
        </p:nvGrpSpPr>
        <p:grpSpPr>
          <a:xfrm flipH="1">
            <a:off x="4687515" y="3208412"/>
            <a:ext cx="288032" cy="288032"/>
            <a:chOff x="655067" y="5296644"/>
            <a:chExt cx="504056" cy="504056"/>
          </a:xfrm>
          <a:solidFill>
            <a:schemeClr val="bg1"/>
          </a:solidFill>
        </p:grpSpPr>
        <p:sp>
          <p:nvSpPr>
            <p:cNvPr id="605" name="Isosceles Triangle 60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6" name="Trapezoid 60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5" name="Straight Connector 614"/>
          <p:cNvCxnSpPr>
            <a:stCxn id="605"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7" name="Group 315"/>
          <p:cNvGrpSpPr/>
          <p:nvPr/>
        </p:nvGrpSpPr>
        <p:grpSpPr>
          <a:xfrm>
            <a:off x="439043" y="3496444"/>
            <a:ext cx="4464496" cy="216024"/>
            <a:chOff x="295027" y="3496444"/>
            <a:chExt cx="4464496" cy="72008"/>
          </a:xfrm>
        </p:grpSpPr>
        <p:cxnSp>
          <p:nvCxnSpPr>
            <p:cNvPr id="619" name="Straight Connector 618"/>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9" name="Straight Connector 628"/>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3" name="Straight Connector 662"/>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64" name="TextBox 663"/>
          <p:cNvSpPr txBox="1"/>
          <p:nvPr/>
        </p:nvSpPr>
        <p:spPr>
          <a:xfrm>
            <a:off x="3175347"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665" name="Straight Connector 664"/>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4" name="Straight Connector 703"/>
          <p:cNvCxnSpPr/>
          <p:nvPr/>
        </p:nvCxnSpPr>
        <p:spPr bwMode="auto">
          <a:xfrm flipH="1">
            <a:off x="295027"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05" name="Straight Connector 704"/>
          <p:cNvCxnSpPr/>
          <p:nvPr/>
        </p:nvCxnSpPr>
        <p:spPr bwMode="auto">
          <a:xfrm flipH="1">
            <a:off x="2815307"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06" name="Straight Connector 705"/>
          <p:cNvCxnSpPr/>
          <p:nvPr/>
        </p:nvCxnSpPr>
        <p:spPr bwMode="auto">
          <a:xfrm flipH="1">
            <a:off x="295027"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7" name="Straight Connector 706"/>
          <p:cNvCxnSpPr/>
          <p:nvPr/>
        </p:nvCxnSpPr>
        <p:spPr bwMode="auto">
          <a:xfrm>
            <a:off x="3247355"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8" name="Straight Connector 707"/>
          <p:cNvCxnSpPr/>
          <p:nvPr/>
        </p:nvCxnSpPr>
        <p:spPr bwMode="auto">
          <a:xfrm flipH="1">
            <a:off x="295027"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09" name="Straight Connector 708"/>
          <p:cNvCxnSpPr/>
          <p:nvPr/>
        </p:nvCxnSpPr>
        <p:spPr bwMode="auto">
          <a:xfrm>
            <a:off x="3031331"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81" name="Straight Connector 780"/>
          <p:cNvCxnSpPr/>
          <p:nvPr/>
        </p:nvCxnSpPr>
        <p:spPr bwMode="auto">
          <a:xfrm>
            <a:off x="83599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2" name="Straight Connector 781"/>
          <p:cNvCxnSpPr/>
          <p:nvPr/>
        </p:nvCxnSpPr>
        <p:spPr bwMode="auto">
          <a:xfrm>
            <a:off x="727980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83" name="Isosceles Triangle 782"/>
          <p:cNvSpPr/>
          <p:nvPr/>
        </p:nvSpPr>
        <p:spPr bwMode="auto">
          <a:xfrm>
            <a:off x="82159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4" name="Trapezoid 783"/>
          <p:cNvSpPr/>
          <p:nvPr/>
        </p:nvSpPr>
        <p:spPr bwMode="auto">
          <a:xfrm>
            <a:off x="8215907"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5" name="Isosceles Triangle 784"/>
          <p:cNvSpPr/>
          <p:nvPr/>
        </p:nvSpPr>
        <p:spPr bwMode="auto">
          <a:xfrm>
            <a:off x="713578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6" name="Trapezoid 785"/>
          <p:cNvSpPr/>
          <p:nvPr/>
        </p:nvSpPr>
        <p:spPr bwMode="auto">
          <a:xfrm>
            <a:off x="7135787"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7" name="Straight Connector 786"/>
          <p:cNvCxnSpPr/>
          <p:nvPr/>
        </p:nvCxnSpPr>
        <p:spPr bwMode="auto">
          <a:xfrm>
            <a:off x="720779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88" name="Straight Connector 787"/>
          <p:cNvCxnSpPr/>
          <p:nvPr/>
        </p:nvCxnSpPr>
        <p:spPr bwMode="auto">
          <a:xfrm>
            <a:off x="727980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89" name="Straight Connector 788"/>
          <p:cNvCxnSpPr/>
          <p:nvPr/>
        </p:nvCxnSpPr>
        <p:spPr bwMode="auto">
          <a:xfrm>
            <a:off x="735181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0" name="Straight Connector 789"/>
          <p:cNvCxnSpPr/>
          <p:nvPr/>
        </p:nvCxnSpPr>
        <p:spPr bwMode="auto">
          <a:xfrm>
            <a:off x="84319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1" name="Straight Connector 790"/>
          <p:cNvCxnSpPr/>
          <p:nvPr/>
        </p:nvCxnSpPr>
        <p:spPr bwMode="auto">
          <a:xfrm>
            <a:off x="82879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a:off x="83599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3" name="TextBox 792"/>
          <p:cNvSpPr txBox="1"/>
          <p:nvPr/>
        </p:nvSpPr>
        <p:spPr>
          <a:xfrm>
            <a:off x="7136495"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94" name="TextBox 793"/>
          <p:cNvSpPr txBox="1"/>
          <p:nvPr/>
        </p:nvSpPr>
        <p:spPr>
          <a:xfrm>
            <a:off x="8406029"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95" name="Straight Connector 794"/>
          <p:cNvCxnSpPr/>
          <p:nvPr/>
        </p:nvCxnSpPr>
        <p:spPr bwMode="auto">
          <a:xfrm>
            <a:off x="922401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6" name="Straight Connector 795"/>
          <p:cNvCxnSpPr>
            <a:endCxn id="799" idx="0"/>
          </p:cNvCxnSpPr>
          <p:nvPr/>
        </p:nvCxnSpPr>
        <p:spPr bwMode="auto">
          <a:xfrm>
            <a:off x="634369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7" name="Isosceles Triangle 796"/>
          <p:cNvSpPr/>
          <p:nvPr/>
        </p:nvSpPr>
        <p:spPr bwMode="auto">
          <a:xfrm>
            <a:off x="9080003"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8" name="Trapezoid 797"/>
          <p:cNvSpPr/>
          <p:nvPr/>
        </p:nvSpPr>
        <p:spPr bwMode="auto">
          <a:xfrm>
            <a:off x="9077666"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9" name="Isosceles Triangle 798"/>
          <p:cNvSpPr/>
          <p:nvPr/>
        </p:nvSpPr>
        <p:spPr bwMode="auto">
          <a:xfrm>
            <a:off x="619968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0" name="Trapezoid 799"/>
          <p:cNvSpPr/>
          <p:nvPr/>
        </p:nvSpPr>
        <p:spPr bwMode="auto">
          <a:xfrm>
            <a:off x="6199681"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1" name="TextBox 800"/>
          <p:cNvSpPr txBox="1"/>
          <p:nvPr/>
        </p:nvSpPr>
        <p:spPr>
          <a:xfrm>
            <a:off x="6415707"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02" name="TextBox 801"/>
          <p:cNvSpPr txBox="1"/>
          <p:nvPr/>
        </p:nvSpPr>
        <p:spPr>
          <a:xfrm>
            <a:off x="9031785"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803" name="Rectangle 802"/>
          <p:cNvSpPr/>
          <p:nvPr/>
        </p:nvSpPr>
        <p:spPr bwMode="auto">
          <a:xfrm>
            <a:off x="5407595"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4" name="TextBox 803"/>
          <p:cNvSpPr txBox="1"/>
          <p:nvPr/>
        </p:nvSpPr>
        <p:spPr>
          <a:xfrm>
            <a:off x="7942047"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805" name="Straight Connector 804"/>
          <p:cNvCxnSpPr/>
          <p:nvPr/>
        </p:nvCxnSpPr>
        <p:spPr bwMode="auto">
          <a:xfrm flipH="1">
            <a:off x="6343064"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06" name="Straight Connector 805"/>
          <p:cNvCxnSpPr/>
          <p:nvPr/>
        </p:nvCxnSpPr>
        <p:spPr bwMode="auto">
          <a:xfrm flipH="1">
            <a:off x="9224019"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807" name="Straight Connector 806"/>
          <p:cNvCxnSpPr/>
          <p:nvPr/>
        </p:nvCxnSpPr>
        <p:spPr bwMode="auto">
          <a:xfrm>
            <a:off x="8359923"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08" name="Straight Connector 807"/>
          <p:cNvCxnSpPr/>
          <p:nvPr/>
        </p:nvCxnSpPr>
        <p:spPr bwMode="auto">
          <a:xfrm>
            <a:off x="7279803"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809" name="TextBox 808"/>
          <p:cNvSpPr txBox="1"/>
          <p:nvPr/>
        </p:nvSpPr>
        <p:spPr>
          <a:xfrm>
            <a:off x="8158071"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810" name="Straight Connector 809"/>
          <p:cNvCxnSpPr/>
          <p:nvPr/>
        </p:nvCxnSpPr>
        <p:spPr bwMode="auto">
          <a:xfrm>
            <a:off x="92960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1" name="Straight Connector 810"/>
          <p:cNvCxnSpPr/>
          <p:nvPr/>
        </p:nvCxnSpPr>
        <p:spPr bwMode="auto">
          <a:xfrm>
            <a:off x="915201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2" name="Straight Connector 811"/>
          <p:cNvCxnSpPr/>
          <p:nvPr/>
        </p:nvCxnSpPr>
        <p:spPr bwMode="auto">
          <a:xfrm>
            <a:off x="92240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3" name="Straight Connector 812"/>
          <p:cNvCxnSpPr/>
          <p:nvPr/>
        </p:nvCxnSpPr>
        <p:spPr bwMode="auto">
          <a:xfrm>
            <a:off x="64157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a:off x="627169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a:off x="63436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16" name="Group 25"/>
          <p:cNvGrpSpPr>
            <a:grpSpLocks noChangeAspect="1"/>
          </p:cNvGrpSpPr>
          <p:nvPr/>
        </p:nvGrpSpPr>
        <p:grpSpPr>
          <a:xfrm>
            <a:off x="5551611" y="3208412"/>
            <a:ext cx="288032" cy="288032"/>
            <a:chOff x="655067" y="5296644"/>
            <a:chExt cx="504056" cy="504056"/>
          </a:xfrm>
          <a:solidFill>
            <a:schemeClr val="bg1"/>
          </a:solidFill>
        </p:grpSpPr>
        <p:sp>
          <p:nvSpPr>
            <p:cNvPr id="817" name="Isosceles Triangle 8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8" name="Trapezoid 81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19" name="Straight Connector 818"/>
          <p:cNvCxnSpPr>
            <a:stCxn id="817" idx="0"/>
          </p:cNvCxnSpPr>
          <p:nvPr/>
        </p:nvCxnSpPr>
        <p:spPr bwMode="auto">
          <a:xfrm flipV="1">
            <a:off x="5695627"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0" name="Group 25"/>
          <p:cNvGrpSpPr>
            <a:grpSpLocks noChangeAspect="1"/>
          </p:cNvGrpSpPr>
          <p:nvPr/>
        </p:nvGrpSpPr>
        <p:grpSpPr>
          <a:xfrm flipH="1">
            <a:off x="9872091" y="3208412"/>
            <a:ext cx="288032" cy="288032"/>
            <a:chOff x="655067" y="5296644"/>
            <a:chExt cx="504056" cy="504056"/>
          </a:xfrm>
          <a:solidFill>
            <a:schemeClr val="bg1"/>
          </a:solidFill>
        </p:grpSpPr>
        <p:sp>
          <p:nvSpPr>
            <p:cNvPr id="821" name="Isosceles Triangle 8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2" name="Trapezoid 8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3" name="Straight Connector 822"/>
          <p:cNvCxnSpPr>
            <a:stCxn id="821" idx="0"/>
          </p:cNvCxnSpPr>
          <p:nvPr/>
        </p:nvCxnSpPr>
        <p:spPr bwMode="auto">
          <a:xfrm flipH="1" flipV="1">
            <a:off x="10016107"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4" name="Group 315"/>
          <p:cNvGrpSpPr/>
          <p:nvPr/>
        </p:nvGrpSpPr>
        <p:grpSpPr>
          <a:xfrm>
            <a:off x="5623619" y="3496444"/>
            <a:ext cx="4464496" cy="216024"/>
            <a:chOff x="295027" y="3496444"/>
            <a:chExt cx="4464496" cy="72008"/>
          </a:xfrm>
        </p:grpSpPr>
        <p:cxnSp>
          <p:nvCxnSpPr>
            <p:cNvPr id="825" name="Straight Connector 824"/>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0" name="Straight Connector 829"/>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831" name="TextBox 830"/>
          <p:cNvSpPr txBox="1"/>
          <p:nvPr/>
        </p:nvSpPr>
        <p:spPr>
          <a:xfrm>
            <a:off x="8359923"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832" name="Straight Connector 831"/>
          <p:cNvCxnSpPr/>
          <p:nvPr/>
        </p:nvCxnSpPr>
        <p:spPr bwMode="auto">
          <a:xfrm>
            <a:off x="5695627"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3" name="Straight Connector 832"/>
          <p:cNvCxnSpPr/>
          <p:nvPr/>
        </p:nvCxnSpPr>
        <p:spPr bwMode="auto">
          <a:xfrm>
            <a:off x="10016107"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4" name="Straight Connector 833"/>
          <p:cNvCxnSpPr/>
          <p:nvPr/>
        </p:nvCxnSpPr>
        <p:spPr bwMode="auto">
          <a:xfrm flipH="1">
            <a:off x="5479603"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35" name="Straight Connector 834"/>
          <p:cNvCxnSpPr/>
          <p:nvPr/>
        </p:nvCxnSpPr>
        <p:spPr bwMode="auto">
          <a:xfrm flipH="1">
            <a:off x="7999883"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36" name="Straight Connector 835"/>
          <p:cNvCxnSpPr/>
          <p:nvPr/>
        </p:nvCxnSpPr>
        <p:spPr bwMode="auto">
          <a:xfrm flipH="1">
            <a:off x="5479603"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7" name="Straight Connector 836"/>
          <p:cNvCxnSpPr/>
          <p:nvPr/>
        </p:nvCxnSpPr>
        <p:spPr bwMode="auto">
          <a:xfrm>
            <a:off x="8431931"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8" name="Straight Connector 837"/>
          <p:cNvCxnSpPr/>
          <p:nvPr/>
        </p:nvCxnSpPr>
        <p:spPr bwMode="auto">
          <a:xfrm flipH="1">
            <a:off x="5479603"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39" name="Straight Connector 838"/>
          <p:cNvCxnSpPr/>
          <p:nvPr/>
        </p:nvCxnSpPr>
        <p:spPr bwMode="auto">
          <a:xfrm>
            <a:off x="8215907"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259" name="Isosceles Triangle 17"/>
          <p:cNvSpPr/>
          <p:nvPr/>
        </p:nvSpPr>
        <p:spPr bwMode="auto">
          <a:xfrm flipH="1">
            <a:off x="727980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H="1">
            <a:off x="799988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2" name="Freeform 561"/>
          <p:cNvSpPr/>
          <p:nvPr/>
        </p:nvSpPr>
        <p:spPr bwMode="auto">
          <a:xfrm>
            <a:off x="6989012" y="5872708"/>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9604375" cy="1015529"/>
          </a:xfrm>
        </p:spPr>
        <p:txBody>
          <a:bodyPr/>
          <a:lstStyle/>
          <a:p>
            <a:r>
              <a:rPr lang="en-GB" dirty="0" smtClean="0"/>
              <a:t>PBB-TE Domain with TESI connections</a:t>
            </a:r>
            <a:endParaRPr lang="en-US" dirty="0"/>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 name="Isosceles Triangle 14"/>
          <p:cNvSpPr/>
          <p:nvPr/>
        </p:nvSpPr>
        <p:spPr bwMode="auto">
          <a:xfrm>
            <a:off x="346337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a:off x="310333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3103339"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 name="Isosceles Triangle 20"/>
          <p:cNvSpPr/>
          <p:nvPr/>
        </p:nvSpPr>
        <p:spPr bwMode="auto">
          <a:xfrm>
            <a:off x="274329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238325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2383259"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510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3662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4382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7784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6344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7064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1" name="Isosceles Triangle 14"/>
          <p:cNvSpPr/>
          <p:nvPr/>
        </p:nvSpPr>
        <p:spPr bwMode="auto">
          <a:xfrm flipH="1">
            <a:off x="691976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flipH="1">
            <a:off x="6919763"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flipH="1">
            <a:off x="763984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flipH="1">
            <a:off x="7639843"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4"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8889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0329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9609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12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40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8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4" name="Isosceles Triangle 14"/>
          <p:cNvSpPr/>
          <p:nvPr/>
        </p:nvSpPr>
        <p:spPr bwMode="auto">
          <a:xfrm rot="10800000">
            <a:off x="461550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17"/>
          <p:cNvSpPr/>
          <p:nvPr/>
        </p:nvSpPr>
        <p:spPr bwMode="auto">
          <a:xfrm rot="10800000">
            <a:off x="497554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rot="10800000">
            <a:off x="533558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rot="10800000">
            <a:off x="569562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8662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501021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9382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5862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3029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582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1550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65668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45" name="TextBox 444"/>
          <p:cNvSpPr txBox="1"/>
          <p:nvPr/>
        </p:nvSpPr>
        <p:spPr>
          <a:xfrm>
            <a:off x="4839870" y="5729272"/>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grpSp>
        <p:nvGrpSpPr>
          <p:cNvPr id="105"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8"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109"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5"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18" name="Straight Connector 517"/>
          <p:cNvCxnSpPr/>
          <p:nvPr/>
        </p:nvCxnSpPr>
        <p:spPr bwMode="auto">
          <a:xfrm flipV="1">
            <a:off x="2527275"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9" name="Straight Connector 518"/>
          <p:cNvCxnSpPr/>
          <p:nvPr/>
        </p:nvCxnSpPr>
        <p:spPr bwMode="auto">
          <a:xfrm flipV="1">
            <a:off x="288731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0" name="Straight Connector 529"/>
          <p:cNvCxnSpPr/>
          <p:nvPr/>
        </p:nvCxnSpPr>
        <p:spPr bwMode="auto">
          <a:xfrm flipV="1">
            <a:off x="3247355"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60739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flipV="1">
            <a:off x="7999883"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78385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flipV="1">
            <a:off x="7279803"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06377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0" name="Group 519"/>
          <p:cNvGrpSpPr/>
          <p:nvPr/>
        </p:nvGrpSpPr>
        <p:grpSpPr>
          <a:xfrm>
            <a:off x="6995" y="976164"/>
            <a:ext cx="10376147" cy="6912768"/>
            <a:chOff x="6995" y="976164"/>
            <a:chExt cx="10376147" cy="6912768"/>
          </a:xfrm>
        </p:grpSpPr>
        <p:sp>
          <p:nvSpPr>
            <p:cNvPr id="493" name="TextBox 492"/>
            <p:cNvSpPr txBox="1"/>
            <p:nvPr/>
          </p:nvSpPr>
          <p:spPr>
            <a:xfrm>
              <a:off x="5911651" y="2992388"/>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4" name="TextBox 493"/>
            <p:cNvSpPr txBox="1"/>
            <p:nvPr/>
          </p:nvSpPr>
          <p:spPr>
            <a:xfrm>
              <a:off x="5575401" y="2992388"/>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497" name="TextBox 496"/>
            <p:cNvSpPr txBox="1"/>
            <p:nvPr/>
          </p:nvSpPr>
          <p:spPr>
            <a:xfrm>
              <a:off x="3705305" y="6017304"/>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8" name="TextBox 497"/>
            <p:cNvSpPr txBox="1"/>
            <p:nvPr/>
          </p:nvSpPr>
          <p:spPr>
            <a:xfrm>
              <a:off x="3369055" y="6017304"/>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01" name="TextBox 500"/>
            <p:cNvSpPr txBox="1"/>
            <p:nvPr/>
          </p:nvSpPr>
          <p:spPr>
            <a:xfrm>
              <a:off x="8190005" y="6016724"/>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502" name="TextBox 501"/>
            <p:cNvSpPr txBox="1"/>
            <p:nvPr/>
          </p:nvSpPr>
          <p:spPr>
            <a:xfrm>
              <a:off x="7783859" y="6016724"/>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29" name="Rectangle 528"/>
            <p:cNvSpPr/>
            <p:nvPr/>
          </p:nvSpPr>
          <p:spPr bwMode="auto">
            <a:xfrm>
              <a:off x="33193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47" name="Straight Arrow Connector 546"/>
            <p:cNvCxnSpPr>
              <a:stCxn id="548" idx="3"/>
              <a:endCxn id="18" idx="0"/>
            </p:cNvCxnSpPr>
            <p:nvPr/>
          </p:nvCxnSpPr>
          <p:spPr bwMode="auto">
            <a:xfrm>
              <a:off x="1670174" y="5945297"/>
              <a:ext cx="1577181"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52" name="Straight Arrow Connector 551"/>
            <p:cNvCxnSpPr>
              <a:stCxn id="548" idx="3"/>
            </p:cNvCxnSpPr>
            <p:nvPr/>
          </p:nvCxnSpPr>
          <p:spPr bwMode="auto">
            <a:xfrm>
              <a:off x="1670174" y="5945297"/>
              <a:ext cx="1944216" cy="215443"/>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74" name="Straight Arrow Connector 573"/>
            <p:cNvCxnSpPr>
              <a:stCxn id="573" idx="3"/>
            </p:cNvCxnSpPr>
            <p:nvPr/>
          </p:nvCxnSpPr>
          <p:spPr bwMode="auto">
            <a:xfrm>
              <a:off x="1670174" y="5332358"/>
              <a:ext cx="1872208" cy="611777"/>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43" name="Straight Connector 342"/>
            <p:cNvCxnSpPr/>
            <p:nvPr/>
          </p:nvCxnSpPr>
          <p:spPr bwMode="auto">
            <a:xfrm>
              <a:off x="5839643" y="3136404"/>
              <a:ext cx="2088232" cy="273630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3" name="Straight Connector 562"/>
            <p:cNvCxnSpPr/>
            <p:nvPr/>
          </p:nvCxnSpPr>
          <p:spPr bwMode="auto">
            <a:xfrm>
              <a:off x="7927875"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a:off x="7711851"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12" name="Straight Connector 411"/>
            <p:cNvCxnSpPr/>
            <p:nvPr/>
          </p:nvCxnSpPr>
          <p:spPr bwMode="auto">
            <a:xfrm flipH="1">
              <a:off x="3470374" y="3136404"/>
              <a:ext cx="2016224" cy="2736304"/>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21" name="TextBox 420"/>
            <p:cNvSpPr txBox="1"/>
            <p:nvPr/>
          </p:nvSpPr>
          <p:spPr>
            <a:xfrm>
              <a:off x="7695774" y="4577144"/>
              <a:ext cx="2687368"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TESI A1,A2,A3</a:t>
              </a:r>
              <a:endParaRPr lang="en-US" sz="1400" b="0" dirty="0" smtClean="0">
                <a:solidFill>
                  <a:srgbClr val="C00000"/>
                </a:solidFill>
              </a:endParaRPr>
            </a:p>
          </p:txBody>
        </p:sp>
        <p:sp>
          <p:nvSpPr>
            <p:cNvPr id="479" name="Freeform 478"/>
            <p:cNvSpPr/>
            <p:nvPr/>
          </p:nvSpPr>
          <p:spPr bwMode="auto">
            <a:xfrm>
              <a:off x="3614389" y="5152628"/>
              <a:ext cx="4097461" cy="79208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3382826" h="1571625">
                  <a:moveTo>
                    <a:pt x="3382826" y="1428750"/>
                  </a:moveTo>
                  <a:lnTo>
                    <a:pt x="2794109" y="0"/>
                  </a:lnTo>
                  <a:lnTo>
                    <a:pt x="594491"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8" name="TextBox 507"/>
            <p:cNvSpPr txBox="1"/>
            <p:nvPr/>
          </p:nvSpPr>
          <p:spPr>
            <a:xfrm>
              <a:off x="6710734" y="4577144"/>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509" name="TextBox 508"/>
            <p:cNvSpPr txBox="1"/>
            <p:nvPr/>
          </p:nvSpPr>
          <p:spPr>
            <a:xfrm>
              <a:off x="4046438" y="4577144"/>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10" name="TextBox 509"/>
            <p:cNvSpPr txBox="1"/>
            <p:nvPr/>
          </p:nvSpPr>
          <p:spPr>
            <a:xfrm>
              <a:off x="5414590" y="493718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546" name="TextBox 545"/>
            <p:cNvSpPr txBox="1"/>
            <p:nvPr/>
          </p:nvSpPr>
          <p:spPr>
            <a:xfrm>
              <a:off x="85998" y="976164"/>
              <a:ext cx="3960440" cy="1477328"/>
            </a:xfrm>
            <a:prstGeom prst="rect">
              <a:avLst/>
            </a:prstGeom>
            <a:noFill/>
          </p:spPr>
          <p:txBody>
            <a:bodyPr wrap="square" lIns="0" tIns="0" rIns="0" bIns="0" rtlCol="0">
              <a:spAutoFit/>
            </a:bodyPr>
            <a:lstStyle/>
            <a:p>
              <a:r>
                <a:rPr lang="en-GB" sz="1600" b="0" dirty="0" smtClean="0">
                  <a:solidFill>
                    <a:srgbClr val="C00000"/>
                  </a:solidFill>
                </a:rPr>
                <a:t>TESI </a:t>
              </a:r>
              <a:r>
                <a:rPr lang="en-GB" sz="1600" dirty="0" smtClean="0">
                  <a:solidFill>
                    <a:srgbClr val="C00000"/>
                  </a:solidFill>
                </a:rPr>
                <a:t>A1,A2,A3</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protected endpoint at either the right, or the left portal node. The other protected TESI endpoint is blocked. The two protected TESI endpoints form one virtual protected endpoint.</a:t>
              </a:r>
              <a:endParaRPr lang="en-US" sz="1600" b="0" dirty="0" smtClean="0">
                <a:solidFill>
                  <a:srgbClr val="C00000"/>
                </a:solidFill>
              </a:endParaRPr>
            </a:p>
          </p:txBody>
        </p:sp>
        <p:sp>
          <p:nvSpPr>
            <p:cNvPr id="548" name="TextBox 547"/>
            <p:cNvSpPr txBox="1"/>
            <p:nvPr/>
          </p:nvSpPr>
          <p:spPr>
            <a:xfrm>
              <a:off x="6995" y="5729853"/>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TESI A protected  endpoints</a:t>
              </a:r>
              <a:endParaRPr lang="en-US" sz="1400" b="0" dirty="0" smtClean="0">
                <a:solidFill>
                  <a:srgbClr val="C00000"/>
                </a:solidFill>
              </a:endParaRPr>
            </a:p>
          </p:txBody>
        </p: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TextBox 572"/>
            <p:cNvSpPr txBox="1"/>
            <p:nvPr/>
          </p:nvSpPr>
          <p:spPr>
            <a:xfrm>
              <a:off x="6995" y="5224636"/>
              <a:ext cx="1663179" cy="215444"/>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TESI A relay</a:t>
              </a:r>
              <a:endParaRPr lang="en-US" sz="1400" b="0" dirty="0" smtClean="0">
                <a:solidFill>
                  <a:srgbClr val="C00000"/>
                </a:solidFill>
              </a:endParaRPr>
            </a:p>
          </p:txBody>
        </p:sp>
        <p:grpSp>
          <p:nvGrpSpPr>
            <p:cNvPr id="584" name="Group 583"/>
            <p:cNvGrpSpPr/>
            <p:nvPr/>
          </p:nvGrpSpPr>
          <p:grpSpPr>
            <a:xfrm>
              <a:off x="85998" y="6438486"/>
              <a:ext cx="7877881" cy="1450446"/>
              <a:chOff x="79003" y="6438486"/>
              <a:chExt cx="7877881" cy="1450446"/>
            </a:xfrm>
          </p:grpSpPr>
          <p:sp>
            <p:nvSpPr>
              <p:cNvPr id="585" name="TextBox 584"/>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ESP-MAC address of left &amp; right TESI A endpoints is the same</a:t>
                </a:r>
                <a:endParaRPr lang="en-US" sz="1400" dirty="0" smtClean="0">
                  <a:solidFill>
                    <a:srgbClr val="C00000"/>
                  </a:solidFill>
                </a:endParaRPr>
              </a:p>
            </p:txBody>
          </p:sp>
          <p:cxnSp>
            <p:nvCxnSpPr>
              <p:cNvPr id="586" name="Straight Arrow Connector 585"/>
              <p:cNvCxnSpPr>
                <a:stCxn id="585" idx="3"/>
              </p:cNvCxnSpPr>
              <p:nvPr/>
            </p:nvCxnSpPr>
            <p:spPr bwMode="auto">
              <a:xfrm flipV="1">
                <a:off x="1951211" y="6438486"/>
                <a:ext cx="1296144" cy="112728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87" name="Straight Arrow Connector 586"/>
              <p:cNvCxnSpPr>
                <a:stCxn id="585" idx="3"/>
                <a:endCxn id="258" idx="0"/>
              </p:cNvCxnSpPr>
              <p:nvPr/>
            </p:nvCxnSpPr>
            <p:spPr bwMode="auto">
              <a:xfrm flipV="1">
                <a:off x="1951211" y="6448772"/>
                <a:ext cx="6005673" cy="111699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cxnSp>
          <p:nvCxnSpPr>
            <p:cNvPr id="470" name="Straight Arrow Connector 469"/>
            <p:cNvCxnSpPr>
              <a:stCxn id="585" idx="3"/>
            </p:cNvCxnSpPr>
            <p:nvPr/>
          </p:nvCxnSpPr>
          <p:spPr bwMode="auto">
            <a:xfrm flipV="1">
              <a:off x="1958206" y="6438485"/>
              <a:ext cx="1649189"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grpSp>
        <p:nvGrpSpPr>
          <p:cNvPr id="517" name="Group 516"/>
          <p:cNvGrpSpPr/>
          <p:nvPr/>
        </p:nvGrpSpPr>
        <p:grpSpPr>
          <a:xfrm>
            <a:off x="79003" y="2560340"/>
            <a:ext cx="10592172" cy="5328592"/>
            <a:chOff x="79003" y="2560340"/>
            <a:chExt cx="10592172" cy="5328592"/>
          </a:xfrm>
        </p:grpSpPr>
        <p:sp>
          <p:nvSpPr>
            <p:cNvPr id="491" name="TextBox 490"/>
            <p:cNvSpPr txBox="1"/>
            <p:nvPr/>
          </p:nvSpPr>
          <p:spPr>
            <a:xfrm>
              <a:off x="4517597" y="2992388"/>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2" name="TextBox 491"/>
            <p:cNvSpPr txBox="1"/>
            <p:nvPr/>
          </p:nvSpPr>
          <p:spPr>
            <a:xfrm>
              <a:off x="4975547" y="2992388"/>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516" name="Rectangle 515"/>
            <p:cNvSpPr/>
            <p:nvPr/>
          </p:nvSpPr>
          <p:spPr bwMode="auto">
            <a:xfrm>
              <a:off x="259928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7" name="Rectangle 536"/>
            <p:cNvSpPr/>
            <p:nvPr/>
          </p:nvSpPr>
          <p:spPr bwMode="auto">
            <a:xfrm flipH="1">
              <a:off x="69197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extBox 494"/>
            <p:cNvSpPr txBox="1"/>
            <p:nvPr/>
          </p:nvSpPr>
          <p:spPr>
            <a:xfrm>
              <a:off x="2357357" y="6017304"/>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6" name="TextBox 495"/>
            <p:cNvSpPr txBox="1"/>
            <p:nvPr/>
          </p:nvSpPr>
          <p:spPr>
            <a:xfrm>
              <a:off x="2769201" y="6017304"/>
              <a:ext cx="190758"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99" name="TextBox 498"/>
            <p:cNvSpPr txBox="1"/>
            <p:nvPr/>
          </p:nvSpPr>
          <p:spPr>
            <a:xfrm>
              <a:off x="6795951" y="6016724"/>
              <a:ext cx="240450"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500" name="TextBox 499"/>
            <p:cNvSpPr txBox="1"/>
            <p:nvPr/>
          </p:nvSpPr>
          <p:spPr>
            <a:xfrm>
              <a:off x="7159577" y="6016724"/>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22" name="TextBox 421"/>
            <p:cNvSpPr txBox="1"/>
            <p:nvPr/>
          </p:nvSpPr>
          <p:spPr>
            <a:xfrm>
              <a:off x="7688779" y="4793168"/>
              <a:ext cx="2687368"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B1,B2,B3</a:t>
              </a:r>
              <a:endParaRPr lang="en-US" sz="1400" b="0" dirty="0" smtClean="0">
                <a:solidFill>
                  <a:srgbClr val="0066FF"/>
                </a:solidFill>
              </a:endParaRPr>
            </a:p>
          </p:txBody>
        </p:sp>
        <p:sp>
          <p:nvSpPr>
            <p:cNvPr id="507" name="TextBox 506"/>
            <p:cNvSpPr txBox="1"/>
            <p:nvPr/>
          </p:nvSpPr>
          <p:spPr>
            <a:xfrm>
              <a:off x="4831531" y="472116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569" name="TextBox 568"/>
            <p:cNvSpPr txBox="1"/>
            <p:nvPr/>
          </p:nvSpPr>
          <p:spPr>
            <a:xfrm>
              <a:off x="9007995" y="5728692"/>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TESI B protected  endpoints</a:t>
              </a:r>
              <a:endParaRPr lang="en-US" sz="1400" b="0" dirty="0" smtClean="0">
                <a:solidFill>
                  <a:srgbClr val="0066FF"/>
                </a:solidFill>
              </a:endParaRPr>
            </a:p>
          </p:txBody>
        </p:sp>
        <p:sp>
          <p:nvSpPr>
            <p:cNvPr id="572" name="TextBox 571"/>
            <p:cNvSpPr txBox="1"/>
            <p:nvPr/>
          </p:nvSpPr>
          <p:spPr>
            <a:xfrm>
              <a:off x="9007995" y="5224636"/>
              <a:ext cx="16631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relay</a:t>
              </a:r>
              <a:endParaRPr lang="en-US" sz="1400" b="0" dirty="0" smtClean="0">
                <a:solidFill>
                  <a:srgbClr val="0066FF"/>
                </a:solidFill>
              </a:endParaRPr>
            </a:p>
          </p:txBody>
        </p:sp>
        <p:sp>
          <p:nvSpPr>
            <p:cNvPr id="578" name="TextBox 577"/>
            <p:cNvSpPr txBox="1"/>
            <p:nvPr/>
          </p:nvSpPr>
          <p:spPr>
            <a:xfrm>
              <a:off x="79003" y="2560340"/>
              <a:ext cx="3816424" cy="1477328"/>
            </a:xfrm>
            <a:prstGeom prst="rect">
              <a:avLst/>
            </a:prstGeom>
            <a:noFill/>
          </p:spPr>
          <p:txBody>
            <a:bodyPr wrap="square" lIns="0" tIns="0" rIns="0" bIns="0" rtlCol="0">
              <a:spAutoFit/>
            </a:bodyPr>
            <a:lstStyle/>
            <a:p>
              <a:r>
                <a:rPr lang="en-GB" sz="1600" b="0" dirty="0" smtClean="0">
                  <a:solidFill>
                    <a:srgbClr val="0066FF"/>
                  </a:solidFill>
                </a:rPr>
                <a:t>TESI </a:t>
              </a:r>
              <a:r>
                <a:rPr lang="en-GB" sz="1600" dirty="0" smtClean="0">
                  <a:solidFill>
                    <a:srgbClr val="0066FF"/>
                  </a:solidFill>
                </a:rPr>
                <a:t>B1,B2,B3</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protected endpoint at either the left, or the right portal node. The other protected TESI endpoint is blocked. The two protected TESI endpoints form one virtual protected endpoint.</a:t>
              </a:r>
              <a:endParaRPr lang="en-US" sz="1600" b="0" dirty="0" smtClean="0">
                <a:solidFill>
                  <a:srgbClr val="0066FF"/>
                </a:solidFill>
              </a:endParaRPr>
            </a:p>
          </p:txBody>
        </p:sp>
        <p:grpSp>
          <p:nvGrpSpPr>
            <p:cNvPr id="580" name="Group 579"/>
            <p:cNvGrpSpPr/>
            <p:nvPr/>
          </p:nvGrpSpPr>
          <p:grpSpPr>
            <a:xfrm>
              <a:off x="2887315" y="6438488"/>
              <a:ext cx="7776864" cy="1450444"/>
              <a:chOff x="2887315" y="6438488"/>
              <a:chExt cx="7776864" cy="1450444"/>
            </a:xfrm>
          </p:grpSpPr>
          <p:cxnSp>
            <p:nvCxnSpPr>
              <p:cNvPr id="581" name="Straight Arrow Connector 580"/>
              <p:cNvCxnSpPr>
                <a:stCxn id="582" idx="1"/>
              </p:cNvCxnSpPr>
              <p:nvPr/>
            </p:nvCxnSpPr>
            <p:spPr bwMode="auto">
              <a:xfrm flipH="1" flipV="1">
                <a:off x="2887315" y="6438488"/>
                <a:ext cx="5904656" cy="1127279"/>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582" name="TextBox 581"/>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ESP-MAC address of left &amp; right TESI B endpoints is the same</a:t>
                </a:r>
                <a:endParaRPr lang="en-US" sz="1400" dirty="0" smtClean="0">
                  <a:solidFill>
                    <a:srgbClr val="0066FF"/>
                  </a:solidFill>
                </a:endParaRPr>
              </a:p>
            </p:txBody>
          </p:sp>
        </p:grpSp>
        <p:sp>
          <p:nvSpPr>
            <p:cNvPr id="478" name="Freeform 477"/>
            <p:cNvSpPr/>
            <p:nvPr/>
          </p:nvSpPr>
          <p:spPr bwMode="auto">
            <a:xfrm>
              <a:off x="2959324" y="4936605"/>
              <a:ext cx="4104456" cy="1008112"/>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45936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5" name="TextBox 504"/>
            <p:cNvSpPr txBox="1"/>
            <p:nvPr/>
          </p:nvSpPr>
          <p:spPr>
            <a:xfrm>
              <a:off x="3882221" y="4288532"/>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506" name="TextBox 505"/>
            <p:cNvSpPr txBox="1"/>
            <p:nvPr/>
          </p:nvSpPr>
          <p:spPr>
            <a:xfrm>
              <a:off x="6258485" y="4360540"/>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558" name="Straight Connector 557"/>
            <p:cNvCxnSpPr/>
            <p:nvPr/>
          </p:nvCxnSpPr>
          <p:spPr bwMode="auto">
            <a:xfrm flipH="1">
              <a:off x="2671291"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60" name="Straight Connector 559"/>
            <p:cNvCxnSpPr/>
            <p:nvPr/>
          </p:nvCxnSpPr>
          <p:spPr bwMode="auto">
            <a:xfrm flipH="1">
              <a:off x="2887315"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grpSp>
          <p:nvGrpSpPr>
            <p:cNvPr id="571" name="Group 570"/>
            <p:cNvGrpSpPr/>
            <p:nvPr/>
          </p:nvGrpSpPr>
          <p:grpSpPr>
            <a:xfrm flipH="1">
              <a:off x="7063779" y="5944136"/>
              <a:ext cx="1944216" cy="287451"/>
              <a:chOff x="10592171" y="5944136"/>
              <a:chExt cx="1944216" cy="287451"/>
            </a:xfrm>
          </p:grpSpPr>
          <p:cxnSp>
            <p:nvCxnSpPr>
              <p:cNvPr id="568" name="Straight Arrow Connector 567"/>
              <p:cNvCxnSpPr>
                <a:stCxn id="569" idx="1"/>
              </p:cNvCxnSpPr>
              <p:nvPr/>
            </p:nvCxnSpPr>
            <p:spPr bwMode="auto">
              <a:xfrm>
                <a:off x="10592171" y="5944136"/>
                <a:ext cx="1584176" cy="287451"/>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570" name="Straight Arrow Connector 569"/>
              <p:cNvCxnSpPr>
                <a:stCxn id="569" idx="1"/>
              </p:cNvCxnSpPr>
              <p:nvPr/>
            </p:nvCxnSpPr>
            <p:spPr bwMode="auto">
              <a:xfrm>
                <a:off x="10592171" y="5944136"/>
                <a:ext cx="1944216" cy="21544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cxnSp>
          <p:nvCxnSpPr>
            <p:cNvPr id="576" name="Straight Arrow Connector 575"/>
            <p:cNvCxnSpPr>
              <a:stCxn id="572" idx="1"/>
            </p:cNvCxnSpPr>
            <p:nvPr/>
          </p:nvCxnSpPr>
          <p:spPr bwMode="auto">
            <a:xfrm flipH="1">
              <a:off x="7135787" y="5332358"/>
              <a:ext cx="1872208" cy="612357"/>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15" name="Straight Connector 414"/>
            <p:cNvCxnSpPr/>
            <p:nvPr/>
          </p:nvCxnSpPr>
          <p:spPr bwMode="auto">
            <a:xfrm flipH="1">
              <a:off x="2743299" y="3136404"/>
              <a:ext cx="2016224" cy="2736304"/>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6" name="Straight Connector 415"/>
            <p:cNvCxnSpPr/>
            <p:nvPr/>
          </p:nvCxnSpPr>
          <p:spPr bwMode="auto">
            <a:xfrm>
              <a:off x="5119563" y="3136404"/>
              <a:ext cx="2088232" cy="2808312"/>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464" name="Freeform 463"/>
            <p:cNvSpPr/>
            <p:nvPr/>
          </p:nvSpPr>
          <p:spPr bwMode="auto">
            <a:xfrm flipH="1">
              <a:off x="6989012" y="5872708"/>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77" name="Straight Arrow Connector 476"/>
            <p:cNvCxnSpPr>
              <a:stCxn id="582" idx="1"/>
              <a:endCxn id="262" idx="0"/>
            </p:cNvCxnSpPr>
            <p:nvPr/>
          </p:nvCxnSpPr>
          <p:spPr bwMode="auto">
            <a:xfrm flipH="1" flipV="1">
              <a:off x="7243799" y="6448772"/>
              <a:ext cx="1548172" cy="1116995"/>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82" name="Straight Arrow Connector 481"/>
            <p:cNvCxnSpPr>
              <a:stCxn id="582" idx="1"/>
              <a:endCxn id="25" idx="2"/>
            </p:cNvCxnSpPr>
            <p:nvPr/>
          </p:nvCxnSpPr>
          <p:spPr bwMode="auto">
            <a:xfrm flipH="1" flipV="1">
              <a:off x="2707295" y="6520780"/>
              <a:ext cx="6084676" cy="1044987"/>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515" name="Group 514"/>
          <p:cNvGrpSpPr/>
          <p:nvPr/>
        </p:nvGrpSpPr>
        <p:grpSpPr>
          <a:xfrm>
            <a:off x="6995" y="976164"/>
            <a:ext cx="10585176" cy="6046931"/>
            <a:chOff x="6995" y="976164"/>
            <a:chExt cx="10585176" cy="6046931"/>
          </a:xfrm>
        </p:grpSpPr>
        <p:sp>
          <p:nvSpPr>
            <p:cNvPr id="503" name="TextBox 502"/>
            <p:cNvSpPr txBox="1"/>
            <p:nvPr/>
          </p:nvSpPr>
          <p:spPr>
            <a:xfrm>
              <a:off x="3175347" y="4288532"/>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04" name="TextBox 503"/>
            <p:cNvSpPr txBox="1"/>
            <p:nvPr/>
          </p:nvSpPr>
          <p:spPr>
            <a:xfrm>
              <a:off x="7266597" y="4288532"/>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81" name="Straight Connector 380"/>
            <p:cNvCxnSpPr/>
            <p:nvPr/>
          </p:nvCxnSpPr>
          <p:spPr bwMode="auto">
            <a:xfrm flipH="1">
              <a:off x="2167235" y="3136404"/>
              <a:ext cx="2232248" cy="30243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6199683" y="3136404"/>
              <a:ext cx="2304256" cy="3024336"/>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7687911" y="4361120"/>
              <a:ext cx="956993" cy="215444"/>
            </a:xfrm>
            <a:prstGeom prst="rect">
              <a:avLst/>
            </a:prstGeom>
            <a:noFill/>
          </p:spPr>
          <p:txBody>
            <a:bodyPr wrap="none" lIns="0" tIns="0" rIns="0" bIns="0" rtlCol="0">
              <a:spAutoFit/>
            </a:bodyPr>
            <a:lstStyle/>
            <a:p>
              <a:r>
                <a:rPr lang="en-GB" sz="1400" b="0" dirty="0" smtClean="0"/>
                <a:t>TESI U1,U2</a:t>
              </a:r>
              <a:endParaRPr lang="en-US" sz="1400" b="0" dirty="0" smtClean="0"/>
            </a:p>
          </p:txBody>
        </p:sp>
        <p:sp>
          <p:nvSpPr>
            <p:cNvPr id="579" name="TextBox 578"/>
            <p:cNvSpPr txBox="1"/>
            <p:nvPr/>
          </p:nvSpPr>
          <p:spPr>
            <a:xfrm>
              <a:off x="6775746" y="976164"/>
              <a:ext cx="3816425" cy="738664"/>
            </a:xfrm>
            <a:prstGeom prst="rect">
              <a:avLst/>
            </a:prstGeom>
            <a:noFill/>
          </p:spPr>
          <p:txBody>
            <a:bodyPr wrap="square" lIns="0" tIns="0" rIns="0" bIns="0" rtlCol="0">
              <a:spAutoFit/>
            </a:bodyPr>
            <a:lstStyle/>
            <a:p>
              <a:r>
                <a:rPr lang="en-GB" sz="1600" b="0" dirty="0" smtClean="0"/>
                <a:t>TESI </a:t>
              </a:r>
              <a:r>
                <a:rPr lang="en-GB" sz="1600" dirty="0" smtClean="0"/>
                <a:t>U1,U2</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486" name="TextBox 485"/>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ESP-MAC address of left &amp; right TESI U endpoints is different</a:t>
              </a:r>
              <a:endParaRPr lang="en-US" sz="1400" dirty="0" smtClean="0"/>
            </a:p>
          </p:txBody>
        </p:sp>
        <p:cxnSp>
          <p:nvCxnSpPr>
            <p:cNvPr id="487" name="Straight Arrow Connector 486"/>
            <p:cNvCxnSpPr>
              <a:stCxn id="486" idx="3"/>
              <a:endCxn id="28" idx="0"/>
            </p:cNvCxnSpPr>
            <p:nvPr/>
          </p:nvCxnSpPr>
          <p:spPr bwMode="auto">
            <a:xfrm flipV="1">
              <a:off x="1879203" y="6438485"/>
              <a:ext cx="28803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88" name="Straight Arrow Connector 487"/>
            <p:cNvCxnSpPr>
              <a:stCxn id="486" idx="3"/>
              <a:endCxn id="254" idx="0"/>
            </p:cNvCxnSpPr>
            <p:nvPr/>
          </p:nvCxnSpPr>
          <p:spPr bwMode="auto">
            <a:xfrm flipV="1">
              <a:off x="1879203" y="6438485"/>
              <a:ext cx="662473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
        <p:nvSpPr>
          <p:cNvPr id="521" name="TextBox 520"/>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sp>
        <p:nvSpPr>
          <p:cNvPr id="375" name="Trapezoid 15"/>
          <p:cNvSpPr/>
          <p:nvPr/>
        </p:nvSpPr>
        <p:spPr bwMode="auto">
          <a:xfrm rot="10800000">
            <a:off x="4615507" y="277636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rot="10800000">
            <a:off x="5335587" y="277636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
                                        </p:tgtEl>
                                        <p:attrNameLst>
                                          <p:attrName>style.visibility</p:attrName>
                                        </p:attrNameLst>
                                      </p:cBhvr>
                                      <p:to>
                                        <p:strVal val="visible"/>
                                      </p:to>
                                    </p:set>
                                  </p:childTnLst>
                                  <p:subTnLst>
                                    <p:set>
                                      <p:cBhvr override="childStyle">
                                        <p:cTn dur="1" fill="hold" display="0" masterRel="nextClick" afterEffect="1"/>
                                        <p:tgtEl>
                                          <p:spTgt spid="515"/>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0"/>
                                        </p:tgtEl>
                                        <p:attrNameLst>
                                          <p:attrName>style.visibility</p:attrName>
                                        </p:attrNameLst>
                                      </p:cBhvr>
                                      <p:to>
                                        <p:strVal val="visible"/>
                                      </p:to>
                                    </p:set>
                                  </p:childTnLst>
                                  <p:subTnLst>
                                    <p:set>
                                      <p:cBhvr override="childStyle">
                                        <p:cTn dur="1" fill="hold" display="0" masterRel="nextClick" afterEffect="1"/>
                                        <p:tgtEl>
                                          <p:spTgt spid="520"/>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 name="Freeform 561"/>
          <p:cNvSpPr/>
          <p:nvPr/>
        </p:nvSpPr>
        <p:spPr bwMode="auto">
          <a:xfrm>
            <a:off x="6989012" y="3353589"/>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9604375" cy="1015529"/>
          </a:xfrm>
        </p:spPr>
        <p:txBody>
          <a:bodyPr/>
          <a:lstStyle/>
          <a:p>
            <a:r>
              <a:rPr lang="en-GB" dirty="0" smtClean="0"/>
              <a:t>TESI W &amp; P connection configurations</a:t>
            </a:r>
            <a:endParaRPr lang="en-US" dirty="0"/>
          </a:p>
        </p:txBody>
      </p:sp>
      <p:sp>
        <p:nvSpPr>
          <p:cNvPr id="7" name="Rectangle 6"/>
          <p:cNvSpPr/>
          <p:nvPr/>
        </p:nvSpPr>
        <p:spPr bwMode="auto">
          <a:xfrm>
            <a:off x="1879203" y="3209573"/>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3713629"/>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 name="Isosceles Triangle 14"/>
          <p:cNvSpPr/>
          <p:nvPr/>
        </p:nvSpPr>
        <p:spPr bwMode="auto">
          <a:xfrm>
            <a:off x="3463379" y="3713629"/>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a:off x="3103339" y="3713629"/>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3103339" y="3919366"/>
            <a:ext cx="64807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 name="Isosceles Triangle 20"/>
          <p:cNvSpPr/>
          <p:nvPr/>
        </p:nvSpPr>
        <p:spPr bwMode="auto">
          <a:xfrm>
            <a:off x="2743299"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2383259"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2383259"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3" name="Group 25"/>
          <p:cNvGrpSpPr>
            <a:grpSpLocks noChangeAspect="1"/>
          </p:cNvGrpSpPr>
          <p:nvPr/>
        </p:nvGrpSpPr>
        <p:grpSpPr>
          <a:xfrm>
            <a:off x="2023219" y="3713629"/>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2705517"/>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2705517"/>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2705517"/>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2705517"/>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364162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364162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499844"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0" name="Straight Connector 119"/>
          <p:cNvCxnSpPr/>
          <p:nvPr/>
        </p:nvCxnSpPr>
        <p:spPr bwMode="auto">
          <a:xfrm>
            <a:off x="3355828"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1" name="Straight Connector 120"/>
          <p:cNvCxnSpPr/>
          <p:nvPr/>
        </p:nvCxnSpPr>
        <p:spPr bwMode="auto">
          <a:xfrm>
            <a:off x="3427836"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2" name="Straight Connector 121"/>
          <p:cNvCxnSpPr/>
          <p:nvPr/>
        </p:nvCxnSpPr>
        <p:spPr bwMode="auto">
          <a:xfrm>
            <a:off x="2779764"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635748"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707756"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a:stCxn id="45" idx="0"/>
          </p:cNvCxnSpPr>
          <p:nvPr/>
        </p:nvCxnSpPr>
        <p:spPr bwMode="auto">
          <a:xfrm flipV="1">
            <a:off x="2527275"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3209573"/>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3713629"/>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1" name="Isosceles Triangle 14"/>
          <p:cNvSpPr/>
          <p:nvPr/>
        </p:nvSpPr>
        <p:spPr bwMode="auto">
          <a:xfrm flipH="1">
            <a:off x="691976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9" name="Isosceles Triangle 17"/>
          <p:cNvSpPr/>
          <p:nvPr/>
        </p:nvSpPr>
        <p:spPr bwMode="auto">
          <a:xfrm flipH="1">
            <a:off x="727980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flipH="1">
            <a:off x="763984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H="1">
            <a:off x="799988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 name="Group 25"/>
          <p:cNvGrpSpPr>
            <a:grpSpLocks noChangeAspect="1"/>
          </p:cNvGrpSpPr>
          <p:nvPr/>
        </p:nvGrpSpPr>
        <p:grpSpPr>
          <a:xfrm flipH="1">
            <a:off x="8359923" y="3713629"/>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2705517"/>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2705517"/>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2705517"/>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2705517"/>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88391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02793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95592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0785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3584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383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1" name="Straight Connector 230"/>
          <p:cNvCxnSpPr>
            <a:stCxn id="251" idx="0"/>
          </p:cNvCxnSpPr>
          <p:nvPr/>
        </p:nvCxnSpPr>
        <p:spPr bwMode="auto">
          <a:xfrm flipH="1" flipV="1">
            <a:off x="8143899"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126535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90531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4615507" y="90531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975547" y="90531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0" name="Isosceles Triangle 369"/>
          <p:cNvSpPr/>
          <p:nvPr/>
        </p:nvSpPr>
        <p:spPr bwMode="auto">
          <a:xfrm rot="10800000">
            <a:off x="5335587" y="90531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rot="10800000">
            <a:off x="5695627" y="90531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5"/>
          <p:cNvGrpSpPr>
            <a:grpSpLocks noChangeAspect="1"/>
          </p:cNvGrpSpPr>
          <p:nvPr/>
        </p:nvGrpSpPr>
        <p:grpSpPr>
          <a:xfrm rot="10800000">
            <a:off x="6055667" y="90531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176941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176941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176941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57966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23677"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51669"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8" name="Straight Connector 517"/>
          <p:cNvCxnSpPr/>
          <p:nvPr/>
        </p:nvCxnSpPr>
        <p:spPr bwMode="auto">
          <a:xfrm flipV="1">
            <a:off x="2527275"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9" name="Straight Connector 518"/>
          <p:cNvCxnSpPr/>
          <p:nvPr/>
        </p:nvCxnSpPr>
        <p:spPr bwMode="auto">
          <a:xfrm flipV="1">
            <a:off x="2887315"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0" name="Straight Connector 529"/>
          <p:cNvCxnSpPr/>
          <p:nvPr/>
        </p:nvCxnSpPr>
        <p:spPr bwMode="auto">
          <a:xfrm flipV="1">
            <a:off x="3247355"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607395"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flipV="1">
            <a:off x="7999883"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783859"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flipV="1">
            <a:off x="7279803"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063779"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3" name="TextBox 492"/>
          <p:cNvSpPr txBox="1"/>
          <p:nvPr/>
        </p:nvSpPr>
        <p:spPr>
          <a:xfrm>
            <a:off x="5911651" y="112133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94" name="TextBox 493"/>
          <p:cNvSpPr txBox="1"/>
          <p:nvPr/>
        </p:nvSpPr>
        <p:spPr>
          <a:xfrm>
            <a:off x="5575401" y="112133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97" name="TextBox 496"/>
          <p:cNvSpPr txBox="1"/>
          <p:nvPr/>
        </p:nvSpPr>
        <p:spPr>
          <a:xfrm>
            <a:off x="3705305" y="3498185"/>
            <a:ext cx="240450"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sp>
        <p:nvSpPr>
          <p:cNvPr id="498" name="TextBox 497"/>
          <p:cNvSpPr txBox="1"/>
          <p:nvPr/>
        </p:nvSpPr>
        <p:spPr>
          <a:xfrm>
            <a:off x="3369055" y="3498185"/>
            <a:ext cx="120226"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501" name="TextBox 500"/>
          <p:cNvSpPr txBox="1"/>
          <p:nvPr/>
        </p:nvSpPr>
        <p:spPr>
          <a:xfrm>
            <a:off x="8190005" y="349760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02" name="TextBox 501"/>
          <p:cNvSpPr txBox="1"/>
          <p:nvPr/>
        </p:nvSpPr>
        <p:spPr>
          <a:xfrm>
            <a:off x="7783859" y="349760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29" name="Rectangle 528"/>
          <p:cNvSpPr/>
          <p:nvPr/>
        </p:nvSpPr>
        <p:spPr bwMode="auto">
          <a:xfrm>
            <a:off x="3319363" y="3353589"/>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3353589"/>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74" name="Straight Arrow Connector 573"/>
          <p:cNvCxnSpPr>
            <a:stCxn id="573" idx="2"/>
            <a:endCxn id="561" idx="1"/>
          </p:cNvCxnSpPr>
          <p:nvPr/>
        </p:nvCxnSpPr>
        <p:spPr bwMode="auto">
          <a:xfrm>
            <a:off x="975606" y="3136984"/>
            <a:ext cx="2601355" cy="29030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508" name="TextBox 507"/>
          <p:cNvSpPr txBox="1"/>
          <p:nvPr/>
        </p:nvSpPr>
        <p:spPr>
          <a:xfrm>
            <a:off x="6906557" y="2129453"/>
            <a:ext cx="229230" cy="215444"/>
          </a:xfrm>
          <a:prstGeom prst="rect">
            <a:avLst/>
          </a:prstGeom>
          <a:noFill/>
        </p:spPr>
        <p:txBody>
          <a:bodyPr wrap="none" lIns="0" tIns="0" rIns="0" bIns="0" rtlCol="0">
            <a:spAutoFit/>
          </a:bodyPr>
          <a:lstStyle/>
          <a:p>
            <a:r>
              <a:rPr lang="en-GB" sz="1400" dirty="0" smtClean="0"/>
              <a:t>A1</a:t>
            </a:r>
            <a:endParaRPr lang="en-US" sz="1400" dirty="0" smtClean="0"/>
          </a:p>
        </p:txBody>
      </p:sp>
      <p:sp>
        <p:nvSpPr>
          <p:cNvPr id="509" name="TextBox 508"/>
          <p:cNvSpPr txBox="1"/>
          <p:nvPr/>
        </p:nvSpPr>
        <p:spPr>
          <a:xfrm>
            <a:off x="4242261" y="2128292"/>
            <a:ext cx="229230" cy="215444"/>
          </a:xfrm>
          <a:prstGeom prst="rect">
            <a:avLst/>
          </a:prstGeom>
          <a:noFill/>
        </p:spPr>
        <p:txBody>
          <a:bodyPr wrap="none" lIns="0" tIns="0" rIns="0" bIns="0" rtlCol="0">
            <a:spAutoFit/>
          </a:bodyPr>
          <a:lstStyle/>
          <a:p>
            <a:r>
              <a:rPr lang="en-GB" sz="1400" dirty="0" smtClean="0"/>
              <a:t>A2</a:t>
            </a:r>
            <a:endParaRPr lang="en-US" sz="1400" dirty="0" smtClean="0"/>
          </a:p>
        </p:txBody>
      </p:sp>
      <p:sp>
        <p:nvSpPr>
          <p:cNvPr id="510" name="TextBox 509"/>
          <p:cNvSpPr txBox="1"/>
          <p:nvPr/>
        </p:nvSpPr>
        <p:spPr>
          <a:xfrm>
            <a:off x="5414590" y="2418065"/>
            <a:ext cx="229230" cy="215444"/>
          </a:xfrm>
          <a:prstGeom prst="rect">
            <a:avLst/>
          </a:prstGeom>
          <a:noFill/>
        </p:spPr>
        <p:txBody>
          <a:bodyPr wrap="none" lIns="0" tIns="0" rIns="0" bIns="0" rtlCol="0">
            <a:spAutoFit/>
          </a:bodyPr>
          <a:lstStyle/>
          <a:p>
            <a:r>
              <a:rPr lang="en-GB" sz="1400" dirty="0" smtClean="0"/>
              <a:t>A3</a:t>
            </a:r>
            <a:endParaRPr lang="en-US" sz="1400" dirty="0" smtClean="0"/>
          </a:p>
        </p:txBody>
      </p:sp>
      <p:cxnSp>
        <p:nvCxnSpPr>
          <p:cNvPr id="343" name="Straight Connector 342"/>
          <p:cNvCxnSpPr/>
          <p:nvPr/>
        </p:nvCxnSpPr>
        <p:spPr bwMode="auto">
          <a:xfrm>
            <a:off x="5839643" y="1265355"/>
            <a:ext cx="2088232" cy="208823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flipH="1">
            <a:off x="3470375" y="1265355"/>
            <a:ext cx="2009228" cy="2088234"/>
          </a:xfrm>
          <a:prstGeom prst="line">
            <a:avLst/>
          </a:prstGeom>
          <a:solidFill>
            <a:schemeClr val="accent1"/>
          </a:solidFill>
          <a:ln w="38100" cap="flat" cmpd="sng" algn="ctr">
            <a:solidFill>
              <a:schemeClr val="tx1"/>
            </a:solidFill>
            <a:prstDash val="sysDot"/>
            <a:round/>
            <a:headEnd type="none" w="med" len="med"/>
            <a:tailEnd type="none" w="med" len="med"/>
          </a:ln>
          <a:effectLst/>
        </p:spPr>
      </p:cxnSp>
      <p:sp>
        <p:nvSpPr>
          <p:cNvPr id="479" name="Freeform 478"/>
          <p:cNvSpPr/>
          <p:nvPr/>
        </p:nvSpPr>
        <p:spPr bwMode="auto">
          <a:xfrm>
            <a:off x="3614389" y="2633509"/>
            <a:ext cx="4097461" cy="79208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3382826" h="1571625">
                <a:moveTo>
                  <a:pt x="3382826" y="1428750"/>
                </a:moveTo>
                <a:lnTo>
                  <a:pt x="2794109" y="0"/>
                </a:lnTo>
                <a:lnTo>
                  <a:pt x="594491" y="0"/>
                </a:lnTo>
                <a:lnTo>
                  <a:pt x="0" y="1571625"/>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67" name="Group 566"/>
          <p:cNvGrpSpPr/>
          <p:nvPr/>
        </p:nvGrpSpPr>
        <p:grpSpPr>
          <a:xfrm>
            <a:off x="3470374" y="3353589"/>
            <a:ext cx="4529509" cy="144016"/>
            <a:chOff x="3470374" y="5872708"/>
            <a:chExt cx="4529509" cy="144016"/>
          </a:xfrm>
        </p:grpSpPr>
        <p:cxnSp>
          <p:nvCxnSpPr>
            <p:cNvPr id="563" name="Straight Connector 562"/>
            <p:cNvCxnSpPr/>
            <p:nvPr/>
          </p:nvCxnSpPr>
          <p:spPr bwMode="auto">
            <a:xfrm>
              <a:off x="7927875"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a:off x="7711851"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73" name="TextBox 572"/>
          <p:cNvSpPr txBox="1"/>
          <p:nvPr/>
        </p:nvSpPr>
        <p:spPr>
          <a:xfrm>
            <a:off x="0" y="2706097"/>
            <a:ext cx="1951211" cy="430887"/>
          </a:xfrm>
          <a:prstGeom prst="rect">
            <a:avLst/>
          </a:prstGeom>
          <a:solidFill>
            <a:schemeClr val="bg1"/>
          </a:solidFill>
        </p:spPr>
        <p:txBody>
          <a:bodyPr wrap="square" lIns="0" tIns="0" rIns="0" bIns="0" rtlCol="0">
            <a:spAutoFit/>
          </a:bodyPr>
          <a:lstStyle/>
          <a:p>
            <a:pPr algn="r"/>
            <a:r>
              <a:rPr lang="en-GB" sz="1400" dirty="0" smtClean="0"/>
              <a:t>TESI A relay</a:t>
            </a:r>
          </a:p>
          <a:p>
            <a:pPr algn="r"/>
            <a:r>
              <a:rPr lang="en-GB" sz="1400" b="0" i="1" dirty="0" smtClean="0"/>
              <a:t>ESP-VID Translation?</a:t>
            </a:r>
            <a:endParaRPr lang="en-US" sz="1400" b="0" i="1" dirty="0" smtClean="0"/>
          </a:p>
        </p:txBody>
      </p:sp>
      <p:cxnSp>
        <p:nvCxnSpPr>
          <p:cNvPr id="532" name="Straight Arrow Connector 531"/>
          <p:cNvCxnSpPr>
            <a:stCxn id="533" idx="2"/>
          </p:cNvCxnSpPr>
          <p:nvPr/>
        </p:nvCxnSpPr>
        <p:spPr bwMode="auto">
          <a:xfrm flipH="1">
            <a:off x="7999884" y="2920961"/>
            <a:ext cx="1275356" cy="50463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533" name="TextBox 532"/>
          <p:cNvSpPr txBox="1"/>
          <p:nvPr/>
        </p:nvSpPr>
        <p:spPr>
          <a:xfrm>
            <a:off x="8647955" y="2705517"/>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sp>
        <p:nvSpPr>
          <p:cNvPr id="584" name="Freeform 583"/>
          <p:cNvSpPr/>
          <p:nvPr/>
        </p:nvSpPr>
        <p:spPr bwMode="auto">
          <a:xfrm>
            <a:off x="7133028" y="7096844"/>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8" name="Rectangle 587"/>
          <p:cNvSpPr/>
          <p:nvPr/>
        </p:nvSpPr>
        <p:spPr bwMode="auto">
          <a:xfrm>
            <a:off x="2023219" y="6952828"/>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89" name="Group 12"/>
          <p:cNvGrpSpPr>
            <a:grpSpLocks noChangeAspect="1"/>
          </p:cNvGrpSpPr>
          <p:nvPr/>
        </p:nvGrpSpPr>
        <p:grpSpPr>
          <a:xfrm>
            <a:off x="3967435" y="7456884"/>
            <a:ext cx="288032" cy="288032"/>
            <a:chOff x="655067" y="5296644"/>
            <a:chExt cx="504056" cy="504056"/>
          </a:xfrm>
          <a:solidFill>
            <a:schemeClr val="bg1"/>
          </a:solidFill>
        </p:grpSpPr>
        <p:sp>
          <p:nvSpPr>
            <p:cNvPr id="590" name="Isosceles Triangle 58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1" name="Trapezoid 59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93" name="Isosceles Triangle 592"/>
          <p:cNvSpPr/>
          <p:nvPr/>
        </p:nvSpPr>
        <p:spPr bwMode="auto">
          <a:xfrm>
            <a:off x="360739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6" name="Isosceles Triangle 595"/>
          <p:cNvSpPr/>
          <p:nvPr/>
        </p:nvSpPr>
        <p:spPr bwMode="auto">
          <a:xfrm>
            <a:off x="324735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7" name="Trapezoid 596"/>
          <p:cNvSpPr/>
          <p:nvPr/>
        </p:nvSpPr>
        <p:spPr bwMode="auto">
          <a:xfrm>
            <a:off x="3247355"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9" name="Isosceles Triangle 598"/>
          <p:cNvSpPr/>
          <p:nvPr/>
        </p:nvSpPr>
        <p:spPr bwMode="auto">
          <a:xfrm>
            <a:off x="288731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2" name="Isosceles Triangle 601"/>
          <p:cNvSpPr/>
          <p:nvPr/>
        </p:nvSpPr>
        <p:spPr bwMode="auto">
          <a:xfrm>
            <a:off x="252727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3" name="Trapezoid 602"/>
          <p:cNvSpPr/>
          <p:nvPr/>
        </p:nvSpPr>
        <p:spPr bwMode="auto">
          <a:xfrm>
            <a:off x="2527275"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04" name="Group 25"/>
          <p:cNvGrpSpPr>
            <a:grpSpLocks noChangeAspect="1"/>
          </p:cNvGrpSpPr>
          <p:nvPr/>
        </p:nvGrpSpPr>
        <p:grpSpPr>
          <a:xfrm>
            <a:off x="2167235" y="7456884"/>
            <a:ext cx="288032" cy="288032"/>
            <a:chOff x="655067" y="5296644"/>
            <a:chExt cx="504056" cy="504056"/>
          </a:xfrm>
          <a:solidFill>
            <a:schemeClr val="bg1"/>
          </a:solidFill>
        </p:grpSpPr>
        <p:sp>
          <p:nvSpPr>
            <p:cNvPr id="605" name="Isosceles Triangle 60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6" name="Trapezoid 60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07" name="Group 43"/>
          <p:cNvGrpSpPr>
            <a:grpSpLocks noChangeAspect="1"/>
          </p:cNvGrpSpPr>
          <p:nvPr/>
        </p:nvGrpSpPr>
        <p:grpSpPr>
          <a:xfrm>
            <a:off x="2455267" y="6448772"/>
            <a:ext cx="432048" cy="432048"/>
            <a:chOff x="655067" y="5296644"/>
            <a:chExt cx="504056" cy="504056"/>
          </a:xfrm>
          <a:solidFill>
            <a:schemeClr val="bg1"/>
          </a:solidFill>
        </p:grpSpPr>
        <p:sp>
          <p:nvSpPr>
            <p:cNvPr id="608" name="Isosceles Triangle 60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9" name="Trapezoid 60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0" name="Group 46"/>
          <p:cNvGrpSpPr>
            <a:grpSpLocks noChangeAspect="1"/>
          </p:cNvGrpSpPr>
          <p:nvPr/>
        </p:nvGrpSpPr>
        <p:grpSpPr>
          <a:xfrm>
            <a:off x="2959323" y="6448772"/>
            <a:ext cx="432048" cy="432048"/>
            <a:chOff x="655067" y="5296644"/>
            <a:chExt cx="504056" cy="504056"/>
          </a:xfrm>
          <a:solidFill>
            <a:schemeClr val="bg1"/>
          </a:solidFill>
        </p:grpSpPr>
        <p:sp>
          <p:nvSpPr>
            <p:cNvPr id="611" name="Isosceles Triangle 61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2" name="Trapezoid 61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3" name="Group 49"/>
          <p:cNvGrpSpPr>
            <a:grpSpLocks noChangeAspect="1"/>
          </p:cNvGrpSpPr>
          <p:nvPr/>
        </p:nvGrpSpPr>
        <p:grpSpPr>
          <a:xfrm>
            <a:off x="3463379" y="6448772"/>
            <a:ext cx="432048" cy="432048"/>
            <a:chOff x="655067" y="5296644"/>
            <a:chExt cx="504056" cy="504056"/>
          </a:xfrm>
          <a:solidFill>
            <a:schemeClr val="bg1"/>
          </a:solidFill>
        </p:grpSpPr>
        <p:sp>
          <p:nvSpPr>
            <p:cNvPr id="614" name="Isosceles Triangle 61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5" name="Trapezoid 61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6" name="Group 52"/>
          <p:cNvGrpSpPr>
            <a:grpSpLocks noChangeAspect="1"/>
          </p:cNvGrpSpPr>
          <p:nvPr/>
        </p:nvGrpSpPr>
        <p:grpSpPr>
          <a:xfrm>
            <a:off x="3967435" y="6448772"/>
            <a:ext cx="432048" cy="432048"/>
            <a:chOff x="655067" y="5296644"/>
            <a:chExt cx="504056" cy="504056"/>
          </a:xfrm>
          <a:solidFill>
            <a:schemeClr val="bg1"/>
          </a:solidFill>
        </p:grpSpPr>
        <p:sp>
          <p:nvSpPr>
            <p:cNvPr id="617" name="Isosceles Triangle 61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8" name="Trapezoid 61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9" name="Straight Connector 618"/>
          <p:cNvCxnSpPr>
            <a:stCxn id="590" idx="0"/>
          </p:cNvCxnSpPr>
          <p:nvPr/>
        </p:nvCxnSpPr>
        <p:spPr bwMode="auto">
          <a:xfrm flipV="1">
            <a:off x="411145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0" name="Straight Connector 619"/>
          <p:cNvCxnSpPr>
            <a:stCxn id="593" idx="0"/>
          </p:cNvCxnSpPr>
          <p:nvPr/>
        </p:nvCxnSpPr>
        <p:spPr bwMode="auto">
          <a:xfrm flipV="1">
            <a:off x="375141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a:stCxn id="596" idx="0"/>
          </p:cNvCxnSpPr>
          <p:nvPr/>
        </p:nvCxnSpPr>
        <p:spPr bwMode="auto">
          <a:xfrm flipV="1">
            <a:off x="339137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a:stCxn id="599" idx="0"/>
          </p:cNvCxnSpPr>
          <p:nvPr/>
        </p:nvCxnSpPr>
        <p:spPr bwMode="auto">
          <a:xfrm flipV="1">
            <a:off x="303133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3" name="Straight Connector 622"/>
          <p:cNvCxnSpPr>
            <a:stCxn id="602" idx="0"/>
          </p:cNvCxnSpPr>
          <p:nvPr/>
        </p:nvCxnSpPr>
        <p:spPr bwMode="auto">
          <a:xfrm flipV="1">
            <a:off x="267129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a:stCxn id="605" idx="0"/>
          </p:cNvCxnSpPr>
          <p:nvPr/>
        </p:nvCxnSpPr>
        <p:spPr bwMode="auto">
          <a:xfrm flipV="1">
            <a:off x="231125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5" name="Straight Connector 624"/>
          <p:cNvCxnSpPr>
            <a:stCxn id="609" idx="2"/>
          </p:cNvCxnSpPr>
          <p:nvPr/>
        </p:nvCxnSpPr>
        <p:spPr bwMode="auto">
          <a:xfrm>
            <a:off x="267129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a:off x="274329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a:off x="281530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25272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9" name="Straight Connector 628"/>
          <p:cNvCxnSpPr/>
          <p:nvPr/>
        </p:nvCxnSpPr>
        <p:spPr bwMode="auto">
          <a:xfrm>
            <a:off x="259928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0" name="Straight Connector 629"/>
          <p:cNvCxnSpPr/>
          <p:nvPr/>
        </p:nvCxnSpPr>
        <p:spPr bwMode="auto">
          <a:xfrm>
            <a:off x="317534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a:off x="324735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a:off x="331936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a:off x="30313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a:off x="310333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a:off x="367940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a:off x="375141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a:off x="382341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a:off x="353538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9" name="Straight Connector 638"/>
          <p:cNvCxnSpPr/>
          <p:nvPr/>
        </p:nvCxnSpPr>
        <p:spPr bwMode="auto">
          <a:xfrm>
            <a:off x="360739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0" name="Straight Connector 639"/>
          <p:cNvCxnSpPr/>
          <p:nvPr/>
        </p:nvCxnSpPr>
        <p:spPr bwMode="auto">
          <a:xfrm>
            <a:off x="418345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a:off x="425546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2" name="Straight Connector 641"/>
          <p:cNvCxnSpPr/>
          <p:nvPr/>
        </p:nvCxnSpPr>
        <p:spPr bwMode="auto">
          <a:xfrm>
            <a:off x="43274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3" name="Straight Connector 642"/>
          <p:cNvCxnSpPr/>
          <p:nvPr/>
        </p:nvCxnSpPr>
        <p:spPr bwMode="auto">
          <a:xfrm>
            <a:off x="403944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411145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231125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6" name="Straight Connector 645"/>
          <p:cNvCxnSpPr/>
          <p:nvPr/>
        </p:nvCxnSpPr>
        <p:spPr bwMode="auto">
          <a:xfrm>
            <a:off x="238325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223924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293688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9" name="Straight Connector 648"/>
          <p:cNvCxnSpPr/>
          <p:nvPr/>
        </p:nvCxnSpPr>
        <p:spPr bwMode="auto">
          <a:xfrm>
            <a:off x="279286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286487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35129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35849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36569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0" name="Straight Connector 659"/>
          <p:cNvCxnSpPr/>
          <p:nvPr/>
        </p:nvCxnSpPr>
        <p:spPr bwMode="auto">
          <a:xfrm>
            <a:off x="418345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1" name="Straight Connector 660"/>
          <p:cNvCxnSpPr/>
          <p:nvPr/>
        </p:nvCxnSpPr>
        <p:spPr bwMode="auto">
          <a:xfrm>
            <a:off x="403944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2" name="Straight Connector 661"/>
          <p:cNvCxnSpPr/>
          <p:nvPr/>
        </p:nvCxnSpPr>
        <p:spPr bwMode="auto">
          <a:xfrm>
            <a:off x="411145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3" name="Straight Connector 662"/>
          <p:cNvCxnSpPr>
            <a:stCxn id="608" idx="0"/>
          </p:cNvCxnSpPr>
          <p:nvPr/>
        </p:nvCxnSpPr>
        <p:spPr bwMode="auto">
          <a:xfrm flipV="1">
            <a:off x="2671291"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4" name="Straight Connector 663"/>
          <p:cNvCxnSpPr>
            <a:stCxn id="611" idx="0"/>
          </p:cNvCxnSpPr>
          <p:nvPr/>
        </p:nvCxnSpPr>
        <p:spPr bwMode="auto">
          <a:xfrm flipV="1">
            <a:off x="3175347"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a:stCxn id="614" idx="0"/>
          </p:cNvCxnSpPr>
          <p:nvPr/>
        </p:nvCxnSpPr>
        <p:spPr bwMode="auto">
          <a:xfrm flipV="1">
            <a:off x="3679403"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a:stCxn id="617" idx="0"/>
          </p:cNvCxnSpPr>
          <p:nvPr/>
        </p:nvCxnSpPr>
        <p:spPr bwMode="auto">
          <a:xfrm flipV="1">
            <a:off x="4183459"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7" name="Rectangle 666"/>
          <p:cNvSpPr/>
          <p:nvPr/>
        </p:nvSpPr>
        <p:spPr bwMode="auto">
          <a:xfrm flipH="1">
            <a:off x="6055667" y="6952828"/>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668" name="Group 12"/>
          <p:cNvGrpSpPr>
            <a:grpSpLocks noChangeAspect="1"/>
          </p:cNvGrpSpPr>
          <p:nvPr/>
        </p:nvGrpSpPr>
        <p:grpSpPr>
          <a:xfrm flipH="1">
            <a:off x="6703739" y="7456884"/>
            <a:ext cx="288032" cy="288032"/>
            <a:chOff x="655067" y="5296644"/>
            <a:chExt cx="504056" cy="504056"/>
          </a:xfrm>
          <a:solidFill>
            <a:schemeClr val="bg1"/>
          </a:solidFill>
        </p:grpSpPr>
        <p:sp>
          <p:nvSpPr>
            <p:cNvPr id="669"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0"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672" name="Isosceles Triangle 14"/>
          <p:cNvSpPr/>
          <p:nvPr/>
        </p:nvSpPr>
        <p:spPr bwMode="auto">
          <a:xfrm flipH="1">
            <a:off x="7063779"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17"/>
          <p:cNvSpPr/>
          <p:nvPr/>
        </p:nvSpPr>
        <p:spPr bwMode="auto">
          <a:xfrm flipH="1">
            <a:off x="7423819"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8" name="Isosceles Triangle 677"/>
          <p:cNvSpPr/>
          <p:nvPr/>
        </p:nvSpPr>
        <p:spPr bwMode="auto">
          <a:xfrm flipH="1">
            <a:off x="7783859" y="74568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a:off x="8143899" y="74568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83" name="Group 25"/>
          <p:cNvGrpSpPr>
            <a:grpSpLocks noChangeAspect="1"/>
          </p:cNvGrpSpPr>
          <p:nvPr/>
        </p:nvGrpSpPr>
        <p:grpSpPr>
          <a:xfrm flipH="1">
            <a:off x="8503939" y="7456884"/>
            <a:ext cx="288032" cy="288032"/>
            <a:chOff x="655067" y="5296644"/>
            <a:chExt cx="504056" cy="504056"/>
          </a:xfrm>
          <a:solidFill>
            <a:schemeClr val="bg1"/>
          </a:solidFill>
        </p:grpSpPr>
        <p:sp>
          <p:nvSpPr>
            <p:cNvPr id="684" name="Isosceles Triangle 68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5" name="Trapezoid 6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6" name="Group 43"/>
          <p:cNvGrpSpPr>
            <a:grpSpLocks noChangeAspect="1"/>
          </p:cNvGrpSpPr>
          <p:nvPr/>
        </p:nvGrpSpPr>
        <p:grpSpPr>
          <a:xfrm flipH="1">
            <a:off x="8071891" y="6448772"/>
            <a:ext cx="432048" cy="432048"/>
            <a:chOff x="655067" y="5296644"/>
            <a:chExt cx="504056" cy="504056"/>
          </a:xfrm>
          <a:solidFill>
            <a:schemeClr val="bg1"/>
          </a:solidFill>
        </p:grpSpPr>
        <p:sp>
          <p:nvSpPr>
            <p:cNvPr id="687" name="Isosceles Triangle 68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rapezoid 68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9" name="Group 46"/>
          <p:cNvGrpSpPr>
            <a:grpSpLocks noChangeAspect="1"/>
          </p:cNvGrpSpPr>
          <p:nvPr/>
        </p:nvGrpSpPr>
        <p:grpSpPr>
          <a:xfrm flipH="1">
            <a:off x="7567835" y="6448772"/>
            <a:ext cx="432048" cy="432048"/>
            <a:chOff x="655067" y="5296644"/>
            <a:chExt cx="504056" cy="504056"/>
          </a:xfrm>
          <a:solidFill>
            <a:schemeClr val="bg1"/>
          </a:solidFill>
        </p:grpSpPr>
        <p:sp>
          <p:nvSpPr>
            <p:cNvPr id="690" name="Isosceles Triangle 68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1" name="Trapezoid 69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2" name="Group 49"/>
          <p:cNvGrpSpPr>
            <a:grpSpLocks noChangeAspect="1"/>
          </p:cNvGrpSpPr>
          <p:nvPr/>
        </p:nvGrpSpPr>
        <p:grpSpPr>
          <a:xfrm flipH="1">
            <a:off x="7063779" y="6448772"/>
            <a:ext cx="432048" cy="432048"/>
            <a:chOff x="655067" y="5296644"/>
            <a:chExt cx="504056" cy="504056"/>
          </a:xfrm>
          <a:solidFill>
            <a:schemeClr val="bg1"/>
          </a:solidFill>
        </p:grpSpPr>
        <p:sp>
          <p:nvSpPr>
            <p:cNvPr id="693" name="Isosceles Triangle 69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4" name="Trapezoid 693"/>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5" name="Group 52"/>
          <p:cNvGrpSpPr>
            <a:grpSpLocks noChangeAspect="1"/>
          </p:cNvGrpSpPr>
          <p:nvPr/>
        </p:nvGrpSpPr>
        <p:grpSpPr>
          <a:xfrm flipH="1">
            <a:off x="6559723" y="6448772"/>
            <a:ext cx="432048" cy="432048"/>
            <a:chOff x="655067" y="5296644"/>
            <a:chExt cx="504056" cy="504056"/>
          </a:xfrm>
          <a:solidFill>
            <a:schemeClr val="bg1"/>
          </a:solidFill>
        </p:grpSpPr>
        <p:sp>
          <p:nvSpPr>
            <p:cNvPr id="696" name="Isosceles Triangle 69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7" name="Trapezoid 696"/>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8" name="Straight Connector 697"/>
          <p:cNvCxnSpPr/>
          <p:nvPr/>
        </p:nvCxnSpPr>
        <p:spPr bwMode="auto">
          <a:xfrm flipH="1" flipV="1">
            <a:off x="684775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9" name="Straight Connector 698"/>
          <p:cNvCxnSpPr/>
          <p:nvPr/>
        </p:nvCxnSpPr>
        <p:spPr bwMode="auto">
          <a:xfrm flipH="1" flipV="1">
            <a:off x="720779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0" name="Straight Connector 699"/>
          <p:cNvCxnSpPr/>
          <p:nvPr/>
        </p:nvCxnSpPr>
        <p:spPr bwMode="auto">
          <a:xfrm flipH="1" flipV="1">
            <a:off x="756783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1" name="Straight Connector 700"/>
          <p:cNvCxnSpPr>
            <a:stCxn id="678" idx="0"/>
          </p:cNvCxnSpPr>
          <p:nvPr/>
        </p:nvCxnSpPr>
        <p:spPr bwMode="auto">
          <a:xfrm flipH="1" flipV="1">
            <a:off x="7927875" y="738487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2" name="Straight Connector 701"/>
          <p:cNvCxnSpPr>
            <a:stCxn id="681" idx="0"/>
          </p:cNvCxnSpPr>
          <p:nvPr/>
        </p:nvCxnSpPr>
        <p:spPr bwMode="auto">
          <a:xfrm flipH="1" flipV="1">
            <a:off x="8287915" y="738487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3" name="Straight Connector 702"/>
          <p:cNvCxnSpPr>
            <a:stCxn id="684" idx="0"/>
          </p:cNvCxnSpPr>
          <p:nvPr/>
        </p:nvCxnSpPr>
        <p:spPr bwMode="auto">
          <a:xfrm flipH="1" flipV="1">
            <a:off x="864795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4" name="Straight Connector 703"/>
          <p:cNvCxnSpPr>
            <a:stCxn id="688" idx="2"/>
          </p:cNvCxnSpPr>
          <p:nvPr/>
        </p:nvCxnSpPr>
        <p:spPr bwMode="auto">
          <a:xfrm flipH="1">
            <a:off x="828791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5" name="Straight Connector 704"/>
          <p:cNvCxnSpPr/>
          <p:nvPr/>
        </p:nvCxnSpPr>
        <p:spPr bwMode="auto">
          <a:xfrm flipH="1">
            <a:off x="821590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6" name="Straight Connector 705"/>
          <p:cNvCxnSpPr/>
          <p:nvPr/>
        </p:nvCxnSpPr>
        <p:spPr bwMode="auto">
          <a:xfrm flipH="1">
            <a:off x="814389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7" name="Straight Connector 706"/>
          <p:cNvCxnSpPr/>
          <p:nvPr/>
        </p:nvCxnSpPr>
        <p:spPr bwMode="auto">
          <a:xfrm flipH="1">
            <a:off x="84319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8" name="Straight Connector 707"/>
          <p:cNvCxnSpPr/>
          <p:nvPr/>
        </p:nvCxnSpPr>
        <p:spPr bwMode="auto">
          <a:xfrm flipH="1">
            <a:off x="835992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9" name="Straight Connector 708"/>
          <p:cNvCxnSpPr/>
          <p:nvPr/>
        </p:nvCxnSpPr>
        <p:spPr bwMode="auto">
          <a:xfrm flipH="1">
            <a:off x="778385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0" name="Straight Connector 709"/>
          <p:cNvCxnSpPr/>
          <p:nvPr/>
        </p:nvCxnSpPr>
        <p:spPr bwMode="auto">
          <a:xfrm flipH="1">
            <a:off x="771185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flipH="1">
            <a:off x="763984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flipH="1">
            <a:off x="79278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3" name="Straight Connector 712"/>
          <p:cNvCxnSpPr/>
          <p:nvPr/>
        </p:nvCxnSpPr>
        <p:spPr bwMode="auto">
          <a:xfrm flipH="1">
            <a:off x="785586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4" name="Straight Connector 713"/>
          <p:cNvCxnSpPr/>
          <p:nvPr/>
        </p:nvCxnSpPr>
        <p:spPr bwMode="auto">
          <a:xfrm flipH="1">
            <a:off x="727980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5" name="Straight Connector 714"/>
          <p:cNvCxnSpPr/>
          <p:nvPr/>
        </p:nvCxnSpPr>
        <p:spPr bwMode="auto">
          <a:xfrm flipH="1">
            <a:off x="720779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6" name="Straight Connector 715"/>
          <p:cNvCxnSpPr/>
          <p:nvPr/>
        </p:nvCxnSpPr>
        <p:spPr bwMode="auto">
          <a:xfrm flipH="1">
            <a:off x="713578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7" name="Straight Connector 716"/>
          <p:cNvCxnSpPr/>
          <p:nvPr/>
        </p:nvCxnSpPr>
        <p:spPr bwMode="auto">
          <a:xfrm flipH="1">
            <a:off x="742381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8" name="Straight Connector 717"/>
          <p:cNvCxnSpPr/>
          <p:nvPr/>
        </p:nvCxnSpPr>
        <p:spPr bwMode="auto">
          <a:xfrm flipH="1">
            <a:off x="735181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9" name="Straight Connector 718"/>
          <p:cNvCxnSpPr/>
          <p:nvPr/>
        </p:nvCxnSpPr>
        <p:spPr bwMode="auto">
          <a:xfrm flipH="1">
            <a:off x="677574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0" name="Straight Connector 719"/>
          <p:cNvCxnSpPr/>
          <p:nvPr/>
        </p:nvCxnSpPr>
        <p:spPr bwMode="auto">
          <a:xfrm flipH="1">
            <a:off x="670373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1" name="Straight Connector 720"/>
          <p:cNvCxnSpPr/>
          <p:nvPr/>
        </p:nvCxnSpPr>
        <p:spPr bwMode="auto">
          <a:xfrm flipH="1">
            <a:off x="66317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2" name="Straight Connector 721"/>
          <p:cNvCxnSpPr/>
          <p:nvPr/>
        </p:nvCxnSpPr>
        <p:spPr bwMode="auto">
          <a:xfrm flipH="1">
            <a:off x="691976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3" name="Straight Connector 722"/>
          <p:cNvCxnSpPr/>
          <p:nvPr/>
        </p:nvCxnSpPr>
        <p:spPr bwMode="auto">
          <a:xfrm flipH="1">
            <a:off x="684775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4" name="Straight Connector 723"/>
          <p:cNvCxnSpPr/>
          <p:nvPr/>
        </p:nvCxnSpPr>
        <p:spPr bwMode="auto">
          <a:xfrm flipH="1">
            <a:off x="86479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5" name="Straight Connector 724"/>
          <p:cNvCxnSpPr/>
          <p:nvPr/>
        </p:nvCxnSpPr>
        <p:spPr bwMode="auto">
          <a:xfrm flipH="1">
            <a:off x="85759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6" name="Straight Connector 725"/>
          <p:cNvCxnSpPr/>
          <p:nvPr/>
        </p:nvCxnSpPr>
        <p:spPr bwMode="auto">
          <a:xfrm flipH="1">
            <a:off x="87199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7" name="Straight Connector 726"/>
          <p:cNvCxnSpPr/>
          <p:nvPr/>
        </p:nvCxnSpPr>
        <p:spPr bwMode="auto">
          <a:xfrm flipH="1">
            <a:off x="8027933"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28" name="Straight Connector 727"/>
          <p:cNvCxnSpPr/>
          <p:nvPr/>
        </p:nvCxnSpPr>
        <p:spPr bwMode="auto">
          <a:xfrm flipH="1">
            <a:off x="8171949"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29" name="Straight Connector 728"/>
          <p:cNvCxnSpPr/>
          <p:nvPr/>
        </p:nvCxnSpPr>
        <p:spPr bwMode="auto">
          <a:xfrm flipH="1">
            <a:off x="8099941"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30" name="Straight Connector 729"/>
          <p:cNvCxnSpPr/>
          <p:nvPr/>
        </p:nvCxnSpPr>
        <p:spPr bwMode="auto">
          <a:xfrm flipH="1">
            <a:off x="745186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1" name="Straight Connector 730"/>
          <p:cNvCxnSpPr/>
          <p:nvPr/>
        </p:nvCxnSpPr>
        <p:spPr bwMode="auto">
          <a:xfrm flipH="1">
            <a:off x="737986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2" name="Straight Connector 731"/>
          <p:cNvCxnSpPr/>
          <p:nvPr/>
        </p:nvCxnSpPr>
        <p:spPr bwMode="auto">
          <a:xfrm flipH="1">
            <a:off x="730785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9" name="Straight Connector 738"/>
          <p:cNvCxnSpPr/>
          <p:nvPr/>
        </p:nvCxnSpPr>
        <p:spPr bwMode="auto">
          <a:xfrm flipH="1">
            <a:off x="67757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0" name="Straight Connector 739"/>
          <p:cNvCxnSpPr/>
          <p:nvPr/>
        </p:nvCxnSpPr>
        <p:spPr bwMode="auto">
          <a:xfrm flipH="1">
            <a:off x="69197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1" name="Straight Connector 740"/>
          <p:cNvCxnSpPr/>
          <p:nvPr/>
        </p:nvCxnSpPr>
        <p:spPr bwMode="auto">
          <a:xfrm flipH="1">
            <a:off x="68477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2" name="Straight Connector 741"/>
          <p:cNvCxnSpPr>
            <a:stCxn id="687" idx="0"/>
          </p:cNvCxnSpPr>
          <p:nvPr/>
        </p:nvCxnSpPr>
        <p:spPr bwMode="auto">
          <a:xfrm flipH="1" flipV="1">
            <a:off x="8287915"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3" name="Straight Connector 742"/>
          <p:cNvCxnSpPr>
            <a:stCxn id="690" idx="0"/>
          </p:cNvCxnSpPr>
          <p:nvPr/>
        </p:nvCxnSpPr>
        <p:spPr bwMode="auto">
          <a:xfrm flipH="1" flipV="1">
            <a:off x="7783859"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4" name="Straight Connector 743"/>
          <p:cNvCxnSpPr>
            <a:stCxn id="693" idx="0"/>
          </p:cNvCxnSpPr>
          <p:nvPr/>
        </p:nvCxnSpPr>
        <p:spPr bwMode="auto">
          <a:xfrm flipH="1" flipV="1">
            <a:off x="7279803"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5" name="Straight Connector 744"/>
          <p:cNvCxnSpPr>
            <a:stCxn id="696" idx="0"/>
          </p:cNvCxnSpPr>
          <p:nvPr/>
        </p:nvCxnSpPr>
        <p:spPr bwMode="auto">
          <a:xfrm flipH="1" flipV="1">
            <a:off x="6775747"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46" name="Rectangle 745"/>
          <p:cNvSpPr/>
          <p:nvPr/>
        </p:nvSpPr>
        <p:spPr bwMode="auto">
          <a:xfrm>
            <a:off x="3751411" y="5008609"/>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747" name="Group 12"/>
          <p:cNvGrpSpPr>
            <a:grpSpLocks noChangeAspect="1"/>
          </p:cNvGrpSpPr>
          <p:nvPr/>
        </p:nvGrpSpPr>
        <p:grpSpPr>
          <a:xfrm rot="10800000">
            <a:off x="4399483" y="4648569"/>
            <a:ext cx="288032" cy="288032"/>
            <a:chOff x="655067" y="5296644"/>
            <a:chExt cx="504056" cy="504056"/>
          </a:xfrm>
          <a:solidFill>
            <a:schemeClr val="bg1"/>
          </a:solidFill>
        </p:grpSpPr>
        <p:sp>
          <p:nvSpPr>
            <p:cNvPr id="74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4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0" name="Group 13"/>
          <p:cNvGrpSpPr>
            <a:grpSpLocks noChangeAspect="1"/>
          </p:cNvGrpSpPr>
          <p:nvPr/>
        </p:nvGrpSpPr>
        <p:grpSpPr>
          <a:xfrm rot="10800000">
            <a:off x="4759523" y="4648569"/>
            <a:ext cx="288032" cy="288032"/>
            <a:chOff x="655067" y="5296644"/>
            <a:chExt cx="504056" cy="504056"/>
          </a:xfrm>
          <a:solidFill>
            <a:schemeClr val="bg1"/>
          </a:solidFill>
        </p:grpSpPr>
        <p:sp>
          <p:nvSpPr>
            <p:cNvPr id="75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3" name="Group 16"/>
          <p:cNvGrpSpPr>
            <a:grpSpLocks noChangeAspect="1"/>
          </p:cNvGrpSpPr>
          <p:nvPr/>
        </p:nvGrpSpPr>
        <p:grpSpPr>
          <a:xfrm rot="10800000">
            <a:off x="5119563" y="4648569"/>
            <a:ext cx="288032" cy="288032"/>
            <a:chOff x="655067" y="5296644"/>
            <a:chExt cx="504056" cy="504056"/>
          </a:xfrm>
          <a:solidFill>
            <a:schemeClr val="bg1"/>
          </a:solidFill>
        </p:grpSpPr>
        <p:sp>
          <p:nvSpPr>
            <p:cNvPr id="754"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5"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6" name="Group 19"/>
          <p:cNvGrpSpPr>
            <a:grpSpLocks noChangeAspect="1"/>
          </p:cNvGrpSpPr>
          <p:nvPr/>
        </p:nvGrpSpPr>
        <p:grpSpPr>
          <a:xfrm rot="10800000">
            <a:off x="5479603" y="4648569"/>
            <a:ext cx="288032" cy="288032"/>
            <a:chOff x="655067" y="5296644"/>
            <a:chExt cx="504056" cy="504056"/>
          </a:xfrm>
          <a:solidFill>
            <a:schemeClr val="bg1"/>
          </a:solidFill>
        </p:grpSpPr>
        <p:sp>
          <p:nvSpPr>
            <p:cNvPr id="757" name="Isosceles Triangle 7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8" name="Trapezoid 7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9" name="Group 22"/>
          <p:cNvGrpSpPr>
            <a:grpSpLocks noChangeAspect="1"/>
          </p:cNvGrpSpPr>
          <p:nvPr/>
        </p:nvGrpSpPr>
        <p:grpSpPr>
          <a:xfrm rot="10800000">
            <a:off x="5839643" y="4648569"/>
            <a:ext cx="288032" cy="288032"/>
            <a:chOff x="655067" y="5296644"/>
            <a:chExt cx="504056" cy="504056"/>
          </a:xfrm>
          <a:solidFill>
            <a:schemeClr val="bg1"/>
          </a:solidFill>
        </p:grpSpPr>
        <p:sp>
          <p:nvSpPr>
            <p:cNvPr id="760" name="Isosceles Triangle 7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1" name="Trapezoid 7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2" name="Group 25"/>
          <p:cNvGrpSpPr>
            <a:grpSpLocks noChangeAspect="1"/>
          </p:cNvGrpSpPr>
          <p:nvPr/>
        </p:nvGrpSpPr>
        <p:grpSpPr>
          <a:xfrm rot="10800000">
            <a:off x="6199683" y="4648569"/>
            <a:ext cx="288032" cy="288032"/>
            <a:chOff x="655067" y="5296644"/>
            <a:chExt cx="504056" cy="504056"/>
          </a:xfrm>
          <a:solidFill>
            <a:schemeClr val="bg1"/>
          </a:solidFill>
        </p:grpSpPr>
        <p:sp>
          <p:nvSpPr>
            <p:cNvPr id="763" name="Isosceles Triangle 76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4" name="Trapezoid 7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43"/>
          <p:cNvGrpSpPr>
            <a:grpSpLocks noChangeAspect="1"/>
          </p:cNvGrpSpPr>
          <p:nvPr/>
        </p:nvGrpSpPr>
        <p:grpSpPr>
          <a:xfrm rot="10800000">
            <a:off x="5767635" y="5512665"/>
            <a:ext cx="432048" cy="432048"/>
            <a:chOff x="655067" y="5296644"/>
            <a:chExt cx="504056" cy="504056"/>
          </a:xfrm>
          <a:solidFill>
            <a:schemeClr val="bg1"/>
          </a:solidFill>
        </p:grpSpPr>
        <p:sp>
          <p:nvSpPr>
            <p:cNvPr id="766" name="Isosceles Triangle 7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7" name="Trapezoid 766"/>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8" name="Group 46"/>
          <p:cNvGrpSpPr>
            <a:grpSpLocks noChangeAspect="1"/>
          </p:cNvGrpSpPr>
          <p:nvPr/>
        </p:nvGrpSpPr>
        <p:grpSpPr>
          <a:xfrm rot="10800000">
            <a:off x="5263579" y="5512665"/>
            <a:ext cx="432048" cy="432048"/>
            <a:chOff x="655067" y="5296644"/>
            <a:chExt cx="504056" cy="504056"/>
          </a:xfrm>
          <a:solidFill>
            <a:schemeClr val="bg1"/>
          </a:solidFill>
        </p:grpSpPr>
        <p:sp>
          <p:nvSpPr>
            <p:cNvPr id="769" name="Isosceles Triangle 7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0" name="Trapezoid 76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1" name="Group 49"/>
          <p:cNvGrpSpPr>
            <a:grpSpLocks noChangeAspect="1"/>
          </p:cNvGrpSpPr>
          <p:nvPr/>
        </p:nvGrpSpPr>
        <p:grpSpPr>
          <a:xfrm rot="10800000">
            <a:off x="4759523" y="5512665"/>
            <a:ext cx="432048" cy="432048"/>
            <a:chOff x="655067" y="5296644"/>
            <a:chExt cx="504056" cy="504056"/>
          </a:xfrm>
          <a:solidFill>
            <a:schemeClr val="bg1"/>
          </a:solidFill>
        </p:grpSpPr>
        <p:sp>
          <p:nvSpPr>
            <p:cNvPr id="772" name="Isosceles Triangle 77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3" name="Trapezoid 77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4" name="Straight Connector 773"/>
          <p:cNvCxnSpPr/>
          <p:nvPr/>
        </p:nvCxnSpPr>
        <p:spPr bwMode="auto">
          <a:xfrm rot="10800000" flipV="1">
            <a:off x="454349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5" name="Straight Connector 774"/>
          <p:cNvCxnSpPr/>
          <p:nvPr/>
        </p:nvCxnSpPr>
        <p:spPr bwMode="auto">
          <a:xfrm rot="10800000" flipV="1">
            <a:off x="490353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6" name="Straight Connector 775"/>
          <p:cNvCxnSpPr/>
          <p:nvPr/>
        </p:nvCxnSpPr>
        <p:spPr bwMode="auto">
          <a:xfrm rot="10800000" flipV="1">
            <a:off x="526357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7" name="Straight Connector 776"/>
          <p:cNvCxnSpPr>
            <a:stCxn id="757" idx="0"/>
          </p:cNvCxnSpPr>
          <p:nvPr/>
        </p:nvCxnSpPr>
        <p:spPr bwMode="auto">
          <a:xfrm rot="10800000" flipV="1">
            <a:off x="562361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8" name="Straight Connector 777"/>
          <p:cNvCxnSpPr>
            <a:stCxn id="760" idx="0"/>
          </p:cNvCxnSpPr>
          <p:nvPr/>
        </p:nvCxnSpPr>
        <p:spPr bwMode="auto">
          <a:xfrm rot="10800000" flipV="1">
            <a:off x="598365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a:stCxn id="763" idx="0"/>
          </p:cNvCxnSpPr>
          <p:nvPr/>
        </p:nvCxnSpPr>
        <p:spPr bwMode="auto">
          <a:xfrm rot="10800000" flipV="1">
            <a:off x="634369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0" name="Straight Connector 779"/>
          <p:cNvCxnSpPr>
            <a:stCxn id="767" idx="2"/>
          </p:cNvCxnSpPr>
          <p:nvPr/>
        </p:nvCxnSpPr>
        <p:spPr bwMode="auto">
          <a:xfrm rot="10800000">
            <a:off x="598365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rot="10800000">
            <a:off x="591165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2" name="Straight Connector 781"/>
          <p:cNvCxnSpPr/>
          <p:nvPr/>
        </p:nvCxnSpPr>
        <p:spPr bwMode="auto">
          <a:xfrm rot="10800000">
            <a:off x="583964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3" name="Straight Connector 782"/>
          <p:cNvCxnSpPr/>
          <p:nvPr/>
        </p:nvCxnSpPr>
        <p:spPr bwMode="auto">
          <a:xfrm rot="10800000">
            <a:off x="612767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4" name="Straight Connector 783"/>
          <p:cNvCxnSpPr/>
          <p:nvPr/>
        </p:nvCxnSpPr>
        <p:spPr bwMode="auto">
          <a:xfrm rot="10800000">
            <a:off x="605566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5" name="Straight Connector 784"/>
          <p:cNvCxnSpPr/>
          <p:nvPr/>
        </p:nvCxnSpPr>
        <p:spPr bwMode="auto">
          <a:xfrm rot="10800000">
            <a:off x="547960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6" name="Straight Connector 785"/>
          <p:cNvCxnSpPr/>
          <p:nvPr/>
        </p:nvCxnSpPr>
        <p:spPr bwMode="auto">
          <a:xfrm rot="10800000">
            <a:off x="540759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7" name="Straight Connector 786"/>
          <p:cNvCxnSpPr/>
          <p:nvPr/>
        </p:nvCxnSpPr>
        <p:spPr bwMode="auto">
          <a:xfrm rot="10800000">
            <a:off x="533558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8" name="Straight Connector 787"/>
          <p:cNvCxnSpPr/>
          <p:nvPr/>
        </p:nvCxnSpPr>
        <p:spPr bwMode="auto">
          <a:xfrm rot="10800000">
            <a:off x="562361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9" name="Straight Connector 788"/>
          <p:cNvCxnSpPr/>
          <p:nvPr/>
        </p:nvCxnSpPr>
        <p:spPr bwMode="auto">
          <a:xfrm rot="10800000">
            <a:off x="555161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rot="10800000">
            <a:off x="497554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1" name="Straight Connector 790"/>
          <p:cNvCxnSpPr/>
          <p:nvPr/>
        </p:nvCxnSpPr>
        <p:spPr bwMode="auto">
          <a:xfrm rot="10800000">
            <a:off x="490353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rot="10800000">
            <a:off x="483153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3" name="Straight Connector 792"/>
          <p:cNvCxnSpPr/>
          <p:nvPr/>
        </p:nvCxnSpPr>
        <p:spPr bwMode="auto">
          <a:xfrm rot="10800000">
            <a:off x="511956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4" name="Straight Connector 793"/>
          <p:cNvCxnSpPr/>
          <p:nvPr/>
        </p:nvCxnSpPr>
        <p:spPr bwMode="auto">
          <a:xfrm rot="10800000">
            <a:off x="504755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5" name="Straight Connector 794"/>
          <p:cNvCxnSpPr/>
          <p:nvPr/>
        </p:nvCxnSpPr>
        <p:spPr bwMode="auto">
          <a:xfrm rot="10800000">
            <a:off x="634369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6" name="Straight Connector 795"/>
          <p:cNvCxnSpPr/>
          <p:nvPr/>
        </p:nvCxnSpPr>
        <p:spPr bwMode="auto">
          <a:xfrm rot="10800000">
            <a:off x="627169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rot="10800000">
            <a:off x="641570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rot="10800000">
            <a:off x="591165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9" name="Straight Connector 798"/>
          <p:cNvCxnSpPr/>
          <p:nvPr/>
        </p:nvCxnSpPr>
        <p:spPr bwMode="auto">
          <a:xfrm rot="10800000">
            <a:off x="605566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rot="10800000">
            <a:off x="598365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rot="10800000">
            <a:off x="533558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2" name="Straight Connector 801"/>
          <p:cNvCxnSpPr/>
          <p:nvPr/>
        </p:nvCxnSpPr>
        <p:spPr bwMode="auto">
          <a:xfrm rot="10800000">
            <a:off x="526357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rot="10800000">
            <a:off x="519157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4" name="Straight Connector 803"/>
          <p:cNvCxnSpPr/>
          <p:nvPr/>
        </p:nvCxnSpPr>
        <p:spPr bwMode="auto">
          <a:xfrm rot="10800000">
            <a:off x="483153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5" name="Straight Connector 804"/>
          <p:cNvCxnSpPr/>
          <p:nvPr/>
        </p:nvCxnSpPr>
        <p:spPr bwMode="auto">
          <a:xfrm rot="10800000">
            <a:off x="497554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6" name="Straight Connector 805"/>
          <p:cNvCxnSpPr/>
          <p:nvPr/>
        </p:nvCxnSpPr>
        <p:spPr bwMode="auto">
          <a:xfrm rot="10800000">
            <a:off x="490353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7" name="Straight Connector 806"/>
          <p:cNvCxnSpPr/>
          <p:nvPr/>
        </p:nvCxnSpPr>
        <p:spPr bwMode="auto">
          <a:xfrm rot="10800000">
            <a:off x="555161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8" name="Straight Connector 807"/>
          <p:cNvCxnSpPr/>
          <p:nvPr/>
        </p:nvCxnSpPr>
        <p:spPr bwMode="auto">
          <a:xfrm rot="10800000">
            <a:off x="569562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9" name="Straight Connector 808"/>
          <p:cNvCxnSpPr/>
          <p:nvPr/>
        </p:nvCxnSpPr>
        <p:spPr bwMode="auto">
          <a:xfrm rot="10800000">
            <a:off x="562361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0" name="Straight Connector 809"/>
          <p:cNvCxnSpPr/>
          <p:nvPr/>
        </p:nvCxnSpPr>
        <p:spPr bwMode="auto">
          <a:xfrm rot="10800000">
            <a:off x="447149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1" name="Straight Connector 810"/>
          <p:cNvCxnSpPr/>
          <p:nvPr/>
        </p:nvCxnSpPr>
        <p:spPr bwMode="auto">
          <a:xfrm rot="10800000">
            <a:off x="461550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rot="10800000">
            <a:off x="454349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a:stCxn id="766" idx="0"/>
          </p:cNvCxnSpPr>
          <p:nvPr/>
        </p:nvCxnSpPr>
        <p:spPr bwMode="auto">
          <a:xfrm rot="10800000" flipV="1">
            <a:off x="5983659"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a:stCxn id="769" idx="0"/>
          </p:cNvCxnSpPr>
          <p:nvPr/>
        </p:nvCxnSpPr>
        <p:spPr bwMode="auto">
          <a:xfrm rot="10800000" flipV="1">
            <a:off x="5479603"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a:stCxn id="772" idx="0"/>
          </p:cNvCxnSpPr>
          <p:nvPr/>
        </p:nvCxnSpPr>
        <p:spPr bwMode="auto">
          <a:xfrm rot="10800000" flipV="1">
            <a:off x="4975547"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V="1">
            <a:off x="2671291"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V="1">
            <a:off x="3031331"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V="1">
            <a:off x="3391371"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9" name="Straight Connector 818"/>
          <p:cNvCxnSpPr/>
          <p:nvPr/>
        </p:nvCxnSpPr>
        <p:spPr bwMode="auto">
          <a:xfrm flipV="1">
            <a:off x="3751411"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0" name="Straight Connector 819"/>
          <p:cNvCxnSpPr/>
          <p:nvPr/>
        </p:nvCxnSpPr>
        <p:spPr bwMode="auto">
          <a:xfrm flipH="1" flipV="1">
            <a:off x="8143899"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1" name="Straight Connector 820"/>
          <p:cNvCxnSpPr/>
          <p:nvPr/>
        </p:nvCxnSpPr>
        <p:spPr bwMode="auto">
          <a:xfrm flipH="1" flipV="1">
            <a:off x="7927875"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2" name="Straight Connector 821"/>
          <p:cNvCxnSpPr/>
          <p:nvPr/>
        </p:nvCxnSpPr>
        <p:spPr bwMode="auto">
          <a:xfrm flipH="1" flipV="1">
            <a:off x="7423819"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flipV="1">
            <a:off x="7207795"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24" name="TextBox 823"/>
          <p:cNvSpPr txBox="1"/>
          <p:nvPr/>
        </p:nvSpPr>
        <p:spPr>
          <a:xfrm>
            <a:off x="6055667" y="4864593"/>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25" name="TextBox 824"/>
          <p:cNvSpPr txBox="1"/>
          <p:nvPr/>
        </p:nvSpPr>
        <p:spPr>
          <a:xfrm>
            <a:off x="5719417" y="4864593"/>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826" name="TextBox 825"/>
          <p:cNvSpPr txBox="1"/>
          <p:nvPr/>
        </p:nvSpPr>
        <p:spPr>
          <a:xfrm>
            <a:off x="3849321" y="7241440"/>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27" name="TextBox 826"/>
          <p:cNvSpPr txBox="1"/>
          <p:nvPr/>
        </p:nvSpPr>
        <p:spPr>
          <a:xfrm>
            <a:off x="3513071" y="7241440"/>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828" name="TextBox 827"/>
          <p:cNvSpPr txBox="1"/>
          <p:nvPr/>
        </p:nvSpPr>
        <p:spPr>
          <a:xfrm>
            <a:off x="8334021" y="7240860"/>
            <a:ext cx="169918"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sp>
        <p:nvSpPr>
          <p:cNvPr id="829" name="TextBox 828"/>
          <p:cNvSpPr txBox="1"/>
          <p:nvPr/>
        </p:nvSpPr>
        <p:spPr>
          <a:xfrm>
            <a:off x="7927875" y="7240860"/>
            <a:ext cx="190758"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830" name="Rectangle 829"/>
          <p:cNvSpPr/>
          <p:nvPr/>
        </p:nvSpPr>
        <p:spPr bwMode="auto">
          <a:xfrm>
            <a:off x="3463379" y="7096844"/>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1" name="Rectangle 830"/>
          <p:cNvSpPr/>
          <p:nvPr/>
        </p:nvSpPr>
        <p:spPr bwMode="auto">
          <a:xfrm flipH="1">
            <a:off x="7783859" y="7096844"/>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34" name="Straight Arrow Connector 833"/>
          <p:cNvCxnSpPr>
            <a:stCxn id="846" idx="2"/>
          </p:cNvCxnSpPr>
          <p:nvPr/>
        </p:nvCxnSpPr>
        <p:spPr bwMode="auto">
          <a:xfrm flipH="1">
            <a:off x="8143899" y="6879659"/>
            <a:ext cx="1587674" cy="28919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35" name="TextBox 834"/>
          <p:cNvSpPr txBox="1"/>
          <p:nvPr/>
        </p:nvSpPr>
        <p:spPr>
          <a:xfrm>
            <a:off x="7063779" y="5872708"/>
            <a:ext cx="229230" cy="215444"/>
          </a:xfrm>
          <a:prstGeom prst="rect">
            <a:avLst/>
          </a:prstGeom>
          <a:noFill/>
        </p:spPr>
        <p:txBody>
          <a:bodyPr wrap="none" lIns="0" tIns="0" rIns="0" bIns="0" rtlCol="0">
            <a:spAutoFit/>
          </a:bodyPr>
          <a:lstStyle/>
          <a:p>
            <a:r>
              <a:rPr lang="en-GB" sz="1400" dirty="0" smtClean="0"/>
              <a:t>A1</a:t>
            </a:r>
            <a:endParaRPr lang="en-US" sz="1400" dirty="0" smtClean="0"/>
          </a:p>
        </p:txBody>
      </p:sp>
      <p:sp>
        <p:nvSpPr>
          <p:cNvPr id="836" name="TextBox 835"/>
          <p:cNvSpPr txBox="1"/>
          <p:nvPr/>
        </p:nvSpPr>
        <p:spPr>
          <a:xfrm>
            <a:off x="4314269" y="5872708"/>
            <a:ext cx="229230" cy="215444"/>
          </a:xfrm>
          <a:prstGeom prst="rect">
            <a:avLst/>
          </a:prstGeom>
          <a:noFill/>
        </p:spPr>
        <p:txBody>
          <a:bodyPr wrap="none" lIns="0" tIns="0" rIns="0" bIns="0" rtlCol="0">
            <a:spAutoFit/>
          </a:bodyPr>
          <a:lstStyle/>
          <a:p>
            <a:r>
              <a:rPr lang="en-GB" sz="1400" dirty="0" smtClean="0"/>
              <a:t>A2</a:t>
            </a:r>
            <a:endParaRPr lang="en-US" sz="1400" dirty="0" smtClean="0"/>
          </a:p>
        </p:txBody>
      </p:sp>
      <p:sp>
        <p:nvSpPr>
          <p:cNvPr id="837" name="TextBox 836"/>
          <p:cNvSpPr txBox="1"/>
          <p:nvPr/>
        </p:nvSpPr>
        <p:spPr>
          <a:xfrm>
            <a:off x="5558606" y="6161320"/>
            <a:ext cx="229230" cy="215444"/>
          </a:xfrm>
          <a:prstGeom prst="rect">
            <a:avLst/>
          </a:prstGeom>
          <a:noFill/>
        </p:spPr>
        <p:txBody>
          <a:bodyPr wrap="none" lIns="0" tIns="0" rIns="0" bIns="0" rtlCol="0">
            <a:spAutoFit/>
          </a:bodyPr>
          <a:lstStyle/>
          <a:p>
            <a:r>
              <a:rPr lang="en-GB" sz="1400" dirty="0" smtClean="0"/>
              <a:t>A3</a:t>
            </a:r>
            <a:endParaRPr lang="en-US" sz="1400" dirty="0" smtClean="0"/>
          </a:p>
        </p:txBody>
      </p:sp>
      <p:cxnSp>
        <p:nvCxnSpPr>
          <p:cNvPr id="839" name="Straight Connector 838"/>
          <p:cNvCxnSpPr/>
          <p:nvPr/>
        </p:nvCxnSpPr>
        <p:spPr bwMode="auto">
          <a:xfrm>
            <a:off x="5983659" y="5008610"/>
            <a:ext cx="2088232" cy="208823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40" name="Straight Connector 839"/>
          <p:cNvCxnSpPr/>
          <p:nvPr/>
        </p:nvCxnSpPr>
        <p:spPr bwMode="auto">
          <a:xfrm flipH="1">
            <a:off x="3614391" y="5008610"/>
            <a:ext cx="2009228" cy="2088234"/>
          </a:xfrm>
          <a:prstGeom prst="line">
            <a:avLst/>
          </a:prstGeom>
          <a:solidFill>
            <a:schemeClr val="accent1"/>
          </a:solidFill>
          <a:ln w="38100" cap="flat" cmpd="sng" algn="ctr">
            <a:solidFill>
              <a:schemeClr val="tx1"/>
            </a:solidFill>
            <a:prstDash val="sysDot"/>
            <a:round/>
            <a:headEnd type="none" w="med" len="med"/>
            <a:tailEnd type="none" w="med" len="med"/>
          </a:ln>
          <a:effectLst/>
        </p:spPr>
      </p:cxnSp>
      <p:sp>
        <p:nvSpPr>
          <p:cNvPr id="841" name="Freeform 840"/>
          <p:cNvSpPr/>
          <p:nvPr/>
        </p:nvSpPr>
        <p:spPr bwMode="auto">
          <a:xfrm>
            <a:off x="3823419" y="6376764"/>
            <a:ext cx="4032447" cy="72008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29151 w 3329151"/>
              <a:gd name="connsiteY0" fmla="*/ 1428750 h 1428750"/>
              <a:gd name="connsiteX1" fmla="*/ 2740434 w 3329151"/>
              <a:gd name="connsiteY1" fmla="*/ 0 h 1428750"/>
              <a:gd name="connsiteX2" fmla="*/ 540816 w 3329151"/>
              <a:gd name="connsiteY2" fmla="*/ 0 h 1428750"/>
              <a:gd name="connsiteX3" fmla="*/ 0 w 3329151"/>
              <a:gd name="connsiteY3" fmla="*/ 1428750 h 1428750"/>
            </a:gdLst>
            <a:ahLst/>
            <a:cxnLst>
              <a:cxn ang="0">
                <a:pos x="connsiteX0" y="connsiteY0"/>
              </a:cxn>
              <a:cxn ang="0">
                <a:pos x="connsiteX1" y="connsiteY1"/>
              </a:cxn>
              <a:cxn ang="0">
                <a:pos x="connsiteX2" y="connsiteY2"/>
              </a:cxn>
              <a:cxn ang="0">
                <a:pos x="connsiteX3" y="connsiteY3"/>
              </a:cxn>
            </a:cxnLst>
            <a:rect l="l" t="t" r="r" b="b"/>
            <a:pathLst>
              <a:path w="3329151" h="1428750">
                <a:moveTo>
                  <a:pt x="3329151" y="1428750"/>
                </a:moveTo>
                <a:lnTo>
                  <a:pt x="2740434" y="0"/>
                </a:lnTo>
                <a:lnTo>
                  <a:pt x="540816" y="0"/>
                </a:lnTo>
                <a:lnTo>
                  <a:pt x="0" y="1428750"/>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6" name="TextBox 845"/>
          <p:cNvSpPr txBox="1"/>
          <p:nvPr/>
        </p:nvSpPr>
        <p:spPr>
          <a:xfrm>
            <a:off x="8791971" y="6448772"/>
            <a:ext cx="1879204" cy="430887"/>
          </a:xfrm>
          <a:prstGeom prst="rect">
            <a:avLst/>
          </a:prstGeom>
          <a:solidFill>
            <a:schemeClr val="bg1"/>
          </a:solidFill>
        </p:spPr>
        <p:txBody>
          <a:bodyPr wrap="square" lIns="0" tIns="0" rIns="0" bIns="0" rtlCol="0">
            <a:spAutoFit/>
          </a:bodyPr>
          <a:lstStyle/>
          <a:p>
            <a:r>
              <a:rPr lang="en-GB" sz="1400" dirty="0" smtClean="0"/>
              <a:t>TESI A relay</a:t>
            </a:r>
            <a:br>
              <a:rPr lang="en-GB" sz="1400" dirty="0" smtClean="0"/>
            </a:br>
            <a:r>
              <a:rPr lang="en-GB" sz="1400" b="0" i="1" dirty="0" smtClean="0"/>
              <a:t>ESP-VID Translation?</a:t>
            </a:r>
            <a:endParaRPr lang="en-US" sz="1400" b="0" i="1" dirty="0" smtClean="0"/>
          </a:p>
        </p:txBody>
      </p:sp>
      <p:sp>
        <p:nvSpPr>
          <p:cNvPr id="852" name="Rectangle 851"/>
          <p:cNvSpPr/>
          <p:nvPr/>
        </p:nvSpPr>
        <p:spPr bwMode="auto">
          <a:xfrm>
            <a:off x="1296144" y="5080620"/>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3" name="Freeform 852"/>
          <p:cNvSpPr/>
          <p:nvPr/>
        </p:nvSpPr>
        <p:spPr bwMode="auto">
          <a:xfrm>
            <a:off x="1440160" y="5080620"/>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54" name="Straight Connector 853"/>
          <p:cNvCxnSpPr/>
          <p:nvPr/>
        </p:nvCxnSpPr>
        <p:spPr bwMode="auto">
          <a:xfrm>
            <a:off x="1447155" y="493660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a:off x="1591171" y="4648572"/>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a:off x="1800200" y="5368652"/>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57" name="Straight Connector 856"/>
          <p:cNvCxnSpPr/>
          <p:nvPr/>
        </p:nvCxnSpPr>
        <p:spPr bwMode="auto">
          <a:xfrm>
            <a:off x="1512168" y="5368652"/>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858" name="Rectangle 857"/>
          <p:cNvSpPr/>
          <p:nvPr/>
        </p:nvSpPr>
        <p:spPr bwMode="auto">
          <a:xfrm>
            <a:off x="223019" y="5080620"/>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59" name="Straight Connector 858"/>
          <p:cNvCxnSpPr/>
          <p:nvPr/>
        </p:nvCxnSpPr>
        <p:spPr bwMode="auto">
          <a:xfrm flipH="1">
            <a:off x="374030" y="4648572"/>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0" name="Straight Connector 859"/>
          <p:cNvCxnSpPr/>
          <p:nvPr/>
        </p:nvCxnSpPr>
        <p:spPr bwMode="auto">
          <a:xfrm>
            <a:off x="799083" y="493660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1" name="Straight Connector 860"/>
          <p:cNvCxnSpPr/>
          <p:nvPr/>
        </p:nvCxnSpPr>
        <p:spPr bwMode="auto">
          <a:xfrm>
            <a:off x="734070" y="53686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2" name="Straight Connector 861"/>
          <p:cNvCxnSpPr/>
          <p:nvPr/>
        </p:nvCxnSpPr>
        <p:spPr bwMode="auto">
          <a:xfrm>
            <a:off x="446038" y="53686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3" name="Straight Connector 862"/>
          <p:cNvCxnSpPr/>
          <p:nvPr/>
        </p:nvCxnSpPr>
        <p:spPr bwMode="auto">
          <a:xfrm flipH="1">
            <a:off x="734070" y="5080620"/>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4" name="Straight Connector 863"/>
          <p:cNvCxnSpPr/>
          <p:nvPr/>
        </p:nvCxnSpPr>
        <p:spPr bwMode="auto">
          <a:xfrm>
            <a:off x="374030" y="5080620"/>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5" name="Straight Arrow Connector 864"/>
          <p:cNvCxnSpPr>
            <a:stCxn id="866" idx="2"/>
            <a:endCxn id="830" idx="1"/>
          </p:cNvCxnSpPr>
          <p:nvPr/>
        </p:nvCxnSpPr>
        <p:spPr bwMode="auto">
          <a:xfrm>
            <a:off x="1275356" y="6664796"/>
            <a:ext cx="2188023" cy="50405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66" name="TextBox 865"/>
          <p:cNvSpPr txBox="1"/>
          <p:nvPr/>
        </p:nvSpPr>
        <p:spPr>
          <a:xfrm>
            <a:off x="648071" y="6449352"/>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grpSp>
        <p:nvGrpSpPr>
          <p:cNvPr id="867" name="Group 866"/>
          <p:cNvGrpSpPr/>
          <p:nvPr/>
        </p:nvGrpSpPr>
        <p:grpSpPr>
          <a:xfrm flipH="1">
            <a:off x="3535387" y="7096844"/>
            <a:ext cx="4529509" cy="144016"/>
            <a:chOff x="3463379" y="4432548"/>
            <a:chExt cx="4529509" cy="144016"/>
          </a:xfrm>
        </p:grpSpPr>
        <p:cxnSp>
          <p:nvCxnSpPr>
            <p:cNvPr id="868" name="Straight Connector 867"/>
            <p:cNvCxnSpPr/>
            <p:nvPr/>
          </p:nvCxnSpPr>
          <p:spPr bwMode="auto">
            <a:xfrm>
              <a:off x="7920880" y="443254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9" name="Straight Connector 868"/>
            <p:cNvCxnSpPr/>
            <p:nvPr/>
          </p:nvCxnSpPr>
          <p:spPr bwMode="auto">
            <a:xfrm>
              <a:off x="7704856" y="443254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870" name="Freeform 869"/>
            <p:cNvSpPr/>
            <p:nvPr/>
          </p:nvSpPr>
          <p:spPr bwMode="auto">
            <a:xfrm>
              <a:off x="3463379" y="443331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875" name="Rectangle 874"/>
          <p:cNvSpPr/>
          <p:nvPr/>
        </p:nvSpPr>
        <p:spPr bwMode="auto">
          <a:xfrm>
            <a:off x="0" y="760140"/>
            <a:ext cx="10671175"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6" name="Rectangle 875"/>
          <p:cNvSpPr/>
          <p:nvPr/>
        </p:nvSpPr>
        <p:spPr bwMode="auto">
          <a:xfrm>
            <a:off x="6995" y="4504556"/>
            <a:ext cx="10671175"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81" name="Straight Connector 880"/>
          <p:cNvCxnSpPr/>
          <p:nvPr/>
        </p:nvCxnSpPr>
        <p:spPr bwMode="auto">
          <a:xfrm>
            <a:off x="799083" y="4936604"/>
            <a:ext cx="64807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95" name="Isosceles Triangle 894"/>
          <p:cNvSpPr/>
          <p:nvPr/>
        </p:nvSpPr>
        <p:spPr bwMode="auto">
          <a:xfrm>
            <a:off x="1649470" y="56566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8" name="Isosceles Triangle 897"/>
          <p:cNvSpPr/>
          <p:nvPr/>
        </p:nvSpPr>
        <p:spPr bwMode="auto">
          <a:xfrm>
            <a:off x="1367808" y="56566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898"/>
          <p:cNvSpPr/>
          <p:nvPr/>
        </p:nvSpPr>
        <p:spPr bwMode="auto">
          <a:xfrm>
            <a:off x="1367807" y="5862421"/>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1" name="Isosceles Triangle 900"/>
          <p:cNvSpPr/>
          <p:nvPr/>
        </p:nvSpPr>
        <p:spPr bwMode="auto">
          <a:xfrm>
            <a:off x="596122" y="56566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4" name="Isosceles Triangle 903"/>
          <p:cNvSpPr/>
          <p:nvPr/>
        </p:nvSpPr>
        <p:spPr bwMode="auto">
          <a:xfrm>
            <a:off x="308090" y="56566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5" name="Trapezoid 904"/>
          <p:cNvSpPr/>
          <p:nvPr/>
        </p:nvSpPr>
        <p:spPr bwMode="auto">
          <a:xfrm>
            <a:off x="308089" y="5862421"/>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13" name="Straight Connector 912"/>
          <p:cNvCxnSpPr/>
          <p:nvPr/>
        </p:nvCxnSpPr>
        <p:spPr bwMode="auto">
          <a:xfrm>
            <a:off x="1726772"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4" name="Straight Connector 913"/>
          <p:cNvCxnSpPr/>
          <p:nvPr/>
        </p:nvCxnSpPr>
        <p:spPr bwMode="auto">
          <a:xfrm>
            <a:off x="1582756"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5" name="Straight Connector 914"/>
          <p:cNvCxnSpPr/>
          <p:nvPr/>
        </p:nvCxnSpPr>
        <p:spPr bwMode="auto">
          <a:xfrm>
            <a:off x="1654764"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6" name="Straight Connector 915"/>
          <p:cNvCxnSpPr/>
          <p:nvPr/>
        </p:nvCxnSpPr>
        <p:spPr bwMode="auto">
          <a:xfrm>
            <a:off x="667054"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7" name="Straight Connector 916"/>
          <p:cNvCxnSpPr/>
          <p:nvPr/>
        </p:nvCxnSpPr>
        <p:spPr bwMode="auto">
          <a:xfrm>
            <a:off x="523038"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8" name="Straight Connector 917"/>
          <p:cNvCxnSpPr/>
          <p:nvPr/>
        </p:nvCxnSpPr>
        <p:spPr bwMode="auto">
          <a:xfrm>
            <a:off x="595046"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6" name="Rectangle 945"/>
          <p:cNvSpPr/>
          <p:nvPr/>
        </p:nvSpPr>
        <p:spPr bwMode="auto">
          <a:xfrm>
            <a:off x="1296144" y="1408212"/>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8" name="Straight Connector 947"/>
          <p:cNvCxnSpPr/>
          <p:nvPr/>
        </p:nvCxnSpPr>
        <p:spPr bwMode="auto">
          <a:xfrm>
            <a:off x="1447155" y="126419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9" name="Straight Connector 948"/>
          <p:cNvCxnSpPr/>
          <p:nvPr/>
        </p:nvCxnSpPr>
        <p:spPr bwMode="auto">
          <a:xfrm>
            <a:off x="1591171" y="976164"/>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0" name="Straight Connector 949"/>
          <p:cNvCxnSpPr/>
          <p:nvPr/>
        </p:nvCxnSpPr>
        <p:spPr bwMode="auto">
          <a:xfrm>
            <a:off x="1800200" y="1696244"/>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1" name="Straight Connector 950"/>
          <p:cNvCxnSpPr/>
          <p:nvPr/>
        </p:nvCxnSpPr>
        <p:spPr bwMode="auto">
          <a:xfrm>
            <a:off x="1512168" y="1696244"/>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52" name="Rectangle 951"/>
          <p:cNvSpPr/>
          <p:nvPr/>
        </p:nvSpPr>
        <p:spPr bwMode="auto">
          <a:xfrm>
            <a:off x="223019" y="1408212"/>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53" name="Straight Connector 952"/>
          <p:cNvCxnSpPr/>
          <p:nvPr/>
        </p:nvCxnSpPr>
        <p:spPr bwMode="auto">
          <a:xfrm flipH="1">
            <a:off x="374030" y="976164"/>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4" name="Straight Connector 953"/>
          <p:cNvCxnSpPr/>
          <p:nvPr/>
        </p:nvCxnSpPr>
        <p:spPr bwMode="auto">
          <a:xfrm>
            <a:off x="799083" y="126419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5" name="Straight Connector 954"/>
          <p:cNvCxnSpPr/>
          <p:nvPr/>
        </p:nvCxnSpPr>
        <p:spPr bwMode="auto">
          <a:xfrm>
            <a:off x="734070" y="1696244"/>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56" name="Straight Connector 955"/>
          <p:cNvCxnSpPr/>
          <p:nvPr/>
        </p:nvCxnSpPr>
        <p:spPr bwMode="auto">
          <a:xfrm>
            <a:off x="446038" y="1696244"/>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57" name="Straight Connector 956"/>
          <p:cNvCxnSpPr/>
          <p:nvPr/>
        </p:nvCxnSpPr>
        <p:spPr bwMode="auto">
          <a:xfrm flipH="1">
            <a:off x="1807195" y="1408212"/>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58" name="Straight Connector 957"/>
          <p:cNvCxnSpPr/>
          <p:nvPr/>
        </p:nvCxnSpPr>
        <p:spPr bwMode="auto">
          <a:xfrm>
            <a:off x="1447155" y="1408212"/>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59" name="Straight Connector 958"/>
          <p:cNvCxnSpPr/>
          <p:nvPr/>
        </p:nvCxnSpPr>
        <p:spPr bwMode="auto">
          <a:xfrm>
            <a:off x="799083" y="1264196"/>
            <a:ext cx="64807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61" name="Isosceles Triangle 960"/>
          <p:cNvSpPr/>
          <p:nvPr/>
        </p:nvSpPr>
        <p:spPr bwMode="auto">
          <a:xfrm>
            <a:off x="1649470" y="1984276"/>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a:off x="1367808" y="1984276"/>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5" name="Trapezoid 964"/>
          <p:cNvSpPr/>
          <p:nvPr/>
        </p:nvSpPr>
        <p:spPr bwMode="auto">
          <a:xfrm>
            <a:off x="1367807" y="2190013"/>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7" name="Isosceles Triangle 966"/>
          <p:cNvSpPr/>
          <p:nvPr/>
        </p:nvSpPr>
        <p:spPr bwMode="auto">
          <a:xfrm>
            <a:off x="596122" y="1984276"/>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a:off x="308090" y="1984276"/>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1" name="Trapezoid 970"/>
          <p:cNvSpPr/>
          <p:nvPr/>
        </p:nvSpPr>
        <p:spPr bwMode="auto">
          <a:xfrm>
            <a:off x="308089" y="2190013"/>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72" name="Straight Connector 971"/>
          <p:cNvCxnSpPr/>
          <p:nvPr/>
        </p:nvCxnSpPr>
        <p:spPr bwMode="auto">
          <a:xfrm>
            <a:off x="525076"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73" name="Straight Connector 972"/>
          <p:cNvCxnSpPr/>
          <p:nvPr/>
        </p:nvCxnSpPr>
        <p:spPr bwMode="auto">
          <a:xfrm>
            <a:off x="597084"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74" name="Straight Connector 973"/>
          <p:cNvCxnSpPr/>
          <p:nvPr/>
        </p:nvCxnSpPr>
        <p:spPr bwMode="auto">
          <a:xfrm>
            <a:off x="669092"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81" name="Straight Connector 980"/>
          <p:cNvCxnSpPr/>
          <p:nvPr/>
        </p:nvCxnSpPr>
        <p:spPr bwMode="auto">
          <a:xfrm>
            <a:off x="1722440"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2" name="Straight Connector 981"/>
          <p:cNvCxnSpPr/>
          <p:nvPr/>
        </p:nvCxnSpPr>
        <p:spPr bwMode="auto">
          <a:xfrm>
            <a:off x="1578424"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3" name="Straight Connector 982"/>
          <p:cNvCxnSpPr/>
          <p:nvPr/>
        </p:nvCxnSpPr>
        <p:spPr bwMode="auto">
          <a:xfrm>
            <a:off x="1650432"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7" name="Freeform 946"/>
          <p:cNvSpPr/>
          <p:nvPr/>
        </p:nvSpPr>
        <p:spPr bwMode="auto">
          <a:xfrm>
            <a:off x="367035" y="1408212"/>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4" name="TextBox 983"/>
          <p:cNvSpPr txBox="1"/>
          <p:nvPr/>
        </p:nvSpPr>
        <p:spPr>
          <a:xfrm>
            <a:off x="774657" y="1768832"/>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85" name="TextBox 984"/>
          <p:cNvSpPr txBox="1"/>
          <p:nvPr/>
        </p:nvSpPr>
        <p:spPr>
          <a:xfrm>
            <a:off x="294391" y="1768832"/>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86" name="TextBox 985"/>
          <p:cNvSpPr txBox="1"/>
          <p:nvPr/>
        </p:nvSpPr>
        <p:spPr>
          <a:xfrm>
            <a:off x="1853301" y="1768252"/>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87" name="TextBox 986"/>
          <p:cNvSpPr txBox="1"/>
          <p:nvPr/>
        </p:nvSpPr>
        <p:spPr>
          <a:xfrm>
            <a:off x="1303139" y="1768252"/>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88" name="TextBox 987"/>
          <p:cNvSpPr txBox="1"/>
          <p:nvPr/>
        </p:nvSpPr>
        <p:spPr>
          <a:xfrm>
            <a:off x="775293" y="5441240"/>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89" name="TextBox 988"/>
          <p:cNvSpPr txBox="1"/>
          <p:nvPr/>
        </p:nvSpPr>
        <p:spPr>
          <a:xfrm>
            <a:off x="295027" y="5441240"/>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90" name="TextBox 989"/>
          <p:cNvSpPr txBox="1"/>
          <p:nvPr/>
        </p:nvSpPr>
        <p:spPr>
          <a:xfrm>
            <a:off x="1853937" y="5440660"/>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91" name="TextBox 990"/>
          <p:cNvSpPr txBox="1"/>
          <p:nvPr/>
        </p:nvSpPr>
        <p:spPr>
          <a:xfrm>
            <a:off x="1303775" y="5440660"/>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92" name="Rectangle 991"/>
          <p:cNvSpPr/>
          <p:nvPr/>
        </p:nvSpPr>
        <p:spPr bwMode="auto">
          <a:xfrm>
            <a:off x="6996" y="760140"/>
            <a:ext cx="2160239"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Rectangle 992"/>
          <p:cNvSpPr/>
          <p:nvPr/>
        </p:nvSpPr>
        <p:spPr bwMode="auto">
          <a:xfrm>
            <a:off x="6995" y="4504556"/>
            <a:ext cx="2160239"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4" name="TextBox 993"/>
          <p:cNvSpPr txBox="1"/>
          <p:nvPr/>
        </p:nvSpPr>
        <p:spPr>
          <a:xfrm>
            <a:off x="7855867" y="1264196"/>
            <a:ext cx="1989006" cy="430887"/>
          </a:xfrm>
          <a:prstGeom prst="rect">
            <a:avLst/>
          </a:prstGeom>
          <a:noFill/>
        </p:spPr>
        <p:txBody>
          <a:bodyPr wrap="none" lIns="0" tIns="0" rIns="0" bIns="0" rtlCol="0">
            <a:spAutoFit/>
          </a:bodyPr>
          <a:lstStyle/>
          <a:p>
            <a:r>
              <a:rPr lang="en-GB" sz="1400" b="0" dirty="0" smtClean="0"/>
              <a:t>Working TESI = A1</a:t>
            </a:r>
          </a:p>
          <a:p>
            <a:r>
              <a:rPr lang="en-GB" sz="1400" b="0" dirty="0" smtClean="0"/>
              <a:t>Protection TESI = A2+A3</a:t>
            </a:r>
            <a:endParaRPr lang="en-US" sz="1400" b="0" dirty="0" smtClean="0"/>
          </a:p>
        </p:txBody>
      </p:sp>
      <p:sp>
        <p:nvSpPr>
          <p:cNvPr id="995" name="TextBox 994"/>
          <p:cNvSpPr txBox="1"/>
          <p:nvPr/>
        </p:nvSpPr>
        <p:spPr>
          <a:xfrm>
            <a:off x="7855867" y="5081781"/>
            <a:ext cx="1836657" cy="430887"/>
          </a:xfrm>
          <a:prstGeom prst="rect">
            <a:avLst/>
          </a:prstGeom>
          <a:noFill/>
        </p:spPr>
        <p:txBody>
          <a:bodyPr wrap="none" lIns="0" tIns="0" rIns="0" bIns="0" rtlCol="0">
            <a:spAutoFit/>
          </a:bodyPr>
          <a:lstStyle/>
          <a:p>
            <a:r>
              <a:rPr lang="en-GB" sz="1400" b="0" dirty="0" smtClean="0"/>
              <a:t>Working TESI = A1+A3</a:t>
            </a:r>
          </a:p>
          <a:p>
            <a:r>
              <a:rPr lang="en-GB" sz="1400" b="0" dirty="0" smtClean="0"/>
              <a:t>Protection TESI = A2</a:t>
            </a:r>
            <a:endParaRPr lang="en-US" sz="1400" b="0" dirty="0" smtClean="0"/>
          </a:p>
        </p:txBody>
      </p:sp>
      <p:cxnSp>
        <p:nvCxnSpPr>
          <p:cNvPr id="997" name="Straight Arrow Connector 996"/>
          <p:cNvCxnSpPr/>
          <p:nvPr/>
        </p:nvCxnSpPr>
        <p:spPr bwMode="auto">
          <a:xfrm>
            <a:off x="3895427" y="3424436"/>
            <a:ext cx="3600400" cy="0"/>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cxnSp>
        <p:nvCxnSpPr>
          <p:cNvPr id="999" name="Straight Arrow Connector 998"/>
          <p:cNvCxnSpPr/>
          <p:nvPr/>
        </p:nvCxnSpPr>
        <p:spPr bwMode="auto">
          <a:xfrm>
            <a:off x="4039443" y="7168852"/>
            <a:ext cx="3600400" cy="0"/>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1000" name="TextBox 999"/>
          <p:cNvSpPr txBox="1"/>
          <p:nvPr/>
        </p:nvSpPr>
        <p:spPr>
          <a:xfrm>
            <a:off x="4917576" y="6953989"/>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1001" name="TextBox 1000"/>
          <p:cNvSpPr txBox="1"/>
          <p:nvPr/>
        </p:nvSpPr>
        <p:spPr>
          <a:xfrm>
            <a:off x="4759523" y="3209573"/>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1008" name="TextBox 1007"/>
          <p:cNvSpPr txBox="1"/>
          <p:nvPr/>
        </p:nvSpPr>
        <p:spPr>
          <a:xfrm>
            <a:off x="3175347" y="7376165"/>
            <a:ext cx="881973" cy="584775"/>
          </a:xfrm>
          <a:prstGeom prst="rect">
            <a:avLst/>
          </a:prstGeom>
          <a:noFill/>
        </p:spPr>
        <p:txBody>
          <a:bodyPr wrap="none" rtlCol="0">
            <a:spAutoFit/>
          </a:bodyPr>
          <a:lstStyle/>
          <a:p>
            <a:r>
              <a:rPr lang="en-GB" sz="3200" dirty="0" smtClean="0"/>
              <a:t>@A</a:t>
            </a:r>
            <a:endParaRPr lang="en-US" sz="3200" dirty="0"/>
          </a:p>
        </p:txBody>
      </p:sp>
      <p:sp>
        <p:nvSpPr>
          <p:cNvPr id="1012" name="TextBox 1011"/>
          <p:cNvSpPr txBox="1"/>
          <p:nvPr/>
        </p:nvSpPr>
        <p:spPr>
          <a:xfrm>
            <a:off x="3175347" y="1933754"/>
            <a:ext cx="1008111" cy="338554"/>
          </a:xfrm>
          <a:prstGeom prst="rect">
            <a:avLst/>
          </a:prstGeom>
          <a:noFill/>
        </p:spPr>
        <p:txBody>
          <a:bodyPr wrap="square" lIns="0" tIns="0" rIns="0" bIns="0" rtlCol="0">
            <a:spAutoFit/>
          </a:bodyPr>
          <a:lstStyle/>
          <a:p>
            <a:pPr algn="r"/>
            <a:r>
              <a:rPr lang="en-GB" sz="1100" b="0" dirty="0" smtClean="0"/>
              <a:t>ESP-DA = @A, ESP-VID = a2</a:t>
            </a:r>
            <a:endParaRPr lang="en-US" sz="1100" b="0" dirty="0" smtClean="0"/>
          </a:p>
        </p:txBody>
      </p:sp>
      <p:sp>
        <p:nvSpPr>
          <p:cNvPr id="1013" name="TextBox 1012"/>
          <p:cNvSpPr txBox="1"/>
          <p:nvPr/>
        </p:nvSpPr>
        <p:spPr>
          <a:xfrm>
            <a:off x="7207795" y="1933754"/>
            <a:ext cx="1008111" cy="338554"/>
          </a:xfrm>
          <a:prstGeom prst="rect">
            <a:avLst/>
          </a:prstGeom>
          <a:noFill/>
        </p:spPr>
        <p:txBody>
          <a:bodyPr wrap="square" lIns="0" tIns="0" rIns="0" bIns="0" rtlCol="0">
            <a:spAutoFit/>
          </a:bodyPr>
          <a:lstStyle/>
          <a:p>
            <a:r>
              <a:rPr lang="en-GB" sz="1100" b="0" dirty="0" smtClean="0"/>
              <a:t>ESP-DA = @A, ESP-VID = a1</a:t>
            </a:r>
            <a:endParaRPr lang="en-US" sz="1100" b="0" dirty="0" smtClean="0"/>
          </a:p>
        </p:txBody>
      </p:sp>
      <p:sp>
        <p:nvSpPr>
          <p:cNvPr id="1015" name="TextBox 1014"/>
          <p:cNvSpPr txBox="1"/>
          <p:nvPr/>
        </p:nvSpPr>
        <p:spPr>
          <a:xfrm>
            <a:off x="3247355" y="5656684"/>
            <a:ext cx="1008111" cy="338554"/>
          </a:xfrm>
          <a:prstGeom prst="rect">
            <a:avLst/>
          </a:prstGeom>
          <a:noFill/>
        </p:spPr>
        <p:txBody>
          <a:bodyPr wrap="square" lIns="0" tIns="0" rIns="0" bIns="0" rtlCol="0">
            <a:spAutoFit/>
          </a:bodyPr>
          <a:lstStyle/>
          <a:p>
            <a:pPr algn="r"/>
            <a:r>
              <a:rPr lang="en-GB" sz="1100" b="0" dirty="0" smtClean="0"/>
              <a:t>ESP-DA = @A, ESP-VID = a2</a:t>
            </a:r>
            <a:endParaRPr lang="en-US" sz="1100" b="0" dirty="0" smtClean="0"/>
          </a:p>
        </p:txBody>
      </p:sp>
      <p:sp>
        <p:nvSpPr>
          <p:cNvPr id="1016" name="TextBox 1015"/>
          <p:cNvSpPr txBox="1"/>
          <p:nvPr/>
        </p:nvSpPr>
        <p:spPr>
          <a:xfrm>
            <a:off x="7351812" y="5656684"/>
            <a:ext cx="1008111" cy="338554"/>
          </a:xfrm>
          <a:prstGeom prst="rect">
            <a:avLst/>
          </a:prstGeom>
          <a:noFill/>
        </p:spPr>
        <p:txBody>
          <a:bodyPr wrap="square" lIns="0" tIns="0" rIns="0" bIns="0" rtlCol="0">
            <a:spAutoFit/>
          </a:bodyPr>
          <a:lstStyle/>
          <a:p>
            <a:r>
              <a:rPr lang="en-GB" sz="1100" b="0" dirty="0" smtClean="0"/>
              <a:t>ESP-DA = @A, ESP-VID = a1</a:t>
            </a:r>
            <a:endParaRPr lang="en-US" sz="1100" b="0" dirty="0" smtClean="0"/>
          </a:p>
        </p:txBody>
      </p:sp>
      <p:sp>
        <p:nvSpPr>
          <p:cNvPr id="1017" name="TextBox 1016"/>
          <p:cNvSpPr txBox="1"/>
          <p:nvPr/>
        </p:nvSpPr>
        <p:spPr>
          <a:xfrm>
            <a:off x="5119564" y="6376764"/>
            <a:ext cx="1224135" cy="507831"/>
          </a:xfrm>
          <a:prstGeom prst="rect">
            <a:avLst/>
          </a:prstGeom>
          <a:noFill/>
        </p:spPr>
        <p:txBody>
          <a:bodyPr wrap="square" lIns="0" tIns="0" rIns="0" bIns="0" rtlCol="0">
            <a:spAutoFit/>
          </a:bodyPr>
          <a:lstStyle/>
          <a:p>
            <a:pPr algn="ctr"/>
            <a:r>
              <a:rPr lang="en-GB" sz="1100" b="0" dirty="0" smtClean="0"/>
              <a:t>ESP-DA = @A, ESP-VID = a3 </a:t>
            </a:r>
            <a:r>
              <a:rPr lang="en-GB" sz="1100" b="0" dirty="0" smtClean="0">
                <a:sym typeface="Symbol"/>
              </a:rPr>
              <a:t></a:t>
            </a:r>
            <a:endParaRPr lang="en-GB" sz="1100" b="0" dirty="0" smtClean="0"/>
          </a:p>
          <a:p>
            <a:pPr algn="ctr"/>
            <a:r>
              <a:rPr lang="en-GB" sz="1100" b="0" dirty="0" smtClean="0"/>
              <a:t>ESP-VID = a4 </a:t>
            </a:r>
            <a:r>
              <a:rPr lang="en-GB" sz="1100" b="0" dirty="0" smtClean="0">
                <a:sym typeface="Symbol"/>
              </a:rPr>
              <a:t></a:t>
            </a:r>
            <a:endParaRPr lang="en-US" sz="1100" b="0" dirty="0" smtClean="0"/>
          </a:p>
        </p:txBody>
      </p:sp>
      <p:sp>
        <p:nvSpPr>
          <p:cNvPr id="1018" name="TextBox 1017"/>
          <p:cNvSpPr txBox="1"/>
          <p:nvPr/>
        </p:nvSpPr>
        <p:spPr>
          <a:xfrm>
            <a:off x="4903539" y="2632348"/>
            <a:ext cx="1224135" cy="507831"/>
          </a:xfrm>
          <a:prstGeom prst="rect">
            <a:avLst/>
          </a:prstGeom>
          <a:noFill/>
        </p:spPr>
        <p:txBody>
          <a:bodyPr wrap="square" lIns="0" tIns="0" rIns="0" bIns="0" rtlCol="0">
            <a:spAutoFit/>
          </a:bodyPr>
          <a:lstStyle/>
          <a:p>
            <a:pPr algn="ctr"/>
            <a:r>
              <a:rPr lang="en-GB" sz="1100" b="0" dirty="0" smtClean="0"/>
              <a:t>ESP-DA = @A, ESP-VID = a3 </a:t>
            </a:r>
            <a:r>
              <a:rPr lang="en-GB" sz="1100" b="0" dirty="0" smtClean="0">
                <a:sym typeface="Symbol"/>
              </a:rPr>
              <a:t></a:t>
            </a:r>
            <a:endParaRPr lang="en-GB" sz="1100" b="0" dirty="0" smtClean="0"/>
          </a:p>
          <a:p>
            <a:pPr algn="ctr"/>
            <a:r>
              <a:rPr lang="en-GB" sz="1100" b="0" dirty="0" smtClean="0"/>
              <a:t>ESP-VID = a4 </a:t>
            </a:r>
            <a:r>
              <a:rPr lang="en-GB" sz="1100" b="0" dirty="0" smtClean="0">
                <a:sym typeface="Symbol"/>
              </a:rPr>
              <a:t></a:t>
            </a:r>
            <a:endParaRPr lang="en-US" sz="1100" b="0" dirty="0" smtClean="0"/>
          </a:p>
        </p:txBody>
      </p:sp>
      <p:sp>
        <p:nvSpPr>
          <p:cNvPr id="371" name="Trapezoid 370"/>
          <p:cNvSpPr/>
          <p:nvPr/>
        </p:nvSpPr>
        <p:spPr bwMode="auto">
          <a:xfrm rot="10800000">
            <a:off x="5335587" y="90531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9" name="Trapezoid 678"/>
          <p:cNvSpPr/>
          <p:nvPr/>
        </p:nvSpPr>
        <p:spPr bwMode="auto">
          <a:xfrm flipH="1">
            <a:off x="7783859" y="7662621"/>
            <a:ext cx="64807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3" name="Trapezoid 15"/>
          <p:cNvSpPr/>
          <p:nvPr/>
        </p:nvSpPr>
        <p:spPr bwMode="auto">
          <a:xfrm flipH="1">
            <a:off x="7063779"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09" name="TextBox 1008"/>
          <p:cNvSpPr txBox="1"/>
          <p:nvPr/>
        </p:nvSpPr>
        <p:spPr>
          <a:xfrm>
            <a:off x="7693974" y="7384876"/>
            <a:ext cx="881973" cy="584775"/>
          </a:xfrm>
          <a:prstGeom prst="rect">
            <a:avLst/>
          </a:prstGeom>
          <a:noFill/>
        </p:spPr>
        <p:txBody>
          <a:bodyPr wrap="none" rtlCol="0">
            <a:spAutoFit/>
          </a:bodyPr>
          <a:lstStyle/>
          <a:p>
            <a:r>
              <a:rPr lang="en-GB" sz="3200" dirty="0" smtClean="0">
                <a:solidFill>
                  <a:schemeClr val="bg1">
                    <a:lumMod val="65000"/>
                  </a:schemeClr>
                </a:solidFill>
              </a:rPr>
              <a:t>@A</a:t>
            </a:r>
            <a:endParaRPr lang="en-US" sz="3200" dirty="0">
              <a:solidFill>
                <a:schemeClr val="bg1">
                  <a:lumMod val="65000"/>
                </a:schemeClr>
              </a:solidFill>
            </a:endParaRPr>
          </a:p>
        </p:txBody>
      </p:sp>
      <p:sp>
        <p:nvSpPr>
          <p:cNvPr id="258" name="Trapezoid 257"/>
          <p:cNvSpPr/>
          <p:nvPr/>
        </p:nvSpPr>
        <p:spPr bwMode="auto">
          <a:xfrm flipH="1">
            <a:off x="7639843"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flipH="1">
            <a:off x="6919763"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0" name="TextBox 1009"/>
          <p:cNvSpPr txBox="1"/>
          <p:nvPr/>
        </p:nvSpPr>
        <p:spPr>
          <a:xfrm>
            <a:off x="3031331" y="3623038"/>
            <a:ext cx="881973" cy="584775"/>
          </a:xfrm>
          <a:prstGeom prst="rect">
            <a:avLst/>
          </a:prstGeom>
          <a:noFill/>
        </p:spPr>
        <p:txBody>
          <a:bodyPr wrap="none" rtlCol="0">
            <a:spAutoFit/>
          </a:bodyPr>
          <a:lstStyle/>
          <a:p>
            <a:r>
              <a:rPr lang="en-GB" sz="3200" dirty="0" smtClean="0">
                <a:solidFill>
                  <a:schemeClr val="bg1">
                    <a:lumMod val="65000"/>
                  </a:schemeClr>
                </a:solidFill>
              </a:rPr>
              <a:t>@A</a:t>
            </a:r>
            <a:endParaRPr lang="en-US" sz="3200" dirty="0">
              <a:solidFill>
                <a:schemeClr val="bg1">
                  <a:lumMod val="65000"/>
                </a:schemeClr>
              </a:solidFill>
            </a:endParaRPr>
          </a:p>
        </p:txBody>
      </p:sp>
      <p:sp>
        <p:nvSpPr>
          <p:cNvPr id="1011" name="TextBox 1010"/>
          <p:cNvSpPr txBox="1"/>
          <p:nvPr/>
        </p:nvSpPr>
        <p:spPr>
          <a:xfrm>
            <a:off x="7567835" y="3631749"/>
            <a:ext cx="881973" cy="584775"/>
          </a:xfrm>
          <a:prstGeom prst="rect">
            <a:avLst/>
          </a:prstGeom>
          <a:noFill/>
        </p:spPr>
        <p:txBody>
          <a:bodyPr wrap="none" rtlCol="0">
            <a:spAutoFit/>
          </a:bodyPr>
          <a:lstStyle/>
          <a:p>
            <a:r>
              <a:rPr lang="en-GB" sz="3200" dirty="0" smtClean="0"/>
              <a:t>@A</a:t>
            </a:r>
            <a:endParaRPr lang="en-US"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Load sharing at portal nodes</a:t>
            </a:r>
            <a:endParaRPr lang="en-US" dirty="0"/>
          </a:p>
        </p:txBody>
      </p:sp>
      <p:sp>
        <p:nvSpPr>
          <p:cNvPr id="3" name="Content Placeholder 2"/>
          <p:cNvSpPr>
            <a:spLocks noGrp="1"/>
          </p:cNvSpPr>
          <p:nvPr>
            <p:ph idx="1"/>
          </p:nvPr>
        </p:nvSpPr>
        <p:spPr/>
        <p:txBody>
          <a:bodyPr/>
          <a:lstStyle/>
          <a:p>
            <a:pPr marL="0" indent="0"/>
            <a:r>
              <a:rPr lang="en-GB" sz="2000" b="0" dirty="0" smtClean="0"/>
              <a:t>TESI </a:t>
            </a:r>
            <a:r>
              <a:rPr lang="en-GB" sz="2000" dirty="0" smtClean="0">
                <a:solidFill>
                  <a:srgbClr val="C00000"/>
                </a:solidFill>
              </a:rPr>
              <a:t>A</a:t>
            </a:r>
            <a:r>
              <a:rPr lang="en-GB" sz="2000" dirty="0" smtClean="0"/>
              <a:t> </a:t>
            </a:r>
            <a:r>
              <a:rPr lang="en-GB" sz="2000" b="0" dirty="0" smtClean="0"/>
              <a:t>and</a:t>
            </a:r>
            <a:r>
              <a:rPr lang="en-GB" sz="2000" dirty="0" smtClean="0"/>
              <a:t> </a:t>
            </a:r>
            <a:r>
              <a:rPr lang="en-GB" sz="2000" dirty="0" smtClean="0">
                <a:solidFill>
                  <a:srgbClr val="0066FF"/>
                </a:solidFill>
              </a:rPr>
              <a:t>B</a:t>
            </a:r>
            <a:r>
              <a:rPr lang="en-GB" sz="2000" b="0" dirty="0" smtClean="0"/>
              <a:t> are used to support </a:t>
            </a:r>
            <a:r>
              <a:rPr lang="en-GB" sz="2000" dirty="0" smtClean="0"/>
              <a:t>load sharing </a:t>
            </a:r>
            <a:r>
              <a:rPr lang="en-GB" sz="2000" b="0" dirty="0" smtClean="0"/>
              <a:t>of protected SVLAN </a:t>
            </a:r>
            <a:r>
              <a:rPr lang="en-GB" sz="2000" b="0" dirty="0" err="1" smtClean="0"/>
              <a:t>ECs</a:t>
            </a:r>
            <a:r>
              <a:rPr lang="en-GB" sz="2000" b="0" dirty="0" smtClean="0"/>
              <a:t> by the two portal nodes</a:t>
            </a:r>
          </a:p>
          <a:p>
            <a:pPr marL="0" indent="0"/>
            <a:r>
              <a:rPr lang="en-GB" sz="2000" b="0" dirty="0" smtClean="0"/>
              <a:t>Under fault free conditions, 50% of the SVLAN EC traffic will pass through the left portal node to the ENNI and the other 50% will pass through the right portal node</a:t>
            </a:r>
          </a:p>
          <a:p>
            <a:pPr marL="898525" lvl="1" indent="-366713"/>
            <a:r>
              <a:rPr lang="en-GB" sz="1800" dirty="0" smtClean="0"/>
              <a:t>The figure in slide 17 illustrates that TESI A and B are both having an end point on the domain top edge node to illustrate load sharing.</a:t>
            </a:r>
            <a:br>
              <a:rPr lang="en-GB" sz="1800" dirty="0" smtClean="0"/>
            </a:br>
            <a:r>
              <a:rPr lang="en-GB" sz="1800" dirty="0" smtClean="0"/>
              <a:t>Note: For load balancing at the portal nodes, it is not necessary to that each edge node has a TESI A and B. For load balancing at portal nodes, some edge nodes may only have a TESI A and other edge nodes may only have a TESI B.</a:t>
            </a:r>
            <a:endParaRPr lang="en-GB" sz="1800" b="0" dirty="0" smtClean="0"/>
          </a:p>
          <a:p>
            <a:pPr marL="0" indent="0"/>
            <a:r>
              <a:rPr lang="en-GB" sz="2000" b="0" dirty="0" smtClean="0"/>
              <a:t>Unprotected SVLAN </a:t>
            </a:r>
            <a:r>
              <a:rPr lang="en-GB" sz="2000" b="0" dirty="0" err="1" smtClean="0"/>
              <a:t>ECs</a:t>
            </a:r>
            <a:r>
              <a:rPr lang="en-GB" sz="2000" b="0" dirty="0" smtClean="0"/>
              <a:t> can not be supported by TESI </a:t>
            </a:r>
            <a:r>
              <a:rPr lang="en-GB" sz="2000" dirty="0" smtClean="0">
                <a:solidFill>
                  <a:srgbClr val="C00000"/>
                </a:solidFill>
              </a:rPr>
              <a:t>A</a:t>
            </a:r>
            <a:r>
              <a:rPr lang="en-GB" sz="2000" dirty="0" smtClean="0"/>
              <a:t> </a:t>
            </a:r>
            <a:r>
              <a:rPr lang="en-GB" sz="2000" b="0" dirty="0" smtClean="0"/>
              <a:t>or </a:t>
            </a:r>
            <a:r>
              <a:rPr lang="en-GB" sz="2000" dirty="0" smtClean="0">
                <a:solidFill>
                  <a:srgbClr val="0066FF"/>
                </a:solidFill>
              </a:rPr>
              <a:t>B</a:t>
            </a:r>
            <a:r>
              <a:rPr lang="en-GB" sz="2000" b="0" dirty="0" smtClean="0"/>
              <a:t> due to blocking of TESI end point at one of the two portal nodes</a:t>
            </a:r>
          </a:p>
          <a:p>
            <a:pPr marL="0" indent="0"/>
            <a:r>
              <a:rPr lang="en-GB" sz="2000" i="1" dirty="0" smtClean="0"/>
              <a:t>QUESTION:</a:t>
            </a:r>
            <a:r>
              <a:rPr lang="en-GB" sz="2000" b="0" dirty="0" smtClean="0"/>
              <a:t> How to block a TESI end point; i.e. prevent that TESI OAM generated on the CBP will enter the TESI Relay function?</a:t>
            </a:r>
          </a:p>
          <a:p>
            <a:pPr marL="0" indent="0"/>
            <a:r>
              <a:rPr lang="en-GB" sz="2000" b="0" dirty="0" smtClean="0"/>
              <a:t>TESI connections are set up under network management control. A1/B1 and A2/B2 are static connections. Adding A3/B3 allows portal nodes to control relay or drop of incoming TESI frames. A3/B3 should have third/forth ESP-VID value.</a:t>
            </a:r>
            <a:endParaRPr lang="en-US" sz="2000" b="0" dirty="0" smtClean="0"/>
          </a:p>
          <a:p>
            <a:pPr marL="0" indent="0"/>
            <a:endParaRPr lang="en-GB" sz="2000" b="0" dirty="0" smtClean="0"/>
          </a:p>
          <a:p>
            <a:pPr marL="0" indent="0"/>
            <a:endParaRPr lang="en-US" sz="2000" b="0" dirty="0" smtClean="0"/>
          </a:p>
          <a:p>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US" dirty="0"/>
          </a:p>
        </p:txBody>
      </p:sp>
      <p:sp>
        <p:nvSpPr>
          <p:cNvPr id="3" name="Content Placeholder 2"/>
          <p:cNvSpPr>
            <a:spLocks noGrp="1"/>
          </p:cNvSpPr>
          <p:nvPr>
            <p:ph idx="1"/>
          </p:nvPr>
        </p:nvSpPr>
        <p:spPr>
          <a:xfrm>
            <a:off x="533400" y="1624236"/>
            <a:ext cx="9604375" cy="5522689"/>
          </a:xfrm>
        </p:spPr>
        <p:txBody>
          <a:bodyPr/>
          <a:lstStyle/>
          <a:p>
            <a:pPr>
              <a:tabLst>
                <a:tab pos="8343900" algn="l"/>
              </a:tabLst>
            </a:pPr>
            <a:r>
              <a:rPr lang="en-GB" sz="1800" dirty="0" smtClean="0"/>
              <a:t>Introduction	3</a:t>
            </a:r>
          </a:p>
          <a:p>
            <a:pPr>
              <a:tabLst>
                <a:tab pos="8343900" algn="l"/>
              </a:tabLst>
            </a:pPr>
            <a:r>
              <a:rPr lang="en-GB" sz="1800" dirty="0" smtClean="0"/>
              <a:t>Legend	4</a:t>
            </a:r>
          </a:p>
          <a:p>
            <a:pPr lvl="1">
              <a:tabLst>
                <a:tab pos="8245475" algn="l"/>
              </a:tabLst>
            </a:pPr>
            <a:r>
              <a:rPr lang="en-GB" sz="1600" dirty="0" smtClean="0"/>
              <a:t>High level models of PIP+CBP, PNP, PEP+CNP, CNP, CEP	  5</a:t>
            </a:r>
          </a:p>
          <a:p>
            <a:pPr lvl="1">
              <a:tabLst>
                <a:tab pos="8245475" algn="l"/>
              </a:tabLst>
            </a:pPr>
            <a:r>
              <a:rPr lang="en-GB" sz="1600" dirty="0" smtClean="0"/>
              <a:t>High level &amp; basic models of IBBEB nodes	  8</a:t>
            </a:r>
          </a:p>
          <a:p>
            <a:pPr lvl="1">
              <a:tabLst>
                <a:tab pos="8245475" algn="l"/>
              </a:tabLst>
            </a:pPr>
            <a:r>
              <a:rPr lang="en-GB" sz="1600" dirty="0" smtClean="0"/>
              <a:t>High level &amp; basic models of PEB/PB nodes	10 </a:t>
            </a:r>
          </a:p>
          <a:p>
            <a:pPr>
              <a:tabLst>
                <a:tab pos="8245475" algn="l"/>
              </a:tabLst>
            </a:pPr>
            <a:r>
              <a:rPr lang="en-GB" sz="1800" dirty="0" smtClean="0"/>
              <a:t>PBB/PBB-TE network with IBBEB nodes	12</a:t>
            </a:r>
          </a:p>
          <a:p>
            <a:pPr lvl="1">
              <a:tabLst>
                <a:tab pos="8245475" algn="l"/>
              </a:tabLst>
            </a:pPr>
            <a:r>
              <a:rPr lang="en-US" sz="1600" dirty="0" smtClean="0"/>
              <a:t>PBB Domain with restorable BVLAN Ethernet Connections (EC)	13</a:t>
            </a:r>
          </a:p>
          <a:p>
            <a:pPr lvl="2">
              <a:tabLst>
                <a:tab pos="8245475" algn="l"/>
              </a:tabLst>
            </a:pPr>
            <a:r>
              <a:rPr lang="en-GB" sz="1400" dirty="0" smtClean="0"/>
              <a:t>BVLAN U for unprotected SVLAN </a:t>
            </a:r>
            <a:r>
              <a:rPr lang="en-GB" sz="1400" dirty="0" err="1" smtClean="0"/>
              <a:t>ECs</a:t>
            </a:r>
            <a:r>
              <a:rPr lang="en-GB" sz="1400" dirty="0" smtClean="0"/>
              <a:t> </a:t>
            </a:r>
          </a:p>
          <a:p>
            <a:pPr lvl="2">
              <a:tabLst>
                <a:tab pos="8245475" algn="l"/>
              </a:tabLst>
            </a:pPr>
            <a:r>
              <a:rPr lang="en-GB" sz="1400" dirty="0" smtClean="0"/>
              <a:t>BVLAN A &amp; B for protected SVLAN </a:t>
            </a:r>
            <a:r>
              <a:rPr lang="en-GB" sz="1400" dirty="0" err="1" smtClean="0"/>
              <a:t>ECs</a:t>
            </a:r>
            <a:endParaRPr lang="en-GB" sz="1400" dirty="0" smtClean="0"/>
          </a:p>
          <a:p>
            <a:pPr lvl="2">
              <a:tabLst>
                <a:tab pos="8245475" algn="l"/>
              </a:tabLst>
            </a:pPr>
            <a:r>
              <a:rPr lang="en-GB" sz="1400" dirty="0" smtClean="0"/>
              <a:t>Load sharing between portal nodes, BVLAN end point blocking</a:t>
            </a:r>
          </a:p>
          <a:p>
            <a:pPr lvl="2">
              <a:tabLst>
                <a:tab pos="8245475" algn="l"/>
              </a:tabLst>
            </a:pPr>
            <a:r>
              <a:rPr lang="en-US" sz="1400" i="1" dirty="0" smtClean="0"/>
              <a:t>Distributed Restorable BVLAN connected to DRNI</a:t>
            </a:r>
          </a:p>
          <a:p>
            <a:pPr lvl="1">
              <a:tabLst>
                <a:tab pos="8245475" algn="l"/>
              </a:tabLst>
            </a:pPr>
            <a:r>
              <a:rPr lang="en-US" sz="1600" dirty="0" smtClean="0"/>
              <a:t>PBB-TE Domain with protected TESI connections	17</a:t>
            </a:r>
          </a:p>
          <a:p>
            <a:pPr lvl="2">
              <a:tabLst>
                <a:tab pos="8245475" algn="l"/>
              </a:tabLst>
            </a:pPr>
            <a:r>
              <a:rPr lang="en-GB" sz="1400" dirty="0" smtClean="0"/>
              <a:t>TESI U1,U2 for unprotected SVLAN </a:t>
            </a:r>
            <a:r>
              <a:rPr lang="en-GB" sz="1400" dirty="0" err="1" smtClean="0"/>
              <a:t>ECs</a:t>
            </a:r>
            <a:endParaRPr lang="en-GB" sz="1400" dirty="0" smtClean="0"/>
          </a:p>
          <a:p>
            <a:pPr lvl="2">
              <a:tabLst>
                <a:tab pos="8245475" algn="l"/>
              </a:tabLst>
            </a:pPr>
            <a:r>
              <a:rPr lang="en-GB" sz="1400" dirty="0" smtClean="0"/>
              <a:t>TESI A1,A2,A3 &amp; B1,B2,B3 for protected SVLAN </a:t>
            </a:r>
            <a:r>
              <a:rPr lang="en-GB" sz="1400" dirty="0" err="1" smtClean="0"/>
              <a:t>ECs</a:t>
            </a:r>
            <a:endParaRPr lang="en-GB" sz="1400" dirty="0" smtClean="0"/>
          </a:p>
          <a:p>
            <a:pPr lvl="2">
              <a:tabLst>
                <a:tab pos="8245475" algn="l"/>
              </a:tabLst>
            </a:pPr>
            <a:r>
              <a:rPr lang="en-GB" sz="1400" dirty="0" smtClean="0"/>
              <a:t>Load sharing between portal nodes, TESI end point blocking</a:t>
            </a:r>
          </a:p>
          <a:p>
            <a:pPr lvl="2">
              <a:tabLst>
                <a:tab pos="8245475" algn="l"/>
              </a:tabLst>
            </a:pPr>
            <a:r>
              <a:rPr lang="en-GB" sz="1400" i="1" dirty="0" smtClean="0"/>
              <a:t>Distributed TESI Protection connected to DRNI</a:t>
            </a:r>
          </a:p>
          <a:p>
            <a:pPr lvl="1">
              <a:tabLst>
                <a:tab pos="8245475" algn="l"/>
              </a:tabLst>
            </a:pPr>
            <a:r>
              <a:rPr lang="en-GB" sz="1400" dirty="0" smtClean="0"/>
              <a:t>Port filtering entities location in CBP	22</a:t>
            </a:r>
          </a:p>
          <a:p>
            <a:pPr lvl="1">
              <a:tabLst>
                <a:tab pos="8245475" algn="l"/>
              </a:tabLst>
            </a:pPr>
            <a:r>
              <a:rPr lang="en-US" sz="1400" dirty="0" smtClean="0"/>
              <a:t>PBB Domain with G.8031 SNC protected SVLAN EC	24</a:t>
            </a:r>
          </a:p>
          <a:p>
            <a:pPr lvl="1">
              <a:tabLst>
                <a:tab pos="8245475" algn="l"/>
              </a:tabLst>
            </a:pPr>
            <a:r>
              <a:rPr lang="en-GB" sz="1400" dirty="0" smtClean="0"/>
              <a:t>Compound view – BVLAN, TESI, SVLAN restoration/protection connected to DRNI	26</a:t>
            </a:r>
          </a:p>
          <a:p>
            <a:pPr lvl="1">
              <a:tabLst>
                <a:tab pos="8245475" algn="l"/>
              </a:tabLst>
            </a:pPr>
            <a:r>
              <a:rPr lang="en-GB" sz="1400" dirty="0" smtClean="0"/>
              <a:t>Impact of single switch fabric?	31</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 name="Rectangle 346"/>
          <p:cNvSpPr/>
          <p:nvPr/>
        </p:nvSpPr>
        <p:spPr bwMode="auto">
          <a:xfrm>
            <a:off x="5551611" y="2560340"/>
            <a:ext cx="46805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46" name="Rectangle 345"/>
          <p:cNvSpPr/>
          <p:nvPr/>
        </p:nvSpPr>
        <p:spPr bwMode="auto">
          <a:xfrm>
            <a:off x="295027" y="2560340"/>
            <a:ext cx="46805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TESI Protection connected to DRNI</a:t>
            </a:r>
            <a:endParaRPr lang="en-US" dirty="0"/>
          </a:p>
        </p:txBody>
      </p:sp>
      <p:sp>
        <p:nvSpPr>
          <p:cNvPr id="29" name="Rectangle 28"/>
          <p:cNvSpPr/>
          <p:nvPr/>
        </p:nvSpPr>
        <p:spPr bwMode="auto">
          <a:xfrm>
            <a:off x="280831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 name="Straight Connector 31"/>
          <p:cNvCxnSpPr/>
          <p:nvPr/>
        </p:nvCxnSpPr>
        <p:spPr bwMode="auto">
          <a:xfrm>
            <a:off x="331236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a:off x="302433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3518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 name="Straight Connector 36"/>
          <p:cNvCxnSpPr/>
          <p:nvPr/>
        </p:nvCxnSpPr>
        <p:spPr bwMode="auto">
          <a:xfrm>
            <a:off x="224623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195820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p:nvPr/>
        </p:nvCxnSpPr>
        <p:spPr bwMode="auto">
          <a:xfrm flipH="1">
            <a:off x="3319364"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 name="Straight Connector 39"/>
          <p:cNvCxnSpPr/>
          <p:nvPr/>
        </p:nvCxnSpPr>
        <p:spPr bwMode="auto">
          <a:xfrm>
            <a:off x="2959324"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 name="Isosceles Triangle 41"/>
          <p:cNvSpPr/>
          <p:nvPr/>
        </p:nvSpPr>
        <p:spPr bwMode="auto">
          <a:xfrm>
            <a:off x="316163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a:off x="287997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2879976"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 name="Isosceles Triangle 44"/>
          <p:cNvSpPr/>
          <p:nvPr/>
        </p:nvSpPr>
        <p:spPr bwMode="auto">
          <a:xfrm>
            <a:off x="210829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820259"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820258"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724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925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8126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3460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9059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6260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920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286826"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806560"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65470"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815308"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36786"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80802"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24084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4" name="Straight Connector 73"/>
          <p:cNvCxnSpPr/>
          <p:nvPr/>
        </p:nvCxnSpPr>
        <p:spPr bwMode="auto">
          <a:xfrm>
            <a:off x="3952810"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844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1309498"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a:off x="1021466"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H="1">
            <a:off x="1309498"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1" name="Straight Connector 80"/>
          <p:cNvCxnSpPr/>
          <p:nvPr/>
        </p:nvCxnSpPr>
        <p:spPr bwMode="auto">
          <a:xfrm>
            <a:off x="949458"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4090112"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 name="Isosceles Triangle 83"/>
          <p:cNvSpPr/>
          <p:nvPr/>
        </p:nvSpPr>
        <p:spPr bwMode="auto">
          <a:xfrm>
            <a:off x="3808450"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08449"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Isosceles Triangle 85"/>
          <p:cNvSpPr/>
          <p:nvPr/>
        </p:nvSpPr>
        <p:spPr bwMode="auto">
          <a:xfrm>
            <a:off x="1171550"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883518"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883517"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845189"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0" name="TextBox 89"/>
          <p:cNvSpPr txBox="1"/>
          <p:nvPr/>
        </p:nvSpPr>
        <p:spPr>
          <a:xfrm>
            <a:off x="1328405" y="29929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1" name="TextBox 90"/>
          <p:cNvSpPr txBox="1"/>
          <p:nvPr/>
        </p:nvSpPr>
        <p:spPr>
          <a:xfrm>
            <a:off x="3679403" y="299238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2" name="TextBox 91"/>
          <p:cNvSpPr txBox="1"/>
          <p:nvPr/>
        </p:nvSpPr>
        <p:spPr>
          <a:xfrm>
            <a:off x="4327475"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16024"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14069"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75147"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31131"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23419"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42463"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9805"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9323"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9203"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11251"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15307"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95227"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7275"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863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1461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8662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768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10366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7567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5"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51"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57"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65"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95227"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280" name="Group 279"/>
          <p:cNvGrpSpPr/>
          <p:nvPr/>
        </p:nvGrpSpPr>
        <p:grpSpPr>
          <a:xfrm>
            <a:off x="9007995" y="2632348"/>
            <a:ext cx="727075" cy="1080120"/>
            <a:chOff x="6703740" y="2632348"/>
            <a:chExt cx="727075" cy="1080120"/>
          </a:xfrm>
        </p:grpSpPr>
        <p:sp>
          <p:nvSpPr>
            <p:cNvPr id="182" name="Rectangle 181"/>
            <p:cNvSpPr/>
            <p:nvPr/>
          </p:nvSpPr>
          <p:spPr bwMode="auto">
            <a:xfrm>
              <a:off x="6703740"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9" name="Freeform 198"/>
            <p:cNvSpPr/>
            <p:nvPr/>
          </p:nvSpPr>
          <p:spPr bwMode="auto">
            <a:xfrm>
              <a:off x="6847756"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3" name="Straight Connector 182"/>
            <p:cNvCxnSpPr/>
            <p:nvPr/>
          </p:nvCxnSpPr>
          <p:spPr bwMode="auto">
            <a:xfrm>
              <a:off x="721479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84" name="Straight Connector 183"/>
            <p:cNvCxnSpPr/>
            <p:nvPr/>
          </p:nvCxnSpPr>
          <p:spPr bwMode="auto">
            <a:xfrm>
              <a:off x="692675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190" name="Isosceles Triangle 189"/>
            <p:cNvSpPr/>
            <p:nvPr/>
          </p:nvSpPr>
          <p:spPr bwMode="auto">
            <a:xfrm>
              <a:off x="7076843"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Isosceles Triangle 190"/>
            <p:cNvSpPr/>
            <p:nvPr/>
          </p:nvSpPr>
          <p:spPr bwMode="auto">
            <a:xfrm>
              <a:off x="67888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2" name="Trapezoid 191"/>
            <p:cNvSpPr/>
            <p:nvPr/>
          </p:nvSpPr>
          <p:spPr bwMode="auto">
            <a:xfrm>
              <a:off x="6788810"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Connector 192"/>
            <p:cNvCxnSpPr/>
            <p:nvPr/>
          </p:nvCxnSpPr>
          <p:spPr bwMode="auto">
            <a:xfrm>
              <a:off x="700579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4" name="Straight Connector 193"/>
            <p:cNvCxnSpPr/>
            <p:nvPr/>
          </p:nvCxnSpPr>
          <p:spPr bwMode="auto">
            <a:xfrm>
              <a:off x="707780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5" name="Straight Connector 194"/>
            <p:cNvCxnSpPr/>
            <p:nvPr/>
          </p:nvCxnSpPr>
          <p:spPr bwMode="auto">
            <a:xfrm>
              <a:off x="714981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0" name="TextBox 199"/>
            <p:cNvSpPr txBox="1"/>
            <p:nvPr/>
          </p:nvSpPr>
          <p:spPr>
            <a:xfrm>
              <a:off x="7231586"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201" name="TextBox 200"/>
            <p:cNvSpPr txBox="1"/>
            <p:nvPr/>
          </p:nvSpPr>
          <p:spPr>
            <a:xfrm>
              <a:off x="6703740"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grpSp>
      <p:grpSp>
        <p:nvGrpSpPr>
          <p:cNvPr id="277" name="Group 276"/>
          <p:cNvGrpSpPr/>
          <p:nvPr/>
        </p:nvGrpSpPr>
        <p:grpSpPr>
          <a:xfrm>
            <a:off x="6055667" y="2632348"/>
            <a:ext cx="747915" cy="1080120"/>
            <a:chOff x="7776865" y="2632348"/>
            <a:chExt cx="747915" cy="1080120"/>
          </a:xfrm>
        </p:grpSpPr>
        <p:sp>
          <p:nvSpPr>
            <p:cNvPr id="179" name="Rectangle 178"/>
            <p:cNvSpPr/>
            <p:nvPr/>
          </p:nvSpPr>
          <p:spPr bwMode="auto">
            <a:xfrm>
              <a:off x="777686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0" name="Straight Connector 179"/>
            <p:cNvCxnSpPr/>
            <p:nvPr/>
          </p:nvCxnSpPr>
          <p:spPr bwMode="auto">
            <a:xfrm>
              <a:off x="828092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a:off x="799288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8287916"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86" name="Straight Connector 185"/>
            <p:cNvCxnSpPr/>
            <p:nvPr/>
          </p:nvCxnSpPr>
          <p:spPr bwMode="auto">
            <a:xfrm>
              <a:off x="7927876"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187" name="Isosceles Triangle 186"/>
            <p:cNvSpPr/>
            <p:nvPr/>
          </p:nvSpPr>
          <p:spPr bwMode="auto">
            <a:xfrm>
              <a:off x="813019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8" name="Isosceles Triangle 187"/>
            <p:cNvSpPr/>
            <p:nvPr/>
          </p:nvSpPr>
          <p:spPr bwMode="auto">
            <a:xfrm>
              <a:off x="784852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9" name="Trapezoid 188"/>
            <p:cNvSpPr/>
            <p:nvPr/>
          </p:nvSpPr>
          <p:spPr bwMode="auto">
            <a:xfrm>
              <a:off x="7848528"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6" name="Straight Connector 195"/>
            <p:cNvCxnSpPr/>
            <p:nvPr/>
          </p:nvCxnSpPr>
          <p:spPr bwMode="auto">
            <a:xfrm>
              <a:off x="820316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a:off x="805914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a:off x="813115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02" name="TextBox 201"/>
            <p:cNvSpPr txBox="1"/>
            <p:nvPr/>
          </p:nvSpPr>
          <p:spPr>
            <a:xfrm>
              <a:off x="8334022"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203" name="TextBox 202"/>
            <p:cNvSpPr txBox="1"/>
            <p:nvPr/>
          </p:nvSpPr>
          <p:spPr>
            <a:xfrm>
              <a:off x="7783860"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grpSp>
      <p:sp>
        <p:nvSpPr>
          <p:cNvPr id="225" name="Rectangle 224"/>
          <p:cNvSpPr/>
          <p:nvPr/>
        </p:nvSpPr>
        <p:spPr bwMode="auto">
          <a:xfrm>
            <a:off x="5407595" y="1768252"/>
            <a:ext cx="4896544"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TextBox 225"/>
          <p:cNvSpPr txBox="1"/>
          <p:nvPr/>
        </p:nvSpPr>
        <p:spPr>
          <a:xfrm>
            <a:off x="7770653"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227" name="Freeform 226"/>
          <p:cNvSpPr/>
          <p:nvPr/>
        </p:nvSpPr>
        <p:spPr bwMode="auto">
          <a:xfrm>
            <a:off x="6631731"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TextBox 227"/>
          <p:cNvSpPr txBox="1"/>
          <p:nvPr/>
        </p:nvSpPr>
        <p:spPr>
          <a:xfrm>
            <a:off x="6487715"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229" name="TextBox 228"/>
          <p:cNvSpPr txBox="1"/>
          <p:nvPr/>
        </p:nvSpPr>
        <p:spPr>
          <a:xfrm>
            <a:off x="9080003"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230" name="Straight Connector 229"/>
          <p:cNvCxnSpPr/>
          <p:nvPr/>
        </p:nvCxnSpPr>
        <p:spPr bwMode="auto">
          <a:xfrm flipH="1">
            <a:off x="6199047"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231" name="Straight Connector 230"/>
          <p:cNvCxnSpPr/>
          <p:nvPr/>
        </p:nvCxnSpPr>
        <p:spPr bwMode="auto">
          <a:xfrm>
            <a:off x="9216389"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232" name="Straight Connector 231"/>
          <p:cNvCxnSpPr/>
          <p:nvPr/>
        </p:nvCxnSpPr>
        <p:spPr bwMode="auto">
          <a:xfrm>
            <a:off x="8215907"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33" name="Straight Connector 232"/>
          <p:cNvCxnSpPr/>
          <p:nvPr/>
        </p:nvCxnSpPr>
        <p:spPr bwMode="auto">
          <a:xfrm flipH="1">
            <a:off x="7135787"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234" name="Freeform 233"/>
          <p:cNvSpPr/>
          <p:nvPr/>
        </p:nvSpPr>
        <p:spPr bwMode="auto">
          <a:xfrm>
            <a:off x="7567835"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TextBox 234"/>
          <p:cNvSpPr txBox="1"/>
          <p:nvPr/>
        </p:nvSpPr>
        <p:spPr>
          <a:xfrm>
            <a:off x="8071891"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236" name="TextBox 235"/>
          <p:cNvSpPr txBox="1"/>
          <p:nvPr/>
        </p:nvSpPr>
        <p:spPr>
          <a:xfrm>
            <a:off x="7351811"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37" name="TextBox 236"/>
          <p:cNvSpPr txBox="1"/>
          <p:nvPr/>
        </p:nvSpPr>
        <p:spPr>
          <a:xfrm>
            <a:off x="7783859"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276" name="Group 275"/>
          <p:cNvGrpSpPr/>
          <p:nvPr/>
        </p:nvGrpSpPr>
        <p:grpSpPr>
          <a:xfrm>
            <a:off x="8071891" y="2632348"/>
            <a:ext cx="727711" cy="1080120"/>
            <a:chOff x="8705338" y="2632348"/>
            <a:chExt cx="727711" cy="1080120"/>
          </a:xfrm>
        </p:grpSpPr>
        <p:sp>
          <p:nvSpPr>
            <p:cNvPr id="205" name="Rectangle 204"/>
            <p:cNvSpPr/>
            <p:nvPr/>
          </p:nvSpPr>
          <p:spPr bwMode="auto">
            <a:xfrm>
              <a:off x="870533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6" name="Freeform 205"/>
            <p:cNvSpPr/>
            <p:nvPr/>
          </p:nvSpPr>
          <p:spPr bwMode="auto">
            <a:xfrm>
              <a:off x="884935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07" name="Straight Connector 206"/>
            <p:cNvCxnSpPr/>
            <p:nvPr/>
          </p:nvCxnSpPr>
          <p:spPr bwMode="auto">
            <a:xfrm>
              <a:off x="9209394"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08" name="Straight Connector 207"/>
            <p:cNvCxnSpPr/>
            <p:nvPr/>
          </p:nvCxnSpPr>
          <p:spPr bwMode="auto">
            <a:xfrm>
              <a:off x="892136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14" name="Isosceles Triangle 213"/>
            <p:cNvSpPr/>
            <p:nvPr/>
          </p:nvSpPr>
          <p:spPr bwMode="auto">
            <a:xfrm>
              <a:off x="9058664"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5" name="Isosceles Triangle 214"/>
            <p:cNvSpPr/>
            <p:nvPr/>
          </p:nvSpPr>
          <p:spPr bwMode="auto">
            <a:xfrm>
              <a:off x="8777002"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Trapezoid 215"/>
            <p:cNvSpPr/>
            <p:nvPr/>
          </p:nvSpPr>
          <p:spPr bwMode="auto">
            <a:xfrm>
              <a:off x="8777001"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2" name="TextBox 221"/>
            <p:cNvSpPr txBox="1"/>
            <p:nvPr/>
          </p:nvSpPr>
          <p:spPr>
            <a:xfrm>
              <a:off x="9263131" y="299238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223" name="TextBox 222"/>
            <p:cNvSpPr txBox="1"/>
            <p:nvPr/>
          </p:nvSpPr>
          <p:spPr>
            <a:xfrm>
              <a:off x="8712969" y="299238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cxnSp>
          <p:nvCxnSpPr>
            <p:cNvPr id="238" name="Straight Connector 237"/>
            <p:cNvCxnSpPr/>
            <p:nvPr/>
          </p:nvCxnSpPr>
          <p:spPr bwMode="auto">
            <a:xfrm>
              <a:off x="912718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39" name="Straight Connector 238"/>
            <p:cNvCxnSpPr/>
            <p:nvPr/>
          </p:nvCxnSpPr>
          <p:spPr bwMode="auto">
            <a:xfrm>
              <a:off x="898316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40" name="Straight Connector 239"/>
            <p:cNvCxnSpPr/>
            <p:nvPr/>
          </p:nvCxnSpPr>
          <p:spPr bwMode="auto">
            <a:xfrm>
              <a:off x="905517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grpSp>
        <p:nvGrpSpPr>
          <p:cNvPr id="279" name="Group 278"/>
          <p:cNvGrpSpPr/>
          <p:nvPr/>
        </p:nvGrpSpPr>
        <p:grpSpPr>
          <a:xfrm>
            <a:off x="6991135" y="2632348"/>
            <a:ext cx="792724" cy="1080120"/>
            <a:chOff x="5766999" y="2632348"/>
            <a:chExt cx="792724" cy="1080120"/>
          </a:xfrm>
        </p:grpSpPr>
        <p:sp>
          <p:nvSpPr>
            <p:cNvPr id="209" name="Rectangle 208"/>
            <p:cNvSpPr/>
            <p:nvPr/>
          </p:nvSpPr>
          <p:spPr bwMode="auto">
            <a:xfrm>
              <a:off x="5766999"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10" name="Straight Connector 209"/>
            <p:cNvCxnSpPr/>
            <p:nvPr/>
          </p:nvCxnSpPr>
          <p:spPr bwMode="auto">
            <a:xfrm>
              <a:off x="6278050"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a:off x="5990018"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6278050"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13" name="Straight Connector 212"/>
            <p:cNvCxnSpPr/>
            <p:nvPr/>
          </p:nvCxnSpPr>
          <p:spPr bwMode="auto">
            <a:xfrm>
              <a:off x="5918010"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17" name="Isosceles Triangle 216"/>
            <p:cNvSpPr/>
            <p:nvPr/>
          </p:nvSpPr>
          <p:spPr bwMode="auto">
            <a:xfrm>
              <a:off x="614010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8" name="Isosceles Triangle 217"/>
            <p:cNvSpPr/>
            <p:nvPr/>
          </p:nvSpPr>
          <p:spPr bwMode="auto">
            <a:xfrm>
              <a:off x="5852070"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9" name="Trapezoid 218"/>
            <p:cNvSpPr/>
            <p:nvPr/>
          </p:nvSpPr>
          <p:spPr bwMode="auto">
            <a:xfrm>
              <a:off x="5852069"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TextBox 219"/>
            <p:cNvSpPr txBox="1"/>
            <p:nvPr/>
          </p:nvSpPr>
          <p:spPr>
            <a:xfrm>
              <a:off x="6319273" y="299296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1" name="TextBox 220"/>
            <p:cNvSpPr txBox="1"/>
            <p:nvPr/>
          </p:nvSpPr>
          <p:spPr>
            <a:xfrm>
              <a:off x="5839007"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cxnSp>
          <p:nvCxnSpPr>
            <p:cNvPr id="241" name="Straight Connector 240"/>
            <p:cNvCxnSpPr/>
            <p:nvPr/>
          </p:nvCxnSpPr>
          <p:spPr bwMode="auto">
            <a:xfrm>
              <a:off x="62162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2" name="Straight Connector 241"/>
            <p:cNvCxnSpPr/>
            <p:nvPr/>
          </p:nvCxnSpPr>
          <p:spPr bwMode="auto">
            <a:xfrm>
              <a:off x="607221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3" name="Straight Connector 242"/>
            <p:cNvCxnSpPr/>
            <p:nvPr/>
          </p:nvCxnSpPr>
          <p:spPr bwMode="auto">
            <a:xfrm>
              <a:off x="61442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274" name="TextBox 273"/>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75" name="TextBox 274"/>
          <p:cNvSpPr txBox="1"/>
          <p:nvPr/>
        </p:nvSpPr>
        <p:spPr>
          <a:xfrm>
            <a:off x="8802888" y="480362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92"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9"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16"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7035"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7515"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321" name="Rectangle 320"/>
          <p:cNvSpPr/>
          <p:nvPr/>
        </p:nvSpPr>
        <p:spPr bwMode="auto">
          <a:xfrm>
            <a:off x="7927875"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2" name="Rectangle 321"/>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3" name="Group 25"/>
          <p:cNvGrpSpPr>
            <a:grpSpLocks noChangeAspect="1"/>
          </p:cNvGrpSpPr>
          <p:nvPr/>
        </p:nvGrpSpPr>
        <p:grpSpPr>
          <a:xfrm>
            <a:off x="5623619" y="3208412"/>
            <a:ext cx="288032" cy="288032"/>
            <a:chOff x="655067" y="5296644"/>
            <a:chExt cx="504056" cy="504056"/>
          </a:xfrm>
          <a:solidFill>
            <a:schemeClr val="bg1"/>
          </a:solidFill>
        </p:grpSpPr>
        <p:sp>
          <p:nvSpPr>
            <p:cNvPr id="324" name="Isosceles Triangle 3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26" name="Straight Connector 325"/>
          <p:cNvCxnSpPr>
            <a:stCxn id="3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27" name="Group 25"/>
          <p:cNvGrpSpPr>
            <a:grpSpLocks noChangeAspect="1"/>
          </p:cNvGrpSpPr>
          <p:nvPr/>
        </p:nvGrpSpPr>
        <p:grpSpPr>
          <a:xfrm flipH="1">
            <a:off x="9944099" y="3208412"/>
            <a:ext cx="288032" cy="288032"/>
            <a:chOff x="655067" y="5296644"/>
            <a:chExt cx="504056" cy="504056"/>
          </a:xfrm>
          <a:solidFill>
            <a:schemeClr val="bg1"/>
          </a:solidFill>
        </p:grpSpPr>
        <p:sp>
          <p:nvSpPr>
            <p:cNvPr id="328" name="Isosceles Triangle 3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0" name="Straight Connector 329"/>
          <p:cNvCxnSpPr>
            <a:stCxn id="3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57676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583964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a:off x="56956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flipH="1">
            <a:off x="10088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6" name="Straight Connector 335"/>
          <p:cNvCxnSpPr/>
          <p:nvPr/>
        </p:nvCxnSpPr>
        <p:spPr bwMode="auto">
          <a:xfrm flipH="1">
            <a:off x="100161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7" name="Straight Connector 336"/>
          <p:cNvCxnSpPr/>
          <p:nvPr/>
        </p:nvCxnSpPr>
        <p:spPr bwMode="auto">
          <a:xfrm flipH="1">
            <a:off x="10160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8" name="TextBox 337"/>
          <p:cNvSpPr txBox="1"/>
          <p:nvPr/>
        </p:nvSpPr>
        <p:spPr>
          <a:xfrm>
            <a:off x="5623619"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39" name="TextBox 338"/>
          <p:cNvSpPr txBox="1"/>
          <p:nvPr/>
        </p:nvSpPr>
        <p:spPr>
          <a:xfrm>
            <a:off x="9944099"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40" name="Straight Connector 339"/>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1" name="Straight Connector 340"/>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345"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56"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60"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366"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6559723"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371" name="Group 58"/>
          <p:cNvGrpSpPr>
            <a:grpSpLocks noChangeAspect="1"/>
          </p:cNvGrpSpPr>
          <p:nvPr/>
        </p:nvGrpSpPr>
        <p:grpSpPr>
          <a:xfrm flipV="1">
            <a:off x="7207795"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4" name="Group 58"/>
          <p:cNvGrpSpPr>
            <a:grpSpLocks noChangeAspect="1"/>
          </p:cNvGrpSpPr>
          <p:nvPr/>
        </p:nvGrpSpPr>
        <p:grpSpPr>
          <a:xfrm flipH="1" flipV="1">
            <a:off x="8503939" y="4288532"/>
            <a:ext cx="288032" cy="288032"/>
            <a:chOff x="655067" y="5296644"/>
            <a:chExt cx="504056" cy="504056"/>
          </a:xfrm>
          <a:solidFill>
            <a:schemeClr val="bg1"/>
          </a:solidFill>
        </p:grpSpPr>
        <p:sp>
          <p:nvSpPr>
            <p:cNvPr id="375" name="Isosceles Triangle 37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6" name="Trapezoid 37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7" name="Group 61"/>
          <p:cNvGrpSpPr>
            <a:grpSpLocks noChangeAspect="1"/>
          </p:cNvGrpSpPr>
          <p:nvPr/>
        </p:nvGrpSpPr>
        <p:grpSpPr>
          <a:xfrm flipV="1">
            <a:off x="6271691"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67037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81" name="Group 380"/>
          <p:cNvGrpSpPr/>
          <p:nvPr/>
        </p:nvGrpSpPr>
        <p:grpSpPr>
          <a:xfrm>
            <a:off x="7279803"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5" name="Straight Connector 384"/>
          <p:cNvCxnSpPr/>
          <p:nvPr/>
        </p:nvCxnSpPr>
        <p:spPr bwMode="auto">
          <a:xfrm flipH="1">
            <a:off x="86479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6" name="Straight Connector 385"/>
          <p:cNvCxnSpPr/>
          <p:nvPr/>
        </p:nvCxnSpPr>
        <p:spPr bwMode="auto">
          <a:xfrm flipH="1">
            <a:off x="85759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flipH="1">
            <a:off x="87199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67757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663173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670373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7351811"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392" name="TextBox 391"/>
          <p:cNvSpPr txBox="1"/>
          <p:nvPr/>
        </p:nvSpPr>
        <p:spPr>
          <a:xfrm>
            <a:off x="7423819"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393" name="Straight Connector 392"/>
          <p:cNvCxnSpPr/>
          <p:nvPr/>
        </p:nvCxnSpPr>
        <p:spPr bwMode="auto">
          <a:xfrm>
            <a:off x="735181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8647955"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95" name="Group 394"/>
          <p:cNvGrpSpPr/>
          <p:nvPr/>
        </p:nvGrpSpPr>
        <p:grpSpPr>
          <a:xfrm>
            <a:off x="6343699"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99" name="Group 61"/>
          <p:cNvGrpSpPr>
            <a:grpSpLocks noChangeAspect="1"/>
          </p:cNvGrpSpPr>
          <p:nvPr/>
        </p:nvGrpSpPr>
        <p:grpSpPr>
          <a:xfrm flipV="1">
            <a:off x="8935987" y="4288532"/>
            <a:ext cx="576064" cy="288032"/>
            <a:chOff x="655067" y="5296644"/>
            <a:chExt cx="504056" cy="504056"/>
          </a:xfrm>
          <a:solidFill>
            <a:schemeClr val="bg1"/>
          </a:solidFill>
        </p:grpSpPr>
        <p:sp>
          <p:nvSpPr>
            <p:cNvPr id="400" name="Isosceles Triangle 39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rapezoid 400"/>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02" name="Straight Connector 401"/>
          <p:cNvCxnSpPr>
            <a:endCxn id="400" idx="0"/>
          </p:cNvCxnSpPr>
          <p:nvPr/>
        </p:nvCxnSpPr>
        <p:spPr bwMode="auto">
          <a:xfrm flipV="1">
            <a:off x="922401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3" name="Group 402"/>
          <p:cNvGrpSpPr/>
          <p:nvPr/>
        </p:nvGrpSpPr>
        <p:grpSpPr>
          <a:xfrm>
            <a:off x="9296027" y="3928492"/>
            <a:ext cx="144016" cy="360040"/>
            <a:chOff x="871091" y="4144516"/>
            <a:chExt cx="144016" cy="144016"/>
          </a:xfrm>
        </p:grpSpPr>
        <p:cxnSp>
          <p:nvCxnSpPr>
            <p:cNvPr id="404" name="Straight Connector 403"/>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07" name="Rectangle 406"/>
          <p:cNvSpPr/>
          <p:nvPr/>
        </p:nvSpPr>
        <p:spPr bwMode="auto">
          <a:xfrm>
            <a:off x="85039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408" name="Group 407"/>
          <p:cNvGrpSpPr/>
          <p:nvPr/>
        </p:nvGrpSpPr>
        <p:grpSpPr>
          <a:xfrm>
            <a:off x="9007995" y="4144516"/>
            <a:ext cx="144016" cy="144016"/>
            <a:chOff x="1591171" y="4144516"/>
            <a:chExt cx="144016" cy="144016"/>
          </a:xfrm>
        </p:grpSpPr>
        <p:cxnSp>
          <p:nvCxnSpPr>
            <p:cNvPr id="409" name="Straight Connector 408"/>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29" name="Group 428"/>
          <p:cNvGrpSpPr/>
          <p:nvPr/>
        </p:nvGrpSpPr>
        <p:grpSpPr>
          <a:xfrm flipH="1">
            <a:off x="3087772" y="3708589"/>
            <a:ext cx="1815767" cy="435927"/>
            <a:chOff x="223019" y="3708589"/>
            <a:chExt cx="1815767" cy="435927"/>
          </a:xfrm>
        </p:grpSpPr>
        <p:cxnSp>
          <p:nvCxnSpPr>
            <p:cNvPr id="430" name="Straight Connector 429"/>
            <p:cNvCxnSpPr/>
            <p:nvPr/>
          </p:nvCxnSpPr>
          <p:spPr bwMode="auto">
            <a:xfrm flipH="1">
              <a:off x="1591171"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48" name="Group 447"/>
          <p:cNvGrpSpPr/>
          <p:nvPr/>
        </p:nvGrpSpPr>
        <p:grpSpPr>
          <a:xfrm>
            <a:off x="5695627" y="3716347"/>
            <a:ext cx="1296144" cy="432048"/>
            <a:chOff x="295027" y="3712468"/>
            <a:chExt cx="1296144" cy="432048"/>
          </a:xfrm>
        </p:grpSpPr>
        <p:cxnSp>
          <p:nvCxnSpPr>
            <p:cNvPr id="449" name="Straight Connector 44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0" name="Straight Connector 44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2" name="Straight Connector 461"/>
          <p:cNvCxnSpPr/>
          <p:nvPr/>
        </p:nvCxnSpPr>
        <p:spPr bwMode="auto">
          <a:xfrm flipH="1">
            <a:off x="9440043"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3" name="Straight Connector 462"/>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9" name="Straight Connector 468"/>
          <p:cNvCxnSpPr/>
          <p:nvPr/>
        </p:nvCxnSpPr>
        <p:spPr bwMode="auto">
          <a:xfrm flipH="1">
            <a:off x="7063779"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0" name="Straight Connector 469"/>
          <p:cNvCxnSpPr/>
          <p:nvPr/>
        </p:nvCxnSpPr>
        <p:spPr bwMode="auto">
          <a:xfrm flipH="1">
            <a:off x="7135787"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a:off x="7207795"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6919763"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flipV="1">
            <a:off x="6847755"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7" name="Straight Connector 476"/>
          <p:cNvCxnSpPr/>
          <p:nvPr/>
        </p:nvCxnSpPr>
        <p:spPr bwMode="auto">
          <a:xfrm flipV="1">
            <a:off x="699177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69917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68477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69197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2" name="TextBox 491"/>
          <p:cNvSpPr txBox="1"/>
          <p:nvPr/>
        </p:nvSpPr>
        <p:spPr>
          <a:xfrm>
            <a:off x="830165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
        <p:nvSpPr>
          <p:cNvPr id="493" name="TextBox 492"/>
          <p:cNvSpPr txBox="1"/>
          <p:nvPr/>
        </p:nvSpPr>
        <p:spPr>
          <a:xfrm>
            <a:off x="6415707" y="6016724"/>
            <a:ext cx="3168352" cy="553998"/>
          </a:xfrm>
          <a:prstGeom prst="rect">
            <a:avLst/>
          </a:prstGeom>
          <a:noFill/>
        </p:spPr>
        <p:txBody>
          <a:bodyPr wrap="square" lIns="0" tIns="0" rIns="0" bIns="0" rtlCol="0" anchor="ctr">
            <a:spAutoFit/>
          </a:bodyPr>
          <a:lstStyle/>
          <a:p>
            <a:pPr algn="ctr"/>
            <a:r>
              <a:rPr lang="en-GB" sz="1800" b="0" dirty="0" smtClean="0"/>
              <a:t>Right portal node failure or ENNI + Intra-DAS TESI failure</a:t>
            </a:r>
            <a:endParaRPr lang="en-US" sz="1800" b="0" dirty="0" smtClean="0"/>
          </a:p>
        </p:txBody>
      </p:sp>
      <p:sp>
        <p:nvSpPr>
          <p:cNvPr id="494" name="TextBox 493"/>
          <p:cNvSpPr txBox="1"/>
          <p:nvPr/>
        </p:nvSpPr>
        <p:spPr>
          <a:xfrm>
            <a:off x="1087115"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19" name="Straight Connector 318"/>
          <p:cNvCxnSpPr/>
          <p:nvPr/>
        </p:nvCxnSpPr>
        <p:spPr bwMode="auto">
          <a:xfrm flipH="1">
            <a:off x="1807195"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0" name="Straight Connector 319"/>
          <p:cNvCxnSpPr/>
          <p:nvPr/>
        </p:nvCxnSpPr>
        <p:spPr bwMode="auto">
          <a:xfrm flipH="1">
            <a:off x="1879203"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31" name="Straight Connector 330"/>
          <p:cNvCxnSpPr/>
          <p:nvPr/>
        </p:nvCxnSpPr>
        <p:spPr bwMode="auto">
          <a:xfrm flipH="1">
            <a:off x="1951211"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 name="Rectangle 318"/>
          <p:cNvSpPr/>
          <p:nvPr/>
        </p:nvSpPr>
        <p:spPr bwMode="auto">
          <a:xfrm>
            <a:off x="5551611" y="2560340"/>
            <a:ext cx="46805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0" name="Rectangle 319"/>
          <p:cNvSpPr/>
          <p:nvPr/>
        </p:nvSpPr>
        <p:spPr bwMode="auto">
          <a:xfrm>
            <a:off x="295027" y="2560340"/>
            <a:ext cx="46805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smtClean="0"/>
              <a:t>Distributed TESI Protection connected </a:t>
            </a:r>
            <a:r>
              <a:rPr lang="en-GB" dirty="0" smtClean="0"/>
              <a:t>to DRNI</a:t>
            </a:r>
            <a:endParaRPr lang="en-US" dirty="0"/>
          </a:p>
        </p:txBody>
      </p:sp>
      <p:sp>
        <p:nvSpPr>
          <p:cNvPr id="29" name="Rectangle 28"/>
          <p:cNvSpPr/>
          <p:nvPr/>
        </p:nvSpPr>
        <p:spPr bwMode="auto">
          <a:xfrm>
            <a:off x="280131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 name="Straight Connector 31"/>
          <p:cNvCxnSpPr/>
          <p:nvPr/>
        </p:nvCxnSpPr>
        <p:spPr bwMode="auto">
          <a:xfrm>
            <a:off x="3305374"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a:off x="3017342"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2819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 name="Straight Connector 36"/>
          <p:cNvCxnSpPr/>
          <p:nvPr/>
        </p:nvCxnSpPr>
        <p:spPr bwMode="auto">
          <a:xfrm>
            <a:off x="2239244"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195121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p:nvPr/>
        </p:nvCxnSpPr>
        <p:spPr bwMode="auto">
          <a:xfrm flipH="1">
            <a:off x="3312369"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 name="Straight Connector 39"/>
          <p:cNvCxnSpPr/>
          <p:nvPr/>
        </p:nvCxnSpPr>
        <p:spPr bwMode="auto">
          <a:xfrm>
            <a:off x="2952329"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 name="Isosceles Triangle 41"/>
          <p:cNvSpPr/>
          <p:nvPr/>
        </p:nvSpPr>
        <p:spPr bwMode="auto">
          <a:xfrm>
            <a:off x="3154644"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a:off x="287298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2872981"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 name="Isosceles Triangle 44"/>
          <p:cNvSpPr/>
          <p:nvPr/>
        </p:nvSpPr>
        <p:spPr bwMode="auto">
          <a:xfrm>
            <a:off x="2101296"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813264"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813263"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025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225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7426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27614"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83598"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55606"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2209"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279831"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799565"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58475"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808313"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29791"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73807"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23384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4" name="Straight Connector 73"/>
          <p:cNvCxnSpPr/>
          <p:nvPr/>
        </p:nvCxnSpPr>
        <p:spPr bwMode="auto">
          <a:xfrm>
            <a:off x="3945815"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1452"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130250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a:off x="101447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H="1">
            <a:off x="1302503"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1" name="Straight Connector 80"/>
          <p:cNvCxnSpPr/>
          <p:nvPr/>
        </p:nvCxnSpPr>
        <p:spPr bwMode="auto">
          <a:xfrm>
            <a:off x="942463"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408311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 name="Isosceles Triangle 83"/>
          <p:cNvSpPr/>
          <p:nvPr/>
        </p:nvSpPr>
        <p:spPr bwMode="auto">
          <a:xfrm>
            <a:off x="3801455"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01454"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Isosceles Triangle 85"/>
          <p:cNvSpPr/>
          <p:nvPr/>
        </p:nvSpPr>
        <p:spPr bwMode="auto">
          <a:xfrm>
            <a:off x="116455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87652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876522"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343726" y="29929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0" name="TextBox 89"/>
          <p:cNvSpPr txBox="1"/>
          <p:nvPr/>
        </p:nvSpPr>
        <p:spPr>
          <a:xfrm>
            <a:off x="799083"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1" name="TextBox 90"/>
          <p:cNvSpPr txBox="1"/>
          <p:nvPr/>
        </p:nvSpPr>
        <p:spPr>
          <a:xfrm>
            <a:off x="4287584"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2" name="TextBox 91"/>
          <p:cNvSpPr txBox="1"/>
          <p:nvPr/>
        </p:nvSpPr>
        <p:spPr>
          <a:xfrm>
            <a:off x="3679403" y="299238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119" name="Rectangle 118"/>
          <p:cNvSpPr/>
          <p:nvPr/>
        </p:nvSpPr>
        <p:spPr bwMode="auto">
          <a:xfrm>
            <a:off x="209029"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07074"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68152"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24136"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16424"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35468"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2810"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2328"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2208"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04256"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08312"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88232"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0280"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163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0762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7962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0688"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096672"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68680"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0040"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0405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0520"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2453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2048"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0040"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0520"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0405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2453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4"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232248"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44416"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6" name="Rectangle 355"/>
          <p:cNvSpPr/>
          <p:nvPr/>
        </p:nvSpPr>
        <p:spPr bwMode="auto">
          <a:xfrm>
            <a:off x="7992889"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60" name="Straight Connector 359"/>
          <p:cNvCxnSpPr/>
          <p:nvPr/>
        </p:nvCxnSpPr>
        <p:spPr bwMode="auto">
          <a:xfrm>
            <a:off x="8496945"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8208913"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6" name="Rectangle 365"/>
          <p:cNvSpPr/>
          <p:nvPr/>
        </p:nvSpPr>
        <p:spPr bwMode="auto">
          <a:xfrm>
            <a:off x="6919764"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1" name="Straight Connector 370"/>
          <p:cNvCxnSpPr/>
          <p:nvPr/>
        </p:nvCxnSpPr>
        <p:spPr bwMode="auto">
          <a:xfrm>
            <a:off x="7430815"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4" name="Straight Connector 373"/>
          <p:cNvCxnSpPr/>
          <p:nvPr/>
        </p:nvCxnSpPr>
        <p:spPr bwMode="auto">
          <a:xfrm>
            <a:off x="7142783"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7" name="Straight Connector 376"/>
          <p:cNvCxnSpPr/>
          <p:nvPr/>
        </p:nvCxnSpPr>
        <p:spPr bwMode="auto">
          <a:xfrm flipH="1">
            <a:off x="8503940" y="264889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81" name="Straight Connector 380"/>
          <p:cNvCxnSpPr/>
          <p:nvPr/>
        </p:nvCxnSpPr>
        <p:spPr bwMode="auto">
          <a:xfrm>
            <a:off x="8143900" y="264889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95" name="Isosceles Triangle 394"/>
          <p:cNvSpPr/>
          <p:nvPr/>
        </p:nvSpPr>
        <p:spPr bwMode="auto">
          <a:xfrm>
            <a:off x="8346215"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a:off x="8064553"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3" name="Trapezoid 402"/>
          <p:cNvSpPr/>
          <p:nvPr/>
        </p:nvSpPr>
        <p:spPr bwMode="auto">
          <a:xfrm>
            <a:off x="8064552" y="343069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a:off x="7292867"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Isosceles Triangle 411"/>
          <p:cNvSpPr/>
          <p:nvPr/>
        </p:nvSpPr>
        <p:spPr bwMode="auto">
          <a:xfrm>
            <a:off x="7004835"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7" name="Trapezoid 416"/>
          <p:cNvSpPr/>
          <p:nvPr/>
        </p:nvSpPr>
        <p:spPr bwMode="auto">
          <a:xfrm>
            <a:off x="7004834" y="343069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20" name="Straight Connector 419"/>
          <p:cNvCxnSpPr/>
          <p:nvPr/>
        </p:nvCxnSpPr>
        <p:spPr bwMode="auto">
          <a:xfrm>
            <a:off x="7221821"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1" name="Straight Connector 420"/>
          <p:cNvCxnSpPr/>
          <p:nvPr/>
        </p:nvCxnSpPr>
        <p:spPr bwMode="auto">
          <a:xfrm>
            <a:off x="7293829"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2" name="Straight Connector 421"/>
          <p:cNvCxnSpPr/>
          <p:nvPr/>
        </p:nvCxnSpPr>
        <p:spPr bwMode="auto">
          <a:xfrm>
            <a:off x="7365837"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3" name="Straight Connector 422"/>
          <p:cNvCxnSpPr/>
          <p:nvPr/>
        </p:nvCxnSpPr>
        <p:spPr bwMode="auto">
          <a:xfrm>
            <a:off x="8419185"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p:nvPr/>
        </p:nvCxnSpPr>
        <p:spPr bwMode="auto">
          <a:xfrm>
            <a:off x="8275169"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a:off x="8347177"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9" name="Freeform 428"/>
          <p:cNvSpPr/>
          <p:nvPr/>
        </p:nvSpPr>
        <p:spPr bwMode="auto">
          <a:xfrm>
            <a:off x="7063780" y="264889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9" name="TextBox 438"/>
          <p:cNvSpPr txBox="1"/>
          <p:nvPr/>
        </p:nvSpPr>
        <p:spPr>
          <a:xfrm>
            <a:off x="7471402" y="300951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440" name="TextBox 439"/>
          <p:cNvSpPr txBox="1"/>
          <p:nvPr/>
        </p:nvSpPr>
        <p:spPr>
          <a:xfrm>
            <a:off x="6991136" y="300951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41" name="TextBox 440"/>
          <p:cNvSpPr txBox="1"/>
          <p:nvPr/>
        </p:nvSpPr>
        <p:spPr>
          <a:xfrm>
            <a:off x="8550046" y="300893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42" name="TextBox 441"/>
          <p:cNvSpPr txBox="1"/>
          <p:nvPr/>
        </p:nvSpPr>
        <p:spPr>
          <a:xfrm>
            <a:off x="7999884" y="300893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43" name="Rectangle 442"/>
          <p:cNvSpPr/>
          <p:nvPr/>
        </p:nvSpPr>
        <p:spPr bwMode="auto">
          <a:xfrm>
            <a:off x="8921362"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4" name="Freeform 443"/>
          <p:cNvSpPr/>
          <p:nvPr/>
        </p:nvSpPr>
        <p:spPr bwMode="auto">
          <a:xfrm>
            <a:off x="9065378" y="264889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5" name="Straight Connector 444"/>
          <p:cNvCxnSpPr/>
          <p:nvPr/>
        </p:nvCxnSpPr>
        <p:spPr bwMode="auto">
          <a:xfrm>
            <a:off x="9425418"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46" name="Straight Connector 445"/>
          <p:cNvCxnSpPr/>
          <p:nvPr/>
        </p:nvCxnSpPr>
        <p:spPr bwMode="auto">
          <a:xfrm>
            <a:off x="9137386"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47" name="Rectangle 446"/>
          <p:cNvSpPr/>
          <p:nvPr/>
        </p:nvSpPr>
        <p:spPr bwMode="auto">
          <a:xfrm>
            <a:off x="5983023"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8" name="Straight Connector 447"/>
          <p:cNvCxnSpPr/>
          <p:nvPr/>
        </p:nvCxnSpPr>
        <p:spPr bwMode="auto">
          <a:xfrm>
            <a:off x="6494074"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a:off x="6206042"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a:off x="6494074" y="264889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60" name="Straight Connector 459"/>
          <p:cNvCxnSpPr/>
          <p:nvPr/>
        </p:nvCxnSpPr>
        <p:spPr bwMode="auto">
          <a:xfrm>
            <a:off x="6134034" y="264889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461" name="Isosceles Triangle 460"/>
          <p:cNvSpPr/>
          <p:nvPr/>
        </p:nvSpPr>
        <p:spPr bwMode="auto">
          <a:xfrm>
            <a:off x="9274688"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a:off x="8993026"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6" name="Trapezoid 465"/>
          <p:cNvSpPr/>
          <p:nvPr/>
        </p:nvSpPr>
        <p:spPr bwMode="auto">
          <a:xfrm>
            <a:off x="8993025" y="343069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7" name="Isosceles Triangle 466"/>
          <p:cNvSpPr/>
          <p:nvPr/>
        </p:nvSpPr>
        <p:spPr bwMode="auto">
          <a:xfrm>
            <a:off x="6356126"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8" name="Isosceles Triangle 467"/>
          <p:cNvSpPr/>
          <p:nvPr/>
        </p:nvSpPr>
        <p:spPr bwMode="auto">
          <a:xfrm>
            <a:off x="6068094"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Trapezoid 471"/>
          <p:cNvSpPr/>
          <p:nvPr/>
        </p:nvSpPr>
        <p:spPr bwMode="auto">
          <a:xfrm>
            <a:off x="6068093" y="343069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3" name="TextBox 472"/>
          <p:cNvSpPr txBox="1"/>
          <p:nvPr/>
        </p:nvSpPr>
        <p:spPr>
          <a:xfrm>
            <a:off x="6535297" y="300951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74" name="TextBox 473"/>
          <p:cNvSpPr txBox="1"/>
          <p:nvPr/>
        </p:nvSpPr>
        <p:spPr>
          <a:xfrm>
            <a:off x="5983659" y="300951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78" name="TextBox 477"/>
          <p:cNvSpPr txBox="1"/>
          <p:nvPr/>
        </p:nvSpPr>
        <p:spPr>
          <a:xfrm>
            <a:off x="9463833" y="300893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79" name="TextBox 478"/>
          <p:cNvSpPr txBox="1"/>
          <p:nvPr/>
        </p:nvSpPr>
        <p:spPr>
          <a:xfrm>
            <a:off x="8863979" y="3008938"/>
            <a:ext cx="299762"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480" name="Rectangle 479"/>
          <p:cNvSpPr/>
          <p:nvPr/>
        </p:nvSpPr>
        <p:spPr bwMode="auto">
          <a:xfrm>
            <a:off x="5400600" y="178480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4" name="TextBox 483"/>
          <p:cNvSpPr txBox="1"/>
          <p:nvPr/>
        </p:nvSpPr>
        <p:spPr>
          <a:xfrm>
            <a:off x="7698645" y="207283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485" name="Freeform 484"/>
          <p:cNvSpPr/>
          <p:nvPr/>
        </p:nvSpPr>
        <p:spPr bwMode="auto">
          <a:xfrm>
            <a:off x="6559723" y="228885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6" name="TextBox 485"/>
          <p:cNvSpPr txBox="1"/>
          <p:nvPr/>
        </p:nvSpPr>
        <p:spPr>
          <a:xfrm>
            <a:off x="6415707" y="192881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487" name="TextBox 486"/>
          <p:cNvSpPr txBox="1"/>
          <p:nvPr/>
        </p:nvSpPr>
        <p:spPr>
          <a:xfrm>
            <a:off x="9007995" y="192881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488" name="Straight Connector 487"/>
          <p:cNvCxnSpPr/>
          <p:nvPr/>
        </p:nvCxnSpPr>
        <p:spPr bwMode="auto">
          <a:xfrm flipH="1">
            <a:off x="6127039" y="214484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89" name="Straight Connector 488"/>
          <p:cNvCxnSpPr/>
          <p:nvPr/>
        </p:nvCxnSpPr>
        <p:spPr bwMode="auto">
          <a:xfrm>
            <a:off x="9144381" y="214484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90" name="Straight Connector 489"/>
          <p:cNvCxnSpPr/>
          <p:nvPr/>
        </p:nvCxnSpPr>
        <p:spPr bwMode="auto">
          <a:xfrm>
            <a:off x="8143899" y="207283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91" name="Straight Connector 490"/>
          <p:cNvCxnSpPr/>
          <p:nvPr/>
        </p:nvCxnSpPr>
        <p:spPr bwMode="auto">
          <a:xfrm flipH="1">
            <a:off x="7063779" y="214484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97" name="Freeform 496"/>
          <p:cNvSpPr/>
          <p:nvPr/>
        </p:nvSpPr>
        <p:spPr bwMode="auto">
          <a:xfrm>
            <a:off x="7495827" y="243287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8" name="TextBox 497"/>
          <p:cNvSpPr txBox="1"/>
          <p:nvPr/>
        </p:nvSpPr>
        <p:spPr>
          <a:xfrm>
            <a:off x="7999883" y="192881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499" name="TextBox 498"/>
          <p:cNvSpPr txBox="1"/>
          <p:nvPr/>
        </p:nvSpPr>
        <p:spPr>
          <a:xfrm>
            <a:off x="7279803" y="192881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00" name="TextBox 499"/>
          <p:cNvSpPr txBox="1"/>
          <p:nvPr/>
        </p:nvSpPr>
        <p:spPr>
          <a:xfrm>
            <a:off x="7711851" y="243287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501" name="Straight Connector 500"/>
          <p:cNvCxnSpPr/>
          <p:nvPr/>
        </p:nvCxnSpPr>
        <p:spPr bwMode="auto">
          <a:xfrm>
            <a:off x="9343207"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2" name="Straight Connector 501"/>
          <p:cNvCxnSpPr/>
          <p:nvPr/>
        </p:nvCxnSpPr>
        <p:spPr bwMode="auto">
          <a:xfrm>
            <a:off x="9199191"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3" name="Straight Connector 502"/>
          <p:cNvCxnSpPr/>
          <p:nvPr/>
        </p:nvCxnSpPr>
        <p:spPr bwMode="auto">
          <a:xfrm>
            <a:off x="9271199"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4" name="Straight Connector 503"/>
          <p:cNvCxnSpPr/>
          <p:nvPr/>
        </p:nvCxnSpPr>
        <p:spPr bwMode="auto">
          <a:xfrm>
            <a:off x="6432259"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5" name="Straight Connector 504"/>
          <p:cNvCxnSpPr/>
          <p:nvPr/>
        </p:nvCxnSpPr>
        <p:spPr bwMode="auto">
          <a:xfrm>
            <a:off x="6288243"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6" name="Straight Connector 505"/>
          <p:cNvCxnSpPr/>
          <p:nvPr/>
        </p:nvCxnSpPr>
        <p:spPr bwMode="auto">
          <a:xfrm>
            <a:off x="6360251"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2901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2901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24" name="Group 25"/>
          <p:cNvGrpSpPr>
            <a:grpSpLocks noChangeAspect="1"/>
          </p:cNvGrpSpPr>
          <p:nvPr/>
        </p:nvGrpSpPr>
        <p:grpSpPr>
          <a:xfrm>
            <a:off x="5551611" y="3224962"/>
            <a:ext cx="288032" cy="288032"/>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7" name="Straight Connector 526"/>
          <p:cNvCxnSpPr>
            <a:stCxn id="525" idx="0"/>
          </p:cNvCxnSpPr>
          <p:nvPr/>
        </p:nvCxnSpPr>
        <p:spPr bwMode="auto">
          <a:xfrm flipV="1">
            <a:off x="569562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8" name="Group 25"/>
          <p:cNvGrpSpPr>
            <a:grpSpLocks noChangeAspect="1"/>
          </p:cNvGrpSpPr>
          <p:nvPr/>
        </p:nvGrpSpPr>
        <p:grpSpPr>
          <a:xfrm flipH="1">
            <a:off x="9872091" y="3224962"/>
            <a:ext cx="288032" cy="288032"/>
            <a:chOff x="655067" y="5296644"/>
            <a:chExt cx="504056" cy="504056"/>
          </a:xfrm>
          <a:solidFill>
            <a:schemeClr val="bg1"/>
          </a:solidFill>
        </p:grpSpPr>
        <p:sp>
          <p:nvSpPr>
            <p:cNvPr id="529" name="Isosceles Triangle 52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0" name="Trapezoid 52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1" name="Straight Connector 530"/>
          <p:cNvCxnSpPr>
            <a:stCxn id="529" idx="0"/>
          </p:cNvCxnSpPr>
          <p:nvPr/>
        </p:nvCxnSpPr>
        <p:spPr bwMode="auto">
          <a:xfrm flipH="1" flipV="1">
            <a:off x="1001610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32" name="Group 315"/>
          <p:cNvGrpSpPr/>
          <p:nvPr/>
        </p:nvGrpSpPr>
        <p:grpSpPr>
          <a:xfrm>
            <a:off x="5623619" y="3512994"/>
            <a:ext cx="4464496" cy="216024"/>
            <a:chOff x="295027" y="3496444"/>
            <a:chExt cx="4464496" cy="72008"/>
          </a:xfrm>
        </p:grpSpPr>
        <p:cxnSp>
          <p:nvCxnSpPr>
            <p:cNvPr id="533" name="Straight Connector 532"/>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9" name="TextBox 538"/>
          <p:cNvSpPr txBox="1"/>
          <p:nvPr/>
        </p:nvSpPr>
        <p:spPr>
          <a:xfrm>
            <a:off x="5551611" y="192881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40" name="TextBox 539"/>
          <p:cNvSpPr txBox="1"/>
          <p:nvPr/>
        </p:nvSpPr>
        <p:spPr>
          <a:xfrm>
            <a:off x="9872091" y="192881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541" name="Straight Connector 540"/>
          <p:cNvCxnSpPr/>
          <p:nvPr/>
        </p:nvCxnSpPr>
        <p:spPr bwMode="auto">
          <a:xfrm>
            <a:off x="569562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a:off x="1001610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6415707" y="372901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2513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2853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2853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606" name="Group 58"/>
          <p:cNvGrpSpPr>
            <a:grpSpLocks noChangeAspect="1"/>
          </p:cNvGrpSpPr>
          <p:nvPr/>
        </p:nvGrpSpPr>
        <p:grpSpPr>
          <a:xfrm flipV="1">
            <a:off x="6921822" y="4302113"/>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34161"/>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200800" y="4518137"/>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612" name="Straight Connector 611"/>
          <p:cNvCxnSpPr/>
          <p:nvPr/>
        </p:nvCxnSpPr>
        <p:spPr bwMode="auto">
          <a:xfrm flipH="1">
            <a:off x="7065838"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615" name="Group 61"/>
          <p:cNvGrpSpPr>
            <a:grpSpLocks noChangeAspect="1"/>
          </p:cNvGrpSpPr>
          <p:nvPr/>
        </p:nvGrpSpPr>
        <p:grpSpPr>
          <a:xfrm flipH="1" flipV="1">
            <a:off x="6201742" y="4302113"/>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7" name="Group 359"/>
          <p:cNvGrpSpPr/>
          <p:nvPr/>
        </p:nvGrpSpPr>
        <p:grpSpPr>
          <a:xfrm flipH="1">
            <a:off x="6273750" y="3942073"/>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42073"/>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19" name="Group 365"/>
          <p:cNvGrpSpPr/>
          <p:nvPr/>
        </p:nvGrpSpPr>
        <p:grpSpPr>
          <a:xfrm flipH="1">
            <a:off x="6561782" y="4158097"/>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42073"/>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21" name="Group 58"/>
          <p:cNvGrpSpPr>
            <a:grpSpLocks noChangeAspect="1"/>
          </p:cNvGrpSpPr>
          <p:nvPr/>
        </p:nvGrpSpPr>
        <p:grpSpPr>
          <a:xfrm flipH="1" flipV="1">
            <a:off x="8217966" y="4302113"/>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2" name="Group 61"/>
          <p:cNvGrpSpPr>
            <a:grpSpLocks noChangeAspect="1"/>
          </p:cNvGrpSpPr>
          <p:nvPr/>
        </p:nvGrpSpPr>
        <p:grpSpPr>
          <a:xfrm flipH="1" flipV="1">
            <a:off x="8578006" y="4302113"/>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24" name="Group 380"/>
          <p:cNvGrpSpPr/>
          <p:nvPr/>
        </p:nvGrpSpPr>
        <p:grpSpPr>
          <a:xfrm flipH="1">
            <a:off x="8289974" y="4158097"/>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29" name="Group 394"/>
          <p:cNvGrpSpPr/>
          <p:nvPr/>
        </p:nvGrpSpPr>
        <p:grpSpPr>
          <a:xfrm flipH="1">
            <a:off x="9226078" y="3942073"/>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1561"/>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97425"/>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47419"/>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4004556"/>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Port filtering entities</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271691" y="1624236"/>
            <a:ext cx="4265277" cy="6148561"/>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511051" y="3066268"/>
            <a:ext cx="4795243" cy="4534632"/>
          </a:xfrm>
          <a:prstGeom prst="rect">
            <a:avLst/>
          </a:prstGeom>
          <a:noFill/>
          <a:ln w="9525">
            <a:noFill/>
            <a:miter lim="800000"/>
            <a:headEnd/>
            <a:tailEnd/>
          </a:ln>
        </p:spPr>
      </p:pic>
      <p:sp>
        <p:nvSpPr>
          <p:cNvPr id="7" name="TextBox 6"/>
          <p:cNvSpPr txBox="1"/>
          <p:nvPr/>
        </p:nvSpPr>
        <p:spPr>
          <a:xfrm>
            <a:off x="583059" y="1840260"/>
            <a:ext cx="5112567" cy="738664"/>
          </a:xfrm>
          <a:prstGeom prst="rect">
            <a:avLst/>
          </a:prstGeom>
          <a:noFill/>
        </p:spPr>
        <p:txBody>
          <a:bodyPr wrap="square" lIns="0" tIns="0" rIns="0" bIns="0" rtlCol="0">
            <a:spAutoFit/>
          </a:bodyPr>
          <a:lstStyle/>
          <a:p>
            <a:r>
              <a:rPr lang="en-GB" sz="1600" b="0" dirty="0" smtClean="0"/>
              <a:t>Figures 22-2 and 22-4 in 802.1Q illustrate the location of the port filtering entities in a bridge port. How to apply these specifications in the case of a CBP?</a:t>
            </a:r>
            <a:endParaRPr lang="en-US" sz="1600" b="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Port filtering entities location in CBP?</a:t>
            </a:r>
            <a:endParaRPr lang="en-US" dirty="0"/>
          </a:p>
        </p:txBody>
      </p:sp>
      <p:sp>
        <p:nvSpPr>
          <p:cNvPr id="3" name="Rectangle 2"/>
          <p:cNvSpPr/>
          <p:nvPr/>
        </p:nvSpPr>
        <p:spPr bwMode="auto">
          <a:xfrm>
            <a:off x="2886734"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2886735"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2886735"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6" name="Straight Connector 5"/>
          <p:cNvCxnSpPr/>
          <p:nvPr/>
        </p:nvCxnSpPr>
        <p:spPr bwMode="auto">
          <a:xfrm>
            <a:off x="3822839"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 name="Rectangle 6"/>
          <p:cNvSpPr/>
          <p:nvPr/>
        </p:nvSpPr>
        <p:spPr bwMode="auto">
          <a:xfrm>
            <a:off x="2886735"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86735" y="3784476"/>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86735"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8673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8673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3174766"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3174766"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53480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53480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Isosceles Triangle 15"/>
          <p:cNvSpPr/>
          <p:nvPr/>
        </p:nvSpPr>
        <p:spPr bwMode="auto">
          <a:xfrm flipV="1">
            <a:off x="305404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 name="Isosceles Triangle 16"/>
          <p:cNvSpPr/>
          <p:nvPr/>
        </p:nvSpPr>
        <p:spPr bwMode="auto">
          <a:xfrm flipV="1">
            <a:off x="4335279"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Rectangle 17"/>
          <p:cNvSpPr/>
          <p:nvPr/>
        </p:nvSpPr>
        <p:spPr bwMode="auto">
          <a:xfrm>
            <a:off x="382341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2283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418287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418287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47091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470910"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389484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 name="Flowchart: Delay 25"/>
          <p:cNvSpPr/>
          <p:nvPr/>
        </p:nvSpPr>
        <p:spPr bwMode="auto">
          <a:xfrm rot="16200000">
            <a:off x="396685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 name="Flowchart: Delay 26"/>
          <p:cNvSpPr/>
          <p:nvPr/>
        </p:nvSpPr>
        <p:spPr bwMode="auto">
          <a:xfrm rot="5400000" flipV="1">
            <a:off x="396685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flipV="1">
            <a:off x="389484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 name="Isosceles Triangle 28"/>
          <p:cNvSpPr/>
          <p:nvPr/>
        </p:nvSpPr>
        <p:spPr bwMode="auto">
          <a:xfrm>
            <a:off x="4167972"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Flowchart: Delay 30"/>
          <p:cNvSpPr/>
          <p:nvPr/>
        </p:nvSpPr>
        <p:spPr bwMode="auto">
          <a:xfrm rot="16200000">
            <a:off x="4239980"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 name="Flowchart: Delay 31"/>
          <p:cNvSpPr/>
          <p:nvPr/>
        </p:nvSpPr>
        <p:spPr bwMode="auto">
          <a:xfrm rot="5400000" flipV="1">
            <a:off x="4239980"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 name="Isosceles Triangle 32"/>
          <p:cNvSpPr/>
          <p:nvPr/>
        </p:nvSpPr>
        <p:spPr bwMode="auto">
          <a:xfrm flipV="1">
            <a:off x="4167972"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447091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Flowchart: Delay 35"/>
          <p:cNvSpPr/>
          <p:nvPr/>
        </p:nvSpPr>
        <p:spPr bwMode="auto">
          <a:xfrm rot="16200000">
            <a:off x="454291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Flowchart: Delay 36"/>
          <p:cNvSpPr/>
          <p:nvPr/>
        </p:nvSpPr>
        <p:spPr bwMode="auto">
          <a:xfrm rot="5400000" flipV="1">
            <a:off x="454291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Isosceles Triangle 37"/>
          <p:cNvSpPr/>
          <p:nvPr/>
        </p:nvSpPr>
        <p:spPr bwMode="auto">
          <a:xfrm flipV="1">
            <a:off x="447091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 name="Isosceles Triangle 38"/>
          <p:cNvSpPr/>
          <p:nvPr/>
        </p:nvSpPr>
        <p:spPr bwMode="auto">
          <a:xfrm>
            <a:off x="294383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 name="Flowchart: Delay 40"/>
          <p:cNvSpPr/>
          <p:nvPr/>
        </p:nvSpPr>
        <p:spPr bwMode="auto">
          <a:xfrm rot="16200000">
            <a:off x="301584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301584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flipV="1">
            <a:off x="294383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3231868"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Flowchart: Delay 45"/>
          <p:cNvSpPr/>
          <p:nvPr/>
        </p:nvSpPr>
        <p:spPr bwMode="auto">
          <a:xfrm rot="16200000">
            <a:off x="3303876"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Flowchart: Delay 46"/>
          <p:cNvSpPr/>
          <p:nvPr/>
        </p:nvSpPr>
        <p:spPr bwMode="auto">
          <a:xfrm rot="5400000" flipV="1">
            <a:off x="3303876"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 name="Isosceles Triangle 47"/>
          <p:cNvSpPr/>
          <p:nvPr/>
        </p:nvSpPr>
        <p:spPr bwMode="auto">
          <a:xfrm flipV="1">
            <a:off x="3231868"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Isosceles Triangle 48"/>
          <p:cNvSpPr/>
          <p:nvPr/>
        </p:nvSpPr>
        <p:spPr bwMode="auto">
          <a:xfrm>
            <a:off x="353480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 name="Flowchart: Delay 50"/>
          <p:cNvSpPr/>
          <p:nvPr/>
        </p:nvSpPr>
        <p:spPr bwMode="auto">
          <a:xfrm rot="16200000">
            <a:off x="360681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Flowchart: Delay 51"/>
          <p:cNvSpPr/>
          <p:nvPr/>
        </p:nvSpPr>
        <p:spPr bwMode="auto">
          <a:xfrm rot="5400000" flipV="1">
            <a:off x="360681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 name="Isosceles Triangle 52"/>
          <p:cNvSpPr/>
          <p:nvPr/>
        </p:nvSpPr>
        <p:spPr bwMode="auto">
          <a:xfrm flipV="1">
            <a:off x="353480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Isosceles Triangle 53"/>
          <p:cNvSpPr/>
          <p:nvPr/>
        </p:nvSpPr>
        <p:spPr bwMode="auto">
          <a:xfrm flipV="1">
            <a:off x="3687207"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5" name="Straight Arrow Connector 54"/>
          <p:cNvCxnSpPr/>
          <p:nvPr/>
        </p:nvCxnSpPr>
        <p:spPr bwMode="auto">
          <a:xfrm>
            <a:off x="295027" y="1264196"/>
            <a:ext cx="580" cy="208823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6" name="TextBox 55"/>
          <p:cNvSpPr txBox="1"/>
          <p:nvPr/>
        </p:nvSpPr>
        <p:spPr>
          <a:xfrm rot="16200000" flipH="1">
            <a:off x="114241" y="2237650"/>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57" name="Straight Arrow Connector 56"/>
          <p:cNvCxnSpPr/>
          <p:nvPr/>
        </p:nvCxnSpPr>
        <p:spPr bwMode="auto">
          <a:xfrm>
            <a:off x="293867" y="3559160"/>
            <a:ext cx="580" cy="14494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8" name="TextBox 57"/>
          <p:cNvSpPr txBox="1"/>
          <p:nvPr/>
        </p:nvSpPr>
        <p:spPr>
          <a:xfrm rot="16200000" flipH="1">
            <a:off x="68777" y="4206878"/>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59" name="TextBox 58"/>
          <p:cNvSpPr txBox="1"/>
          <p:nvPr/>
        </p:nvSpPr>
        <p:spPr>
          <a:xfrm>
            <a:off x="9440043" y="133620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60" name="TextBox 59"/>
          <p:cNvSpPr txBox="1"/>
          <p:nvPr/>
        </p:nvSpPr>
        <p:spPr>
          <a:xfrm>
            <a:off x="9368035" y="4639280"/>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62" name="TextBox 61"/>
          <p:cNvSpPr txBox="1"/>
          <p:nvPr/>
        </p:nvSpPr>
        <p:spPr>
          <a:xfrm>
            <a:off x="9656067" y="3374494"/>
            <a:ext cx="1008112" cy="553998"/>
          </a:xfrm>
          <a:prstGeom prst="rect">
            <a:avLst/>
          </a:prstGeom>
          <a:noFill/>
        </p:spPr>
        <p:txBody>
          <a:bodyPr wrap="square" lIns="0" tIns="0" rIns="0" bIns="0" rtlCol="0">
            <a:spAutoFit/>
          </a:bodyPr>
          <a:lstStyle/>
          <a:p>
            <a:pPr algn="ctr"/>
            <a:r>
              <a:rPr lang="en-GB" sz="1200" b="0" dirty="0" smtClean="0"/>
              <a:t>SVLAN to BVLAN/TESI </a:t>
            </a:r>
            <a:r>
              <a:rPr lang="en-GB" sz="1200" b="0" dirty="0" err="1" smtClean="0"/>
              <a:t>muxes</a:t>
            </a:r>
            <a:endParaRPr lang="en-GB" sz="1200" b="0" dirty="0" smtClean="0"/>
          </a:p>
        </p:txBody>
      </p:sp>
      <p:sp>
        <p:nvSpPr>
          <p:cNvPr id="63" name="Rectangle 62"/>
          <p:cNvSpPr/>
          <p:nvPr/>
        </p:nvSpPr>
        <p:spPr bwMode="auto">
          <a:xfrm>
            <a:off x="2887314"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2887314"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65" name="TextBox 64"/>
          <p:cNvSpPr txBox="1"/>
          <p:nvPr/>
        </p:nvSpPr>
        <p:spPr>
          <a:xfrm>
            <a:off x="9440043" y="205628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66" name="Rectangle 65"/>
          <p:cNvSpPr/>
          <p:nvPr/>
        </p:nvSpPr>
        <p:spPr bwMode="auto">
          <a:xfrm>
            <a:off x="151011" y="5008612"/>
            <a:ext cx="9577064" cy="360040"/>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a:off x="223019" y="904156"/>
            <a:ext cx="9577064" cy="36004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2887314" y="443254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72" name="Straight Arrow Connector 71"/>
          <p:cNvCxnSpPr/>
          <p:nvPr/>
        </p:nvCxnSpPr>
        <p:spPr bwMode="auto">
          <a:xfrm>
            <a:off x="2527275" y="4504556"/>
            <a:ext cx="360040" cy="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5" name="Rectangle 74"/>
          <p:cNvSpPr/>
          <p:nvPr/>
        </p:nvSpPr>
        <p:spPr bwMode="auto">
          <a:xfrm>
            <a:off x="5046974"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a:off x="5046975"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a:off x="5046975"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5983079"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 name="Rectangle 78"/>
          <p:cNvSpPr/>
          <p:nvPr/>
        </p:nvSpPr>
        <p:spPr bwMode="auto">
          <a:xfrm>
            <a:off x="5046975"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a:off x="5046975" y="3784476"/>
            <a:ext cx="1872208" cy="86409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6.11, 9.5c</a:t>
            </a: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charset="0"/>
              <a:ea typeface="MS PGothic" pitchFamily="34" charset="-128"/>
            </a:endParaRPr>
          </a:p>
        </p:txBody>
      </p:sp>
      <p:sp>
        <p:nvSpPr>
          <p:cNvPr id="81" name="Rectangle 80"/>
          <p:cNvSpPr/>
          <p:nvPr/>
        </p:nvSpPr>
        <p:spPr bwMode="auto">
          <a:xfrm>
            <a:off x="5046975"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a:off x="504697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3" name="Rectangle 82"/>
          <p:cNvSpPr/>
          <p:nvPr/>
        </p:nvSpPr>
        <p:spPr bwMode="auto">
          <a:xfrm>
            <a:off x="504697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4" name="Rectangle 83"/>
          <p:cNvSpPr/>
          <p:nvPr/>
        </p:nvSpPr>
        <p:spPr bwMode="auto">
          <a:xfrm>
            <a:off x="5335006"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5335006"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6" name="Rectangle 85"/>
          <p:cNvSpPr/>
          <p:nvPr/>
        </p:nvSpPr>
        <p:spPr bwMode="auto">
          <a:xfrm>
            <a:off x="569504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7" name="Rectangle 86"/>
          <p:cNvSpPr/>
          <p:nvPr/>
        </p:nvSpPr>
        <p:spPr bwMode="auto">
          <a:xfrm>
            <a:off x="569504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8" name="Isosceles Triangle 87"/>
          <p:cNvSpPr/>
          <p:nvPr/>
        </p:nvSpPr>
        <p:spPr bwMode="auto">
          <a:xfrm flipV="1">
            <a:off x="521428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Isosceles Triangle 88"/>
          <p:cNvSpPr/>
          <p:nvPr/>
        </p:nvSpPr>
        <p:spPr bwMode="auto">
          <a:xfrm flipV="1">
            <a:off x="6495519"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598365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1" name="Rectangle 90"/>
          <p:cNvSpPr/>
          <p:nvPr/>
        </p:nvSpPr>
        <p:spPr bwMode="auto">
          <a:xfrm>
            <a:off x="598307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2" name="Rectangle 91"/>
          <p:cNvSpPr/>
          <p:nvPr/>
        </p:nvSpPr>
        <p:spPr bwMode="auto">
          <a:xfrm>
            <a:off x="634311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3" name="Rectangle 92"/>
          <p:cNvSpPr/>
          <p:nvPr/>
        </p:nvSpPr>
        <p:spPr bwMode="auto">
          <a:xfrm>
            <a:off x="634311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4" name="Rectangle 93"/>
          <p:cNvSpPr/>
          <p:nvPr/>
        </p:nvSpPr>
        <p:spPr bwMode="auto">
          <a:xfrm>
            <a:off x="663115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 name="Rectangle 94"/>
          <p:cNvSpPr/>
          <p:nvPr/>
        </p:nvSpPr>
        <p:spPr bwMode="auto">
          <a:xfrm>
            <a:off x="6631150"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 name="Isosceles Triangle 95"/>
          <p:cNvSpPr/>
          <p:nvPr/>
        </p:nvSpPr>
        <p:spPr bwMode="auto">
          <a:xfrm>
            <a:off x="605508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Flowchart: Delay 96"/>
          <p:cNvSpPr/>
          <p:nvPr/>
        </p:nvSpPr>
        <p:spPr bwMode="auto">
          <a:xfrm rot="16200000">
            <a:off x="612709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Flowchart: Delay 97"/>
          <p:cNvSpPr/>
          <p:nvPr/>
        </p:nvSpPr>
        <p:spPr bwMode="auto">
          <a:xfrm rot="5400000" flipV="1">
            <a:off x="612709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 name="Isosceles Triangle 98"/>
          <p:cNvSpPr/>
          <p:nvPr/>
        </p:nvSpPr>
        <p:spPr bwMode="auto">
          <a:xfrm flipV="1">
            <a:off x="605508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0" name="Isosceles Triangle 99"/>
          <p:cNvSpPr/>
          <p:nvPr/>
        </p:nvSpPr>
        <p:spPr bwMode="auto">
          <a:xfrm>
            <a:off x="6328212"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 name="Flowchart: Delay 100"/>
          <p:cNvSpPr/>
          <p:nvPr/>
        </p:nvSpPr>
        <p:spPr bwMode="auto">
          <a:xfrm rot="16200000">
            <a:off x="6400220"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 name="Flowchart: Delay 101"/>
          <p:cNvSpPr/>
          <p:nvPr/>
        </p:nvSpPr>
        <p:spPr bwMode="auto">
          <a:xfrm rot="5400000" flipV="1">
            <a:off x="6400220"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 name="Isosceles Triangle 102"/>
          <p:cNvSpPr/>
          <p:nvPr/>
        </p:nvSpPr>
        <p:spPr bwMode="auto">
          <a:xfrm flipV="1">
            <a:off x="6328212"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 name="Isosceles Triangle 103"/>
          <p:cNvSpPr/>
          <p:nvPr/>
        </p:nvSpPr>
        <p:spPr bwMode="auto">
          <a:xfrm>
            <a:off x="663115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 name="Flowchart: Delay 104"/>
          <p:cNvSpPr/>
          <p:nvPr/>
        </p:nvSpPr>
        <p:spPr bwMode="auto">
          <a:xfrm rot="16200000">
            <a:off x="670315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6" name="Flowchart: Delay 105"/>
          <p:cNvSpPr/>
          <p:nvPr/>
        </p:nvSpPr>
        <p:spPr bwMode="auto">
          <a:xfrm rot="5400000" flipV="1">
            <a:off x="670315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7" name="Isosceles Triangle 106"/>
          <p:cNvSpPr/>
          <p:nvPr/>
        </p:nvSpPr>
        <p:spPr bwMode="auto">
          <a:xfrm flipV="1">
            <a:off x="663115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8" name="Isosceles Triangle 107"/>
          <p:cNvSpPr/>
          <p:nvPr/>
        </p:nvSpPr>
        <p:spPr bwMode="auto">
          <a:xfrm>
            <a:off x="510407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9" name="Flowchart: Delay 108"/>
          <p:cNvSpPr/>
          <p:nvPr/>
        </p:nvSpPr>
        <p:spPr bwMode="auto">
          <a:xfrm rot="16200000">
            <a:off x="517608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0" name="Flowchart: Delay 109"/>
          <p:cNvSpPr/>
          <p:nvPr/>
        </p:nvSpPr>
        <p:spPr bwMode="auto">
          <a:xfrm rot="5400000" flipV="1">
            <a:off x="517608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 name="Isosceles Triangle 110"/>
          <p:cNvSpPr/>
          <p:nvPr/>
        </p:nvSpPr>
        <p:spPr bwMode="auto">
          <a:xfrm flipV="1">
            <a:off x="510407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 name="Isosceles Triangle 111"/>
          <p:cNvSpPr/>
          <p:nvPr/>
        </p:nvSpPr>
        <p:spPr bwMode="auto">
          <a:xfrm>
            <a:off x="5392108"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3" name="Flowchart: Delay 112"/>
          <p:cNvSpPr/>
          <p:nvPr/>
        </p:nvSpPr>
        <p:spPr bwMode="auto">
          <a:xfrm rot="16200000">
            <a:off x="5464116"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lowchart: Delay 113"/>
          <p:cNvSpPr/>
          <p:nvPr/>
        </p:nvSpPr>
        <p:spPr bwMode="auto">
          <a:xfrm rot="5400000" flipV="1">
            <a:off x="5464116"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Isosceles Triangle 114"/>
          <p:cNvSpPr/>
          <p:nvPr/>
        </p:nvSpPr>
        <p:spPr bwMode="auto">
          <a:xfrm flipV="1">
            <a:off x="5392108"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6" name="Isosceles Triangle 115"/>
          <p:cNvSpPr/>
          <p:nvPr/>
        </p:nvSpPr>
        <p:spPr bwMode="auto">
          <a:xfrm>
            <a:off x="569504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 name="Flowchart: Delay 116"/>
          <p:cNvSpPr/>
          <p:nvPr/>
        </p:nvSpPr>
        <p:spPr bwMode="auto">
          <a:xfrm rot="16200000">
            <a:off x="576705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lowchart: Delay 117"/>
          <p:cNvSpPr/>
          <p:nvPr/>
        </p:nvSpPr>
        <p:spPr bwMode="auto">
          <a:xfrm rot="5400000" flipV="1">
            <a:off x="576705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Isosceles Triangle 118"/>
          <p:cNvSpPr/>
          <p:nvPr/>
        </p:nvSpPr>
        <p:spPr bwMode="auto">
          <a:xfrm flipV="1">
            <a:off x="569504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0" name="Isosceles Triangle 119"/>
          <p:cNvSpPr/>
          <p:nvPr/>
        </p:nvSpPr>
        <p:spPr bwMode="auto">
          <a:xfrm flipV="1">
            <a:off x="5847447"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2" name="Rectangle 121"/>
          <p:cNvSpPr/>
          <p:nvPr/>
        </p:nvSpPr>
        <p:spPr bwMode="auto">
          <a:xfrm>
            <a:off x="5047554"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5047554"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24" name="Rectangle 123"/>
          <p:cNvSpPr/>
          <p:nvPr/>
        </p:nvSpPr>
        <p:spPr bwMode="auto">
          <a:xfrm>
            <a:off x="5047554" y="4216524"/>
            <a:ext cx="1872208" cy="144016"/>
          </a:xfrm>
          <a:prstGeom prst="rect">
            <a:avLst/>
          </a:prstGeom>
          <a:noFill/>
          <a:ln w="9525" cap="flat" cmpd="sng" algn="ctr">
            <a:solidFill>
              <a:schemeClr val="tx1"/>
            </a:solidFill>
            <a:prstDash val="dash"/>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25" name="Rectangle 124"/>
          <p:cNvSpPr/>
          <p:nvPr/>
        </p:nvSpPr>
        <p:spPr bwMode="auto">
          <a:xfrm>
            <a:off x="7495827"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495828"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7495828"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8" name="Straight Connector 127"/>
          <p:cNvCxnSpPr/>
          <p:nvPr/>
        </p:nvCxnSpPr>
        <p:spPr bwMode="auto">
          <a:xfrm>
            <a:off x="8431932"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9" name="Rectangle 128"/>
          <p:cNvSpPr/>
          <p:nvPr/>
        </p:nvSpPr>
        <p:spPr bwMode="auto">
          <a:xfrm>
            <a:off x="7495828"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495828"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749582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a:off x="749582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a:off x="7783859"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7783859"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814389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814389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Isosceles Triangle 137"/>
          <p:cNvSpPr/>
          <p:nvPr/>
        </p:nvSpPr>
        <p:spPr bwMode="auto">
          <a:xfrm flipV="1">
            <a:off x="7663135"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Isosceles Triangle 138"/>
          <p:cNvSpPr/>
          <p:nvPr/>
        </p:nvSpPr>
        <p:spPr bwMode="auto">
          <a:xfrm flipV="1">
            <a:off x="894437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Rectangle 139"/>
          <p:cNvSpPr/>
          <p:nvPr/>
        </p:nvSpPr>
        <p:spPr bwMode="auto">
          <a:xfrm>
            <a:off x="843251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8431931"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879197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a:off x="8791971"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4" name="Rectangle 143"/>
          <p:cNvSpPr/>
          <p:nvPr/>
        </p:nvSpPr>
        <p:spPr bwMode="auto">
          <a:xfrm>
            <a:off x="908000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5" name="Rectangle 144"/>
          <p:cNvSpPr/>
          <p:nvPr/>
        </p:nvSpPr>
        <p:spPr bwMode="auto">
          <a:xfrm>
            <a:off x="9080003"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Isosceles Triangle 145"/>
          <p:cNvSpPr/>
          <p:nvPr/>
        </p:nvSpPr>
        <p:spPr bwMode="auto">
          <a:xfrm>
            <a:off x="850394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Flowchart: Delay 146"/>
          <p:cNvSpPr/>
          <p:nvPr/>
        </p:nvSpPr>
        <p:spPr bwMode="auto">
          <a:xfrm rot="16200000">
            <a:off x="857594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8" name="Flowchart: Delay 147"/>
          <p:cNvSpPr/>
          <p:nvPr/>
        </p:nvSpPr>
        <p:spPr bwMode="auto">
          <a:xfrm rot="5400000" flipV="1">
            <a:off x="857594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9" name="Isosceles Triangle 148"/>
          <p:cNvSpPr/>
          <p:nvPr/>
        </p:nvSpPr>
        <p:spPr bwMode="auto">
          <a:xfrm flipV="1">
            <a:off x="850394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0" name="Isosceles Triangle 149"/>
          <p:cNvSpPr/>
          <p:nvPr/>
        </p:nvSpPr>
        <p:spPr bwMode="auto">
          <a:xfrm>
            <a:off x="8777065"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1" name="Flowchart: Delay 150"/>
          <p:cNvSpPr/>
          <p:nvPr/>
        </p:nvSpPr>
        <p:spPr bwMode="auto">
          <a:xfrm rot="16200000">
            <a:off x="8849073"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2" name="Flowchart: Delay 151"/>
          <p:cNvSpPr/>
          <p:nvPr/>
        </p:nvSpPr>
        <p:spPr bwMode="auto">
          <a:xfrm rot="5400000" flipV="1">
            <a:off x="8849073"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Isosceles Triangle 152"/>
          <p:cNvSpPr/>
          <p:nvPr/>
        </p:nvSpPr>
        <p:spPr bwMode="auto">
          <a:xfrm flipV="1">
            <a:off x="8777065"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Isosceles Triangle 153"/>
          <p:cNvSpPr/>
          <p:nvPr/>
        </p:nvSpPr>
        <p:spPr bwMode="auto">
          <a:xfrm>
            <a:off x="9080004"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5" name="Flowchart: Delay 154"/>
          <p:cNvSpPr/>
          <p:nvPr/>
        </p:nvSpPr>
        <p:spPr bwMode="auto">
          <a:xfrm rot="16200000">
            <a:off x="9152012"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Flowchart: Delay 155"/>
          <p:cNvSpPr/>
          <p:nvPr/>
        </p:nvSpPr>
        <p:spPr bwMode="auto">
          <a:xfrm rot="5400000" flipV="1">
            <a:off x="9152012"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7" name="Isosceles Triangle 156"/>
          <p:cNvSpPr/>
          <p:nvPr/>
        </p:nvSpPr>
        <p:spPr bwMode="auto">
          <a:xfrm flipV="1">
            <a:off x="9080004"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8" name="Isosceles Triangle 157"/>
          <p:cNvSpPr/>
          <p:nvPr/>
        </p:nvSpPr>
        <p:spPr bwMode="auto">
          <a:xfrm>
            <a:off x="7552929"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16200000">
            <a:off x="7624937"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0" name="Flowchart: Delay 159"/>
          <p:cNvSpPr/>
          <p:nvPr/>
        </p:nvSpPr>
        <p:spPr bwMode="auto">
          <a:xfrm rot="5400000" flipV="1">
            <a:off x="7624937"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flipV="1">
            <a:off x="7552929"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2" name="Isosceles Triangle 161"/>
          <p:cNvSpPr/>
          <p:nvPr/>
        </p:nvSpPr>
        <p:spPr bwMode="auto">
          <a:xfrm>
            <a:off x="784096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3" name="Flowchart: Delay 162"/>
          <p:cNvSpPr/>
          <p:nvPr/>
        </p:nvSpPr>
        <p:spPr bwMode="auto">
          <a:xfrm rot="16200000">
            <a:off x="791296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791296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5" name="Isosceles Triangle 164"/>
          <p:cNvSpPr/>
          <p:nvPr/>
        </p:nvSpPr>
        <p:spPr bwMode="auto">
          <a:xfrm flipV="1">
            <a:off x="784096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814390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7" name="Flowchart: Delay 166"/>
          <p:cNvSpPr/>
          <p:nvPr/>
        </p:nvSpPr>
        <p:spPr bwMode="auto">
          <a:xfrm rot="16200000">
            <a:off x="821590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8" name="Flowchart: Delay 167"/>
          <p:cNvSpPr/>
          <p:nvPr/>
        </p:nvSpPr>
        <p:spPr bwMode="auto">
          <a:xfrm rot="5400000" flipV="1">
            <a:off x="821590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Isosceles Triangle 168"/>
          <p:cNvSpPr/>
          <p:nvPr/>
        </p:nvSpPr>
        <p:spPr bwMode="auto">
          <a:xfrm flipV="1">
            <a:off x="814390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0" name="Isosceles Triangle 169"/>
          <p:cNvSpPr/>
          <p:nvPr/>
        </p:nvSpPr>
        <p:spPr bwMode="auto">
          <a:xfrm flipV="1">
            <a:off x="8296300"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Right Brace 170"/>
          <p:cNvSpPr/>
          <p:nvPr/>
        </p:nvSpPr>
        <p:spPr bwMode="auto">
          <a:xfrm>
            <a:off x="9440043" y="2488332"/>
            <a:ext cx="144016" cy="208823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2" name="Rectangle 171"/>
          <p:cNvSpPr/>
          <p:nvPr/>
        </p:nvSpPr>
        <p:spPr bwMode="auto">
          <a:xfrm>
            <a:off x="7496407"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7496407"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75" name="Rectangle 174"/>
          <p:cNvSpPr/>
          <p:nvPr/>
        </p:nvSpPr>
        <p:spPr bwMode="auto">
          <a:xfrm>
            <a:off x="7495827" y="4000500"/>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7496406" y="3784476"/>
            <a:ext cx="1871629"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a:t>
            </a:r>
            <a:r>
              <a:rPr kumimoji="0" lang="en-US" sz="1100" b="0" i="0" u="none" strike="noStrike" cap="none" normalizeH="0" baseline="0" dirty="0" err="1" smtClean="0">
                <a:ln>
                  <a:noFill/>
                </a:ln>
                <a:solidFill>
                  <a:srgbClr val="C00000"/>
                </a:solidFill>
                <a:effectLst/>
                <a:latin typeface="Arial" charset="0"/>
                <a:ea typeface="MS PGothic" pitchFamily="34" charset="-128"/>
              </a:rPr>
              <a:t>entitIes</a:t>
            </a:r>
            <a:r>
              <a:rPr kumimoji="0" lang="en-US" sz="1100" b="0" i="0" u="none" strike="noStrike" cap="none" normalizeH="0" baseline="0" dirty="0" smtClean="0">
                <a:ln>
                  <a:noFill/>
                </a:ln>
                <a:solidFill>
                  <a:srgbClr val="C00000"/>
                </a:solidFill>
                <a:effectLst/>
                <a:latin typeface="Arial" charset="0"/>
                <a:ea typeface="MS PGothic" pitchFamily="34" charset="-128"/>
              </a:rPr>
              <a:t>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179" name="Straight Arrow Connector 178"/>
          <p:cNvCxnSpPr>
            <a:stCxn id="182" idx="2"/>
          </p:cNvCxnSpPr>
          <p:nvPr/>
        </p:nvCxnSpPr>
        <p:spPr bwMode="auto">
          <a:xfrm flipH="1" flipV="1">
            <a:off x="6919763" y="4288532"/>
            <a:ext cx="266265"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180" name="Straight Arrow Connector 179"/>
          <p:cNvCxnSpPr>
            <a:stCxn id="183" idx="2"/>
          </p:cNvCxnSpPr>
          <p:nvPr/>
        </p:nvCxnSpPr>
        <p:spPr bwMode="auto">
          <a:xfrm flipV="1">
            <a:off x="7240402" y="3856484"/>
            <a:ext cx="255425"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181" name="TextBox 180"/>
          <p:cNvSpPr txBox="1"/>
          <p:nvPr/>
        </p:nvSpPr>
        <p:spPr>
          <a:xfrm>
            <a:off x="2538115" y="4135224"/>
            <a:ext cx="205184" cy="369332"/>
          </a:xfrm>
          <a:prstGeom prst="rect">
            <a:avLst/>
          </a:prstGeom>
          <a:noFill/>
        </p:spPr>
        <p:txBody>
          <a:bodyPr wrap="none" lIns="0" tIns="0" rIns="0" bIns="0" rtlCol="0">
            <a:spAutoFit/>
          </a:bodyPr>
          <a:lstStyle/>
          <a:p>
            <a:r>
              <a:rPr lang="en-GB" sz="2400" b="0" smtClean="0">
                <a:solidFill>
                  <a:srgbClr val="C00000"/>
                </a:solidFill>
              </a:rPr>
              <a:t>B</a:t>
            </a:r>
            <a:endParaRPr lang="en-US" sz="2400" b="0" dirty="0" smtClean="0">
              <a:solidFill>
                <a:srgbClr val="C00000"/>
              </a:solidFill>
            </a:endParaRPr>
          </a:p>
        </p:txBody>
      </p:sp>
      <p:sp>
        <p:nvSpPr>
          <p:cNvPr id="182" name="TextBox 181"/>
          <p:cNvSpPr txBox="1"/>
          <p:nvPr/>
        </p:nvSpPr>
        <p:spPr>
          <a:xfrm>
            <a:off x="7074619" y="3928492"/>
            <a:ext cx="222818" cy="369332"/>
          </a:xfrm>
          <a:prstGeom prst="rect">
            <a:avLst/>
          </a:prstGeom>
          <a:noFill/>
        </p:spPr>
        <p:txBody>
          <a:bodyPr wrap="none" lIns="0" tIns="0" rIns="0" bIns="0" rtlCol="0">
            <a:spAutoFit/>
          </a:bodyPr>
          <a:lstStyle/>
          <a:p>
            <a:r>
              <a:rPr lang="en-GB" sz="2400" b="0" dirty="0" smtClean="0">
                <a:solidFill>
                  <a:srgbClr val="C00000"/>
                </a:solidFill>
              </a:rPr>
              <a:t>C</a:t>
            </a:r>
            <a:endParaRPr lang="en-US" sz="2400" b="0" dirty="0" smtClean="0">
              <a:solidFill>
                <a:srgbClr val="C00000"/>
              </a:solidFill>
            </a:endParaRPr>
          </a:p>
        </p:txBody>
      </p:sp>
      <p:sp>
        <p:nvSpPr>
          <p:cNvPr id="183" name="TextBox 182"/>
          <p:cNvSpPr txBox="1"/>
          <p:nvPr/>
        </p:nvSpPr>
        <p:spPr>
          <a:xfrm>
            <a:off x="7128993" y="3496444"/>
            <a:ext cx="222818" cy="369332"/>
          </a:xfrm>
          <a:prstGeom prst="rect">
            <a:avLst/>
          </a:prstGeom>
          <a:noFill/>
        </p:spPr>
        <p:txBody>
          <a:bodyPr wrap="none" lIns="0" tIns="0" rIns="0" bIns="0" rtlCol="0">
            <a:spAutoFit/>
          </a:bodyPr>
          <a:lstStyle/>
          <a:p>
            <a:r>
              <a:rPr lang="en-GB" sz="2400" b="0" dirty="0" smtClean="0">
                <a:solidFill>
                  <a:srgbClr val="C00000"/>
                </a:solidFill>
              </a:rPr>
              <a:t>D</a:t>
            </a:r>
            <a:endParaRPr lang="en-US" sz="2400" b="0" dirty="0" smtClean="0">
              <a:solidFill>
                <a:srgbClr val="C00000"/>
              </a:solidFill>
            </a:endParaRPr>
          </a:p>
        </p:txBody>
      </p:sp>
      <p:sp>
        <p:nvSpPr>
          <p:cNvPr id="186" name="Trapezoid 185"/>
          <p:cNvSpPr/>
          <p:nvPr/>
        </p:nvSpPr>
        <p:spPr bwMode="auto">
          <a:xfrm>
            <a:off x="5118982"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6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65000"/>
                </a:schemeClr>
              </a:solidFill>
              <a:effectLst/>
              <a:latin typeface="Arial" charset="0"/>
              <a:ea typeface="MS PGothic" pitchFamily="34" charset="-128"/>
            </a:endParaRPr>
          </a:p>
        </p:txBody>
      </p:sp>
      <p:sp>
        <p:nvSpPr>
          <p:cNvPr id="187" name="Trapezoid 186"/>
          <p:cNvSpPr/>
          <p:nvPr/>
        </p:nvSpPr>
        <p:spPr bwMode="auto">
          <a:xfrm flipV="1">
            <a:off x="5118982" y="4432548"/>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sp>
        <p:nvSpPr>
          <p:cNvPr id="188" name="Trapezoid 187"/>
          <p:cNvSpPr/>
          <p:nvPr/>
        </p:nvSpPr>
        <p:spPr bwMode="auto">
          <a:xfrm flipV="1">
            <a:off x="5767054" y="4432548"/>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189" name="Trapezoid 188"/>
          <p:cNvSpPr/>
          <p:nvPr/>
        </p:nvSpPr>
        <p:spPr bwMode="auto">
          <a:xfrm flipV="1">
            <a:off x="6423510" y="4432548"/>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190" name="Rectangle 189"/>
          <p:cNvSpPr/>
          <p:nvPr/>
        </p:nvSpPr>
        <p:spPr bwMode="auto">
          <a:xfrm>
            <a:off x="5118982"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6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65000"/>
                </a:schemeClr>
              </a:solidFill>
              <a:effectLst/>
              <a:latin typeface="Arial" charset="0"/>
              <a:ea typeface="MS PGothic" pitchFamily="34" charset="-128"/>
            </a:endParaRPr>
          </a:p>
        </p:txBody>
      </p:sp>
      <p:sp>
        <p:nvSpPr>
          <p:cNvPr id="191" name="TextBox 190"/>
          <p:cNvSpPr txBox="1"/>
          <p:nvPr/>
        </p:nvSpPr>
        <p:spPr>
          <a:xfrm>
            <a:off x="5190990"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2" name="TextBox 191"/>
          <p:cNvSpPr txBox="1"/>
          <p:nvPr/>
        </p:nvSpPr>
        <p:spPr>
          <a:xfrm>
            <a:off x="5839062"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3" name="TextBox 192"/>
          <p:cNvSpPr txBox="1"/>
          <p:nvPr/>
        </p:nvSpPr>
        <p:spPr>
          <a:xfrm>
            <a:off x="6526700"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4" name="Trapezoid 193"/>
          <p:cNvSpPr/>
          <p:nvPr/>
        </p:nvSpPr>
        <p:spPr bwMode="auto">
          <a:xfrm>
            <a:off x="2959322"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5" name="Trapezoid 194"/>
          <p:cNvSpPr/>
          <p:nvPr/>
        </p:nvSpPr>
        <p:spPr bwMode="auto">
          <a:xfrm flipV="1">
            <a:off x="2959322"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6" name="Trapezoid 195"/>
          <p:cNvSpPr/>
          <p:nvPr/>
        </p:nvSpPr>
        <p:spPr bwMode="auto">
          <a:xfrm flipV="1">
            <a:off x="3607394"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197" name="Trapezoid 196"/>
          <p:cNvSpPr/>
          <p:nvPr/>
        </p:nvSpPr>
        <p:spPr bwMode="auto">
          <a:xfrm flipV="1">
            <a:off x="4263850" y="4216524"/>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198" name="Rectangle 197"/>
          <p:cNvSpPr/>
          <p:nvPr/>
        </p:nvSpPr>
        <p:spPr bwMode="auto">
          <a:xfrm>
            <a:off x="2959322"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9" name="TextBox 198"/>
          <p:cNvSpPr txBox="1"/>
          <p:nvPr/>
        </p:nvSpPr>
        <p:spPr>
          <a:xfrm>
            <a:off x="3031330"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0" name="TextBox 199"/>
          <p:cNvSpPr txBox="1"/>
          <p:nvPr/>
        </p:nvSpPr>
        <p:spPr>
          <a:xfrm>
            <a:off x="3679402"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1" name="TextBox 200"/>
          <p:cNvSpPr txBox="1"/>
          <p:nvPr/>
        </p:nvSpPr>
        <p:spPr>
          <a:xfrm>
            <a:off x="4367040"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2" name="Trapezoid 201"/>
          <p:cNvSpPr/>
          <p:nvPr/>
        </p:nvSpPr>
        <p:spPr bwMode="auto">
          <a:xfrm>
            <a:off x="7567835" y="3990628"/>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03" name="Trapezoid 202"/>
          <p:cNvSpPr/>
          <p:nvPr/>
        </p:nvSpPr>
        <p:spPr bwMode="auto">
          <a:xfrm flipV="1">
            <a:off x="7567835" y="4422676"/>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sp>
        <p:nvSpPr>
          <p:cNvPr id="204" name="Trapezoid 203"/>
          <p:cNvSpPr/>
          <p:nvPr/>
        </p:nvSpPr>
        <p:spPr bwMode="auto">
          <a:xfrm flipV="1">
            <a:off x="8215907" y="4422676"/>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205" name="Trapezoid 204"/>
          <p:cNvSpPr/>
          <p:nvPr/>
        </p:nvSpPr>
        <p:spPr bwMode="auto">
          <a:xfrm flipV="1">
            <a:off x="8872363" y="4422676"/>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206" name="Rectangle 205"/>
          <p:cNvSpPr/>
          <p:nvPr/>
        </p:nvSpPr>
        <p:spPr bwMode="auto">
          <a:xfrm>
            <a:off x="7567835" y="4206652"/>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07" name="TextBox 206"/>
          <p:cNvSpPr txBox="1"/>
          <p:nvPr/>
        </p:nvSpPr>
        <p:spPr>
          <a:xfrm>
            <a:off x="7639843"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8" name="TextBox 207"/>
          <p:cNvSpPr txBox="1"/>
          <p:nvPr/>
        </p:nvSpPr>
        <p:spPr>
          <a:xfrm>
            <a:off x="8287915"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9" name="TextBox 208"/>
          <p:cNvSpPr txBox="1"/>
          <p:nvPr/>
        </p:nvSpPr>
        <p:spPr>
          <a:xfrm>
            <a:off x="8975553"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10" name="TextBox 209"/>
          <p:cNvSpPr txBox="1"/>
          <p:nvPr/>
        </p:nvSpPr>
        <p:spPr>
          <a:xfrm>
            <a:off x="223019" y="5733916"/>
            <a:ext cx="10009112" cy="2154436"/>
          </a:xfrm>
          <a:prstGeom prst="rect">
            <a:avLst/>
          </a:prstGeom>
          <a:noFill/>
        </p:spPr>
        <p:txBody>
          <a:bodyPr wrap="square" lIns="0" tIns="0" rIns="0" bIns="0" rtlCol="0">
            <a:spAutoFit/>
          </a:bodyPr>
          <a:lstStyle/>
          <a:p>
            <a:r>
              <a:rPr lang="en-GB" sz="1400" b="0" dirty="0" smtClean="0"/>
              <a:t>Under normal circumstances, the </a:t>
            </a:r>
            <a:r>
              <a:rPr lang="en-GB" sz="1400" b="0" dirty="0" err="1" smtClean="0"/>
              <a:t>CBPs</a:t>
            </a:r>
            <a:r>
              <a:rPr lang="en-GB" sz="1400" b="0" dirty="0" smtClean="0"/>
              <a:t> are Edge Ports for the  BVLAN Ethernet connections and TESI connections and port filtering should not be performed; i.e. fixed forwarding (correct?). </a:t>
            </a:r>
          </a:p>
          <a:p>
            <a:endParaRPr lang="en-GB" sz="1400" b="0" dirty="0" smtClean="0"/>
          </a:p>
          <a:p>
            <a:r>
              <a:rPr lang="en-GB" sz="1400" b="0" dirty="0" smtClean="0"/>
              <a:t>In a DRNI Portal with two nodes, BVLAN and TESI endpoints are duplicated (one in each portal node). Should port filtering be used to control which of the two endpoints is connected to a BVLAN/TESI? Or should we instead control the Port Map in the VLAN Registration Entry for </a:t>
            </a:r>
            <a:r>
              <a:rPr lang="en-GB" sz="1400" b="0" dirty="0" err="1" smtClean="0"/>
              <a:t>BVLANs</a:t>
            </a:r>
            <a:r>
              <a:rPr lang="en-GB" sz="1400" b="0" dirty="0" smtClean="0"/>
              <a:t> and the Filtering Entry for </a:t>
            </a:r>
            <a:r>
              <a:rPr lang="en-GB" sz="1400" b="0" dirty="0" err="1" smtClean="0"/>
              <a:t>TESIs</a:t>
            </a:r>
            <a:r>
              <a:rPr lang="en-GB" sz="1400" b="0" dirty="0" smtClean="0"/>
              <a:t>? Or other?</a:t>
            </a:r>
          </a:p>
          <a:p>
            <a:endParaRPr lang="en-GB" sz="1400" b="0" dirty="0" smtClean="0"/>
          </a:p>
          <a:p>
            <a:r>
              <a:rPr lang="en-GB" sz="1400" b="0" dirty="0" smtClean="0"/>
              <a:t>For case port filtering can be used, what is the location of the port filtering entries in the CBP: A, B, C, D or other?</a:t>
            </a:r>
            <a:br>
              <a:rPr lang="en-GB" sz="1400" b="0" dirty="0" smtClean="0"/>
            </a:br>
            <a:r>
              <a:rPr lang="en-GB" sz="1400" b="0" dirty="0" smtClean="0"/>
              <a:t>Port filtering may not be the right tool, as BVLAN/TESI MEP functions will generate OAM which is not blocked in case of locations B,C,D. BVLAN and TESI OAM generated by the CBP in the standby gateway node must be blocked.</a:t>
            </a:r>
          </a:p>
        </p:txBody>
      </p:sp>
      <p:sp>
        <p:nvSpPr>
          <p:cNvPr id="211" name="Rectangle 210"/>
          <p:cNvSpPr/>
          <p:nvPr/>
        </p:nvSpPr>
        <p:spPr bwMode="auto">
          <a:xfrm>
            <a:off x="439043"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2" name="Rectangle 211"/>
          <p:cNvSpPr/>
          <p:nvPr/>
        </p:nvSpPr>
        <p:spPr bwMode="auto">
          <a:xfrm>
            <a:off x="439044"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3" name="Rectangle 212"/>
          <p:cNvSpPr/>
          <p:nvPr/>
        </p:nvSpPr>
        <p:spPr bwMode="auto">
          <a:xfrm>
            <a:off x="439044"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14" name="Straight Connector 213"/>
          <p:cNvCxnSpPr/>
          <p:nvPr/>
        </p:nvCxnSpPr>
        <p:spPr bwMode="auto">
          <a:xfrm>
            <a:off x="1375148"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15" name="Rectangle 214"/>
          <p:cNvSpPr/>
          <p:nvPr/>
        </p:nvSpPr>
        <p:spPr bwMode="auto">
          <a:xfrm>
            <a:off x="439044"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439044" y="3784476"/>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439044" y="443254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439043"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439043"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72707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72707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a:off x="108711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a:off x="108711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Isosceles Triangle 223"/>
          <p:cNvSpPr/>
          <p:nvPr/>
        </p:nvSpPr>
        <p:spPr bwMode="auto">
          <a:xfrm flipV="1">
            <a:off x="606351"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5" name="Isosceles Triangle 224"/>
          <p:cNvSpPr/>
          <p:nvPr/>
        </p:nvSpPr>
        <p:spPr bwMode="auto">
          <a:xfrm flipV="1">
            <a:off x="1887588"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Rectangle 225"/>
          <p:cNvSpPr/>
          <p:nvPr/>
        </p:nvSpPr>
        <p:spPr bwMode="auto">
          <a:xfrm>
            <a:off x="137572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7" name="Rectangle 226"/>
          <p:cNvSpPr/>
          <p:nvPr/>
        </p:nvSpPr>
        <p:spPr bwMode="auto">
          <a:xfrm>
            <a:off x="137514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a:off x="173518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a:off x="173518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a:off x="2023220"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a:off x="2023219"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Isosceles Triangle 231"/>
          <p:cNvSpPr/>
          <p:nvPr/>
        </p:nvSpPr>
        <p:spPr bwMode="auto">
          <a:xfrm>
            <a:off x="144715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3" name="Flowchart: Delay 232"/>
          <p:cNvSpPr/>
          <p:nvPr/>
        </p:nvSpPr>
        <p:spPr bwMode="auto">
          <a:xfrm rot="16200000">
            <a:off x="151916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4" name="Flowchart: Delay 233"/>
          <p:cNvSpPr/>
          <p:nvPr/>
        </p:nvSpPr>
        <p:spPr bwMode="auto">
          <a:xfrm rot="5400000" flipV="1">
            <a:off x="151916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Isosceles Triangle 234"/>
          <p:cNvSpPr/>
          <p:nvPr/>
        </p:nvSpPr>
        <p:spPr bwMode="auto">
          <a:xfrm flipV="1">
            <a:off x="144715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Isosceles Triangle 235"/>
          <p:cNvSpPr/>
          <p:nvPr/>
        </p:nvSpPr>
        <p:spPr bwMode="auto">
          <a:xfrm>
            <a:off x="172028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7" name="Flowchart: Delay 236"/>
          <p:cNvSpPr/>
          <p:nvPr/>
        </p:nvSpPr>
        <p:spPr bwMode="auto">
          <a:xfrm rot="16200000">
            <a:off x="179228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Flowchart: Delay 237"/>
          <p:cNvSpPr/>
          <p:nvPr/>
        </p:nvSpPr>
        <p:spPr bwMode="auto">
          <a:xfrm rot="5400000" flipV="1">
            <a:off x="179228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9" name="Isosceles Triangle 238"/>
          <p:cNvSpPr/>
          <p:nvPr/>
        </p:nvSpPr>
        <p:spPr bwMode="auto">
          <a:xfrm flipV="1">
            <a:off x="172028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Isosceles Triangle 239"/>
          <p:cNvSpPr/>
          <p:nvPr/>
        </p:nvSpPr>
        <p:spPr bwMode="auto">
          <a:xfrm>
            <a:off x="202322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1" name="Flowchart: Delay 240"/>
          <p:cNvSpPr/>
          <p:nvPr/>
        </p:nvSpPr>
        <p:spPr bwMode="auto">
          <a:xfrm rot="16200000">
            <a:off x="209522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Flowchart: Delay 241"/>
          <p:cNvSpPr/>
          <p:nvPr/>
        </p:nvSpPr>
        <p:spPr bwMode="auto">
          <a:xfrm rot="5400000" flipV="1">
            <a:off x="209522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3" name="Isosceles Triangle 242"/>
          <p:cNvSpPr/>
          <p:nvPr/>
        </p:nvSpPr>
        <p:spPr bwMode="auto">
          <a:xfrm flipV="1">
            <a:off x="202322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4" name="Isosceles Triangle 243"/>
          <p:cNvSpPr/>
          <p:nvPr/>
        </p:nvSpPr>
        <p:spPr bwMode="auto">
          <a:xfrm>
            <a:off x="496145"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16200000">
            <a:off x="568153"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Flowchart: Delay 245"/>
          <p:cNvSpPr/>
          <p:nvPr/>
        </p:nvSpPr>
        <p:spPr bwMode="auto">
          <a:xfrm rot="5400000" flipV="1">
            <a:off x="568153"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Isosceles Triangle 246"/>
          <p:cNvSpPr/>
          <p:nvPr/>
        </p:nvSpPr>
        <p:spPr bwMode="auto">
          <a:xfrm flipV="1">
            <a:off x="496145"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Isosceles Triangle 247"/>
          <p:cNvSpPr/>
          <p:nvPr/>
        </p:nvSpPr>
        <p:spPr bwMode="auto">
          <a:xfrm>
            <a:off x="78417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9" name="Flowchart: Delay 248"/>
          <p:cNvSpPr/>
          <p:nvPr/>
        </p:nvSpPr>
        <p:spPr bwMode="auto">
          <a:xfrm rot="16200000">
            <a:off x="85618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Flowchart: Delay 249"/>
          <p:cNvSpPr/>
          <p:nvPr/>
        </p:nvSpPr>
        <p:spPr bwMode="auto">
          <a:xfrm rot="5400000" flipV="1">
            <a:off x="85618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1" name="Isosceles Triangle 250"/>
          <p:cNvSpPr/>
          <p:nvPr/>
        </p:nvSpPr>
        <p:spPr bwMode="auto">
          <a:xfrm flipV="1">
            <a:off x="78417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Isosceles Triangle 251"/>
          <p:cNvSpPr/>
          <p:nvPr/>
        </p:nvSpPr>
        <p:spPr bwMode="auto">
          <a:xfrm>
            <a:off x="108711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3" name="Flowchart: Delay 252"/>
          <p:cNvSpPr/>
          <p:nvPr/>
        </p:nvSpPr>
        <p:spPr bwMode="auto">
          <a:xfrm rot="16200000">
            <a:off x="115912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Flowchart: Delay 253"/>
          <p:cNvSpPr/>
          <p:nvPr/>
        </p:nvSpPr>
        <p:spPr bwMode="auto">
          <a:xfrm rot="5400000" flipV="1">
            <a:off x="115912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V="1">
            <a:off x="108711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flipV="1">
            <a:off x="1239516"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Rectangle 256"/>
          <p:cNvSpPr/>
          <p:nvPr/>
        </p:nvSpPr>
        <p:spPr bwMode="auto">
          <a:xfrm>
            <a:off x="439623"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439623"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259" name="Rectangle 258"/>
          <p:cNvSpPr/>
          <p:nvPr/>
        </p:nvSpPr>
        <p:spPr bwMode="auto">
          <a:xfrm>
            <a:off x="439623" y="479258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260" name="Straight Arrow Connector 259"/>
          <p:cNvCxnSpPr/>
          <p:nvPr/>
        </p:nvCxnSpPr>
        <p:spPr bwMode="auto">
          <a:xfrm flipH="1" flipV="1">
            <a:off x="2311831" y="4855304"/>
            <a:ext cx="287452"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261" name="TextBox 260"/>
          <p:cNvSpPr txBox="1"/>
          <p:nvPr/>
        </p:nvSpPr>
        <p:spPr>
          <a:xfrm>
            <a:off x="2466107" y="4495264"/>
            <a:ext cx="205184" cy="369332"/>
          </a:xfrm>
          <a:prstGeom prst="rect">
            <a:avLst/>
          </a:prstGeom>
          <a:noFill/>
        </p:spPr>
        <p:txBody>
          <a:bodyPr wrap="none" lIns="0" tIns="0" rIns="0" bIns="0" rtlCol="0">
            <a:spAutoFit/>
          </a:bodyPr>
          <a:lstStyle/>
          <a:p>
            <a:r>
              <a:rPr lang="en-GB" sz="2400" b="0" dirty="0" smtClean="0">
                <a:solidFill>
                  <a:srgbClr val="C00000"/>
                </a:solidFill>
              </a:rPr>
              <a:t>A</a:t>
            </a:r>
            <a:endParaRPr lang="en-US" sz="2400" b="0" dirty="0" smtClean="0">
              <a:solidFill>
                <a:srgbClr val="C00000"/>
              </a:solidFill>
            </a:endParaRPr>
          </a:p>
        </p:txBody>
      </p:sp>
      <p:sp>
        <p:nvSpPr>
          <p:cNvPr id="262" name="Trapezoid 261"/>
          <p:cNvSpPr/>
          <p:nvPr/>
        </p:nvSpPr>
        <p:spPr bwMode="auto">
          <a:xfrm>
            <a:off x="511631"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3" name="Trapezoid 262"/>
          <p:cNvSpPr/>
          <p:nvPr/>
        </p:nvSpPr>
        <p:spPr bwMode="auto">
          <a:xfrm flipV="1">
            <a:off x="511631"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4" name="Trapezoid 263"/>
          <p:cNvSpPr/>
          <p:nvPr/>
        </p:nvSpPr>
        <p:spPr bwMode="auto">
          <a:xfrm flipV="1">
            <a:off x="1159703"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265" name="Trapezoid 264"/>
          <p:cNvSpPr/>
          <p:nvPr/>
        </p:nvSpPr>
        <p:spPr bwMode="auto">
          <a:xfrm flipV="1">
            <a:off x="1816159" y="4216524"/>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266" name="Rectangle 265"/>
          <p:cNvSpPr/>
          <p:nvPr/>
        </p:nvSpPr>
        <p:spPr bwMode="auto">
          <a:xfrm>
            <a:off x="511631"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7" name="TextBox 266"/>
          <p:cNvSpPr txBox="1"/>
          <p:nvPr/>
        </p:nvSpPr>
        <p:spPr>
          <a:xfrm>
            <a:off x="622625"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68" name="TextBox 267"/>
          <p:cNvSpPr txBox="1"/>
          <p:nvPr/>
        </p:nvSpPr>
        <p:spPr>
          <a:xfrm>
            <a:off x="1231711"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69" name="TextBox 268"/>
          <p:cNvSpPr txBox="1"/>
          <p:nvPr/>
        </p:nvSpPr>
        <p:spPr>
          <a:xfrm>
            <a:off x="1919349"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1011" y="184076"/>
            <a:ext cx="10297144" cy="1015529"/>
          </a:xfrm>
        </p:spPr>
        <p:txBody>
          <a:bodyPr/>
          <a:lstStyle/>
          <a:p>
            <a:r>
              <a:rPr lang="en-GB" sz="3200" dirty="0" smtClean="0"/>
              <a:t>PBB Domain with G.8031 SNC protected SVLAN EC</a:t>
            </a:r>
            <a:endParaRPr lang="en-US" sz="3200"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58"/>
          <p:cNvGrpSpPr>
            <a:grpSpLocks noChangeAspect="1"/>
          </p:cNvGrpSpPr>
          <p:nvPr/>
        </p:nvGrpSpPr>
        <p:grpSpPr>
          <a:xfrm flipV="1">
            <a:off x="3463379" y="7384876"/>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1"/>
          <p:cNvGrpSpPr>
            <a:grpSpLocks noChangeAspect="1"/>
          </p:cNvGrpSpPr>
          <p:nvPr/>
        </p:nvGrpSpPr>
        <p:grpSpPr>
          <a:xfrm flipV="1">
            <a:off x="2383259" y="7384876"/>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4"/>
          <p:cNvGrpSpPr>
            <a:grpSpLocks noChangeAspect="1"/>
          </p:cNvGrpSpPr>
          <p:nvPr/>
        </p:nvGrpSpPr>
        <p:grpSpPr>
          <a:xfrm flipV="1">
            <a:off x="2023219" y="7384876"/>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7394" y="6145014"/>
            <a:ext cx="1008113" cy="1743918"/>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 name="connsiteX0" fmla="*/ 0 w 1009650"/>
              <a:gd name="connsiteY0" fmla="*/ 1231900 h 1855986"/>
              <a:gd name="connsiteX1" fmla="*/ 2505 w 1009650"/>
              <a:gd name="connsiteY1" fmla="*/ 1855986 h 1855986"/>
              <a:gd name="connsiteX2" fmla="*/ 1009650 w 1009650"/>
              <a:gd name="connsiteY2" fmla="*/ 1454150 h 1855986"/>
              <a:gd name="connsiteX3" fmla="*/ 1009650 w 1009650"/>
              <a:gd name="connsiteY3" fmla="*/ 0 h 1855986"/>
              <a:gd name="connsiteX0" fmla="*/ 0 w 1009650"/>
              <a:gd name="connsiteY0" fmla="*/ 1231900 h 1743918"/>
              <a:gd name="connsiteX1" fmla="*/ 2505 w 1009650"/>
              <a:gd name="connsiteY1" fmla="*/ 1743918 h 1743918"/>
              <a:gd name="connsiteX2" fmla="*/ 1009650 w 1009650"/>
              <a:gd name="connsiteY2" fmla="*/ 1454150 h 1743918"/>
              <a:gd name="connsiteX3" fmla="*/ 1009650 w 1009650"/>
              <a:gd name="connsiteY3" fmla="*/ 0 h 1743918"/>
              <a:gd name="connsiteX0" fmla="*/ 0 w 1010617"/>
              <a:gd name="connsiteY0" fmla="*/ 1231900 h 1743918"/>
              <a:gd name="connsiteX1" fmla="*/ 2505 w 1010617"/>
              <a:gd name="connsiteY1" fmla="*/ 1743918 h 1743918"/>
              <a:gd name="connsiteX2" fmla="*/ 1010617 w 1010617"/>
              <a:gd name="connsiteY2" fmla="*/ 1743918 h 1743918"/>
              <a:gd name="connsiteX3" fmla="*/ 1009650 w 1010617"/>
              <a:gd name="connsiteY3" fmla="*/ 0 h 1743918"/>
              <a:gd name="connsiteX0" fmla="*/ 0 w 1008112"/>
              <a:gd name="connsiteY0" fmla="*/ 1455886 h 1743918"/>
              <a:gd name="connsiteX1" fmla="*/ 0 w 1008112"/>
              <a:gd name="connsiteY1" fmla="*/ 1743918 h 1743918"/>
              <a:gd name="connsiteX2" fmla="*/ 1008112 w 1008112"/>
              <a:gd name="connsiteY2" fmla="*/ 1743918 h 1743918"/>
              <a:gd name="connsiteX3" fmla="*/ 1007145 w 1008112"/>
              <a:gd name="connsiteY3" fmla="*/ 0 h 1743918"/>
              <a:gd name="connsiteX0" fmla="*/ 0 w 1008113"/>
              <a:gd name="connsiteY0" fmla="*/ 1527894 h 1743918"/>
              <a:gd name="connsiteX1" fmla="*/ 1 w 1008113"/>
              <a:gd name="connsiteY1" fmla="*/ 1743918 h 1743918"/>
              <a:gd name="connsiteX2" fmla="*/ 1008113 w 1008113"/>
              <a:gd name="connsiteY2" fmla="*/ 1743918 h 1743918"/>
              <a:gd name="connsiteX3" fmla="*/ 1007146 w 1008113"/>
              <a:gd name="connsiteY3" fmla="*/ 0 h 1743918"/>
            </a:gdLst>
            <a:ahLst/>
            <a:cxnLst>
              <a:cxn ang="0">
                <a:pos x="connsiteX0" y="connsiteY0"/>
              </a:cxn>
              <a:cxn ang="0">
                <a:pos x="connsiteX1" y="connsiteY1"/>
              </a:cxn>
              <a:cxn ang="0">
                <a:pos x="connsiteX2" y="connsiteY2"/>
              </a:cxn>
              <a:cxn ang="0">
                <a:pos x="connsiteX3" y="connsiteY3"/>
              </a:cxn>
            </a:cxnLst>
            <a:rect l="l" t="t" r="r" b="b"/>
            <a:pathLst>
              <a:path w="1008113" h="1743918">
                <a:moveTo>
                  <a:pt x="0" y="1527894"/>
                </a:moveTo>
                <a:cubicBezTo>
                  <a:pt x="0" y="1599902"/>
                  <a:pt x="1" y="1671910"/>
                  <a:pt x="1" y="1743918"/>
                </a:cubicBezTo>
                <a:lnTo>
                  <a:pt x="1008113" y="1743918"/>
                </a:lnTo>
                <a:cubicBezTo>
                  <a:pt x="1007791" y="1162612"/>
                  <a:pt x="1007468" y="581306"/>
                  <a:pt x="1007146" y="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4"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8"/>
          <p:cNvGrpSpPr>
            <a:grpSpLocks noChangeAspect="1"/>
          </p:cNvGrpSpPr>
          <p:nvPr/>
        </p:nvGrpSpPr>
        <p:grpSpPr>
          <a:xfrm flipH="1" flipV="1">
            <a:off x="6919763" y="7384876"/>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4" name="Group 61"/>
          <p:cNvGrpSpPr>
            <a:grpSpLocks noChangeAspect="1"/>
          </p:cNvGrpSpPr>
          <p:nvPr/>
        </p:nvGrpSpPr>
        <p:grpSpPr>
          <a:xfrm flipH="1" flipV="1">
            <a:off x="7999883" y="7384876"/>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64"/>
          <p:cNvGrpSpPr>
            <a:grpSpLocks noChangeAspect="1"/>
          </p:cNvGrpSpPr>
          <p:nvPr/>
        </p:nvGrpSpPr>
        <p:grpSpPr>
          <a:xfrm flipH="1" flipV="1">
            <a:off x="8359923" y="7384876"/>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5666" y="6145014"/>
            <a:ext cx="1008948" cy="1743918"/>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 name="connsiteX0" fmla="*/ 0 w 1010617"/>
              <a:gd name="connsiteY0" fmla="*/ 1231900 h 1743918"/>
              <a:gd name="connsiteX1" fmla="*/ 0 w 1010617"/>
              <a:gd name="connsiteY1" fmla="*/ 1454150 h 1743918"/>
              <a:gd name="connsiteX2" fmla="*/ 1010617 w 1010617"/>
              <a:gd name="connsiteY2" fmla="*/ 1743918 h 1743918"/>
              <a:gd name="connsiteX3" fmla="*/ 1009650 w 1010617"/>
              <a:gd name="connsiteY3" fmla="*/ 0 h 1743918"/>
              <a:gd name="connsiteX0" fmla="*/ 0 w 1010617"/>
              <a:gd name="connsiteY0" fmla="*/ 1231900 h 1743918"/>
              <a:gd name="connsiteX1" fmla="*/ 2504 w 1010617"/>
              <a:gd name="connsiteY1" fmla="*/ 1743918 h 1743918"/>
              <a:gd name="connsiteX2" fmla="*/ 1010617 w 1010617"/>
              <a:gd name="connsiteY2" fmla="*/ 1743918 h 1743918"/>
              <a:gd name="connsiteX3" fmla="*/ 1009650 w 1010617"/>
              <a:gd name="connsiteY3" fmla="*/ 0 h 1743918"/>
              <a:gd name="connsiteX0" fmla="*/ 835 w 1008948"/>
              <a:gd name="connsiteY0" fmla="*/ 1527894 h 1743918"/>
              <a:gd name="connsiteX1" fmla="*/ 835 w 1008948"/>
              <a:gd name="connsiteY1" fmla="*/ 1743918 h 1743918"/>
              <a:gd name="connsiteX2" fmla="*/ 1008948 w 1008948"/>
              <a:gd name="connsiteY2" fmla="*/ 1743918 h 1743918"/>
              <a:gd name="connsiteX3" fmla="*/ 1007981 w 1008948"/>
              <a:gd name="connsiteY3" fmla="*/ 0 h 1743918"/>
            </a:gdLst>
            <a:ahLst/>
            <a:cxnLst>
              <a:cxn ang="0">
                <a:pos x="connsiteX0" y="connsiteY0"/>
              </a:cxn>
              <a:cxn ang="0">
                <a:pos x="connsiteX1" y="connsiteY1"/>
              </a:cxn>
              <a:cxn ang="0">
                <a:pos x="connsiteX2" y="connsiteY2"/>
              </a:cxn>
              <a:cxn ang="0">
                <a:pos x="connsiteX3" y="connsiteY3"/>
              </a:cxn>
            </a:cxnLst>
            <a:rect l="l" t="t" r="r" b="b"/>
            <a:pathLst>
              <a:path w="1008948" h="1743918">
                <a:moveTo>
                  <a:pt x="835" y="1527894"/>
                </a:moveTo>
                <a:cubicBezTo>
                  <a:pt x="1670" y="1698567"/>
                  <a:pt x="0" y="1573245"/>
                  <a:pt x="835" y="1743918"/>
                </a:cubicBezTo>
                <a:lnTo>
                  <a:pt x="1008948" y="1743918"/>
                </a:lnTo>
                <a:cubicBezTo>
                  <a:pt x="1008626" y="1162612"/>
                  <a:pt x="1008303" y="581306"/>
                  <a:pt x="1007981" y="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23" name="Group 422"/>
          <p:cNvGrpSpPr/>
          <p:nvPr/>
        </p:nvGrpSpPr>
        <p:grpSpPr>
          <a:xfrm>
            <a:off x="6127675" y="2416324"/>
            <a:ext cx="144016" cy="360040"/>
            <a:chOff x="6127675" y="2704356"/>
            <a:chExt cx="144016" cy="72008"/>
          </a:xfrm>
        </p:grpSpPr>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31" name="Group 430"/>
          <p:cNvGrpSpPr/>
          <p:nvPr/>
        </p:nvGrpSpPr>
        <p:grpSpPr>
          <a:xfrm>
            <a:off x="4327475" y="2416324"/>
            <a:ext cx="1584176" cy="360040"/>
            <a:chOff x="4327475" y="2704356"/>
            <a:chExt cx="1584176" cy="72008"/>
          </a:xfrm>
        </p:grpSpPr>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4399483" y="5080620"/>
            <a:ext cx="1872208"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27" name="Straight Connector 426"/>
          <p:cNvCxnSpPr/>
          <p:nvPr/>
        </p:nvCxnSpPr>
        <p:spPr bwMode="auto">
          <a:xfrm>
            <a:off x="461550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29664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9" name="Straight Connector 438"/>
          <p:cNvCxnSpPr/>
          <p:nvPr/>
        </p:nvCxnSpPr>
        <p:spPr bwMode="auto">
          <a:xfrm>
            <a:off x="4399483"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42" name="Straight Connector 441"/>
          <p:cNvCxnSpPr/>
          <p:nvPr/>
        </p:nvCxnSpPr>
        <p:spPr bwMode="auto">
          <a:xfrm>
            <a:off x="6271691"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5" name="TextBox 444"/>
          <p:cNvSpPr txBox="1"/>
          <p:nvPr/>
        </p:nvSpPr>
        <p:spPr>
          <a:xfrm>
            <a:off x="4758341" y="5296644"/>
            <a:ext cx="1221488"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sp>
        <p:nvSpPr>
          <p:cNvPr id="446" name="TextBox 445"/>
          <p:cNvSpPr txBox="1"/>
          <p:nvPr/>
        </p:nvSpPr>
        <p:spPr>
          <a:xfrm>
            <a:off x="4640470" y="508120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75" name="Group 61"/>
          <p:cNvGrpSpPr>
            <a:grpSpLocks noChangeAspect="1"/>
          </p:cNvGrpSpPr>
          <p:nvPr/>
        </p:nvGrpSpPr>
        <p:grpSpPr>
          <a:xfrm flipV="1">
            <a:off x="3103339" y="7384876"/>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7" name="Group 61"/>
          <p:cNvGrpSpPr>
            <a:grpSpLocks noChangeAspect="1"/>
          </p:cNvGrpSpPr>
          <p:nvPr/>
        </p:nvGrpSpPr>
        <p:grpSpPr>
          <a:xfrm flipV="1">
            <a:off x="7279803" y="7384876"/>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672908"/>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672908"/>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8032948"/>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816924"/>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79" name="Group 61"/>
          <p:cNvGrpSpPr>
            <a:grpSpLocks noChangeAspect="1"/>
          </p:cNvGrpSpPr>
          <p:nvPr/>
        </p:nvGrpSpPr>
        <p:grpSpPr>
          <a:xfrm>
            <a:off x="4543499" y="1624236"/>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64"/>
          <p:cNvGrpSpPr>
            <a:grpSpLocks noChangeAspect="1"/>
          </p:cNvGrpSpPr>
          <p:nvPr/>
        </p:nvGrpSpPr>
        <p:grpSpPr>
          <a:xfrm>
            <a:off x="4183459" y="1624236"/>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4082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4082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120180"/>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1984276"/>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463" name="TextBox 462"/>
          <p:cNvSpPr txBox="1"/>
          <p:nvPr/>
        </p:nvSpPr>
        <p:spPr>
          <a:xfrm>
            <a:off x="79003" y="973837"/>
            <a:ext cx="3528392" cy="2954655"/>
          </a:xfrm>
          <a:prstGeom prst="rect">
            <a:avLst/>
          </a:prstGeom>
          <a:noFill/>
        </p:spPr>
        <p:txBody>
          <a:bodyPr wrap="square" lIns="0" tIns="0" rIns="0" bIns="0" rtlCol="0">
            <a:spAutoFit/>
          </a:bodyPr>
          <a:lstStyle/>
          <a:p>
            <a:r>
              <a:rPr lang="en-GB" sz="1600" b="0" dirty="0" smtClean="0">
                <a:solidFill>
                  <a:srgbClr val="C00000"/>
                </a:solidFill>
              </a:rPr>
              <a:t>G.8031 SNC protected SVLAN EC has active endpoint at either the right, or the left portal node. The other SVLAN EC endpoint is disabled. The two SVLAN EC endpoints form one virtual endpoint.</a:t>
            </a:r>
          </a:p>
          <a:p>
            <a:endParaRPr lang="en-GB" sz="1600" b="0" dirty="0" smtClean="0">
              <a:solidFill>
                <a:srgbClr val="C00000"/>
              </a:solidFill>
            </a:endParaRPr>
          </a:p>
          <a:p>
            <a:r>
              <a:rPr lang="en-GB" sz="1600" b="0" dirty="0" smtClean="0">
                <a:solidFill>
                  <a:srgbClr val="C00000"/>
                </a:solidFill>
              </a:rPr>
              <a:t>SVLAN </a:t>
            </a:r>
            <a:r>
              <a:rPr lang="en-GB" sz="1600" dirty="0" smtClean="0">
                <a:solidFill>
                  <a:srgbClr val="C00000"/>
                </a:solidFill>
              </a:rPr>
              <a:t>EC P</a:t>
            </a:r>
            <a:r>
              <a:rPr lang="en-GB" sz="1600" b="0" dirty="0" smtClean="0">
                <a:solidFill>
                  <a:srgbClr val="C00000"/>
                </a:solidFill>
              </a:rPr>
              <a:t> is transported via </a:t>
            </a:r>
            <a:r>
              <a:rPr lang="en-GB" sz="1600" dirty="0" smtClean="0">
                <a:solidFill>
                  <a:srgbClr val="C00000"/>
                </a:solidFill>
              </a:rPr>
              <a:t>BVLAN </a:t>
            </a:r>
            <a:r>
              <a:rPr lang="en-GB" sz="1600" dirty="0" err="1" smtClean="0">
                <a:solidFill>
                  <a:srgbClr val="C00000"/>
                </a:solidFill>
              </a:rPr>
              <a:t>Ug</a:t>
            </a:r>
            <a:r>
              <a:rPr lang="en-GB" sz="1600" b="0" dirty="0" smtClean="0">
                <a:solidFill>
                  <a:srgbClr val="C00000"/>
                </a:solidFill>
              </a:rPr>
              <a:t>. SVLAN </a:t>
            </a:r>
            <a:r>
              <a:rPr lang="en-GB" sz="1600" dirty="0" smtClean="0">
                <a:solidFill>
                  <a:srgbClr val="C00000"/>
                </a:solidFill>
              </a:rPr>
              <a:t>EC W</a:t>
            </a:r>
            <a:r>
              <a:rPr lang="en-GB" sz="1600" b="0" dirty="0" smtClean="0">
                <a:solidFill>
                  <a:srgbClr val="C00000"/>
                </a:solidFill>
              </a:rPr>
              <a:t> is transported via </a:t>
            </a:r>
            <a:r>
              <a:rPr lang="en-GB" sz="1600" dirty="0" smtClean="0">
                <a:solidFill>
                  <a:srgbClr val="C00000"/>
                </a:solidFill>
              </a:rPr>
              <a:t>BVLAN </a:t>
            </a:r>
            <a:r>
              <a:rPr lang="en-GB" sz="1600" dirty="0" err="1" smtClean="0">
                <a:solidFill>
                  <a:srgbClr val="C00000"/>
                </a:solidFill>
              </a:rPr>
              <a:t>Ub</a:t>
            </a:r>
            <a:r>
              <a:rPr lang="en-GB" sz="1600" b="0" dirty="0" smtClean="0">
                <a:solidFill>
                  <a:srgbClr val="C00000"/>
                </a:solidFill>
              </a:rPr>
              <a:t>.</a:t>
            </a:r>
            <a:r>
              <a:rPr lang="en-US" sz="1600" b="0" dirty="0" smtClean="0">
                <a:solidFill>
                  <a:srgbClr val="C00000"/>
                </a:solidFill>
              </a:rPr>
              <a:t> SVLAN </a:t>
            </a:r>
            <a:r>
              <a:rPr lang="en-US" sz="1600" dirty="0" smtClean="0">
                <a:solidFill>
                  <a:srgbClr val="C00000"/>
                </a:solidFill>
              </a:rPr>
              <a:t>EC N</a:t>
            </a:r>
            <a:r>
              <a:rPr lang="en-US" sz="1600" b="0" dirty="0" smtClean="0">
                <a:solidFill>
                  <a:srgbClr val="C00000"/>
                </a:solidFill>
              </a:rPr>
              <a:t> is transported via the </a:t>
            </a:r>
            <a:r>
              <a:rPr lang="en-US" sz="1600" dirty="0" smtClean="0">
                <a:solidFill>
                  <a:srgbClr val="C00000"/>
                </a:solidFill>
              </a:rPr>
              <a:t>Intra-Network BVLAN</a:t>
            </a:r>
            <a:r>
              <a:rPr lang="en-US" sz="1600" b="0" dirty="0" smtClean="0">
                <a:solidFill>
                  <a:srgbClr val="C00000"/>
                </a:solidFill>
              </a:rPr>
              <a:t>.</a:t>
            </a:r>
          </a:p>
        </p:txBody>
      </p:sp>
      <p:sp>
        <p:nvSpPr>
          <p:cNvPr id="477" name="TextBox 476"/>
          <p:cNvSpPr txBox="1"/>
          <p:nvPr/>
        </p:nvSpPr>
        <p:spPr>
          <a:xfrm>
            <a:off x="79003" y="6592788"/>
            <a:ext cx="1872208" cy="861774"/>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Should S-MAC address of left &amp; right SVLAN EC P/P* MEP be the same?</a:t>
            </a:r>
            <a:endParaRPr lang="en-US" sz="1400" dirty="0" smtClean="0">
              <a:solidFill>
                <a:srgbClr val="C00000"/>
              </a:solidFill>
            </a:endParaRPr>
          </a:p>
        </p:txBody>
      </p:sp>
      <p:cxnSp>
        <p:nvCxnSpPr>
          <p:cNvPr id="478" name="Straight Arrow Connector 477"/>
          <p:cNvCxnSpPr>
            <a:stCxn id="477" idx="3"/>
            <a:endCxn id="618" idx="0"/>
          </p:cNvCxnSpPr>
          <p:nvPr/>
        </p:nvCxnSpPr>
        <p:spPr bwMode="auto">
          <a:xfrm flipV="1">
            <a:off x="1951211" y="6665376"/>
            <a:ext cx="1500273" cy="35829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487" name="Straight Arrow Connector 486"/>
          <p:cNvCxnSpPr>
            <a:stCxn id="477" idx="3"/>
            <a:endCxn id="620" idx="0"/>
          </p:cNvCxnSpPr>
          <p:nvPr/>
        </p:nvCxnSpPr>
        <p:spPr bwMode="auto">
          <a:xfrm flipV="1">
            <a:off x="1951211" y="6664796"/>
            <a:ext cx="4703891" cy="35887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54" name="Straight Connector 353"/>
          <p:cNvCxnSpPr/>
          <p:nvPr/>
        </p:nvCxnSpPr>
        <p:spPr bwMode="auto">
          <a:xfrm>
            <a:off x="2527275" y="4432548"/>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247355"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5839643" y="3064396"/>
            <a:ext cx="0" cy="136815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288532"/>
            <a:ext cx="868828" cy="215444"/>
          </a:xfrm>
          <a:prstGeom prst="rect">
            <a:avLst/>
          </a:prstGeom>
          <a:noFill/>
        </p:spPr>
        <p:txBody>
          <a:bodyPr wrap="none" lIns="0" tIns="0" rIns="0" bIns="0" rtlCol="0">
            <a:spAutoFit/>
          </a:bodyPr>
          <a:lstStyle/>
          <a:p>
            <a:r>
              <a:rPr lang="en-GB" sz="1400" b="0" dirty="0" smtClean="0"/>
              <a:t>BVLAN </a:t>
            </a:r>
            <a:r>
              <a:rPr lang="en-GB" sz="1400" b="0" dirty="0" err="1" smtClean="0"/>
              <a:t>Ub</a:t>
            </a:r>
            <a:endParaRPr lang="en-US" sz="1400" b="0" dirty="0" smtClean="0"/>
          </a:p>
        </p:txBody>
      </p:sp>
      <p:grpSp>
        <p:nvGrpSpPr>
          <p:cNvPr id="383" name="Group 263"/>
          <p:cNvGrpSpPr>
            <a:grpSpLocks noChangeAspect="1"/>
          </p:cNvGrpSpPr>
          <p:nvPr/>
        </p:nvGrpSpPr>
        <p:grpSpPr>
          <a:xfrm>
            <a:off x="5722292" y="2556353"/>
            <a:ext cx="95633" cy="136045"/>
            <a:chOff x="1951211" y="1840260"/>
            <a:chExt cx="144016" cy="288032"/>
          </a:xfrm>
        </p:grpSpPr>
        <p:sp>
          <p:nvSpPr>
            <p:cNvPr id="403" name="Flowchart: Delay 402"/>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5" name="Flowchart: Delay 40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3" name="Group 273"/>
          <p:cNvGrpSpPr>
            <a:grpSpLocks noChangeAspect="1"/>
          </p:cNvGrpSpPr>
          <p:nvPr/>
        </p:nvGrpSpPr>
        <p:grpSpPr>
          <a:xfrm>
            <a:off x="5505713" y="2556353"/>
            <a:ext cx="95633" cy="136045"/>
            <a:chOff x="1951211" y="1840260"/>
            <a:chExt cx="144016" cy="288032"/>
          </a:xfrm>
        </p:grpSpPr>
        <p:sp>
          <p:nvSpPr>
            <p:cNvPr id="444" name="Flowchart: Delay 44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4" name="Group 473"/>
          <p:cNvGrpSpPr/>
          <p:nvPr/>
        </p:nvGrpSpPr>
        <p:grpSpPr>
          <a:xfrm rot="10800000">
            <a:off x="6631731" y="6520780"/>
            <a:ext cx="144016" cy="360040"/>
            <a:chOff x="6127675" y="2704356"/>
            <a:chExt cx="144016" cy="72008"/>
          </a:xfrm>
        </p:grpSpPr>
        <p:cxnSp>
          <p:nvCxnSpPr>
            <p:cNvPr id="475" name="Straight Connector 474"/>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9" name="Straight Connector 478"/>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80" name="Group 479"/>
          <p:cNvGrpSpPr/>
          <p:nvPr/>
        </p:nvGrpSpPr>
        <p:grpSpPr>
          <a:xfrm rot="10800000">
            <a:off x="6991771" y="6520780"/>
            <a:ext cx="1584176" cy="360040"/>
            <a:chOff x="4327475" y="2704356"/>
            <a:chExt cx="1584176" cy="72008"/>
          </a:xfrm>
        </p:grpSpPr>
        <p:cxnSp>
          <p:nvCxnSpPr>
            <p:cNvPr id="482" name="Straight Connector 481"/>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4" name="Straight Connector 483"/>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0" name="Straight Connector 48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1" name="Straight Connector 49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2" name="Straight Connector 49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3" name="Straight Connector 49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4" name="Straight Connector 49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5" name="Straight Connector 49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7" name="Straight Connector 49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8" name="Straight Connector 49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9" name="Straight Connector 49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01" name="Group 263"/>
          <p:cNvGrpSpPr>
            <a:grpSpLocks noChangeAspect="1"/>
          </p:cNvGrpSpPr>
          <p:nvPr/>
        </p:nvGrpSpPr>
        <p:grpSpPr>
          <a:xfrm rot="10800000">
            <a:off x="7085497" y="6604745"/>
            <a:ext cx="95633" cy="136045"/>
            <a:chOff x="1951211" y="1840260"/>
            <a:chExt cx="144016" cy="288032"/>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9" name="Group 273"/>
          <p:cNvGrpSpPr>
            <a:grpSpLocks noChangeAspect="1"/>
          </p:cNvGrpSpPr>
          <p:nvPr/>
        </p:nvGrpSpPr>
        <p:grpSpPr>
          <a:xfrm rot="10800000">
            <a:off x="6739059" y="6604745"/>
            <a:ext cx="95633" cy="136045"/>
            <a:chOff x="1951211" y="1840260"/>
            <a:chExt cx="144016" cy="288032"/>
          </a:xfrm>
        </p:grpSpPr>
        <p:sp>
          <p:nvSpPr>
            <p:cNvPr id="520" name="Flowchart: Delay 5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4" name="Group 473"/>
          <p:cNvGrpSpPr/>
          <p:nvPr/>
        </p:nvGrpSpPr>
        <p:grpSpPr>
          <a:xfrm rot="10800000" flipH="1">
            <a:off x="3895427" y="6520780"/>
            <a:ext cx="144016" cy="360040"/>
            <a:chOff x="6127675" y="2704356"/>
            <a:chExt cx="144016" cy="72008"/>
          </a:xfrm>
        </p:grpSpPr>
        <p:cxnSp>
          <p:nvCxnSpPr>
            <p:cNvPr id="583" name="Straight Connector 582"/>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4" name="Straight Connector 583"/>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5" name="Straight Connector 584"/>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68" name="Straight Connector 567"/>
          <p:cNvCxnSpPr/>
          <p:nvPr/>
        </p:nvCxnSpPr>
        <p:spPr bwMode="auto">
          <a:xfrm flipH="1">
            <a:off x="353538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flipH="1">
            <a:off x="367940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flipH="1">
            <a:off x="360739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flipH="1">
            <a:off x="295932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flipH="1">
            <a:off x="288731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flipH="1">
            <a:off x="281530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flipH="1">
            <a:off x="245526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flipH="1">
            <a:off x="259928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flipH="1">
            <a:off x="252727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flipH="1">
            <a:off x="317534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331936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flipH="1">
            <a:off x="324735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flipH="1">
            <a:off x="209522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flipH="1">
            <a:off x="223924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216723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3" name="Group 263"/>
          <p:cNvGrpSpPr>
            <a:grpSpLocks noChangeAspect="1"/>
          </p:cNvGrpSpPr>
          <p:nvPr/>
        </p:nvGrpSpPr>
        <p:grpSpPr>
          <a:xfrm rot="10800000" flipH="1">
            <a:off x="3490044" y="6604746"/>
            <a:ext cx="95633" cy="136045"/>
            <a:chOff x="1951211" y="1840260"/>
            <a:chExt cx="144016" cy="288032"/>
          </a:xfrm>
        </p:grpSpPr>
        <p:sp>
          <p:nvSpPr>
            <p:cNvPr id="564" name="Flowchart: Delay 56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Flowchart: Delay 56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7" name="Isosceles Triangle 56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40" name="Group 273"/>
          <p:cNvGrpSpPr>
            <a:grpSpLocks noChangeAspect="1"/>
          </p:cNvGrpSpPr>
          <p:nvPr/>
        </p:nvGrpSpPr>
        <p:grpSpPr>
          <a:xfrm rot="10800000" flipH="1">
            <a:off x="3836482" y="6604745"/>
            <a:ext cx="95633" cy="136045"/>
            <a:chOff x="1951211" y="1840260"/>
            <a:chExt cx="144016" cy="288032"/>
          </a:xfrm>
        </p:grpSpPr>
        <p:sp>
          <p:nvSpPr>
            <p:cNvPr id="541" name="Flowchart: Delay 54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Flowchart: Delay 542"/>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91" name="Rectangle 590"/>
          <p:cNvSpPr/>
          <p:nvPr/>
        </p:nvSpPr>
        <p:spPr bwMode="auto">
          <a:xfrm>
            <a:off x="5479603" y="2200300"/>
            <a:ext cx="36004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SNCP</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592" name="Rectangle 591"/>
          <p:cNvSpPr/>
          <p:nvPr/>
        </p:nvSpPr>
        <p:spPr bwMode="auto">
          <a:xfrm>
            <a:off x="339137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594" name="Straight Connector 593"/>
          <p:cNvCxnSpPr/>
          <p:nvPr/>
        </p:nvCxnSpPr>
        <p:spPr bwMode="auto">
          <a:xfrm>
            <a:off x="2527275" y="4576564"/>
            <a:ext cx="5688632"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5" name="Straight Connector 594"/>
          <p:cNvCxnSpPr/>
          <p:nvPr/>
        </p:nvCxnSpPr>
        <p:spPr bwMode="auto">
          <a:xfrm>
            <a:off x="7423819" y="4576564"/>
            <a:ext cx="0" cy="165618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6" name="Straight Connector 595"/>
          <p:cNvCxnSpPr/>
          <p:nvPr/>
        </p:nvCxnSpPr>
        <p:spPr bwMode="auto">
          <a:xfrm>
            <a:off x="3607395" y="4576564"/>
            <a:ext cx="0" cy="165618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7" name="Straight Connector 596"/>
          <p:cNvCxnSpPr/>
          <p:nvPr/>
        </p:nvCxnSpPr>
        <p:spPr bwMode="auto">
          <a:xfrm>
            <a:off x="5479603" y="3064396"/>
            <a:ext cx="0" cy="151216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sp>
        <p:nvSpPr>
          <p:cNvPr id="600" name="TextBox 599"/>
          <p:cNvSpPr txBox="1"/>
          <p:nvPr/>
        </p:nvSpPr>
        <p:spPr>
          <a:xfrm>
            <a:off x="8287915" y="4505136"/>
            <a:ext cx="868828" cy="215444"/>
          </a:xfrm>
          <a:prstGeom prst="rect">
            <a:avLst/>
          </a:prstGeom>
          <a:noFill/>
        </p:spPr>
        <p:txBody>
          <a:bodyPr wrap="none" lIns="0" tIns="0" rIns="0" bIns="0" rtlCol="0">
            <a:spAutoFit/>
          </a:bodyPr>
          <a:lstStyle/>
          <a:p>
            <a:r>
              <a:rPr lang="en-GB" sz="1400" b="0" dirty="0" smtClean="0">
                <a:solidFill>
                  <a:schemeClr val="tx1">
                    <a:lumMod val="50000"/>
                    <a:lumOff val="50000"/>
                  </a:schemeClr>
                </a:solidFill>
              </a:rPr>
              <a:t>BVLAN </a:t>
            </a:r>
            <a:r>
              <a:rPr lang="en-GB" sz="1400" b="0" dirty="0" err="1" smtClean="0">
                <a:solidFill>
                  <a:schemeClr val="tx1">
                    <a:lumMod val="50000"/>
                    <a:lumOff val="50000"/>
                  </a:schemeClr>
                </a:solidFill>
              </a:rPr>
              <a:t>Ug</a:t>
            </a:r>
            <a:endParaRPr lang="en-US" sz="1400" b="0" dirty="0" smtClean="0">
              <a:solidFill>
                <a:schemeClr val="tx1">
                  <a:lumMod val="50000"/>
                  <a:lumOff val="50000"/>
                </a:schemeClr>
              </a:solidFill>
            </a:endParaRPr>
          </a:p>
        </p:txBody>
      </p:sp>
      <p:sp>
        <p:nvSpPr>
          <p:cNvPr id="602" name="Rectangle 601"/>
          <p:cNvSpPr/>
          <p:nvPr/>
        </p:nvSpPr>
        <p:spPr bwMode="auto">
          <a:xfrm>
            <a:off x="2527275"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3" name="Rectangle 602"/>
          <p:cNvSpPr/>
          <p:nvPr/>
        </p:nvSpPr>
        <p:spPr bwMode="auto">
          <a:xfrm>
            <a:off x="663173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04" name="Rectangle 603"/>
          <p:cNvSpPr/>
          <p:nvPr/>
        </p:nvSpPr>
        <p:spPr bwMode="auto">
          <a:xfrm>
            <a:off x="7423819"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6" name="Freeform 605"/>
          <p:cNvSpPr/>
          <p:nvPr/>
        </p:nvSpPr>
        <p:spPr bwMode="auto">
          <a:xfrm>
            <a:off x="5773782" y="2717074"/>
            <a:ext cx="1770347" cy="387571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1989832"/>
              <a:gd name="connsiteY0" fmla="*/ 0 h 3879669"/>
              <a:gd name="connsiteX1" fmla="*/ 1722044 w 1989832"/>
              <a:gd name="connsiteY1" fmla="*/ 1211418 h 3879669"/>
              <a:gd name="connsiteX2" fmla="*/ 1606731 w 1989832"/>
              <a:gd name="connsiteY2" fmla="*/ 3879669 h 3879669"/>
              <a:gd name="connsiteX0" fmla="*/ 0 w 1949045"/>
              <a:gd name="connsiteY0" fmla="*/ 0 h 3875714"/>
              <a:gd name="connsiteX1" fmla="*/ 1722044 w 1949045"/>
              <a:gd name="connsiteY1" fmla="*/ 1211418 h 3875714"/>
              <a:gd name="connsiteX2" fmla="*/ 1362004 w 1949045"/>
              <a:gd name="connsiteY2" fmla="*/ 3875714 h 3875714"/>
              <a:gd name="connsiteX0" fmla="*/ 0 w 1949045"/>
              <a:gd name="connsiteY0" fmla="*/ 0 h 3875714"/>
              <a:gd name="connsiteX1" fmla="*/ 1722044 w 1949045"/>
              <a:gd name="connsiteY1" fmla="*/ 1211418 h 3875714"/>
              <a:gd name="connsiteX2" fmla="*/ 1362004 w 1949045"/>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630772"/>
              <a:gd name="connsiteY0" fmla="*/ 0 h 3875714"/>
              <a:gd name="connsiteX1" fmla="*/ 1506021 w 1630772"/>
              <a:gd name="connsiteY1" fmla="*/ 1139410 h 3875714"/>
              <a:gd name="connsiteX2" fmla="*/ 1362004 w 1630772"/>
              <a:gd name="connsiteY2" fmla="*/ 3875714 h 3875714"/>
              <a:gd name="connsiteX0" fmla="*/ 0 w 1770347"/>
              <a:gd name="connsiteY0" fmla="*/ 0 h 3875714"/>
              <a:gd name="connsiteX1" fmla="*/ 1506021 w 1770347"/>
              <a:gd name="connsiteY1" fmla="*/ 1139410 h 3875714"/>
              <a:gd name="connsiteX2" fmla="*/ 1362004 w 1770347"/>
              <a:gd name="connsiteY2" fmla="*/ 3875714 h 3875714"/>
            </a:gdLst>
            <a:ahLst/>
            <a:cxnLst>
              <a:cxn ang="0">
                <a:pos x="connsiteX0" y="connsiteY0"/>
              </a:cxn>
              <a:cxn ang="0">
                <a:pos x="connsiteX1" y="connsiteY1"/>
              </a:cxn>
              <a:cxn ang="0">
                <a:pos x="connsiteX2" y="connsiteY2"/>
              </a:cxn>
            </a:cxnLst>
            <a:rect l="l" t="t" r="r" b="b"/>
            <a:pathLst>
              <a:path w="1770347" h="3875714">
                <a:moveTo>
                  <a:pt x="0" y="0"/>
                </a:moveTo>
                <a:cubicBezTo>
                  <a:pt x="865414" y="192677"/>
                  <a:pt x="1321435" y="694452"/>
                  <a:pt x="1506021" y="1139410"/>
                </a:cubicBezTo>
                <a:cubicBezTo>
                  <a:pt x="1770347" y="1692137"/>
                  <a:pt x="1537340" y="3402043"/>
                  <a:pt x="1362004" y="3875714"/>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7" name="Freeform 606"/>
          <p:cNvSpPr/>
          <p:nvPr/>
        </p:nvSpPr>
        <p:spPr bwMode="auto">
          <a:xfrm flipH="1">
            <a:off x="3172406" y="2704357"/>
            <a:ext cx="2379205" cy="390149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2346061"/>
              <a:gd name="connsiteY0" fmla="*/ 0 h 3888432"/>
              <a:gd name="connsiteX1" fmla="*/ 1998617 w 2346061"/>
              <a:gd name="connsiteY1" fmla="*/ 1031966 h 3888432"/>
              <a:gd name="connsiteX2" fmla="*/ 2016224 w 2346061"/>
              <a:gd name="connsiteY2" fmla="*/ 3888432 h 3888432"/>
              <a:gd name="connsiteX0" fmla="*/ 0 w 2562085"/>
              <a:gd name="connsiteY0" fmla="*/ 0 h 3888431"/>
              <a:gd name="connsiteX1" fmla="*/ 1998617 w 2562085"/>
              <a:gd name="connsiteY1" fmla="*/ 1031966 h 3888431"/>
              <a:gd name="connsiteX2" fmla="*/ 2232248 w 2562085"/>
              <a:gd name="connsiteY2" fmla="*/ 3888431 h 3888431"/>
              <a:gd name="connsiteX0" fmla="*/ 0 w 2379205"/>
              <a:gd name="connsiteY0" fmla="*/ 0 h 3901494"/>
              <a:gd name="connsiteX1" fmla="*/ 1998617 w 2379205"/>
              <a:gd name="connsiteY1" fmla="*/ 1031966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Lst>
            <a:ahLst/>
            <a:cxnLst>
              <a:cxn ang="0">
                <a:pos x="connsiteX0" y="connsiteY0"/>
              </a:cxn>
              <a:cxn ang="0">
                <a:pos x="connsiteX1" y="connsiteY1"/>
              </a:cxn>
              <a:cxn ang="0">
                <a:pos x="connsiteX2" y="connsiteY2"/>
              </a:cxn>
            </a:cxnLst>
            <a:rect l="l" t="t" r="r" b="b"/>
            <a:pathLst>
              <a:path w="2379205" h="3901494">
                <a:moveTo>
                  <a:pt x="0" y="0"/>
                </a:moveTo>
                <a:cubicBezTo>
                  <a:pt x="865414" y="192677"/>
                  <a:pt x="1612044" y="794312"/>
                  <a:pt x="1800200" y="1152127"/>
                </a:cubicBezTo>
                <a:cubicBezTo>
                  <a:pt x="1953909" y="1451809"/>
                  <a:pt x="2379205" y="2800948"/>
                  <a:pt x="2049368" y="3901494"/>
                </a:cubicBezTo>
              </a:path>
            </a:pathLst>
          </a:cu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10" name="Straight Connector 609"/>
          <p:cNvCxnSpPr/>
          <p:nvPr/>
        </p:nvCxnSpPr>
        <p:spPr bwMode="auto">
          <a:xfrm flipH="1">
            <a:off x="3967435"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614" name="Straight Connector 613"/>
          <p:cNvCxnSpPr/>
          <p:nvPr/>
        </p:nvCxnSpPr>
        <p:spPr bwMode="auto">
          <a:xfrm>
            <a:off x="6271691"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5" name="TextBox 614"/>
          <p:cNvSpPr txBox="1"/>
          <p:nvPr/>
        </p:nvSpPr>
        <p:spPr>
          <a:xfrm>
            <a:off x="5839643" y="2488332"/>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6" name="TextBox 615"/>
          <p:cNvSpPr txBox="1"/>
          <p:nvPr/>
        </p:nvSpPr>
        <p:spPr>
          <a:xfrm>
            <a:off x="5335587" y="2488332"/>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7" name="TextBox 616"/>
          <p:cNvSpPr txBox="1"/>
          <p:nvPr/>
        </p:nvSpPr>
        <p:spPr>
          <a:xfrm>
            <a:off x="3943009" y="6665376"/>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8" name="TextBox 617"/>
          <p:cNvSpPr txBox="1"/>
          <p:nvPr/>
        </p:nvSpPr>
        <p:spPr>
          <a:xfrm>
            <a:off x="3391371" y="6665376"/>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9" name="TextBox 618"/>
          <p:cNvSpPr txBox="1"/>
          <p:nvPr/>
        </p:nvSpPr>
        <p:spPr>
          <a:xfrm>
            <a:off x="7159579" y="6664796"/>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20" name="TextBox 619"/>
          <p:cNvSpPr txBox="1"/>
          <p:nvPr/>
        </p:nvSpPr>
        <p:spPr>
          <a:xfrm>
            <a:off x="6559723" y="6664796"/>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21" name="Freeform 620"/>
          <p:cNvSpPr/>
          <p:nvPr/>
        </p:nvSpPr>
        <p:spPr bwMode="auto">
          <a:xfrm>
            <a:off x="3870961" y="4852595"/>
            <a:ext cx="2979420" cy="1757211"/>
          </a:xfrm>
          <a:custGeom>
            <a:avLst/>
            <a:gdLst>
              <a:gd name="connsiteX0" fmla="*/ 17418 w 3045823"/>
              <a:gd name="connsiteY0" fmla="*/ 1624148 h 1663337"/>
              <a:gd name="connsiteX1" fmla="*/ 213360 w 3045823"/>
              <a:gd name="connsiteY1" fmla="*/ 866502 h 1663337"/>
              <a:gd name="connsiteX2" fmla="*/ 1297578 w 3045823"/>
              <a:gd name="connsiteY2" fmla="*/ 4354 h 1663337"/>
              <a:gd name="connsiteX3" fmla="*/ 2773680 w 3045823"/>
              <a:gd name="connsiteY3" fmla="*/ 892628 h 1663337"/>
              <a:gd name="connsiteX4" fmla="*/ 2930435 w 3045823"/>
              <a:gd name="connsiteY4" fmla="*/ 1663337 h 1663337"/>
              <a:gd name="connsiteX0" fmla="*/ 8709 w 3037114"/>
              <a:gd name="connsiteY0" fmla="*/ 1722204 h 1761393"/>
              <a:gd name="connsiteX1" fmla="*/ 240491 w 3037114"/>
              <a:gd name="connsiteY1" fmla="*/ 376223 h 1761393"/>
              <a:gd name="connsiteX2" fmla="*/ 1288869 w 3037114"/>
              <a:gd name="connsiteY2" fmla="*/ 102410 h 1761393"/>
              <a:gd name="connsiteX3" fmla="*/ 2764971 w 3037114"/>
              <a:gd name="connsiteY3" fmla="*/ 990684 h 1761393"/>
              <a:gd name="connsiteX4" fmla="*/ 2921726 w 3037114"/>
              <a:gd name="connsiteY4" fmla="*/ 1761393 h 1761393"/>
              <a:gd name="connsiteX0" fmla="*/ 8709 w 2979420"/>
              <a:gd name="connsiteY0" fmla="*/ 1694486 h 1733675"/>
              <a:gd name="connsiteX1" fmla="*/ 240491 w 2979420"/>
              <a:gd name="connsiteY1" fmla="*/ 348505 h 1733675"/>
              <a:gd name="connsiteX2" fmla="*/ 1288869 w 2979420"/>
              <a:gd name="connsiteY2" fmla="*/ 74692 h 1733675"/>
              <a:gd name="connsiteX3" fmla="*/ 2616754 w 2979420"/>
              <a:gd name="connsiteY3" fmla="*/ 276497 h 1733675"/>
              <a:gd name="connsiteX4" fmla="*/ 2921726 w 2979420"/>
              <a:gd name="connsiteY4" fmla="*/ 1733675 h 1733675"/>
              <a:gd name="connsiteX0" fmla="*/ 8709 w 2979420"/>
              <a:gd name="connsiteY0" fmla="*/ 1718022 h 1757211"/>
              <a:gd name="connsiteX1" fmla="*/ 240491 w 2979420"/>
              <a:gd name="connsiteY1" fmla="*/ 372041 h 1757211"/>
              <a:gd name="connsiteX2" fmla="*/ 1392618 w 2979420"/>
              <a:gd name="connsiteY2" fmla="*/ 12001 h 1757211"/>
              <a:gd name="connsiteX3" fmla="*/ 2616754 w 2979420"/>
              <a:gd name="connsiteY3" fmla="*/ 300033 h 1757211"/>
              <a:gd name="connsiteX4" fmla="*/ 2921726 w 2979420"/>
              <a:gd name="connsiteY4" fmla="*/ 1757211 h 17572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9420" h="1757211">
                <a:moveTo>
                  <a:pt x="8709" y="1718022"/>
                </a:moveTo>
                <a:cubicBezTo>
                  <a:pt x="0" y="1474182"/>
                  <a:pt x="9840" y="656378"/>
                  <a:pt x="240491" y="372041"/>
                </a:cubicBezTo>
                <a:cubicBezTo>
                  <a:pt x="471142" y="87704"/>
                  <a:pt x="996574" y="24002"/>
                  <a:pt x="1392618" y="12001"/>
                </a:cubicBezTo>
                <a:cubicBezTo>
                  <a:pt x="1788662" y="0"/>
                  <a:pt x="2361903" y="9165"/>
                  <a:pt x="2616754" y="300033"/>
                </a:cubicBezTo>
                <a:cubicBezTo>
                  <a:pt x="2871605" y="590901"/>
                  <a:pt x="2979420" y="1510105"/>
                  <a:pt x="2921726" y="1757211"/>
                </a:cubicBez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23" name="Straight Connector 622"/>
          <p:cNvCxnSpPr>
            <a:stCxn id="603" idx="3"/>
            <a:endCxn id="604" idx="0"/>
          </p:cNvCxnSpPr>
          <p:nvPr/>
        </p:nvCxnSpPr>
        <p:spPr bwMode="auto">
          <a:xfrm>
            <a:off x="7279803" y="7024836"/>
            <a:ext cx="504056"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6" name="Straight Connector 625"/>
          <p:cNvCxnSpPr>
            <a:stCxn id="592" idx="2"/>
            <a:endCxn id="602" idx="3"/>
          </p:cNvCxnSpPr>
          <p:nvPr/>
        </p:nvCxnSpPr>
        <p:spPr bwMode="auto">
          <a:xfrm flipH="1">
            <a:off x="3247355" y="7096844"/>
            <a:ext cx="468052"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9" name="Straight Connector 628"/>
          <p:cNvCxnSpPr/>
          <p:nvPr/>
        </p:nvCxnSpPr>
        <p:spPr bwMode="auto">
          <a:xfrm>
            <a:off x="35353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2" name="Straight Connector 631"/>
          <p:cNvCxnSpPr/>
          <p:nvPr/>
        </p:nvCxnSpPr>
        <p:spPr bwMode="auto">
          <a:xfrm>
            <a:off x="389542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5" name="Straight Connector 634"/>
          <p:cNvCxnSpPr/>
          <p:nvPr/>
        </p:nvCxnSpPr>
        <p:spPr bwMode="auto">
          <a:xfrm>
            <a:off x="677574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6" name="Straight Connector 635"/>
          <p:cNvCxnSpPr/>
          <p:nvPr/>
        </p:nvCxnSpPr>
        <p:spPr bwMode="auto">
          <a:xfrm>
            <a:off x="71357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37" name="TextBox 636"/>
          <p:cNvSpPr txBox="1"/>
          <p:nvPr/>
        </p:nvSpPr>
        <p:spPr>
          <a:xfrm>
            <a:off x="2527275" y="3928492"/>
            <a:ext cx="1078821" cy="215444"/>
          </a:xfrm>
          <a:prstGeom prst="rect">
            <a:avLst/>
          </a:prstGeom>
          <a:noFill/>
        </p:spPr>
        <p:txBody>
          <a:bodyPr wrap="none" lIns="0" tIns="0" rIns="0" bIns="0" rtlCol="0">
            <a:spAutoFit/>
          </a:bodyPr>
          <a:lstStyle/>
          <a:p>
            <a:r>
              <a:rPr lang="en-GB" sz="1400" dirty="0" smtClean="0">
                <a:solidFill>
                  <a:srgbClr val="C00000"/>
                </a:solidFill>
              </a:rPr>
              <a:t>SVLAN EC P</a:t>
            </a:r>
            <a:endParaRPr lang="en-US" sz="1400" dirty="0" smtClean="0">
              <a:solidFill>
                <a:srgbClr val="C00000"/>
              </a:solidFill>
            </a:endParaRPr>
          </a:p>
        </p:txBody>
      </p:sp>
      <p:sp>
        <p:nvSpPr>
          <p:cNvPr id="638" name="TextBox 637"/>
          <p:cNvSpPr txBox="1"/>
          <p:nvPr/>
        </p:nvSpPr>
        <p:spPr>
          <a:xfrm>
            <a:off x="7425118" y="3928492"/>
            <a:ext cx="1128514" cy="215444"/>
          </a:xfrm>
          <a:prstGeom prst="rect">
            <a:avLst/>
          </a:prstGeom>
          <a:noFill/>
        </p:spPr>
        <p:txBody>
          <a:bodyPr wrap="none" lIns="0" tIns="0" rIns="0" bIns="0" rtlCol="0">
            <a:spAutoFit/>
          </a:bodyPr>
          <a:lstStyle/>
          <a:p>
            <a:r>
              <a:rPr lang="en-GB" sz="1400" dirty="0" smtClean="0">
                <a:solidFill>
                  <a:srgbClr val="C00000"/>
                </a:solidFill>
              </a:rPr>
              <a:t>SVLAN EC W</a:t>
            </a:r>
            <a:endParaRPr lang="en-US" sz="1400" dirty="0" smtClean="0">
              <a:solidFill>
                <a:srgbClr val="C00000"/>
              </a:solidFill>
            </a:endParaRPr>
          </a:p>
        </p:txBody>
      </p:sp>
      <p:cxnSp>
        <p:nvCxnSpPr>
          <p:cNvPr id="639" name="Straight Connector 638"/>
          <p:cNvCxnSpPr/>
          <p:nvPr/>
        </p:nvCxnSpPr>
        <p:spPr bwMode="auto">
          <a:xfrm>
            <a:off x="5551611" y="2344316"/>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0" name="Straight Connector 639"/>
          <p:cNvCxnSpPr/>
          <p:nvPr/>
        </p:nvCxnSpPr>
        <p:spPr bwMode="auto">
          <a:xfrm>
            <a:off x="5767635" y="2344316"/>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1" name="Straight Connector 640"/>
          <p:cNvCxnSpPr/>
          <p:nvPr/>
        </p:nvCxnSpPr>
        <p:spPr bwMode="auto">
          <a:xfrm>
            <a:off x="4759523" y="1984276"/>
            <a:ext cx="864096"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45" name="TextBox 644"/>
          <p:cNvSpPr txBox="1"/>
          <p:nvPr/>
        </p:nvSpPr>
        <p:spPr>
          <a:xfrm flipH="1">
            <a:off x="8647955" y="6592788"/>
            <a:ext cx="1944216" cy="861774"/>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Should S-MAC address of left &amp; right SVLAN EC W/W* MEP be the same?</a:t>
            </a:r>
            <a:endParaRPr lang="en-US" sz="1400" dirty="0" smtClean="0">
              <a:solidFill>
                <a:srgbClr val="C00000"/>
              </a:solidFill>
            </a:endParaRPr>
          </a:p>
        </p:txBody>
      </p:sp>
      <p:cxnSp>
        <p:nvCxnSpPr>
          <p:cNvPr id="646" name="Straight Arrow Connector 645"/>
          <p:cNvCxnSpPr>
            <a:stCxn id="645" idx="3"/>
            <a:endCxn id="619" idx="0"/>
          </p:cNvCxnSpPr>
          <p:nvPr/>
        </p:nvCxnSpPr>
        <p:spPr bwMode="auto">
          <a:xfrm flipH="1" flipV="1">
            <a:off x="7244538" y="6664796"/>
            <a:ext cx="1403417" cy="35887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647" name="Straight Arrow Connector 646"/>
          <p:cNvCxnSpPr>
            <a:stCxn id="645" idx="3"/>
            <a:endCxn id="617" idx="0"/>
          </p:cNvCxnSpPr>
          <p:nvPr/>
        </p:nvCxnSpPr>
        <p:spPr bwMode="auto">
          <a:xfrm flipH="1" flipV="1">
            <a:off x="4063234" y="6665376"/>
            <a:ext cx="4584721" cy="35829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655" name="TextBox 654"/>
          <p:cNvSpPr txBox="1"/>
          <p:nvPr/>
        </p:nvSpPr>
        <p:spPr>
          <a:xfrm>
            <a:off x="4327475" y="4649152"/>
            <a:ext cx="2292294" cy="215444"/>
          </a:xfrm>
          <a:prstGeom prst="rect">
            <a:avLst/>
          </a:prstGeom>
          <a:noFill/>
        </p:spPr>
        <p:txBody>
          <a:bodyPr wrap="none" lIns="0" tIns="0" rIns="0" bIns="0" rtlCol="0">
            <a:spAutoFit/>
          </a:bodyPr>
          <a:lstStyle/>
          <a:p>
            <a:r>
              <a:rPr lang="en-GB" sz="1400" dirty="0" smtClean="0">
                <a:solidFill>
                  <a:srgbClr val="C00000"/>
                </a:solidFill>
              </a:rPr>
              <a:t>Intra-Network SVLAN EC N</a:t>
            </a:r>
            <a:endParaRPr lang="en-US" sz="1400" dirty="0" smtClean="0">
              <a:solidFill>
                <a:srgbClr val="C00000"/>
              </a:solidFill>
            </a:endParaRPr>
          </a:p>
        </p:txBody>
      </p:sp>
      <p:cxnSp>
        <p:nvCxnSpPr>
          <p:cNvPr id="404" name="Straight Arrow Connector 403"/>
          <p:cNvCxnSpPr/>
          <p:nvPr/>
        </p:nvCxnSpPr>
        <p:spPr bwMode="auto">
          <a:xfrm>
            <a:off x="4111451" y="7023675"/>
            <a:ext cx="2448272" cy="1161"/>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407" name="TextBox 406"/>
          <p:cNvSpPr txBox="1"/>
          <p:nvPr/>
        </p:nvSpPr>
        <p:spPr>
          <a:xfrm>
            <a:off x="4773560" y="6808812"/>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412" name="TextBox 411"/>
          <p:cNvSpPr txBox="1"/>
          <p:nvPr/>
        </p:nvSpPr>
        <p:spPr>
          <a:xfrm>
            <a:off x="7279803" y="1120180"/>
            <a:ext cx="2952328" cy="738664"/>
          </a:xfrm>
          <a:prstGeom prst="rect">
            <a:avLst/>
          </a:prstGeom>
          <a:noFill/>
        </p:spPr>
        <p:txBody>
          <a:bodyPr wrap="square" lIns="0" tIns="0" rIns="0" bIns="0" rtlCol="0">
            <a:spAutoFit/>
          </a:bodyPr>
          <a:lstStyle/>
          <a:p>
            <a:r>
              <a:rPr lang="en-GB" sz="1600" b="0" dirty="0" smtClean="0">
                <a:solidFill>
                  <a:srgbClr val="C00000"/>
                </a:solidFill>
              </a:rPr>
              <a:t>The Half-DSS functions support the distribution of the SNCP endpoints.</a:t>
            </a:r>
            <a:endParaRPr lang="en-US" sz="1600" b="0" dirty="0" smtClean="0">
              <a:solidFill>
                <a:srgbClr val="C0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11051" y="184076"/>
            <a:ext cx="9865096" cy="1015529"/>
          </a:xfrm>
        </p:spPr>
        <p:txBody>
          <a:bodyPr/>
          <a:lstStyle/>
          <a:p>
            <a:r>
              <a:rPr lang="en-GB" sz="3200" dirty="0" smtClean="0"/>
              <a:t>SNC protected SVLAN EC W &amp; P configurations</a:t>
            </a:r>
            <a:endParaRPr lang="en-US" sz="3200" dirty="0"/>
          </a:p>
        </p:txBody>
      </p:sp>
      <p:sp>
        <p:nvSpPr>
          <p:cNvPr id="10" name="Rectangle 9"/>
          <p:cNvSpPr/>
          <p:nvPr/>
        </p:nvSpPr>
        <p:spPr bwMode="auto">
          <a:xfrm>
            <a:off x="1879203"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8"/>
          <p:cNvGrpSpPr>
            <a:grpSpLocks noChangeAspect="1"/>
          </p:cNvGrpSpPr>
          <p:nvPr/>
        </p:nvGrpSpPr>
        <p:grpSpPr>
          <a:xfrm flipV="1">
            <a:off x="3463379" y="7384876"/>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61"/>
          <p:cNvGrpSpPr>
            <a:grpSpLocks noChangeAspect="1"/>
          </p:cNvGrpSpPr>
          <p:nvPr/>
        </p:nvGrpSpPr>
        <p:grpSpPr>
          <a:xfrm flipV="1">
            <a:off x="2383259" y="7384876"/>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4"/>
          <p:cNvGrpSpPr>
            <a:grpSpLocks noChangeAspect="1"/>
          </p:cNvGrpSpPr>
          <p:nvPr/>
        </p:nvGrpSpPr>
        <p:grpSpPr>
          <a:xfrm flipV="1">
            <a:off x="2023219" y="7384876"/>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8" name="Rectangle 157"/>
          <p:cNvSpPr/>
          <p:nvPr/>
        </p:nvSpPr>
        <p:spPr bwMode="auto">
          <a:xfrm flipH="1">
            <a:off x="6415707"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1"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4"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8"/>
          <p:cNvGrpSpPr>
            <a:grpSpLocks noChangeAspect="1"/>
          </p:cNvGrpSpPr>
          <p:nvPr/>
        </p:nvGrpSpPr>
        <p:grpSpPr>
          <a:xfrm flipH="1" flipV="1">
            <a:off x="6919763" y="7384876"/>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61"/>
          <p:cNvGrpSpPr>
            <a:grpSpLocks noChangeAspect="1"/>
          </p:cNvGrpSpPr>
          <p:nvPr/>
        </p:nvGrpSpPr>
        <p:grpSpPr>
          <a:xfrm flipH="1" flipV="1">
            <a:off x="7999883" y="7384876"/>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64"/>
          <p:cNvGrpSpPr>
            <a:grpSpLocks noChangeAspect="1"/>
          </p:cNvGrpSpPr>
          <p:nvPr/>
        </p:nvGrpSpPr>
        <p:grpSpPr>
          <a:xfrm flipH="1" flipV="1">
            <a:off x="8359923" y="7384876"/>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 name="Group 12"/>
          <p:cNvGrpSpPr>
            <a:grpSpLocks noChangeAspect="1"/>
          </p:cNvGrpSpPr>
          <p:nvPr/>
        </p:nvGrpSpPr>
        <p:grpSpPr>
          <a:xfrm rot="10800000">
            <a:off x="4255467" y="4288531"/>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13"/>
          <p:cNvGrpSpPr>
            <a:grpSpLocks noChangeAspect="1"/>
          </p:cNvGrpSpPr>
          <p:nvPr/>
        </p:nvGrpSpPr>
        <p:grpSpPr>
          <a:xfrm rot="10800000">
            <a:off x="4615507" y="4288531"/>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16"/>
          <p:cNvGrpSpPr>
            <a:grpSpLocks noChangeAspect="1"/>
          </p:cNvGrpSpPr>
          <p:nvPr/>
        </p:nvGrpSpPr>
        <p:grpSpPr>
          <a:xfrm rot="10800000">
            <a:off x="4975547" y="4288531"/>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9"/>
          <p:cNvGrpSpPr>
            <a:grpSpLocks noChangeAspect="1"/>
          </p:cNvGrpSpPr>
          <p:nvPr/>
        </p:nvGrpSpPr>
        <p:grpSpPr>
          <a:xfrm rot="10800000">
            <a:off x="5335587" y="4288531"/>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22"/>
          <p:cNvGrpSpPr>
            <a:grpSpLocks noChangeAspect="1"/>
          </p:cNvGrpSpPr>
          <p:nvPr/>
        </p:nvGrpSpPr>
        <p:grpSpPr>
          <a:xfrm rot="10800000">
            <a:off x="5695627" y="4288531"/>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7" name="Group 25"/>
          <p:cNvGrpSpPr>
            <a:grpSpLocks noChangeAspect="1"/>
          </p:cNvGrpSpPr>
          <p:nvPr/>
        </p:nvGrpSpPr>
        <p:grpSpPr>
          <a:xfrm rot="10800000">
            <a:off x="6055667" y="4288531"/>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8" name="Group 422"/>
          <p:cNvGrpSpPr/>
          <p:nvPr/>
        </p:nvGrpSpPr>
        <p:grpSpPr>
          <a:xfrm>
            <a:off x="6127675" y="3928491"/>
            <a:ext cx="144016" cy="360040"/>
            <a:chOff x="6127675" y="2704356"/>
            <a:chExt cx="144016" cy="72008"/>
          </a:xfrm>
        </p:grpSpPr>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70" name="Group 430"/>
          <p:cNvGrpSpPr/>
          <p:nvPr/>
        </p:nvGrpSpPr>
        <p:grpSpPr>
          <a:xfrm>
            <a:off x="4327475" y="3928491"/>
            <a:ext cx="1584176" cy="360040"/>
            <a:chOff x="4327475" y="2704356"/>
            <a:chExt cx="1584176" cy="72008"/>
          </a:xfrm>
        </p:grpSpPr>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a:off x="4399483" y="5728692"/>
            <a:ext cx="1872208"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6" name="TextBox 445"/>
          <p:cNvSpPr txBox="1"/>
          <p:nvPr/>
        </p:nvSpPr>
        <p:spPr>
          <a:xfrm>
            <a:off x="4640470" y="576005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72" name="Group 61"/>
          <p:cNvGrpSpPr>
            <a:grpSpLocks noChangeAspect="1"/>
          </p:cNvGrpSpPr>
          <p:nvPr/>
        </p:nvGrpSpPr>
        <p:grpSpPr>
          <a:xfrm flipV="1">
            <a:off x="3103339" y="7384876"/>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4" name="Group 61"/>
          <p:cNvGrpSpPr>
            <a:grpSpLocks noChangeAspect="1"/>
          </p:cNvGrpSpPr>
          <p:nvPr/>
        </p:nvGrpSpPr>
        <p:grpSpPr>
          <a:xfrm flipV="1">
            <a:off x="7279803" y="7384876"/>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 name="Group 61"/>
          <p:cNvGrpSpPr>
            <a:grpSpLocks noChangeAspect="1"/>
          </p:cNvGrpSpPr>
          <p:nvPr/>
        </p:nvGrpSpPr>
        <p:grpSpPr>
          <a:xfrm>
            <a:off x="4543499" y="3136403"/>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64"/>
          <p:cNvGrpSpPr>
            <a:grpSpLocks noChangeAspect="1"/>
          </p:cNvGrpSpPr>
          <p:nvPr/>
        </p:nvGrpSpPr>
        <p:grpSpPr>
          <a:xfrm>
            <a:off x="4183459" y="3136403"/>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292037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292037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1" name="Rectangle 270"/>
          <p:cNvSpPr/>
          <p:nvPr/>
        </p:nvSpPr>
        <p:spPr bwMode="auto">
          <a:xfrm>
            <a:off x="4111451" y="3496443"/>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354" name="Straight Connector 353"/>
          <p:cNvCxnSpPr/>
          <p:nvPr/>
        </p:nvCxnSpPr>
        <p:spPr bwMode="auto">
          <a:xfrm>
            <a:off x="2527275" y="5008612"/>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5008612"/>
            <a:ext cx="0" cy="12241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247355" y="5008612"/>
            <a:ext cx="0" cy="12241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5839643" y="457656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864596"/>
            <a:ext cx="868828" cy="215444"/>
          </a:xfrm>
          <a:prstGeom prst="rect">
            <a:avLst/>
          </a:prstGeom>
          <a:noFill/>
        </p:spPr>
        <p:txBody>
          <a:bodyPr wrap="none" lIns="0" tIns="0" rIns="0" bIns="0" rtlCol="0">
            <a:spAutoFit/>
          </a:bodyPr>
          <a:lstStyle/>
          <a:p>
            <a:r>
              <a:rPr lang="en-GB" sz="1400" b="0" dirty="0" smtClean="0"/>
              <a:t>BVLAN </a:t>
            </a:r>
            <a:r>
              <a:rPr lang="en-GB" sz="1400" b="0" dirty="0" err="1" smtClean="0"/>
              <a:t>Ub</a:t>
            </a:r>
            <a:endParaRPr lang="en-US" sz="1400" b="0" dirty="0" smtClean="0"/>
          </a:p>
        </p:txBody>
      </p:sp>
      <p:grpSp>
        <p:nvGrpSpPr>
          <p:cNvPr id="79" name="Group 263"/>
          <p:cNvGrpSpPr>
            <a:grpSpLocks noChangeAspect="1"/>
          </p:cNvGrpSpPr>
          <p:nvPr/>
        </p:nvGrpSpPr>
        <p:grpSpPr>
          <a:xfrm>
            <a:off x="5722292" y="4068520"/>
            <a:ext cx="95633" cy="136045"/>
            <a:chOff x="1951211" y="1840260"/>
            <a:chExt cx="144016" cy="288032"/>
          </a:xfrm>
        </p:grpSpPr>
        <p:sp>
          <p:nvSpPr>
            <p:cNvPr id="403" name="Flowchart: Delay 402"/>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5" name="Flowchart: Delay 40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273"/>
          <p:cNvGrpSpPr>
            <a:grpSpLocks noChangeAspect="1"/>
          </p:cNvGrpSpPr>
          <p:nvPr/>
        </p:nvGrpSpPr>
        <p:grpSpPr>
          <a:xfrm>
            <a:off x="5505713" y="4068520"/>
            <a:ext cx="95633" cy="136045"/>
            <a:chOff x="1951211" y="1840260"/>
            <a:chExt cx="144016" cy="288032"/>
          </a:xfrm>
        </p:grpSpPr>
        <p:sp>
          <p:nvSpPr>
            <p:cNvPr id="444" name="Flowchart: Delay 44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2" name="Group 473"/>
          <p:cNvGrpSpPr/>
          <p:nvPr/>
        </p:nvGrpSpPr>
        <p:grpSpPr>
          <a:xfrm rot="10800000">
            <a:off x="6631731" y="6520780"/>
            <a:ext cx="144016" cy="360040"/>
            <a:chOff x="6127675" y="2704356"/>
            <a:chExt cx="144016" cy="72008"/>
          </a:xfrm>
        </p:grpSpPr>
        <p:cxnSp>
          <p:nvCxnSpPr>
            <p:cNvPr id="475" name="Straight Connector 474"/>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9" name="Straight Connector 478"/>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03" name="Group 479"/>
          <p:cNvGrpSpPr/>
          <p:nvPr/>
        </p:nvGrpSpPr>
        <p:grpSpPr>
          <a:xfrm rot="10800000">
            <a:off x="6991771" y="6520780"/>
            <a:ext cx="1584176" cy="360040"/>
            <a:chOff x="4327475" y="2704356"/>
            <a:chExt cx="1584176" cy="72008"/>
          </a:xfrm>
        </p:grpSpPr>
        <p:cxnSp>
          <p:nvCxnSpPr>
            <p:cNvPr id="482" name="Straight Connector 481"/>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4" name="Straight Connector 483"/>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0" name="Straight Connector 48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1" name="Straight Connector 49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2" name="Straight Connector 49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3" name="Straight Connector 49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4" name="Straight Connector 49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5" name="Straight Connector 49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7" name="Straight Connector 49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8" name="Straight Connector 49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9" name="Straight Connector 49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04" name="Group 263"/>
          <p:cNvGrpSpPr>
            <a:grpSpLocks noChangeAspect="1"/>
          </p:cNvGrpSpPr>
          <p:nvPr/>
        </p:nvGrpSpPr>
        <p:grpSpPr>
          <a:xfrm rot="10800000">
            <a:off x="7085497" y="6604745"/>
            <a:ext cx="95633" cy="136045"/>
            <a:chOff x="1951211" y="1840260"/>
            <a:chExt cx="144016" cy="288032"/>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5" name="Group 273"/>
          <p:cNvGrpSpPr>
            <a:grpSpLocks noChangeAspect="1"/>
          </p:cNvGrpSpPr>
          <p:nvPr/>
        </p:nvGrpSpPr>
        <p:grpSpPr>
          <a:xfrm rot="10800000">
            <a:off x="6739059" y="6604745"/>
            <a:ext cx="95633" cy="136045"/>
            <a:chOff x="1951211" y="1840260"/>
            <a:chExt cx="144016" cy="288032"/>
          </a:xfrm>
        </p:grpSpPr>
        <p:sp>
          <p:nvSpPr>
            <p:cNvPr id="520" name="Flowchart: Delay 5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6" name="Group 473"/>
          <p:cNvGrpSpPr/>
          <p:nvPr/>
        </p:nvGrpSpPr>
        <p:grpSpPr>
          <a:xfrm rot="10800000" flipH="1">
            <a:off x="3895427" y="6520780"/>
            <a:ext cx="144016" cy="360040"/>
            <a:chOff x="6127675" y="2704356"/>
            <a:chExt cx="144016" cy="72008"/>
          </a:xfrm>
        </p:grpSpPr>
        <p:cxnSp>
          <p:nvCxnSpPr>
            <p:cNvPr id="583" name="Straight Connector 582"/>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4" name="Straight Connector 583"/>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5" name="Straight Connector 584"/>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68" name="Straight Connector 567"/>
          <p:cNvCxnSpPr/>
          <p:nvPr/>
        </p:nvCxnSpPr>
        <p:spPr bwMode="auto">
          <a:xfrm flipH="1">
            <a:off x="353538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flipH="1">
            <a:off x="367940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flipH="1">
            <a:off x="360739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flipH="1">
            <a:off x="295932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flipH="1">
            <a:off x="288731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flipH="1">
            <a:off x="281530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flipH="1">
            <a:off x="245526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flipH="1">
            <a:off x="259928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flipH="1">
            <a:off x="252727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flipH="1">
            <a:off x="317534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331936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flipH="1">
            <a:off x="324735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flipH="1">
            <a:off x="209522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flipH="1">
            <a:off x="223924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216723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7" name="Group 263"/>
          <p:cNvGrpSpPr>
            <a:grpSpLocks noChangeAspect="1"/>
          </p:cNvGrpSpPr>
          <p:nvPr/>
        </p:nvGrpSpPr>
        <p:grpSpPr>
          <a:xfrm rot="10800000" flipH="1">
            <a:off x="3490044" y="6604746"/>
            <a:ext cx="95633" cy="136045"/>
            <a:chOff x="1951211" y="1840260"/>
            <a:chExt cx="144016" cy="288032"/>
          </a:xfrm>
        </p:grpSpPr>
        <p:sp>
          <p:nvSpPr>
            <p:cNvPr id="564" name="Flowchart: Delay 56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Flowchart: Delay 56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7" name="Isosceles Triangle 56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8" name="Group 273"/>
          <p:cNvGrpSpPr>
            <a:grpSpLocks noChangeAspect="1"/>
          </p:cNvGrpSpPr>
          <p:nvPr/>
        </p:nvGrpSpPr>
        <p:grpSpPr>
          <a:xfrm rot="10800000" flipH="1">
            <a:off x="3836482" y="6604745"/>
            <a:ext cx="95633" cy="136045"/>
            <a:chOff x="1951211" y="1840260"/>
            <a:chExt cx="144016" cy="288032"/>
          </a:xfrm>
        </p:grpSpPr>
        <p:sp>
          <p:nvSpPr>
            <p:cNvPr id="541" name="Flowchart: Delay 54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Flowchart: Delay 542"/>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91" name="Rectangle 590"/>
          <p:cNvSpPr/>
          <p:nvPr/>
        </p:nvSpPr>
        <p:spPr bwMode="auto">
          <a:xfrm>
            <a:off x="5479603" y="3712467"/>
            <a:ext cx="36004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SNCP</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592" name="Rectangle 591"/>
          <p:cNvSpPr/>
          <p:nvPr/>
        </p:nvSpPr>
        <p:spPr bwMode="auto">
          <a:xfrm>
            <a:off x="339137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594" name="Straight Connector 593"/>
          <p:cNvCxnSpPr/>
          <p:nvPr/>
        </p:nvCxnSpPr>
        <p:spPr bwMode="auto">
          <a:xfrm>
            <a:off x="2527275" y="5152628"/>
            <a:ext cx="5688632"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5" name="Straight Connector 594"/>
          <p:cNvCxnSpPr>
            <a:endCxn id="259" idx="0"/>
          </p:cNvCxnSpPr>
          <p:nvPr/>
        </p:nvCxnSpPr>
        <p:spPr bwMode="auto">
          <a:xfrm>
            <a:off x="7423819" y="5152628"/>
            <a:ext cx="0" cy="108012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6" name="Straight Connector 595"/>
          <p:cNvCxnSpPr/>
          <p:nvPr/>
        </p:nvCxnSpPr>
        <p:spPr bwMode="auto">
          <a:xfrm>
            <a:off x="3607395" y="5152628"/>
            <a:ext cx="0" cy="108012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7" name="Straight Connector 596"/>
          <p:cNvCxnSpPr/>
          <p:nvPr/>
        </p:nvCxnSpPr>
        <p:spPr bwMode="auto">
          <a:xfrm>
            <a:off x="5479603" y="4576564"/>
            <a:ext cx="0" cy="57606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sp>
        <p:nvSpPr>
          <p:cNvPr id="600" name="TextBox 599"/>
          <p:cNvSpPr txBox="1"/>
          <p:nvPr/>
        </p:nvSpPr>
        <p:spPr>
          <a:xfrm>
            <a:off x="8287915" y="5081200"/>
            <a:ext cx="868828" cy="215444"/>
          </a:xfrm>
          <a:prstGeom prst="rect">
            <a:avLst/>
          </a:prstGeom>
          <a:noFill/>
        </p:spPr>
        <p:txBody>
          <a:bodyPr wrap="none" lIns="0" tIns="0" rIns="0" bIns="0" rtlCol="0">
            <a:spAutoFit/>
          </a:bodyPr>
          <a:lstStyle/>
          <a:p>
            <a:r>
              <a:rPr lang="en-GB" sz="1400" b="0" dirty="0" smtClean="0">
                <a:solidFill>
                  <a:schemeClr val="tx1">
                    <a:lumMod val="50000"/>
                    <a:lumOff val="50000"/>
                  </a:schemeClr>
                </a:solidFill>
              </a:rPr>
              <a:t>BVLAN </a:t>
            </a:r>
            <a:r>
              <a:rPr lang="en-GB" sz="1400" b="0" dirty="0" err="1" smtClean="0">
                <a:solidFill>
                  <a:schemeClr val="tx1">
                    <a:lumMod val="50000"/>
                    <a:lumOff val="50000"/>
                  </a:schemeClr>
                </a:solidFill>
              </a:rPr>
              <a:t>Ug</a:t>
            </a:r>
            <a:endParaRPr lang="en-US" sz="1400" b="0" dirty="0" smtClean="0">
              <a:solidFill>
                <a:schemeClr val="tx1">
                  <a:lumMod val="50000"/>
                  <a:lumOff val="50000"/>
                </a:schemeClr>
              </a:solidFill>
            </a:endParaRPr>
          </a:p>
        </p:txBody>
      </p:sp>
      <p:sp>
        <p:nvSpPr>
          <p:cNvPr id="602" name="Rectangle 601"/>
          <p:cNvSpPr/>
          <p:nvPr/>
        </p:nvSpPr>
        <p:spPr bwMode="auto">
          <a:xfrm>
            <a:off x="2527275"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3" name="Rectangle 602"/>
          <p:cNvSpPr/>
          <p:nvPr/>
        </p:nvSpPr>
        <p:spPr bwMode="auto">
          <a:xfrm>
            <a:off x="663173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04" name="Rectangle 603"/>
          <p:cNvSpPr/>
          <p:nvPr/>
        </p:nvSpPr>
        <p:spPr bwMode="auto">
          <a:xfrm>
            <a:off x="7423819"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6" name="Freeform 605"/>
          <p:cNvSpPr/>
          <p:nvPr/>
        </p:nvSpPr>
        <p:spPr bwMode="auto">
          <a:xfrm>
            <a:off x="5767635" y="4216524"/>
            <a:ext cx="1632478" cy="237626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1989832"/>
              <a:gd name="connsiteY0" fmla="*/ 0 h 3879669"/>
              <a:gd name="connsiteX1" fmla="*/ 1722044 w 1989832"/>
              <a:gd name="connsiteY1" fmla="*/ 1211418 h 3879669"/>
              <a:gd name="connsiteX2" fmla="*/ 1606731 w 1989832"/>
              <a:gd name="connsiteY2" fmla="*/ 3879669 h 3879669"/>
              <a:gd name="connsiteX0" fmla="*/ 0 w 1949045"/>
              <a:gd name="connsiteY0" fmla="*/ 0 h 3875714"/>
              <a:gd name="connsiteX1" fmla="*/ 1722044 w 1949045"/>
              <a:gd name="connsiteY1" fmla="*/ 1211418 h 3875714"/>
              <a:gd name="connsiteX2" fmla="*/ 1362004 w 1949045"/>
              <a:gd name="connsiteY2" fmla="*/ 3875714 h 3875714"/>
              <a:gd name="connsiteX0" fmla="*/ 0 w 1949045"/>
              <a:gd name="connsiteY0" fmla="*/ 0 h 3875714"/>
              <a:gd name="connsiteX1" fmla="*/ 1722044 w 1949045"/>
              <a:gd name="connsiteY1" fmla="*/ 1211418 h 3875714"/>
              <a:gd name="connsiteX2" fmla="*/ 1362004 w 1949045"/>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630772"/>
              <a:gd name="connsiteY0" fmla="*/ 0 h 3875714"/>
              <a:gd name="connsiteX1" fmla="*/ 1506021 w 1630772"/>
              <a:gd name="connsiteY1" fmla="*/ 1139410 h 3875714"/>
              <a:gd name="connsiteX2" fmla="*/ 1362004 w 1630772"/>
              <a:gd name="connsiteY2" fmla="*/ 3875714 h 3875714"/>
              <a:gd name="connsiteX0" fmla="*/ 0 w 1770347"/>
              <a:gd name="connsiteY0" fmla="*/ 0 h 3875714"/>
              <a:gd name="connsiteX1" fmla="*/ 1506021 w 1770347"/>
              <a:gd name="connsiteY1" fmla="*/ 1139410 h 3875714"/>
              <a:gd name="connsiteX2" fmla="*/ 1362004 w 1770347"/>
              <a:gd name="connsiteY2" fmla="*/ 3875714 h 3875714"/>
              <a:gd name="connsiteX0" fmla="*/ 0 w 1626331"/>
              <a:gd name="connsiteY0" fmla="*/ 0 h 3875714"/>
              <a:gd name="connsiteX1" fmla="*/ 1362005 w 1626331"/>
              <a:gd name="connsiteY1" fmla="*/ 1152239 h 3875714"/>
              <a:gd name="connsiteX2" fmla="*/ 1362004 w 1626331"/>
              <a:gd name="connsiteY2" fmla="*/ 3875714 h 3875714"/>
              <a:gd name="connsiteX0" fmla="*/ 0 w 1632478"/>
              <a:gd name="connsiteY0" fmla="*/ 0 h 3456718"/>
              <a:gd name="connsiteX1" fmla="*/ 1368152 w 1632478"/>
              <a:gd name="connsiteY1" fmla="*/ 733243 h 3456718"/>
              <a:gd name="connsiteX2" fmla="*/ 1368151 w 1632478"/>
              <a:gd name="connsiteY2" fmla="*/ 3456718 h 3456718"/>
              <a:gd name="connsiteX0" fmla="*/ 0 w 1632478"/>
              <a:gd name="connsiteY0" fmla="*/ 0 h 3456718"/>
              <a:gd name="connsiteX1" fmla="*/ 1368152 w 1632478"/>
              <a:gd name="connsiteY1" fmla="*/ 1047490 h 3456718"/>
              <a:gd name="connsiteX2" fmla="*/ 1368151 w 1632478"/>
              <a:gd name="connsiteY2" fmla="*/ 3456718 h 3456718"/>
            </a:gdLst>
            <a:ahLst/>
            <a:cxnLst>
              <a:cxn ang="0">
                <a:pos x="connsiteX0" y="connsiteY0"/>
              </a:cxn>
              <a:cxn ang="0">
                <a:pos x="connsiteX1" y="connsiteY1"/>
              </a:cxn>
              <a:cxn ang="0">
                <a:pos x="connsiteX2" y="connsiteY2"/>
              </a:cxn>
            </a:cxnLst>
            <a:rect l="l" t="t" r="r" b="b"/>
            <a:pathLst>
              <a:path w="1632478" h="3456718">
                <a:moveTo>
                  <a:pt x="0" y="0"/>
                </a:moveTo>
                <a:cubicBezTo>
                  <a:pt x="865414" y="192677"/>
                  <a:pt x="1183566" y="602532"/>
                  <a:pt x="1368152" y="1047490"/>
                </a:cubicBezTo>
                <a:cubicBezTo>
                  <a:pt x="1632478" y="1600217"/>
                  <a:pt x="1543487" y="2983047"/>
                  <a:pt x="1368151" y="3456718"/>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7" name="Freeform 606"/>
          <p:cNvSpPr/>
          <p:nvPr/>
        </p:nvSpPr>
        <p:spPr bwMode="auto">
          <a:xfrm flipH="1">
            <a:off x="3172405" y="4216524"/>
            <a:ext cx="2379206" cy="2389327"/>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2346061"/>
              <a:gd name="connsiteY0" fmla="*/ 0 h 3888432"/>
              <a:gd name="connsiteX1" fmla="*/ 1998617 w 2346061"/>
              <a:gd name="connsiteY1" fmla="*/ 1031966 h 3888432"/>
              <a:gd name="connsiteX2" fmla="*/ 2016224 w 2346061"/>
              <a:gd name="connsiteY2" fmla="*/ 3888432 h 3888432"/>
              <a:gd name="connsiteX0" fmla="*/ 0 w 2562085"/>
              <a:gd name="connsiteY0" fmla="*/ 0 h 3888431"/>
              <a:gd name="connsiteX1" fmla="*/ 1998617 w 2562085"/>
              <a:gd name="connsiteY1" fmla="*/ 1031966 h 3888431"/>
              <a:gd name="connsiteX2" fmla="*/ 2232248 w 2562085"/>
              <a:gd name="connsiteY2" fmla="*/ 3888431 h 3888431"/>
              <a:gd name="connsiteX0" fmla="*/ 0 w 2379205"/>
              <a:gd name="connsiteY0" fmla="*/ 0 h 3901494"/>
              <a:gd name="connsiteX1" fmla="*/ 1998617 w 2379205"/>
              <a:gd name="connsiteY1" fmla="*/ 1031966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300034 w 2679239"/>
              <a:gd name="connsiteY0" fmla="*/ 1233 h 3902727"/>
              <a:gd name="connsiteX1" fmla="*/ 300033 w 2679239"/>
              <a:gd name="connsiteY1" fmla="*/ 316028 h 3902727"/>
              <a:gd name="connsiteX2" fmla="*/ 2100234 w 2679239"/>
              <a:gd name="connsiteY2" fmla="*/ 1153360 h 3902727"/>
              <a:gd name="connsiteX3" fmla="*/ 2349402 w 2679239"/>
              <a:gd name="connsiteY3" fmla="*/ 3902727 h 3902727"/>
              <a:gd name="connsiteX0" fmla="*/ 0 w 2379206"/>
              <a:gd name="connsiteY0" fmla="*/ 0 h 3586699"/>
              <a:gd name="connsiteX1" fmla="*/ 1800201 w 2379206"/>
              <a:gd name="connsiteY1" fmla="*/ 837332 h 3586699"/>
              <a:gd name="connsiteX2" fmla="*/ 2049369 w 2379206"/>
              <a:gd name="connsiteY2" fmla="*/ 3586699 h 3586699"/>
              <a:gd name="connsiteX0" fmla="*/ 0 w 2379206"/>
              <a:gd name="connsiteY0" fmla="*/ 0 h 3481769"/>
              <a:gd name="connsiteX1" fmla="*/ 1800201 w 2379206"/>
              <a:gd name="connsiteY1" fmla="*/ 732402 h 3481769"/>
              <a:gd name="connsiteX2" fmla="*/ 2049369 w 2379206"/>
              <a:gd name="connsiteY2" fmla="*/ 3481769 h 3481769"/>
              <a:gd name="connsiteX0" fmla="*/ 0 w 2379206"/>
              <a:gd name="connsiteY0" fmla="*/ 0 h 3481769"/>
              <a:gd name="connsiteX1" fmla="*/ 1800201 w 2379206"/>
              <a:gd name="connsiteY1" fmla="*/ 732402 h 3481769"/>
              <a:gd name="connsiteX2" fmla="*/ 2049369 w 2379206"/>
              <a:gd name="connsiteY2" fmla="*/ 3481769 h 3481769"/>
              <a:gd name="connsiteX0" fmla="*/ 0 w 2379206"/>
              <a:gd name="connsiteY0" fmla="*/ 0 h 3481769"/>
              <a:gd name="connsiteX1" fmla="*/ 1800200 w 2379206"/>
              <a:gd name="connsiteY1" fmla="*/ 944382 h 3481769"/>
              <a:gd name="connsiteX2" fmla="*/ 2049369 w 2379206"/>
              <a:gd name="connsiteY2" fmla="*/ 3481769 h 3481769"/>
            </a:gdLst>
            <a:ahLst/>
            <a:cxnLst>
              <a:cxn ang="0">
                <a:pos x="connsiteX0" y="connsiteY0"/>
              </a:cxn>
              <a:cxn ang="0">
                <a:pos x="connsiteX1" y="connsiteY1"/>
              </a:cxn>
              <a:cxn ang="0">
                <a:pos x="connsiteX2" y="connsiteY2"/>
              </a:cxn>
            </a:cxnLst>
            <a:rect l="l" t="t" r="r" b="b"/>
            <a:pathLst>
              <a:path w="2379206" h="3481769">
                <a:moveTo>
                  <a:pt x="0" y="0"/>
                </a:moveTo>
                <a:cubicBezTo>
                  <a:pt x="172905" y="50841"/>
                  <a:pt x="1460647" y="292900"/>
                  <a:pt x="1800200" y="944382"/>
                </a:cubicBezTo>
                <a:cubicBezTo>
                  <a:pt x="1953909" y="1244064"/>
                  <a:pt x="2379206" y="2381223"/>
                  <a:pt x="2049369" y="3481769"/>
                </a:cubicBezTo>
              </a:path>
            </a:pathLst>
          </a:cu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10" name="Straight Connector 609"/>
          <p:cNvCxnSpPr/>
          <p:nvPr/>
        </p:nvCxnSpPr>
        <p:spPr bwMode="auto">
          <a:xfrm flipH="1">
            <a:off x="3967435"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614" name="Straight Connector 613"/>
          <p:cNvCxnSpPr/>
          <p:nvPr/>
        </p:nvCxnSpPr>
        <p:spPr bwMode="auto">
          <a:xfrm>
            <a:off x="6271691"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5" name="TextBox 614"/>
          <p:cNvSpPr txBox="1"/>
          <p:nvPr/>
        </p:nvSpPr>
        <p:spPr>
          <a:xfrm>
            <a:off x="5839643" y="4000499"/>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6" name="TextBox 615"/>
          <p:cNvSpPr txBox="1"/>
          <p:nvPr/>
        </p:nvSpPr>
        <p:spPr>
          <a:xfrm>
            <a:off x="5335587" y="4000499"/>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7" name="TextBox 616"/>
          <p:cNvSpPr txBox="1"/>
          <p:nvPr/>
        </p:nvSpPr>
        <p:spPr>
          <a:xfrm>
            <a:off x="3943009" y="6665376"/>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8" name="TextBox 617"/>
          <p:cNvSpPr txBox="1"/>
          <p:nvPr/>
        </p:nvSpPr>
        <p:spPr>
          <a:xfrm>
            <a:off x="3391371" y="6665376"/>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9" name="TextBox 618"/>
          <p:cNvSpPr txBox="1"/>
          <p:nvPr/>
        </p:nvSpPr>
        <p:spPr>
          <a:xfrm>
            <a:off x="7159579" y="6664796"/>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20" name="TextBox 619"/>
          <p:cNvSpPr txBox="1"/>
          <p:nvPr/>
        </p:nvSpPr>
        <p:spPr>
          <a:xfrm>
            <a:off x="6559723" y="6664796"/>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21" name="Freeform 620"/>
          <p:cNvSpPr/>
          <p:nvPr/>
        </p:nvSpPr>
        <p:spPr bwMode="auto">
          <a:xfrm>
            <a:off x="3870961" y="5440660"/>
            <a:ext cx="2979420" cy="1169146"/>
          </a:xfrm>
          <a:custGeom>
            <a:avLst/>
            <a:gdLst>
              <a:gd name="connsiteX0" fmla="*/ 17418 w 3045823"/>
              <a:gd name="connsiteY0" fmla="*/ 1624148 h 1663337"/>
              <a:gd name="connsiteX1" fmla="*/ 213360 w 3045823"/>
              <a:gd name="connsiteY1" fmla="*/ 866502 h 1663337"/>
              <a:gd name="connsiteX2" fmla="*/ 1297578 w 3045823"/>
              <a:gd name="connsiteY2" fmla="*/ 4354 h 1663337"/>
              <a:gd name="connsiteX3" fmla="*/ 2773680 w 3045823"/>
              <a:gd name="connsiteY3" fmla="*/ 892628 h 1663337"/>
              <a:gd name="connsiteX4" fmla="*/ 2930435 w 3045823"/>
              <a:gd name="connsiteY4" fmla="*/ 1663337 h 1663337"/>
              <a:gd name="connsiteX0" fmla="*/ 8709 w 3037114"/>
              <a:gd name="connsiteY0" fmla="*/ 1722204 h 1761393"/>
              <a:gd name="connsiteX1" fmla="*/ 240491 w 3037114"/>
              <a:gd name="connsiteY1" fmla="*/ 376223 h 1761393"/>
              <a:gd name="connsiteX2" fmla="*/ 1288869 w 3037114"/>
              <a:gd name="connsiteY2" fmla="*/ 102410 h 1761393"/>
              <a:gd name="connsiteX3" fmla="*/ 2764971 w 3037114"/>
              <a:gd name="connsiteY3" fmla="*/ 990684 h 1761393"/>
              <a:gd name="connsiteX4" fmla="*/ 2921726 w 3037114"/>
              <a:gd name="connsiteY4" fmla="*/ 1761393 h 1761393"/>
              <a:gd name="connsiteX0" fmla="*/ 8709 w 2979420"/>
              <a:gd name="connsiteY0" fmla="*/ 1694486 h 1733675"/>
              <a:gd name="connsiteX1" fmla="*/ 240491 w 2979420"/>
              <a:gd name="connsiteY1" fmla="*/ 348505 h 1733675"/>
              <a:gd name="connsiteX2" fmla="*/ 1288869 w 2979420"/>
              <a:gd name="connsiteY2" fmla="*/ 74692 h 1733675"/>
              <a:gd name="connsiteX3" fmla="*/ 2616754 w 2979420"/>
              <a:gd name="connsiteY3" fmla="*/ 276497 h 1733675"/>
              <a:gd name="connsiteX4" fmla="*/ 2921726 w 2979420"/>
              <a:gd name="connsiteY4" fmla="*/ 1733675 h 1733675"/>
              <a:gd name="connsiteX0" fmla="*/ 8709 w 2979420"/>
              <a:gd name="connsiteY0" fmla="*/ 1718022 h 1757211"/>
              <a:gd name="connsiteX1" fmla="*/ 240491 w 2979420"/>
              <a:gd name="connsiteY1" fmla="*/ 372041 h 1757211"/>
              <a:gd name="connsiteX2" fmla="*/ 1392618 w 2979420"/>
              <a:gd name="connsiteY2" fmla="*/ 12001 h 1757211"/>
              <a:gd name="connsiteX3" fmla="*/ 2616754 w 2979420"/>
              <a:gd name="connsiteY3" fmla="*/ 300033 h 1757211"/>
              <a:gd name="connsiteX4" fmla="*/ 2921726 w 2979420"/>
              <a:gd name="connsiteY4" fmla="*/ 1757211 h 17572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9420" h="1757211">
                <a:moveTo>
                  <a:pt x="8709" y="1718022"/>
                </a:moveTo>
                <a:cubicBezTo>
                  <a:pt x="0" y="1474182"/>
                  <a:pt x="9840" y="656378"/>
                  <a:pt x="240491" y="372041"/>
                </a:cubicBezTo>
                <a:cubicBezTo>
                  <a:pt x="471142" y="87704"/>
                  <a:pt x="996574" y="24002"/>
                  <a:pt x="1392618" y="12001"/>
                </a:cubicBezTo>
                <a:cubicBezTo>
                  <a:pt x="1788662" y="0"/>
                  <a:pt x="2361903" y="9165"/>
                  <a:pt x="2616754" y="300033"/>
                </a:cubicBezTo>
                <a:cubicBezTo>
                  <a:pt x="2871605" y="590901"/>
                  <a:pt x="2979420" y="1510105"/>
                  <a:pt x="2921726" y="1757211"/>
                </a:cubicBez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23" name="Straight Connector 622"/>
          <p:cNvCxnSpPr>
            <a:stCxn id="603" idx="3"/>
            <a:endCxn id="604" idx="0"/>
          </p:cNvCxnSpPr>
          <p:nvPr/>
        </p:nvCxnSpPr>
        <p:spPr bwMode="auto">
          <a:xfrm>
            <a:off x="7279803" y="7024836"/>
            <a:ext cx="504056"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6" name="Straight Connector 625"/>
          <p:cNvCxnSpPr>
            <a:stCxn id="592" idx="2"/>
            <a:endCxn id="602" idx="3"/>
          </p:cNvCxnSpPr>
          <p:nvPr/>
        </p:nvCxnSpPr>
        <p:spPr bwMode="auto">
          <a:xfrm flipH="1">
            <a:off x="3247355" y="7096844"/>
            <a:ext cx="468052"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9" name="Straight Connector 628"/>
          <p:cNvCxnSpPr/>
          <p:nvPr/>
        </p:nvCxnSpPr>
        <p:spPr bwMode="auto">
          <a:xfrm>
            <a:off x="35353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2" name="Straight Connector 631"/>
          <p:cNvCxnSpPr/>
          <p:nvPr/>
        </p:nvCxnSpPr>
        <p:spPr bwMode="auto">
          <a:xfrm>
            <a:off x="389542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5" name="Straight Connector 634"/>
          <p:cNvCxnSpPr/>
          <p:nvPr/>
        </p:nvCxnSpPr>
        <p:spPr bwMode="auto">
          <a:xfrm>
            <a:off x="677574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6" name="Straight Connector 635"/>
          <p:cNvCxnSpPr/>
          <p:nvPr/>
        </p:nvCxnSpPr>
        <p:spPr bwMode="auto">
          <a:xfrm>
            <a:off x="71357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37" name="TextBox 636"/>
          <p:cNvSpPr txBox="1"/>
          <p:nvPr/>
        </p:nvSpPr>
        <p:spPr>
          <a:xfrm>
            <a:off x="2743299" y="4432548"/>
            <a:ext cx="1078821" cy="215444"/>
          </a:xfrm>
          <a:prstGeom prst="rect">
            <a:avLst/>
          </a:prstGeom>
          <a:noFill/>
        </p:spPr>
        <p:txBody>
          <a:bodyPr wrap="none" lIns="0" tIns="0" rIns="0" bIns="0" rtlCol="0">
            <a:spAutoFit/>
          </a:bodyPr>
          <a:lstStyle/>
          <a:p>
            <a:r>
              <a:rPr lang="en-GB" sz="1400" dirty="0" smtClean="0">
                <a:solidFill>
                  <a:srgbClr val="C00000"/>
                </a:solidFill>
              </a:rPr>
              <a:t>SVLAN EC P</a:t>
            </a:r>
            <a:endParaRPr lang="en-US" sz="1400" dirty="0" smtClean="0">
              <a:solidFill>
                <a:srgbClr val="C00000"/>
              </a:solidFill>
            </a:endParaRPr>
          </a:p>
        </p:txBody>
      </p:sp>
      <p:sp>
        <p:nvSpPr>
          <p:cNvPr id="638" name="TextBox 637"/>
          <p:cNvSpPr txBox="1"/>
          <p:nvPr/>
        </p:nvSpPr>
        <p:spPr>
          <a:xfrm>
            <a:off x="7135787" y="4432548"/>
            <a:ext cx="1128514" cy="215444"/>
          </a:xfrm>
          <a:prstGeom prst="rect">
            <a:avLst/>
          </a:prstGeom>
          <a:noFill/>
        </p:spPr>
        <p:txBody>
          <a:bodyPr wrap="none" lIns="0" tIns="0" rIns="0" bIns="0" rtlCol="0">
            <a:spAutoFit/>
          </a:bodyPr>
          <a:lstStyle/>
          <a:p>
            <a:r>
              <a:rPr lang="en-GB" sz="1400" dirty="0" smtClean="0">
                <a:solidFill>
                  <a:srgbClr val="C00000"/>
                </a:solidFill>
              </a:rPr>
              <a:t>SVLAN EC W</a:t>
            </a:r>
            <a:endParaRPr lang="en-US" sz="1400" dirty="0" smtClean="0">
              <a:solidFill>
                <a:srgbClr val="C00000"/>
              </a:solidFill>
            </a:endParaRPr>
          </a:p>
        </p:txBody>
      </p:sp>
      <p:cxnSp>
        <p:nvCxnSpPr>
          <p:cNvPr id="639" name="Straight Connector 638"/>
          <p:cNvCxnSpPr/>
          <p:nvPr/>
        </p:nvCxnSpPr>
        <p:spPr bwMode="auto">
          <a:xfrm>
            <a:off x="5551611" y="3856483"/>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0" name="Straight Connector 639"/>
          <p:cNvCxnSpPr/>
          <p:nvPr/>
        </p:nvCxnSpPr>
        <p:spPr bwMode="auto">
          <a:xfrm>
            <a:off x="5767635" y="3856483"/>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1" name="Straight Connector 640"/>
          <p:cNvCxnSpPr/>
          <p:nvPr/>
        </p:nvCxnSpPr>
        <p:spPr bwMode="auto">
          <a:xfrm>
            <a:off x="4759523" y="3496443"/>
            <a:ext cx="864096"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55" name="TextBox 654"/>
          <p:cNvSpPr txBox="1"/>
          <p:nvPr/>
        </p:nvSpPr>
        <p:spPr>
          <a:xfrm>
            <a:off x="4255467" y="5513248"/>
            <a:ext cx="2292294" cy="215444"/>
          </a:xfrm>
          <a:prstGeom prst="rect">
            <a:avLst/>
          </a:prstGeom>
          <a:noFill/>
        </p:spPr>
        <p:txBody>
          <a:bodyPr wrap="none" lIns="0" tIns="0" rIns="0" bIns="0" rtlCol="0">
            <a:spAutoFit/>
          </a:bodyPr>
          <a:lstStyle/>
          <a:p>
            <a:r>
              <a:rPr lang="en-GB" sz="1400" dirty="0" smtClean="0">
                <a:solidFill>
                  <a:srgbClr val="C00000"/>
                </a:solidFill>
              </a:rPr>
              <a:t>Intra-Network SVLAN EC N</a:t>
            </a:r>
            <a:endParaRPr lang="en-US" sz="1400" dirty="0" smtClean="0">
              <a:solidFill>
                <a:srgbClr val="C00000"/>
              </a:solidFill>
            </a:endParaRPr>
          </a:p>
        </p:txBody>
      </p:sp>
      <p:sp>
        <p:nvSpPr>
          <p:cNvPr id="656" name="TextBox 655"/>
          <p:cNvSpPr txBox="1"/>
          <p:nvPr/>
        </p:nvSpPr>
        <p:spPr>
          <a:xfrm>
            <a:off x="511051" y="1192188"/>
            <a:ext cx="3146631" cy="646331"/>
          </a:xfrm>
          <a:prstGeom prst="rect">
            <a:avLst/>
          </a:prstGeom>
          <a:noFill/>
        </p:spPr>
        <p:txBody>
          <a:bodyPr wrap="none" lIns="0" tIns="0" rIns="0" bIns="0" rtlCol="0">
            <a:spAutoFit/>
          </a:bodyPr>
          <a:lstStyle/>
          <a:p>
            <a:r>
              <a:rPr lang="en-GB" sz="1400" u="sng" dirty="0" smtClean="0">
                <a:solidFill>
                  <a:srgbClr val="C00000"/>
                </a:solidFill>
              </a:rPr>
              <a:t>State 1:</a:t>
            </a:r>
          </a:p>
          <a:p>
            <a:r>
              <a:rPr lang="en-GB" sz="1400" dirty="0" smtClean="0">
                <a:solidFill>
                  <a:srgbClr val="C00000"/>
                </a:solidFill>
              </a:rPr>
              <a:t>Working SVLAN EC = </a:t>
            </a:r>
            <a:r>
              <a:rPr lang="en-GB" sz="1400" dirty="0" err="1" smtClean="0">
                <a:solidFill>
                  <a:srgbClr val="C00000"/>
                </a:solidFill>
              </a:rPr>
              <a:t>EC</a:t>
            </a:r>
            <a:r>
              <a:rPr lang="en-GB" sz="1400" dirty="0" smtClean="0">
                <a:solidFill>
                  <a:srgbClr val="C00000"/>
                </a:solidFill>
              </a:rPr>
              <a:t> W</a:t>
            </a:r>
          </a:p>
          <a:p>
            <a:r>
              <a:rPr lang="en-GB" sz="1400" dirty="0" smtClean="0">
                <a:solidFill>
                  <a:srgbClr val="C00000"/>
                </a:solidFill>
              </a:rPr>
              <a:t>Protection SVLAN EC = </a:t>
            </a:r>
            <a:r>
              <a:rPr lang="en-GB" sz="1400" dirty="0" err="1" smtClean="0">
                <a:solidFill>
                  <a:srgbClr val="C00000"/>
                </a:solidFill>
              </a:rPr>
              <a:t>EC</a:t>
            </a:r>
            <a:r>
              <a:rPr lang="en-GB" sz="1400" dirty="0" smtClean="0">
                <a:solidFill>
                  <a:srgbClr val="C00000"/>
                </a:solidFill>
              </a:rPr>
              <a:t> P + EC N </a:t>
            </a:r>
            <a:endParaRPr lang="en-US" sz="1400" dirty="0" smtClean="0">
              <a:solidFill>
                <a:srgbClr val="C00000"/>
              </a:solidFill>
            </a:endParaRPr>
          </a:p>
        </p:txBody>
      </p:sp>
      <p:sp>
        <p:nvSpPr>
          <p:cNvPr id="657" name="TextBox 656"/>
          <p:cNvSpPr txBox="1"/>
          <p:nvPr/>
        </p:nvSpPr>
        <p:spPr>
          <a:xfrm>
            <a:off x="7423819" y="1264196"/>
            <a:ext cx="2978316" cy="646331"/>
          </a:xfrm>
          <a:prstGeom prst="rect">
            <a:avLst/>
          </a:prstGeom>
          <a:noFill/>
        </p:spPr>
        <p:txBody>
          <a:bodyPr wrap="none" lIns="0" tIns="0" rIns="0" bIns="0" rtlCol="0">
            <a:spAutoFit/>
          </a:bodyPr>
          <a:lstStyle/>
          <a:p>
            <a:r>
              <a:rPr lang="en-GB" sz="1400" u="sng" dirty="0" smtClean="0">
                <a:solidFill>
                  <a:srgbClr val="C00000"/>
                </a:solidFill>
              </a:rPr>
              <a:t>State 2:</a:t>
            </a:r>
          </a:p>
          <a:p>
            <a:r>
              <a:rPr lang="en-GB" sz="1400" dirty="0" smtClean="0">
                <a:solidFill>
                  <a:srgbClr val="C00000"/>
                </a:solidFill>
              </a:rPr>
              <a:t>Working SVLAN EC = </a:t>
            </a:r>
            <a:r>
              <a:rPr lang="en-GB" sz="1400" dirty="0" err="1" smtClean="0">
                <a:solidFill>
                  <a:srgbClr val="C00000"/>
                </a:solidFill>
              </a:rPr>
              <a:t>EC</a:t>
            </a:r>
            <a:r>
              <a:rPr lang="en-GB" sz="1400" dirty="0" smtClean="0">
                <a:solidFill>
                  <a:srgbClr val="C00000"/>
                </a:solidFill>
              </a:rPr>
              <a:t> W + EC N</a:t>
            </a:r>
          </a:p>
          <a:p>
            <a:r>
              <a:rPr lang="en-GB" sz="1400" dirty="0" smtClean="0">
                <a:solidFill>
                  <a:srgbClr val="C00000"/>
                </a:solidFill>
              </a:rPr>
              <a:t>Protection SVLAN EC = </a:t>
            </a:r>
            <a:r>
              <a:rPr lang="en-GB" sz="1400" dirty="0" err="1" smtClean="0">
                <a:solidFill>
                  <a:srgbClr val="C00000"/>
                </a:solidFill>
              </a:rPr>
              <a:t>EC</a:t>
            </a:r>
            <a:r>
              <a:rPr lang="en-GB" sz="1400" dirty="0" smtClean="0">
                <a:solidFill>
                  <a:srgbClr val="C00000"/>
                </a:solidFill>
              </a:rPr>
              <a:t> P </a:t>
            </a:r>
            <a:endParaRPr lang="en-US" sz="1400" dirty="0" smtClean="0">
              <a:solidFill>
                <a:srgbClr val="C00000"/>
              </a:solidFill>
            </a:endParaRPr>
          </a:p>
        </p:txBody>
      </p:sp>
      <p:cxnSp>
        <p:nvCxnSpPr>
          <p:cNvPr id="404" name="Straight Arrow Connector 403"/>
          <p:cNvCxnSpPr/>
          <p:nvPr/>
        </p:nvCxnSpPr>
        <p:spPr bwMode="auto">
          <a:xfrm>
            <a:off x="4111451" y="7023675"/>
            <a:ext cx="2448272" cy="1161"/>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407" name="TextBox 406"/>
          <p:cNvSpPr txBox="1"/>
          <p:nvPr/>
        </p:nvSpPr>
        <p:spPr>
          <a:xfrm>
            <a:off x="4773560" y="6808812"/>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433" name="Rectangle 432"/>
          <p:cNvSpPr/>
          <p:nvPr/>
        </p:nvSpPr>
        <p:spPr bwMode="auto">
          <a:xfrm>
            <a:off x="2376264"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34" name="Straight Connector 433"/>
          <p:cNvCxnSpPr/>
          <p:nvPr/>
        </p:nvCxnSpPr>
        <p:spPr bwMode="auto">
          <a:xfrm>
            <a:off x="2527275"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a:off x="2743299"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a:off x="1663179"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0" name="Rectangle 439"/>
          <p:cNvSpPr/>
          <p:nvPr/>
        </p:nvSpPr>
        <p:spPr bwMode="auto">
          <a:xfrm>
            <a:off x="1303139"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7" name="Straight Connector 446"/>
          <p:cNvCxnSpPr/>
          <p:nvPr/>
        </p:nvCxnSpPr>
        <p:spPr bwMode="auto">
          <a:xfrm>
            <a:off x="2815307" y="2056284"/>
            <a:ext cx="216024" cy="28803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48" name="Straight Connector 447"/>
          <p:cNvCxnSpPr/>
          <p:nvPr/>
        </p:nvCxnSpPr>
        <p:spPr bwMode="auto">
          <a:xfrm flipH="1">
            <a:off x="1519163" y="2056284"/>
            <a:ext cx="216024"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464" name="Straight Connector 463"/>
          <p:cNvCxnSpPr/>
          <p:nvPr/>
        </p:nvCxnSpPr>
        <p:spPr bwMode="auto">
          <a:xfrm flipH="1">
            <a:off x="2887315"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66" name="Straight Connector 465"/>
          <p:cNvCxnSpPr/>
          <p:nvPr/>
        </p:nvCxnSpPr>
        <p:spPr bwMode="auto">
          <a:xfrm>
            <a:off x="2527275"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67" name="Straight Connector 466"/>
          <p:cNvCxnSpPr/>
          <p:nvPr/>
        </p:nvCxnSpPr>
        <p:spPr bwMode="auto">
          <a:xfrm>
            <a:off x="1951211" y="2200300"/>
            <a:ext cx="648072"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grpSp>
        <p:nvGrpSpPr>
          <p:cNvPr id="468" name="Group 12"/>
          <p:cNvGrpSpPr>
            <a:grpSpLocks noChangeAspect="1"/>
          </p:cNvGrpSpPr>
          <p:nvPr/>
        </p:nvGrpSpPr>
        <p:grpSpPr>
          <a:xfrm>
            <a:off x="2887315" y="2344316"/>
            <a:ext cx="288032" cy="288032"/>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1" name="Group 13"/>
          <p:cNvGrpSpPr>
            <a:grpSpLocks noChangeAspect="1"/>
          </p:cNvGrpSpPr>
          <p:nvPr/>
        </p:nvGrpSpPr>
        <p:grpSpPr>
          <a:xfrm>
            <a:off x="2447928" y="2344316"/>
            <a:ext cx="288032" cy="288032"/>
            <a:chOff x="655067" y="5296644"/>
            <a:chExt cx="504056" cy="504056"/>
          </a:xfrm>
          <a:solidFill>
            <a:schemeClr val="bg1"/>
          </a:solidFill>
        </p:grpSpPr>
        <p:sp>
          <p:nvSpPr>
            <p:cNvPr id="472" name="Isosceles Triangle 4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3" name="Trapezoid 4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04" name="Straight Connector 503"/>
          <p:cNvCxnSpPr/>
          <p:nvPr/>
        </p:nvCxnSpPr>
        <p:spPr bwMode="auto">
          <a:xfrm>
            <a:off x="2663952"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6" name="Straight Connector 505"/>
          <p:cNvCxnSpPr/>
          <p:nvPr/>
        </p:nvCxnSpPr>
        <p:spPr bwMode="auto">
          <a:xfrm>
            <a:off x="2591944"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0" name="Straight Connector 509"/>
          <p:cNvCxnSpPr/>
          <p:nvPr/>
        </p:nvCxnSpPr>
        <p:spPr bwMode="auto">
          <a:xfrm>
            <a:off x="3103339"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5" name="Straight Connector 504"/>
          <p:cNvCxnSpPr/>
          <p:nvPr/>
        </p:nvCxnSpPr>
        <p:spPr bwMode="auto">
          <a:xfrm>
            <a:off x="2527275"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1" name="Straight Connector 510"/>
          <p:cNvCxnSpPr/>
          <p:nvPr/>
        </p:nvCxnSpPr>
        <p:spPr bwMode="auto">
          <a:xfrm>
            <a:off x="2959323"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3" name="Straight Connector 512"/>
          <p:cNvCxnSpPr/>
          <p:nvPr/>
        </p:nvCxnSpPr>
        <p:spPr bwMode="auto">
          <a:xfrm>
            <a:off x="3031331"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6" name="Freeform 515"/>
          <p:cNvSpPr/>
          <p:nvPr/>
        </p:nvSpPr>
        <p:spPr bwMode="auto">
          <a:xfrm>
            <a:off x="1447155" y="3064396"/>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TextBox 516"/>
          <p:cNvSpPr txBox="1"/>
          <p:nvPr/>
        </p:nvSpPr>
        <p:spPr>
          <a:xfrm>
            <a:off x="1926785" y="2848952"/>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18" name="TextBox 517"/>
          <p:cNvSpPr txBox="1"/>
          <p:nvPr/>
        </p:nvSpPr>
        <p:spPr>
          <a:xfrm>
            <a:off x="1303139" y="2848952"/>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19" name="TextBox 518"/>
          <p:cNvSpPr txBox="1"/>
          <p:nvPr/>
        </p:nvSpPr>
        <p:spPr>
          <a:xfrm>
            <a:off x="3005429" y="2848372"/>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21" name="TextBox 520"/>
          <p:cNvSpPr txBox="1"/>
          <p:nvPr/>
        </p:nvSpPr>
        <p:spPr>
          <a:xfrm>
            <a:off x="2311251" y="2848372"/>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24" name="Rectangle 523"/>
          <p:cNvSpPr/>
          <p:nvPr/>
        </p:nvSpPr>
        <p:spPr bwMode="auto">
          <a:xfrm>
            <a:off x="1231131" y="2056284"/>
            <a:ext cx="2088232"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29" name="Straight Connector 528"/>
          <p:cNvCxnSpPr/>
          <p:nvPr/>
        </p:nvCxnSpPr>
        <p:spPr bwMode="auto">
          <a:xfrm flipH="1">
            <a:off x="2743299" y="3136404"/>
            <a:ext cx="72008" cy="224408"/>
          </a:xfrm>
          <a:prstGeom prst="line">
            <a:avLst/>
          </a:prstGeom>
          <a:solidFill>
            <a:schemeClr val="accent1"/>
          </a:solidFill>
          <a:ln w="38100" cap="flat" cmpd="sng" algn="ctr">
            <a:solidFill>
              <a:schemeClr val="bg1"/>
            </a:solidFill>
            <a:prstDash val="solid"/>
            <a:round/>
            <a:headEnd type="none" w="med" len="med"/>
            <a:tailEnd type="none" w="med" len="med"/>
          </a:ln>
          <a:effectLst/>
        </p:spPr>
      </p:cxnSp>
      <p:grpSp>
        <p:nvGrpSpPr>
          <p:cNvPr id="533" name="Group 263"/>
          <p:cNvGrpSpPr>
            <a:grpSpLocks noChangeAspect="1"/>
          </p:cNvGrpSpPr>
          <p:nvPr/>
        </p:nvGrpSpPr>
        <p:grpSpPr>
          <a:xfrm flipV="1">
            <a:off x="2910686" y="2746447"/>
            <a:ext cx="95633" cy="136045"/>
            <a:chOff x="1951211" y="1840260"/>
            <a:chExt cx="144016" cy="288032"/>
          </a:xfrm>
        </p:grpSpPr>
        <p:sp>
          <p:nvSpPr>
            <p:cNvPr id="534" name="Flowchart: Delay 53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5" name="Flowchart: Delay 53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6" name="Isosceles Triangle 535"/>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flipV="1">
            <a:off x="2476354" y="2743391"/>
            <a:ext cx="95633" cy="136045"/>
            <a:chOff x="1951211" y="1840260"/>
            <a:chExt cx="144016" cy="288032"/>
          </a:xfrm>
        </p:grpSpPr>
        <p:sp>
          <p:nvSpPr>
            <p:cNvPr id="538" name="Flowchart: Delay 537"/>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Flowchart: Delay 538"/>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Isosceles Triangle 539"/>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46" name="Straight Connector 545"/>
          <p:cNvCxnSpPr/>
          <p:nvPr/>
        </p:nvCxnSpPr>
        <p:spPr bwMode="auto">
          <a:xfrm>
            <a:off x="1454494"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47" name="Group 12"/>
          <p:cNvGrpSpPr>
            <a:grpSpLocks noChangeAspect="1"/>
          </p:cNvGrpSpPr>
          <p:nvPr/>
        </p:nvGrpSpPr>
        <p:grpSpPr>
          <a:xfrm>
            <a:off x="1814534" y="2344316"/>
            <a:ext cx="288032" cy="288032"/>
            <a:chOff x="655067" y="5296644"/>
            <a:chExt cx="504056" cy="504056"/>
          </a:xfrm>
          <a:solidFill>
            <a:schemeClr val="bg1"/>
          </a:solidFill>
        </p:grpSpPr>
        <p:sp>
          <p:nvSpPr>
            <p:cNvPr id="548" name="Isosceles Triangle 54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9" name="Trapezoid 54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50" name="Group 13"/>
          <p:cNvGrpSpPr>
            <a:grpSpLocks noChangeAspect="1"/>
          </p:cNvGrpSpPr>
          <p:nvPr/>
        </p:nvGrpSpPr>
        <p:grpSpPr>
          <a:xfrm>
            <a:off x="1375147" y="2344316"/>
            <a:ext cx="288032" cy="288032"/>
            <a:chOff x="655067" y="5296644"/>
            <a:chExt cx="504056" cy="504056"/>
          </a:xfrm>
          <a:solidFill>
            <a:schemeClr val="bg1"/>
          </a:solidFill>
        </p:grpSpPr>
        <p:sp>
          <p:nvSpPr>
            <p:cNvPr id="551" name="Isosceles Triangle 5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2" name="Trapezoid 5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53" name="Straight Connector 552"/>
          <p:cNvCxnSpPr/>
          <p:nvPr/>
        </p:nvCxnSpPr>
        <p:spPr bwMode="auto">
          <a:xfrm>
            <a:off x="1591171"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1519163"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5" name="Straight Connector 554"/>
          <p:cNvCxnSpPr/>
          <p:nvPr/>
        </p:nvCxnSpPr>
        <p:spPr bwMode="auto">
          <a:xfrm>
            <a:off x="2030558"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1454494"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1886542"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1958550"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9" name="Group 263"/>
          <p:cNvGrpSpPr>
            <a:grpSpLocks noChangeAspect="1"/>
          </p:cNvGrpSpPr>
          <p:nvPr/>
        </p:nvGrpSpPr>
        <p:grpSpPr>
          <a:xfrm flipV="1">
            <a:off x="1837905" y="2746447"/>
            <a:ext cx="95633" cy="136045"/>
            <a:chOff x="1951211" y="1840260"/>
            <a:chExt cx="144016" cy="288032"/>
          </a:xfrm>
        </p:grpSpPr>
        <p:sp>
          <p:nvSpPr>
            <p:cNvPr id="560" name="Flowchart: Delay 55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1" name="Flowchart: Delay 56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2" name="Isosceles Triangle 56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3" name="Group 273"/>
          <p:cNvGrpSpPr>
            <a:grpSpLocks noChangeAspect="1"/>
          </p:cNvGrpSpPr>
          <p:nvPr/>
        </p:nvGrpSpPr>
        <p:grpSpPr>
          <a:xfrm flipV="1">
            <a:off x="1403573" y="2743391"/>
            <a:ext cx="95633" cy="136045"/>
            <a:chOff x="1951211" y="1840260"/>
            <a:chExt cx="144016" cy="288032"/>
          </a:xfrm>
        </p:grpSpPr>
        <p:sp>
          <p:nvSpPr>
            <p:cNvPr id="565" name="Flowchart: Delay 56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6" name="Flowchart: Delay 58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7" name="Isosceles Triangle 58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89" name="Straight Connector 588"/>
          <p:cNvCxnSpPr>
            <a:stCxn id="472" idx="0"/>
          </p:cNvCxnSpPr>
          <p:nvPr/>
        </p:nvCxnSpPr>
        <p:spPr bwMode="auto">
          <a:xfrm flipV="1">
            <a:off x="2591944"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593" name="Straight Connector 592"/>
          <p:cNvCxnSpPr>
            <a:stCxn id="548" idx="0"/>
          </p:cNvCxnSpPr>
          <p:nvPr/>
        </p:nvCxnSpPr>
        <p:spPr bwMode="auto">
          <a:xfrm flipH="1" flipV="1">
            <a:off x="1951211"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1" name="Rectangle 610"/>
          <p:cNvSpPr/>
          <p:nvPr/>
        </p:nvSpPr>
        <p:spPr bwMode="auto">
          <a:xfrm>
            <a:off x="1303139"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58" name="Rectangle 657"/>
          <p:cNvSpPr/>
          <p:nvPr/>
        </p:nvSpPr>
        <p:spPr bwMode="auto">
          <a:xfrm>
            <a:off x="2383259"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60" name="Rectangle 659"/>
          <p:cNvSpPr/>
          <p:nvPr/>
        </p:nvSpPr>
        <p:spPr bwMode="auto">
          <a:xfrm>
            <a:off x="1375147"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61" name="Rectangle 660"/>
          <p:cNvSpPr/>
          <p:nvPr/>
        </p:nvSpPr>
        <p:spPr bwMode="auto">
          <a:xfrm>
            <a:off x="2455267"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65" name="Rectangle 664"/>
          <p:cNvSpPr/>
          <p:nvPr/>
        </p:nvSpPr>
        <p:spPr bwMode="auto">
          <a:xfrm>
            <a:off x="7207795"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66" name="Straight Connector 665"/>
          <p:cNvCxnSpPr/>
          <p:nvPr/>
        </p:nvCxnSpPr>
        <p:spPr bwMode="auto">
          <a:xfrm>
            <a:off x="8431931"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7" name="Straight Connector 666"/>
          <p:cNvCxnSpPr/>
          <p:nvPr/>
        </p:nvCxnSpPr>
        <p:spPr bwMode="auto">
          <a:xfrm>
            <a:off x="8647955"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8" name="Straight Connector 667"/>
          <p:cNvCxnSpPr/>
          <p:nvPr/>
        </p:nvCxnSpPr>
        <p:spPr bwMode="auto">
          <a:xfrm>
            <a:off x="7567835"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9" name="Rectangle 668"/>
          <p:cNvSpPr/>
          <p:nvPr/>
        </p:nvSpPr>
        <p:spPr bwMode="auto">
          <a:xfrm>
            <a:off x="8280920"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70" name="Straight Connector 669"/>
          <p:cNvCxnSpPr/>
          <p:nvPr/>
        </p:nvCxnSpPr>
        <p:spPr bwMode="auto">
          <a:xfrm>
            <a:off x="8719963" y="2056284"/>
            <a:ext cx="216024" cy="28803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71" name="Straight Connector 670"/>
          <p:cNvCxnSpPr/>
          <p:nvPr/>
        </p:nvCxnSpPr>
        <p:spPr bwMode="auto">
          <a:xfrm flipH="1">
            <a:off x="7423819" y="2056284"/>
            <a:ext cx="216024"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672" name="Straight Connector 671"/>
          <p:cNvCxnSpPr/>
          <p:nvPr/>
        </p:nvCxnSpPr>
        <p:spPr bwMode="auto">
          <a:xfrm flipH="1">
            <a:off x="7718846"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3" name="Straight Connector 672"/>
          <p:cNvCxnSpPr/>
          <p:nvPr/>
        </p:nvCxnSpPr>
        <p:spPr bwMode="auto">
          <a:xfrm>
            <a:off x="7358806"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4" name="Straight Connector 673"/>
          <p:cNvCxnSpPr/>
          <p:nvPr/>
        </p:nvCxnSpPr>
        <p:spPr bwMode="auto">
          <a:xfrm>
            <a:off x="7855867" y="2200300"/>
            <a:ext cx="648072"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grpSp>
        <p:nvGrpSpPr>
          <p:cNvPr id="675" name="Group 12"/>
          <p:cNvGrpSpPr>
            <a:grpSpLocks noChangeAspect="1"/>
          </p:cNvGrpSpPr>
          <p:nvPr/>
        </p:nvGrpSpPr>
        <p:grpSpPr>
          <a:xfrm>
            <a:off x="8791971" y="2344316"/>
            <a:ext cx="288032" cy="288032"/>
            <a:chOff x="655067" y="5296644"/>
            <a:chExt cx="504056" cy="504056"/>
          </a:xfrm>
          <a:solidFill>
            <a:schemeClr val="bg1"/>
          </a:solidFill>
        </p:grpSpPr>
        <p:sp>
          <p:nvSpPr>
            <p:cNvPr id="676" name="Isosceles Triangle 6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7" name="Trapezoid 6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8" name="Group 13"/>
          <p:cNvGrpSpPr>
            <a:grpSpLocks noChangeAspect="1"/>
          </p:cNvGrpSpPr>
          <p:nvPr/>
        </p:nvGrpSpPr>
        <p:grpSpPr>
          <a:xfrm>
            <a:off x="8352584" y="2344316"/>
            <a:ext cx="288032" cy="288032"/>
            <a:chOff x="655067" y="5296644"/>
            <a:chExt cx="504056" cy="504056"/>
          </a:xfrm>
          <a:solidFill>
            <a:schemeClr val="bg1"/>
          </a:solidFill>
        </p:grpSpPr>
        <p:sp>
          <p:nvSpPr>
            <p:cNvPr id="679" name="Isosceles Triangle 67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0" name="Trapezoid 67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81" name="Straight Connector 680"/>
          <p:cNvCxnSpPr/>
          <p:nvPr/>
        </p:nvCxnSpPr>
        <p:spPr bwMode="auto">
          <a:xfrm>
            <a:off x="8568608"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8496600"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9007995"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8431931"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8863979"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8935987"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87" name="Freeform 686"/>
          <p:cNvSpPr/>
          <p:nvPr/>
        </p:nvSpPr>
        <p:spPr bwMode="auto">
          <a:xfrm>
            <a:off x="8424936" y="3064396"/>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extBox 687"/>
          <p:cNvSpPr txBox="1"/>
          <p:nvPr/>
        </p:nvSpPr>
        <p:spPr>
          <a:xfrm>
            <a:off x="7831441" y="2848952"/>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689" name="TextBox 688"/>
          <p:cNvSpPr txBox="1"/>
          <p:nvPr/>
        </p:nvSpPr>
        <p:spPr>
          <a:xfrm>
            <a:off x="7207795" y="2848952"/>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0" name="TextBox 689"/>
          <p:cNvSpPr txBox="1"/>
          <p:nvPr/>
        </p:nvSpPr>
        <p:spPr>
          <a:xfrm>
            <a:off x="8910085" y="2848372"/>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691" name="TextBox 690"/>
          <p:cNvSpPr txBox="1"/>
          <p:nvPr/>
        </p:nvSpPr>
        <p:spPr>
          <a:xfrm>
            <a:off x="8215907" y="2848372"/>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692" name="Rectangle 691"/>
          <p:cNvSpPr/>
          <p:nvPr/>
        </p:nvSpPr>
        <p:spPr bwMode="auto">
          <a:xfrm>
            <a:off x="7135787" y="2056284"/>
            <a:ext cx="2088232"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93" name="Straight Connector 692"/>
          <p:cNvCxnSpPr/>
          <p:nvPr/>
        </p:nvCxnSpPr>
        <p:spPr bwMode="auto">
          <a:xfrm flipH="1">
            <a:off x="7574830" y="3136404"/>
            <a:ext cx="72008" cy="2244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702" name="Straight Connector 701"/>
          <p:cNvCxnSpPr/>
          <p:nvPr/>
        </p:nvCxnSpPr>
        <p:spPr bwMode="auto">
          <a:xfrm>
            <a:off x="7359150"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03" name="Group 12"/>
          <p:cNvGrpSpPr>
            <a:grpSpLocks noChangeAspect="1"/>
          </p:cNvGrpSpPr>
          <p:nvPr/>
        </p:nvGrpSpPr>
        <p:grpSpPr>
          <a:xfrm>
            <a:off x="7719190" y="2344316"/>
            <a:ext cx="288032" cy="288032"/>
            <a:chOff x="655067" y="5296644"/>
            <a:chExt cx="504056" cy="504056"/>
          </a:xfrm>
          <a:solidFill>
            <a:schemeClr val="bg1"/>
          </a:solidFill>
        </p:grpSpPr>
        <p:sp>
          <p:nvSpPr>
            <p:cNvPr id="704" name="Isosceles Triangle 70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5" name="Trapezoid 70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6" name="Group 13"/>
          <p:cNvGrpSpPr>
            <a:grpSpLocks noChangeAspect="1"/>
          </p:cNvGrpSpPr>
          <p:nvPr/>
        </p:nvGrpSpPr>
        <p:grpSpPr>
          <a:xfrm>
            <a:off x="7279803" y="2344316"/>
            <a:ext cx="288032" cy="288032"/>
            <a:chOff x="655067" y="5296644"/>
            <a:chExt cx="504056" cy="504056"/>
          </a:xfrm>
          <a:solidFill>
            <a:schemeClr val="bg1"/>
          </a:solidFill>
        </p:grpSpPr>
        <p:sp>
          <p:nvSpPr>
            <p:cNvPr id="707" name="Isosceles Triangle 70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8" name="Trapezoid 70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09" name="Straight Connector 708"/>
          <p:cNvCxnSpPr/>
          <p:nvPr/>
        </p:nvCxnSpPr>
        <p:spPr bwMode="auto">
          <a:xfrm>
            <a:off x="7495827"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0" name="Straight Connector 709"/>
          <p:cNvCxnSpPr/>
          <p:nvPr/>
        </p:nvCxnSpPr>
        <p:spPr bwMode="auto">
          <a:xfrm>
            <a:off x="7423819"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7935214"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7359150"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3" name="Straight Connector 712"/>
          <p:cNvCxnSpPr/>
          <p:nvPr/>
        </p:nvCxnSpPr>
        <p:spPr bwMode="auto">
          <a:xfrm>
            <a:off x="7791198"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4" name="Straight Connector 713"/>
          <p:cNvCxnSpPr/>
          <p:nvPr/>
        </p:nvCxnSpPr>
        <p:spPr bwMode="auto">
          <a:xfrm>
            <a:off x="7863206"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15" name="Group 263"/>
          <p:cNvGrpSpPr>
            <a:grpSpLocks noChangeAspect="1"/>
          </p:cNvGrpSpPr>
          <p:nvPr/>
        </p:nvGrpSpPr>
        <p:grpSpPr>
          <a:xfrm flipV="1">
            <a:off x="8820381" y="2746447"/>
            <a:ext cx="95633" cy="136045"/>
            <a:chOff x="1951211" y="1840260"/>
            <a:chExt cx="144016" cy="288032"/>
          </a:xfrm>
        </p:grpSpPr>
        <p:sp>
          <p:nvSpPr>
            <p:cNvPr id="716" name="Flowchart: Delay 715"/>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Flowchart: Delay 716"/>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8" name="Isosceles Triangle 71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9" name="Group 273"/>
          <p:cNvGrpSpPr>
            <a:grpSpLocks noChangeAspect="1"/>
          </p:cNvGrpSpPr>
          <p:nvPr/>
        </p:nvGrpSpPr>
        <p:grpSpPr>
          <a:xfrm flipV="1">
            <a:off x="8386049" y="2743391"/>
            <a:ext cx="95633" cy="136045"/>
            <a:chOff x="1951211" y="1840260"/>
            <a:chExt cx="144016" cy="288032"/>
          </a:xfrm>
        </p:grpSpPr>
        <p:sp>
          <p:nvSpPr>
            <p:cNvPr id="720" name="Flowchart: Delay 7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1" name="Flowchart: Delay 72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2" name="Isosceles Triangle 72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23" name="Straight Connector 722"/>
          <p:cNvCxnSpPr>
            <a:stCxn id="679" idx="0"/>
          </p:cNvCxnSpPr>
          <p:nvPr/>
        </p:nvCxnSpPr>
        <p:spPr bwMode="auto">
          <a:xfrm flipV="1">
            <a:off x="8496600"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724" name="Straight Connector 723"/>
          <p:cNvCxnSpPr>
            <a:stCxn id="704" idx="0"/>
          </p:cNvCxnSpPr>
          <p:nvPr/>
        </p:nvCxnSpPr>
        <p:spPr bwMode="auto">
          <a:xfrm flipH="1" flipV="1">
            <a:off x="7855867"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725" name="Rectangle 724"/>
          <p:cNvSpPr/>
          <p:nvPr/>
        </p:nvSpPr>
        <p:spPr bwMode="auto">
          <a:xfrm>
            <a:off x="7207795"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726" name="Rectangle 725"/>
          <p:cNvSpPr/>
          <p:nvPr/>
        </p:nvSpPr>
        <p:spPr bwMode="auto">
          <a:xfrm>
            <a:off x="8287915"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727" name="Rectangle 726"/>
          <p:cNvSpPr/>
          <p:nvPr/>
        </p:nvSpPr>
        <p:spPr bwMode="auto">
          <a:xfrm>
            <a:off x="8352928"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28" name="Rectangle 727"/>
          <p:cNvSpPr/>
          <p:nvPr/>
        </p:nvSpPr>
        <p:spPr bwMode="auto">
          <a:xfrm>
            <a:off x="7207795"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grpSp>
        <p:nvGrpSpPr>
          <p:cNvPr id="694" name="Group 263"/>
          <p:cNvGrpSpPr>
            <a:grpSpLocks noChangeAspect="1"/>
          </p:cNvGrpSpPr>
          <p:nvPr/>
        </p:nvGrpSpPr>
        <p:grpSpPr>
          <a:xfrm flipV="1">
            <a:off x="7747171" y="2746447"/>
            <a:ext cx="95633" cy="136045"/>
            <a:chOff x="1951211" y="1840260"/>
            <a:chExt cx="144016" cy="288032"/>
          </a:xfrm>
        </p:grpSpPr>
        <p:sp>
          <p:nvSpPr>
            <p:cNvPr id="695" name="Flowchart: Delay 69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6" name="Flowchart: Delay 69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98" name="Group 273"/>
          <p:cNvGrpSpPr>
            <a:grpSpLocks noChangeAspect="1"/>
          </p:cNvGrpSpPr>
          <p:nvPr/>
        </p:nvGrpSpPr>
        <p:grpSpPr>
          <a:xfrm flipV="1">
            <a:off x="7312839" y="2743391"/>
            <a:ext cx="95633" cy="136045"/>
            <a:chOff x="1951211" y="1840260"/>
            <a:chExt cx="144016" cy="288032"/>
          </a:xfrm>
        </p:grpSpPr>
        <p:sp>
          <p:nvSpPr>
            <p:cNvPr id="699" name="Flowchart: Delay 69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0" name="Flowchart: Delay 69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1" name="Isosceles Triangle 700"/>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TextBox 731"/>
          <p:cNvSpPr txBox="1"/>
          <p:nvPr/>
        </p:nvSpPr>
        <p:spPr>
          <a:xfrm>
            <a:off x="6995" y="2416324"/>
            <a:ext cx="1080120" cy="430887"/>
          </a:xfrm>
          <a:prstGeom prst="rect">
            <a:avLst/>
          </a:prstGeom>
          <a:noFill/>
        </p:spPr>
        <p:txBody>
          <a:bodyPr wrap="square" lIns="0" tIns="0" rIns="0" bIns="0" rtlCol="0">
            <a:spAutoFit/>
          </a:bodyPr>
          <a:lstStyle/>
          <a:p>
            <a:pPr algn="r"/>
            <a:r>
              <a:rPr lang="en-GB" sz="1400" b="0" dirty="0" smtClean="0">
                <a:solidFill>
                  <a:srgbClr val="C00000"/>
                </a:solidFill>
              </a:rPr>
              <a:t>Disabled SVLAN MEP</a:t>
            </a:r>
            <a:endParaRPr lang="en-US" sz="1400" b="0" dirty="0" smtClean="0">
              <a:solidFill>
                <a:srgbClr val="C00000"/>
              </a:solidFill>
            </a:endParaRPr>
          </a:p>
        </p:txBody>
      </p:sp>
      <p:cxnSp>
        <p:nvCxnSpPr>
          <p:cNvPr id="734" name="Straight Arrow Connector 733"/>
          <p:cNvCxnSpPr>
            <a:stCxn id="732" idx="3"/>
            <a:endCxn id="587" idx="5"/>
          </p:cNvCxnSpPr>
          <p:nvPr/>
        </p:nvCxnSpPr>
        <p:spPr bwMode="auto">
          <a:xfrm>
            <a:off x="1087115" y="2631768"/>
            <a:ext cx="340366" cy="14563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36" name="TextBox 735"/>
          <p:cNvSpPr txBox="1"/>
          <p:nvPr/>
        </p:nvSpPr>
        <p:spPr>
          <a:xfrm>
            <a:off x="5931325" y="2416324"/>
            <a:ext cx="1080120" cy="430887"/>
          </a:xfrm>
          <a:prstGeom prst="rect">
            <a:avLst/>
          </a:prstGeom>
          <a:noFill/>
        </p:spPr>
        <p:txBody>
          <a:bodyPr wrap="square" lIns="0" tIns="0" rIns="0" bIns="0" rtlCol="0">
            <a:spAutoFit/>
          </a:bodyPr>
          <a:lstStyle/>
          <a:p>
            <a:pPr algn="r"/>
            <a:r>
              <a:rPr lang="en-GB" sz="1400" b="0" dirty="0" smtClean="0">
                <a:solidFill>
                  <a:srgbClr val="C00000"/>
                </a:solidFill>
              </a:rPr>
              <a:t>Active SVLAN MEP</a:t>
            </a:r>
            <a:endParaRPr lang="en-US" sz="1400" b="0" dirty="0" smtClean="0">
              <a:solidFill>
                <a:srgbClr val="C00000"/>
              </a:solidFill>
            </a:endParaRPr>
          </a:p>
        </p:txBody>
      </p:sp>
      <p:cxnSp>
        <p:nvCxnSpPr>
          <p:cNvPr id="737" name="Straight Arrow Connector 736"/>
          <p:cNvCxnSpPr>
            <a:stCxn id="736" idx="3"/>
            <a:endCxn id="701" idx="5"/>
          </p:cNvCxnSpPr>
          <p:nvPr/>
        </p:nvCxnSpPr>
        <p:spPr bwMode="auto">
          <a:xfrm>
            <a:off x="7011445" y="2631768"/>
            <a:ext cx="325302" cy="14563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38" name="TextBox 737"/>
          <p:cNvSpPr txBox="1"/>
          <p:nvPr/>
        </p:nvSpPr>
        <p:spPr>
          <a:xfrm>
            <a:off x="3463379" y="2417485"/>
            <a:ext cx="1080120" cy="430887"/>
          </a:xfrm>
          <a:prstGeom prst="rect">
            <a:avLst/>
          </a:prstGeom>
          <a:noFill/>
        </p:spPr>
        <p:txBody>
          <a:bodyPr wrap="square" lIns="0" tIns="0" rIns="0" bIns="0" rtlCol="0">
            <a:spAutoFit/>
          </a:bodyPr>
          <a:lstStyle/>
          <a:p>
            <a:r>
              <a:rPr lang="en-GB" sz="1400" b="0" dirty="0" smtClean="0">
                <a:solidFill>
                  <a:srgbClr val="C00000"/>
                </a:solidFill>
              </a:rPr>
              <a:t>Active SVLAN MEP</a:t>
            </a:r>
            <a:endParaRPr lang="en-US" sz="1400" b="0" dirty="0" smtClean="0">
              <a:solidFill>
                <a:srgbClr val="C00000"/>
              </a:solidFill>
            </a:endParaRPr>
          </a:p>
        </p:txBody>
      </p:sp>
      <p:cxnSp>
        <p:nvCxnSpPr>
          <p:cNvPr id="739" name="Straight Arrow Connector 738"/>
          <p:cNvCxnSpPr>
            <a:stCxn id="738" idx="1"/>
            <a:endCxn id="536" idx="1"/>
          </p:cNvCxnSpPr>
          <p:nvPr/>
        </p:nvCxnSpPr>
        <p:spPr bwMode="auto">
          <a:xfrm flipH="1">
            <a:off x="2982411" y="2632929"/>
            <a:ext cx="480968" cy="14753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44" name="TextBox 743"/>
          <p:cNvSpPr txBox="1"/>
          <p:nvPr/>
        </p:nvSpPr>
        <p:spPr>
          <a:xfrm>
            <a:off x="9368035" y="2417485"/>
            <a:ext cx="1080120" cy="430887"/>
          </a:xfrm>
          <a:prstGeom prst="rect">
            <a:avLst/>
          </a:prstGeom>
          <a:noFill/>
        </p:spPr>
        <p:txBody>
          <a:bodyPr wrap="square" lIns="0" tIns="0" rIns="0" bIns="0" rtlCol="0">
            <a:spAutoFit/>
          </a:bodyPr>
          <a:lstStyle/>
          <a:p>
            <a:r>
              <a:rPr lang="en-GB" sz="1400" b="0" dirty="0" smtClean="0">
                <a:solidFill>
                  <a:srgbClr val="C00000"/>
                </a:solidFill>
              </a:rPr>
              <a:t>Disabled SVLAN MEP</a:t>
            </a:r>
            <a:endParaRPr lang="en-US" sz="1400" b="0" dirty="0" smtClean="0">
              <a:solidFill>
                <a:srgbClr val="C00000"/>
              </a:solidFill>
            </a:endParaRPr>
          </a:p>
        </p:txBody>
      </p:sp>
      <p:cxnSp>
        <p:nvCxnSpPr>
          <p:cNvPr id="745" name="Straight Arrow Connector 744"/>
          <p:cNvCxnSpPr>
            <a:stCxn id="744" idx="1"/>
            <a:endCxn id="718" idx="1"/>
          </p:cNvCxnSpPr>
          <p:nvPr/>
        </p:nvCxnSpPr>
        <p:spPr bwMode="auto">
          <a:xfrm flipH="1">
            <a:off x="8892106" y="2632929"/>
            <a:ext cx="475929" cy="14753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46" name="Straight Arrow Connector 745"/>
          <p:cNvCxnSpPr>
            <a:stCxn id="738" idx="1"/>
            <a:endCxn id="540" idx="1"/>
          </p:cNvCxnSpPr>
          <p:nvPr/>
        </p:nvCxnSpPr>
        <p:spPr bwMode="auto">
          <a:xfrm flipH="1">
            <a:off x="2548079" y="2632929"/>
            <a:ext cx="915300" cy="144474"/>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49" name="Straight Arrow Connector 748"/>
          <p:cNvCxnSpPr>
            <a:stCxn id="732" idx="3"/>
            <a:endCxn id="562" idx="5"/>
          </p:cNvCxnSpPr>
          <p:nvPr/>
        </p:nvCxnSpPr>
        <p:spPr bwMode="auto">
          <a:xfrm>
            <a:off x="1087115" y="2631768"/>
            <a:ext cx="774698" cy="14869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52" name="Straight Arrow Connector 751"/>
          <p:cNvCxnSpPr>
            <a:stCxn id="736" idx="3"/>
            <a:endCxn id="697" idx="5"/>
          </p:cNvCxnSpPr>
          <p:nvPr/>
        </p:nvCxnSpPr>
        <p:spPr bwMode="auto">
          <a:xfrm>
            <a:off x="7011445" y="2631768"/>
            <a:ext cx="759634" cy="14869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57" name="Straight Arrow Connector 756"/>
          <p:cNvCxnSpPr>
            <a:stCxn id="744" idx="1"/>
            <a:endCxn id="722" idx="1"/>
          </p:cNvCxnSpPr>
          <p:nvPr/>
        </p:nvCxnSpPr>
        <p:spPr bwMode="auto">
          <a:xfrm flipH="1">
            <a:off x="8457774" y="2632929"/>
            <a:ext cx="910261" cy="144474"/>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62" name="Straight Arrow Connector 761"/>
          <p:cNvCxnSpPr>
            <a:stCxn id="763" idx="0"/>
            <a:endCxn id="516" idx="1"/>
          </p:cNvCxnSpPr>
          <p:nvPr/>
        </p:nvCxnSpPr>
        <p:spPr bwMode="auto">
          <a:xfrm flipV="1">
            <a:off x="871091" y="3206589"/>
            <a:ext cx="786550" cy="79391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63" name="TextBox 762"/>
          <p:cNvSpPr txBox="1"/>
          <p:nvPr/>
        </p:nvSpPr>
        <p:spPr>
          <a:xfrm>
            <a:off x="151011"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relay</a:t>
            </a:r>
          </a:p>
        </p:txBody>
      </p:sp>
      <p:cxnSp>
        <p:nvCxnSpPr>
          <p:cNvPr id="764" name="Straight Arrow Connector 763"/>
          <p:cNvCxnSpPr>
            <a:stCxn id="765" idx="2"/>
          </p:cNvCxnSpPr>
          <p:nvPr/>
        </p:nvCxnSpPr>
        <p:spPr bwMode="auto">
          <a:xfrm flipH="1">
            <a:off x="7999884" y="4718311"/>
            <a:ext cx="1275356" cy="50463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65" name="TextBox 764"/>
          <p:cNvSpPr txBox="1"/>
          <p:nvPr/>
        </p:nvSpPr>
        <p:spPr>
          <a:xfrm>
            <a:off x="8647955" y="4502867"/>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cxnSp>
        <p:nvCxnSpPr>
          <p:cNvPr id="769" name="Straight Arrow Connector 768"/>
          <p:cNvCxnSpPr>
            <a:stCxn id="770" idx="0"/>
            <a:endCxn id="687" idx="1"/>
          </p:cNvCxnSpPr>
          <p:nvPr/>
        </p:nvCxnSpPr>
        <p:spPr bwMode="auto">
          <a:xfrm flipH="1" flipV="1">
            <a:off x="8635422" y="3206589"/>
            <a:ext cx="948637" cy="795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70" name="TextBox 769"/>
          <p:cNvSpPr txBox="1"/>
          <p:nvPr/>
        </p:nvSpPr>
        <p:spPr>
          <a:xfrm>
            <a:off x="8863979" y="4002189"/>
            <a:ext cx="1440160" cy="214335"/>
          </a:xfrm>
          <a:prstGeom prst="rect">
            <a:avLst/>
          </a:prstGeom>
          <a:solidFill>
            <a:schemeClr val="bg1"/>
          </a:solidFill>
        </p:spPr>
        <p:txBody>
          <a:bodyPr wrap="square" lIns="0" tIns="0" rIns="0" bIns="0" rtlCol="0">
            <a:spAutoFit/>
          </a:bodyPr>
          <a:lstStyle/>
          <a:p>
            <a:pPr algn="ctr"/>
            <a:r>
              <a:rPr lang="en-GB" sz="1400" b="0" dirty="0" smtClean="0"/>
              <a:t>SVLAN EC relay</a:t>
            </a:r>
          </a:p>
        </p:txBody>
      </p:sp>
      <p:sp>
        <p:nvSpPr>
          <p:cNvPr id="773" name="TextBox 772"/>
          <p:cNvSpPr txBox="1"/>
          <p:nvPr/>
        </p:nvSpPr>
        <p:spPr>
          <a:xfrm>
            <a:off x="2383259"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drop</a:t>
            </a:r>
          </a:p>
        </p:txBody>
      </p:sp>
      <p:cxnSp>
        <p:nvCxnSpPr>
          <p:cNvPr id="774" name="Straight Arrow Connector 773"/>
          <p:cNvCxnSpPr>
            <a:stCxn id="773" idx="0"/>
            <a:endCxn id="661" idx="2"/>
          </p:cNvCxnSpPr>
          <p:nvPr/>
        </p:nvCxnSpPr>
        <p:spPr bwMode="auto">
          <a:xfrm flipH="1" flipV="1">
            <a:off x="2779303" y="3352428"/>
            <a:ext cx="324036" cy="648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78" name="TextBox 777"/>
          <p:cNvSpPr txBox="1"/>
          <p:nvPr/>
        </p:nvSpPr>
        <p:spPr>
          <a:xfrm>
            <a:off x="6631731"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drop</a:t>
            </a:r>
          </a:p>
        </p:txBody>
      </p:sp>
      <p:cxnSp>
        <p:nvCxnSpPr>
          <p:cNvPr id="779" name="Straight Arrow Connector 778"/>
          <p:cNvCxnSpPr>
            <a:stCxn id="778" idx="0"/>
            <a:endCxn id="728" idx="2"/>
          </p:cNvCxnSpPr>
          <p:nvPr/>
        </p:nvCxnSpPr>
        <p:spPr bwMode="auto">
          <a:xfrm flipV="1">
            <a:off x="7351811" y="3352428"/>
            <a:ext cx="180020" cy="648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76464"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159123" y="3280420"/>
            <a:ext cx="40324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Normal state, no failures</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59"/>
          <p:cNvGrpSpPr/>
          <p:nvPr/>
        </p:nvGrpSpPr>
        <p:grpSpPr>
          <a:xfrm>
            <a:off x="7423819" y="5080620"/>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5" name="Straight Connector 554"/>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9363"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a:off x="75678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a:off x="749582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a:off x="742381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7" name="Group 365"/>
          <p:cNvGrpSpPr/>
          <p:nvPr/>
        </p:nvGrpSpPr>
        <p:grpSpPr>
          <a:xfrm>
            <a:off x="3463379" y="5296644"/>
            <a:ext cx="144016" cy="144016"/>
            <a:chOff x="1591171" y="4144516"/>
            <a:chExt cx="144016" cy="144016"/>
          </a:xfrm>
        </p:grpSpPr>
        <p:cxnSp>
          <p:nvCxnSpPr>
            <p:cNvPr id="710" name="Straight Connector 709"/>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8"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9"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Rectangle 731"/>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0"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1"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a:off x="850393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8" name="Rectangle 83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6"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9"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8" name="Straight Connector 357"/>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7" name="Straight Connector 37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6" name="Straight Connector 385"/>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7" name="Freeform 386"/>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00" name="Straight Connector 399"/>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1" name="Straight Connector 400"/>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3" name="Straight Connector 402"/>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4" name="Straight Connector 403"/>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7" name="Group 365"/>
          <p:cNvGrpSpPr/>
          <p:nvPr/>
        </p:nvGrpSpPr>
        <p:grpSpPr>
          <a:xfrm flipH="1">
            <a:off x="6991771" y="5296644"/>
            <a:ext cx="144016" cy="144016"/>
            <a:chOff x="1591171" y="4144516"/>
            <a:chExt cx="144016" cy="144016"/>
          </a:xfrm>
        </p:grpSpPr>
        <p:cxnSp>
          <p:nvCxnSpPr>
            <p:cNvPr id="408" name="Straight Connector 40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18" name="Straight Connector 417"/>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1" name="Straight Connector 420"/>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2" name="Straight Connector 421"/>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3" name="TextBox 422"/>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424" name="Straight Connector 423"/>
          <p:cNvCxnSpPr/>
          <p:nvPr/>
        </p:nvCxnSpPr>
        <p:spPr bwMode="auto">
          <a:xfrm>
            <a:off x="2167235" y="4936604"/>
            <a:ext cx="0" cy="144016"/>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57" name="Straight Connector 356"/>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3" name="Straight Connector 382"/>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4" name="Straight Connector 393"/>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5" name="Straight Connector 394"/>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6" name="Straight Connector 39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7" name="Straight Connector 39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8" name="Straight Connector 39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76464"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159123" y="3280420"/>
            <a:ext cx="40324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Right ENNI failure</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21672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3216" y="5080620"/>
            <a:ext cx="582211"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flipH="1">
            <a:off x="6199683"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flipH="1">
            <a:off x="6127675"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flipH="1">
            <a:off x="6055667"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9"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0"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1"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flipH="1">
            <a:off x="6271691" y="5080620"/>
            <a:ext cx="22322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6"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9"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7" name="TextBox 356"/>
          <p:cNvSpPr txBox="1"/>
          <p:nvPr/>
        </p:nvSpPr>
        <p:spPr>
          <a:xfrm>
            <a:off x="7877546"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86" name="Straight Connector 385"/>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92" name="Group 365"/>
          <p:cNvGrpSpPr/>
          <p:nvPr/>
        </p:nvGrpSpPr>
        <p:grpSpPr>
          <a:xfrm>
            <a:off x="3463379" y="5296644"/>
            <a:ext cx="144016" cy="144016"/>
            <a:chOff x="1591171" y="4144516"/>
            <a:chExt cx="144016" cy="144016"/>
          </a:xfrm>
        </p:grpSpPr>
        <p:cxnSp>
          <p:nvCxnSpPr>
            <p:cNvPr id="393" name="Straight Connector 39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5" name="Straight Connector 39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96" name="Straight Connector 395"/>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03" name="Freeform 402"/>
          <p:cNvSpPr/>
          <p:nvPr/>
        </p:nvSpPr>
        <p:spPr bwMode="auto">
          <a:xfrm>
            <a:off x="3895106" y="5252852"/>
            <a:ext cx="439388" cy="49480"/>
          </a:xfrm>
          <a:custGeom>
            <a:avLst/>
            <a:gdLst>
              <a:gd name="connsiteX0" fmla="*/ 439388 w 439388"/>
              <a:gd name="connsiteY0" fmla="*/ 37605 h 49480"/>
              <a:gd name="connsiteX1" fmla="*/ 225632 w 439388"/>
              <a:gd name="connsiteY1" fmla="*/ 1979 h 49480"/>
              <a:gd name="connsiteX2" fmla="*/ 0 w 439388"/>
              <a:gd name="connsiteY2" fmla="*/ 49480 h 49480"/>
            </a:gdLst>
            <a:ahLst/>
            <a:cxnLst>
              <a:cxn ang="0">
                <a:pos x="connsiteX0" y="connsiteY0"/>
              </a:cxn>
              <a:cxn ang="0">
                <a:pos x="connsiteX1" y="connsiteY1"/>
              </a:cxn>
              <a:cxn ang="0">
                <a:pos x="connsiteX2" y="connsiteY2"/>
              </a:cxn>
            </a:cxnLst>
            <a:rect l="l" t="t" r="r" b="b"/>
            <a:pathLst>
              <a:path w="439388" h="49480">
                <a:moveTo>
                  <a:pt x="439388" y="37605"/>
                </a:moveTo>
                <a:cubicBezTo>
                  <a:pt x="369125" y="18802"/>
                  <a:pt x="298863" y="0"/>
                  <a:pt x="225632" y="1979"/>
                </a:cubicBezTo>
                <a:cubicBezTo>
                  <a:pt x="152401" y="3958"/>
                  <a:pt x="76200" y="26719"/>
                  <a:pt x="0" y="4948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4" name="Freeform 403"/>
          <p:cNvSpPr/>
          <p:nvPr/>
        </p:nvSpPr>
        <p:spPr bwMode="auto">
          <a:xfrm>
            <a:off x="3829792" y="5224636"/>
            <a:ext cx="564078" cy="77696"/>
          </a:xfrm>
          <a:custGeom>
            <a:avLst/>
            <a:gdLst>
              <a:gd name="connsiteX0" fmla="*/ 564078 w 564078"/>
              <a:gd name="connsiteY0" fmla="*/ 84116 h 84116"/>
              <a:gd name="connsiteX1" fmla="*/ 302821 w 564078"/>
              <a:gd name="connsiteY1" fmla="*/ 989 h 84116"/>
              <a:gd name="connsiteX2" fmla="*/ 0 w 564078"/>
              <a:gd name="connsiteY2" fmla="*/ 78179 h 84116"/>
            </a:gdLst>
            <a:ahLst/>
            <a:cxnLst>
              <a:cxn ang="0">
                <a:pos x="connsiteX0" y="connsiteY0"/>
              </a:cxn>
              <a:cxn ang="0">
                <a:pos x="connsiteX1" y="connsiteY1"/>
              </a:cxn>
              <a:cxn ang="0">
                <a:pos x="connsiteX2" y="connsiteY2"/>
              </a:cxn>
            </a:cxnLst>
            <a:rect l="l" t="t" r="r" b="b"/>
            <a:pathLst>
              <a:path w="564078" h="84116">
                <a:moveTo>
                  <a:pt x="564078" y="84116"/>
                </a:moveTo>
                <a:cubicBezTo>
                  <a:pt x="480456" y="43047"/>
                  <a:pt x="396834" y="1978"/>
                  <a:pt x="302821" y="989"/>
                </a:cubicBezTo>
                <a:cubicBezTo>
                  <a:pt x="208808" y="0"/>
                  <a:pt x="104404" y="39089"/>
                  <a:pt x="0" y="78179"/>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5" name="Freeform 404"/>
          <p:cNvSpPr/>
          <p:nvPr/>
        </p:nvSpPr>
        <p:spPr bwMode="auto">
          <a:xfrm>
            <a:off x="3752850" y="5199856"/>
            <a:ext cx="721519" cy="98425"/>
          </a:xfrm>
          <a:custGeom>
            <a:avLst/>
            <a:gdLst>
              <a:gd name="connsiteX0" fmla="*/ 721519 w 721519"/>
              <a:gd name="connsiteY0" fmla="*/ 98425 h 98425"/>
              <a:gd name="connsiteX1" fmla="*/ 366713 w 721519"/>
              <a:gd name="connsiteY1" fmla="*/ 794 h 98425"/>
              <a:gd name="connsiteX2" fmla="*/ 0 w 721519"/>
              <a:gd name="connsiteY2" fmla="*/ 93663 h 98425"/>
            </a:gdLst>
            <a:ahLst/>
            <a:cxnLst>
              <a:cxn ang="0">
                <a:pos x="connsiteX0" y="connsiteY0"/>
              </a:cxn>
              <a:cxn ang="0">
                <a:pos x="connsiteX1" y="connsiteY1"/>
              </a:cxn>
              <a:cxn ang="0">
                <a:pos x="connsiteX2" y="connsiteY2"/>
              </a:cxn>
            </a:cxnLst>
            <a:rect l="l" t="t" r="r" b="b"/>
            <a:pathLst>
              <a:path w="721519" h="98425">
                <a:moveTo>
                  <a:pt x="721519" y="98425"/>
                </a:moveTo>
                <a:cubicBezTo>
                  <a:pt x="604242" y="50006"/>
                  <a:pt x="486966" y="1588"/>
                  <a:pt x="366713" y="794"/>
                </a:cubicBezTo>
                <a:cubicBezTo>
                  <a:pt x="246460" y="0"/>
                  <a:pt x="123230" y="46831"/>
                  <a:pt x="0" y="93663"/>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6" name="Freeform 405"/>
          <p:cNvSpPr/>
          <p:nvPr/>
        </p:nvSpPr>
        <p:spPr bwMode="auto">
          <a:xfrm>
            <a:off x="3681413" y="5166519"/>
            <a:ext cx="864393" cy="131762"/>
          </a:xfrm>
          <a:custGeom>
            <a:avLst/>
            <a:gdLst>
              <a:gd name="connsiteX0" fmla="*/ 864393 w 864393"/>
              <a:gd name="connsiteY0" fmla="*/ 131762 h 131762"/>
              <a:gd name="connsiteX1" fmla="*/ 461962 w 864393"/>
              <a:gd name="connsiteY1" fmla="*/ 794 h 131762"/>
              <a:gd name="connsiteX2" fmla="*/ 0 w 864393"/>
              <a:gd name="connsiteY2" fmla="*/ 127000 h 131762"/>
            </a:gdLst>
            <a:ahLst/>
            <a:cxnLst>
              <a:cxn ang="0">
                <a:pos x="connsiteX0" y="connsiteY0"/>
              </a:cxn>
              <a:cxn ang="0">
                <a:pos x="connsiteX1" y="connsiteY1"/>
              </a:cxn>
              <a:cxn ang="0">
                <a:pos x="connsiteX2" y="connsiteY2"/>
              </a:cxn>
            </a:cxnLst>
            <a:rect l="l" t="t" r="r" b="b"/>
            <a:pathLst>
              <a:path w="864393" h="131762">
                <a:moveTo>
                  <a:pt x="864393" y="131762"/>
                </a:moveTo>
                <a:cubicBezTo>
                  <a:pt x="735210" y="66675"/>
                  <a:pt x="606027" y="1588"/>
                  <a:pt x="461962" y="794"/>
                </a:cubicBezTo>
                <a:cubicBezTo>
                  <a:pt x="317897" y="0"/>
                  <a:pt x="158948" y="63500"/>
                  <a:pt x="0" y="12700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7" name="Freeform 406"/>
          <p:cNvSpPr/>
          <p:nvPr/>
        </p:nvSpPr>
        <p:spPr bwMode="auto">
          <a:xfrm>
            <a:off x="3607594" y="5131197"/>
            <a:ext cx="1009650" cy="164703"/>
          </a:xfrm>
          <a:custGeom>
            <a:avLst/>
            <a:gdLst>
              <a:gd name="connsiteX0" fmla="*/ 1009650 w 1009650"/>
              <a:gd name="connsiteY0" fmla="*/ 162322 h 164703"/>
              <a:gd name="connsiteX1" fmla="*/ 545306 w 1009650"/>
              <a:gd name="connsiteY1" fmla="*/ 397 h 164703"/>
              <a:gd name="connsiteX2" fmla="*/ 0 w 1009650"/>
              <a:gd name="connsiteY2" fmla="*/ 164703 h 164703"/>
            </a:gdLst>
            <a:ahLst/>
            <a:cxnLst>
              <a:cxn ang="0">
                <a:pos x="connsiteX0" y="connsiteY0"/>
              </a:cxn>
              <a:cxn ang="0">
                <a:pos x="connsiteX1" y="connsiteY1"/>
              </a:cxn>
              <a:cxn ang="0">
                <a:pos x="connsiteX2" y="connsiteY2"/>
              </a:cxn>
            </a:cxnLst>
            <a:rect l="l" t="t" r="r" b="b"/>
            <a:pathLst>
              <a:path w="1009650" h="164703">
                <a:moveTo>
                  <a:pt x="1009650" y="162322"/>
                </a:moveTo>
                <a:cubicBezTo>
                  <a:pt x="861615" y="81161"/>
                  <a:pt x="713581" y="0"/>
                  <a:pt x="545306" y="397"/>
                </a:cubicBezTo>
                <a:cubicBezTo>
                  <a:pt x="377031" y="794"/>
                  <a:pt x="188515" y="82748"/>
                  <a:pt x="0" y="164703"/>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Freeform 407"/>
          <p:cNvSpPr/>
          <p:nvPr/>
        </p:nvSpPr>
        <p:spPr bwMode="auto">
          <a:xfrm>
            <a:off x="3543300" y="5109369"/>
            <a:ext cx="1143000" cy="186531"/>
          </a:xfrm>
          <a:custGeom>
            <a:avLst/>
            <a:gdLst>
              <a:gd name="connsiteX0" fmla="*/ 1143000 w 1143000"/>
              <a:gd name="connsiteY0" fmla="*/ 186531 h 186531"/>
              <a:gd name="connsiteX1" fmla="*/ 626269 w 1143000"/>
              <a:gd name="connsiteY1" fmla="*/ 794 h 186531"/>
              <a:gd name="connsiteX2" fmla="*/ 0 w 1143000"/>
              <a:gd name="connsiteY2" fmla="*/ 181769 h 186531"/>
            </a:gdLst>
            <a:ahLst/>
            <a:cxnLst>
              <a:cxn ang="0">
                <a:pos x="connsiteX0" y="connsiteY0"/>
              </a:cxn>
              <a:cxn ang="0">
                <a:pos x="connsiteX1" y="connsiteY1"/>
              </a:cxn>
              <a:cxn ang="0">
                <a:pos x="connsiteX2" y="connsiteY2"/>
              </a:cxn>
            </a:cxnLst>
            <a:rect l="l" t="t" r="r" b="b"/>
            <a:pathLst>
              <a:path w="1143000" h="186531">
                <a:moveTo>
                  <a:pt x="1143000" y="186531"/>
                </a:moveTo>
                <a:cubicBezTo>
                  <a:pt x="979884" y="94059"/>
                  <a:pt x="816769" y="1588"/>
                  <a:pt x="626269" y="794"/>
                </a:cubicBezTo>
                <a:cubicBezTo>
                  <a:pt x="435769" y="0"/>
                  <a:pt x="217884" y="90884"/>
                  <a:pt x="0" y="181769"/>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Freeform 411"/>
          <p:cNvSpPr/>
          <p:nvPr/>
        </p:nvSpPr>
        <p:spPr bwMode="auto">
          <a:xfrm>
            <a:off x="3462338" y="5080397"/>
            <a:ext cx="1297781" cy="220266"/>
          </a:xfrm>
          <a:custGeom>
            <a:avLst/>
            <a:gdLst>
              <a:gd name="connsiteX0" fmla="*/ 1297781 w 1297781"/>
              <a:gd name="connsiteY0" fmla="*/ 220266 h 220266"/>
              <a:gd name="connsiteX1" fmla="*/ 723900 w 1297781"/>
              <a:gd name="connsiteY1" fmla="*/ 1191 h 220266"/>
              <a:gd name="connsiteX2" fmla="*/ 0 w 1297781"/>
              <a:gd name="connsiteY2" fmla="*/ 213122 h 220266"/>
            </a:gdLst>
            <a:ahLst/>
            <a:cxnLst>
              <a:cxn ang="0">
                <a:pos x="connsiteX0" y="connsiteY0"/>
              </a:cxn>
              <a:cxn ang="0">
                <a:pos x="connsiteX1" y="connsiteY1"/>
              </a:cxn>
              <a:cxn ang="0">
                <a:pos x="connsiteX2" y="connsiteY2"/>
              </a:cxn>
            </a:cxnLst>
            <a:rect l="l" t="t" r="r" b="b"/>
            <a:pathLst>
              <a:path w="1297781" h="220266">
                <a:moveTo>
                  <a:pt x="1297781" y="220266"/>
                </a:moveTo>
                <a:cubicBezTo>
                  <a:pt x="1118989" y="111324"/>
                  <a:pt x="940197" y="2382"/>
                  <a:pt x="723900" y="1191"/>
                </a:cubicBezTo>
                <a:cubicBezTo>
                  <a:pt x="507603" y="0"/>
                  <a:pt x="253801" y="106561"/>
                  <a:pt x="0" y="213122"/>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6" name="Rectangle 415"/>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418" name="Rectangle 41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419" name="Straight Connector 418"/>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1" name="Straight Connector 420"/>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422" name="Freeform 421"/>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23" name="Straight Connector 422"/>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4" name="Straight Connector 423"/>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9" name="Straight Connector 428"/>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30" name="Group 365"/>
          <p:cNvGrpSpPr/>
          <p:nvPr/>
        </p:nvGrpSpPr>
        <p:grpSpPr>
          <a:xfrm flipH="1">
            <a:off x="6991771" y="5296644"/>
            <a:ext cx="144016" cy="144016"/>
            <a:chOff x="1591171" y="4144516"/>
            <a:chExt cx="144016" cy="144016"/>
          </a:xfrm>
        </p:grpSpPr>
        <p:cxnSp>
          <p:nvCxnSpPr>
            <p:cNvPr id="431" name="Straight Connector 430"/>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34" name="Straight Connector 433"/>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8" name="TextBox 437"/>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361" name="Straight Connector 360"/>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2" name="Straight Connector 361"/>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3" name="Straight Connector 362"/>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7" name="Straight Connector 37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8" name="Straight Connector 37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9" name="Straight Connector 378"/>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1" name="Straight Connector 380"/>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5768598"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5840606"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5912614"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48315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468751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475952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76464"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159123" y="3280420"/>
            <a:ext cx="40324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Right ENNI and Intra-DAS link failure (or right portal node failure)</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2" name="Straight Connector 341"/>
          <p:cNvCxnSpPr/>
          <p:nvPr/>
        </p:nvCxnSpPr>
        <p:spPr bwMode="auto">
          <a:xfrm>
            <a:off x="21672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9" name="Isosceles Triangle 278"/>
          <p:cNvSpPr/>
          <p:nvPr/>
        </p:nvSpPr>
        <p:spPr bwMode="auto">
          <a:xfrm>
            <a:off x="5839644"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5551612"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5551611"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4" name="Straight Connector 273"/>
          <p:cNvCxnSpPr/>
          <p:nvPr/>
        </p:nvCxnSpPr>
        <p:spPr bwMode="auto">
          <a:xfrm flipH="1">
            <a:off x="4903539"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4543499"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4756029"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4474367"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4474366"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59723"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21672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3216" y="5080620"/>
            <a:ext cx="582211"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17"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19"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0"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23"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5"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8"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7" name="TextBox 356"/>
          <p:cNvSpPr txBox="1"/>
          <p:nvPr/>
        </p:nvSpPr>
        <p:spPr>
          <a:xfrm>
            <a:off x="7877546"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86" name="Straight Connector 385"/>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365"/>
          <p:cNvGrpSpPr/>
          <p:nvPr/>
        </p:nvGrpSpPr>
        <p:grpSpPr>
          <a:xfrm>
            <a:off x="3463379" y="5296644"/>
            <a:ext cx="144016" cy="144016"/>
            <a:chOff x="1591171" y="4144516"/>
            <a:chExt cx="144016" cy="144016"/>
          </a:xfrm>
        </p:grpSpPr>
        <p:cxnSp>
          <p:nvCxnSpPr>
            <p:cNvPr id="393" name="Straight Connector 39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5" name="Straight Connector 39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96" name="Straight Connector 395"/>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8" name="TextBox 357"/>
          <p:cNvSpPr txBox="1"/>
          <p:nvPr/>
        </p:nvSpPr>
        <p:spPr>
          <a:xfrm>
            <a:off x="5119563"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76" name="Rectangle 375"/>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377" name="Rectangle 376"/>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378" name="Straight Connector 377"/>
          <p:cNvCxnSpPr/>
          <p:nvPr/>
        </p:nvCxnSpPr>
        <p:spPr bwMode="auto">
          <a:xfrm flipH="1">
            <a:off x="2167235"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79" name="Straight Connector 378"/>
          <p:cNvCxnSpPr/>
          <p:nvPr/>
        </p:nvCxnSpPr>
        <p:spPr bwMode="auto">
          <a:xfrm>
            <a:off x="2095227"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0" name="Freeform 379"/>
          <p:cNvSpPr/>
          <p:nvPr/>
        </p:nvSpPr>
        <p:spPr bwMode="auto">
          <a:xfrm>
            <a:off x="8431931"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1" name="Straight Connector 380"/>
          <p:cNvCxnSpPr/>
          <p:nvPr/>
        </p:nvCxnSpPr>
        <p:spPr bwMode="auto">
          <a:xfrm>
            <a:off x="231125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13" name="Freeform 312"/>
          <p:cNvSpPr/>
          <p:nvPr/>
        </p:nvSpPr>
        <p:spPr bwMode="auto">
          <a:xfrm>
            <a:off x="5623619"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2" name="Straight Connector 381"/>
          <p:cNvCxnSpPr/>
          <p:nvPr/>
        </p:nvCxnSpPr>
        <p:spPr bwMode="auto">
          <a:xfrm>
            <a:off x="324735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31753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31033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3103340" y="5080620"/>
            <a:ext cx="144015"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2" name="Straight Connector 391"/>
          <p:cNvCxnSpPr/>
          <p:nvPr/>
        </p:nvCxnSpPr>
        <p:spPr bwMode="auto">
          <a:xfrm flipH="1">
            <a:off x="3031332" y="5080620"/>
            <a:ext cx="144015"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0" name="Straight Connector 399"/>
          <p:cNvCxnSpPr>
            <a:stCxn id="291" idx="2"/>
          </p:cNvCxnSpPr>
          <p:nvPr/>
        </p:nvCxnSpPr>
        <p:spPr bwMode="auto">
          <a:xfrm flipH="1">
            <a:off x="2959324" y="5080620"/>
            <a:ext cx="14401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8751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a:off x="475952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9" name="Straight Connector 428"/>
          <p:cNvCxnSpPr/>
          <p:nvPr/>
        </p:nvCxnSpPr>
        <p:spPr bwMode="auto">
          <a:xfrm>
            <a:off x="48315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0" name="Straight Connector 439"/>
          <p:cNvCxnSpPr/>
          <p:nvPr/>
        </p:nvCxnSpPr>
        <p:spPr bwMode="auto">
          <a:xfrm flipH="1">
            <a:off x="3679404"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1" name="Straight Connector 440"/>
          <p:cNvCxnSpPr/>
          <p:nvPr/>
        </p:nvCxnSpPr>
        <p:spPr bwMode="auto">
          <a:xfrm flipH="1">
            <a:off x="3607396"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2" name="Straight Connector 441"/>
          <p:cNvCxnSpPr/>
          <p:nvPr/>
        </p:nvCxnSpPr>
        <p:spPr bwMode="auto">
          <a:xfrm flipH="1">
            <a:off x="3535388"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3" name="Straight Connector 442"/>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4" name="Straight Connector 443"/>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5" name="Straight Connector 444"/>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6" name="Straight Connector 445"/>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7" name="Straight Connector 446"/>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8" name="Straight Connector 447"/>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50" name="Group 365"/>
          <p:cNvGrpSpPr/>
          <p:nvPr/>
        </p:nvGrpSpPr>
        <p:grpSpPr>
          <a:xfrm flipH="1">
            <a:off x="6991771" y="5296644"/>
            <a:ext cx="144016" cy="144016"/>
            <a:chOff x="1591171" y="4144516"/>
            <a:chExt cx="144016" cy="144016"/>
          </a:xfrm>
        </p:grpSpPr>
        <p:cxnSp>
          <p:nvCxnSpPr>
            <p:cNvPr id="458" name="Straight Connector 45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1" name="Straight Connector 460"/>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5" name="Straight Connector 464"/>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6" name="Straight Connector 465"/>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9" name="TextBox 468"/>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361" name="Straight Connector 360"/>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2" name="Straight Connector 361"/>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3" name="Straight Connector 362"/>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04456"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231131" y="3280420"/>
            <a:ext cx="396044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Virtual BVLAN, TESI, SVLAN end points</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59"/>
          <p:cNvGrpSpPr/>
          <p:nvPr/>
        </p:nvGrpSpPr>
        <p:grpSpPr>
          <a:xfrm>
            <a:off x="7423819" y="5080620"/>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7"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8"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0"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5" name="Straight Connector 554"/>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2"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4"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9363"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a:off x="75678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a:off x="749582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a:off x="742381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365"/>
          <p:cNvGrpSpPr/>
          <p:nvPr/>
        </p:nvGrpSpPr>
        <p:grpSpPr>
          <a:xfrm>
            <a:off x="3463379" y="5296644"/>
            <a:ext cx="144016" cy="144016"/>
            <a:chOff x="1591171" y="4144516"/>
            <a:chExt cx="144016" cy="144016"/>
          </a:xfrm>
        </p:grpSpPr>
        <p:cxnSp>
          <p:nvCxnSpPr>
            <p:cNvPr id="710" name="Straight Connector 709"/>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6"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Rectangle 731"/>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18"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19"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0"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a:off x="850393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8" name="Rectangle 83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4"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5"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7"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8" name="Straight Connector 357"/>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7" name="Straight Connector 37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6" name="Straight Connector 385"/>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7" name="Freeform 386"/>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00" name="Straight Connector 399"/>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1" name="Straight Connector 400"/>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3" name="Straight Connector 402"/>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4" name="Straight Connector 403"/>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 name="Group 365"/>
          <p:cNvGrpSpPr/>
          <p:nvPr/>
        </p:nvGrpSpPr>
        <p:grpSpPr>
          <a:xfrm flipH="1">
            <a:off x="6991771" y="5296644"/>
            <a:ext cx="144016" cy="144016"/>
            <a:chOff x="1591171" y="4144516"/>
            <a:chExt cx="144016" cy="144016"/>
          </a:xfrm>
        </p:grpSpPr>
        <p:cxnSp>
          <p:nvCxnSpPr>
            <p:cNvPr id="408" name="Straight Connector 40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18" name="Straight Connector 417"/>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1" name="Straight Connector 420"/>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2" name="Straight Connector 421"/>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2167235" y="4936604"/>
            <a:ext cx="0" cy="144016"/>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57" name="Straight Connector 356"/>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3" name="Straight Connector 382"/>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4" name="Straight Connector 393"/>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5" name="Straight Connector 394"/>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6" name="Straight Connector 39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7" name="Straight Connector 39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8" name="Straight Connector 39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81" name="TextBox 380"/>
          <p:cNvSpPr txBox="1"/>
          <p:nvPr/>
        </p:nvSpPr>
        <p:spPr>
          <a:xfrm>
            <a:off x="3823419" y="6880820"/>
            <a:ext cx="1296144" cy="430887"/>
          </a:xfrm>
          <a:prstGeom prst="rect">
            <a:avLst/>
          </a:prstGeom>
          <a:noFill/>
        </p:spPr>
        <p:txBody>
          <a:bodyPr wrap="square" lIns="0" tIns="0" rIns="0" bIns="0" rtlCol="0">
            <a:spAutoFit/>
          </a:bodyPr>
          <a:lstStyle/>
          <a:p>
            <a:pPr algn="ctr"/>
            <a:r>
              <a:rPr lang="en-GB" sz="1400" b="0" dirty="0" smtClean="0"/>
              <a:t>Virtual  BVLAN end point B</a:t>
            </a:r>
            <a:endParaRPr lang="en-US" sz="1400" b="0" dirty="0" smtClean="0"/>
          </a:p>
        </p:txBody>
      </p:sp>
      <p:cxnSp>
        <p:nvCxnSpPr>
          <p:cNvPr id="384" name="Straight Arrow Connector 383"/>
          <p:cNvCxnSpPr>
            <a:stCxn id="381" idx="0"/>
            <a:endCxn id="88" idx="0"/>
          </p:cNvCxnSpPr>
          <p:nvPr/>
        </p:nvCxnSpPr>
        <p:spPr bwMode="auto">
          <a:xfrm flipH="1" flipV="1">
            <a:off x="2748307" y="4134229"/>
            <a:ext cx="1723184" cy="27465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8" name="Straight Arrow Connector 387"/>
          <p:cNvCxnSpPr>
            <a:stCxn id="381" idx="0"/>
            <a:endCxn id="85" idx="0"/>
          </p:cNvCxnSpPr>
          <p:nvPr/>
        </p:nvCxnSpPr>
        <p:spPr bwMode="auto">
          <a:xfrm flipV="1">
            <a:off x="4471491" y="4134229"/>
            <a:ext cx="3503434" cy="27465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392" name="TextBox 391"/>
          <p:cNvSpPr txBox="1"/>
          <p:nvPr/>
        </p:nvSpPr>
        <p:spPr>
          <a:xfrm>
            <a:off x="5407595" y="6891107"/>
            <a:ext cx="1199178" cy="430887"/>
          </a:xfrm>
          <a:prstGeom prst="rect">
            <a:avLst/>
          </a:prstGeom>
          <a:noFill/>
        </p:spPr>
        <p:txBody>
          <a:bodyPr wrap="square" lIns="0" tIns="0" rIns="0" bIns="0" rtlCol="0">
            <a:spAutoFit/>
          </a:bodyPr>
          <a:lstStyle/>
          <a:p>
            <a:pPr algn="ctr"/>
            <a:r>
              <a:rPr lang="en-GB" sz="1400" b="0" dirty="0" smtClean="0"/>
              <a:t>Virtual  BVLAN end point A</a:t>
            </a:r>
            <a:endParaRPr lang="en-US" sz="1400" b="0" dirty="0" smtClean="0"/>
          </a:p>
        </p:txBody>
      </p:sp>
      <p:cxnSp>
        <p:nvCxnSpPr>
          <p:cNvPr id="393" name="Straight Arrow Connector 392"/>
          <p:cNvCxnSpPr>
            <a:stCxn id="392" idx="0"/>
            <a:endCxn id="47" idx="0"/>
          </p:cNvCxnSpPr>
          <p:nvPr/>
        </p:nvCxnSpPr>
        <p:spPr bwMode="auto">
          <a:xfrm flipH="1" flipV="1">
            <a:off x="3182589" y="4134229"/>
            <a:ext cx="2824595"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99" name="Straight Arrow Connector 398"/>
          <p:cNvCxnSpPr>
            <a:stCxn id="392" idx="0"/>
            <a:endCxn id="44" idx="0"/>
          </p:cNvCxnSpPr>
          <p:nvPr/>
        </p:nvCxnSpPr>
        <p:spPr bwMode="auto">
          <a:xfrm flipV="1">
            <a:off x="6007184" y="4134229"/>
            <a:ext cx="1488643"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28" name="TextBox 427"/>
          <p:cNvSpPr txBox="1"/>
          <p:nvPr/>
        </p:nvSpPr>
        <p:spPr>
          <a:xfrm>
            <a:off x="6944721" y="6891107"/>
            <a:ext cx="1487210" cy="430887"/>
          </a:xfrm>
          <a:prstGeom prst="rect">
            <a:avLst/>
          </a:prstGeom>
          <a:noFill/>
        </p:spPr>
        <p:txBody>
          <a:bodyPr wrap="square" lIns="0" tIns="0" rIns="0" bIns="0" rtlCol="0">
            <a:spAutoFit/>
          </a:bodyPr>
          <a:lstStyle/>
          <a:p>
            <a:pPr algn="ctr"/>
            <a:r>
              <a:rPr lang="en-GB" sz="1400" b="0" dirty="0" smtClean="0"/>
              <a:t>Virtual  protected TESI end point B</a:t>
            </a:r>
            <a:endParaRPr lang="en-US" sz="1400" b="0" dirty="0" smtClean="0"/>
          </a:p>
        </p:txBody>
      </p:sp>
      <p:cxnSp>
        <p:nvCxnSpPr>
          <p:cNvPr id="429" name="Straight Arrow Connector 428"/>
          <p:cNvCxnSpPr>
            <a:stCxn id="428" idx="0"/>
            <a:endCxn id="332" idx="0"/>
          </p:cNvCxnSpPr>
          <p:nvPr/>
        </p:nvCxnSpPr>
        <p:spPr bwMode="auto">
          <a:xfrm flipH="1" flipV="1">
            <a:off x="3834775" y="4134229"/>
            <a:ext cx="3853551"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30" name="Straight Arrow Connector 429"/>
          <p:cNvCxnSpPr>
            <a:stCxn id="428" idx="0"/>
            <a:endCxn id="329" idx="0"/>
          </p:cNvCxnSpPr>
          <p:nvPr/>
        </p:nvCxnSpPr>
        <p:spPr bwMode="auto">
          <a:xfrm flipH="1" flipV="1">
            <a:off x="6757937" y="4134229"/>
            <a:ext cx="930389"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45" name="TextBox 444"/>
          <p:cNvSpPr txBox="1"/>
          <p:nvPr/>
        </p:nvSpPr>
        <p:spPr>
          <a:xfrm>
            <a:off x="8719963" y="6901394"/>
            <a:ext cx="1512168" cy="430887"/>
          </a:xfrm>
          <a:prstGeom prst="rect">
            <a:avLst/>
          </a:prstGeom>
          <a:noFill/>
        </p:spPr>
        <p:txBody>
          <a:bodyPr wrap="square" lIns="0" tIns="0" rIns="0" bIns="0" rtlCol="0">
            <a:spAutoFit/>
          </a:bodyPr>
          <a:lstStyle/>
          <a:p>
            <a:pPr algn="ctr"/>
            <a:r>
              <a:rPr lang="en-GB" sz="1400" b="0" dirty="0" smtClean="0"/>
              <a:t>Virtual  protected TESI end point A</a:t>
            </a:r>
            <a:endParaRPr lang="en-US" sz="1400" b="0" dirty="0" smtClean="0"/>
          </a:p>
        </p:txBody>
      </p:sp>
      <p:cxnSp>
        <p:nvCxnSpPr>
          <p:cNvPr id="446" name="Straight Arrow Connector 445"/>
          <p:cNvCxnSpPr>
            <a:stCxn id="445" idx="0"/>
            <a:endCxn id="282" idx="0"/>
          </p:cNvCxnSpPr>
          <p:nvPr/>
        </p:nvCxnSpPr>
        <p:spPr bwMode="auto">
          <a:xfrm flipH="1" flipV="1">
            <a:off x="4774321" y="4134229"/>
            <a:ext cx="4701726" cy="276716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47" name="Straight Arrow Connector 446"/>
          <p:cNvCxnSpPr>
            <a:stCxn id="445" idx="0"/>
            <a:endCxn id="278" idx="0"/>
          </p:cNvCxnSpPr>
          <p:nvPr/>
        </p:nvCxnSpPr>
        <p:spPr bwMode="auto">
          <a:xfrm flipH="1" flipV="1">
            <a:off x="5830867" y="4134229"/>
            <a:ext cx="3645180" cy="276716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58" name="TextBox 457"/>
          <p:cNvSpPr txBox="1"/>
          <p:nvPr/>
        </p:nvSpPr>
        <p:spPr>
          <a:xfrm>
            <a:off x="79003" y="6901394"/>
            <a:ext cx="1703234" cy="430887"/>
          </a:xfrm>
          <a:prstGeom prst="rect">
            <a:avLst/>
          </a:prstGeom>
          <a:noFill/>
        </p:spPr>
        <p:txBody>
          <a:bodyPr wrap="square" lIns="0" tIns="0" rIns="0" bIns="0" rtlCol="0">
            <a:spAutoFit/>
          </a:bodyPr>
          <a:lstStyle/>
          <a:p>
            <a:pPr algn="ctr"/>
            <a:r>
              <a:rPr lang="en-GB" sz="1400" b="0" dirty="0" smtClean="0"/>
              <a:t>Virtual  SVLAN segment end point P</a:t>
            </a:r>
            <a:endParaRPr lang="en-US" sz="1400" b="0" dirty="0" smtClean="0"/>
          </a:p>
        </p:txBody>
      </p:sp>
      <p:cxnSp>
        <p:nvCxnSpPr>
          <p:cNvPr id="459" name="Straight Arrow Connector 458"/>
          <p:cNvCxnSpPr>
            <a:stCxn id="458" idx="0"/>
            <a:endCxn id="727" idx="3"/>
          </p:cNvCxnSpPr>
          <p:nvPr/>
        </p:nvCxnSpPr>
        <p:spPr bwMode="auto">
          <a:xfrm flipV="1">
            <a:off x="930620" y="4438356"/>
            <a:ext cx="1162961" cy="24630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60" name="Straight Arrow Connector 459"/>
          <p:cNvCxnSpPr>
            <a:stCxn id="458" idx="0"/>
            <a:endCxn id="837" idx="3"/>
          </p:cNvCxnSpPr>
          <p:nvPr/>
        </p:nvCxnSpPr>
        <p:spPr bwMode="auto">
          <a:xfrm flipV="1">
            <a:off x="930620" y="4440220"/>
            <a:ext cx="7505355" cy="24611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66" name="TextBox 465"/>
          <p:cNvSpPr txBox="1"/>
          <p:nvPr/>
        </p:nvSpPr>
        <p:spPr>
          <a:xfrm>
            <a:off x="1951211" y="6895586"/>
            <a:ext cx="1703234" cy="430887"/>
          </a:xfrm>
          <a:prstGeom prst="rect">
            <a:avLst/>
          </a:prstGeom>
          <a:noFill/>
        </p:spPr>
        <p:txBody>
          <a:bodyPr wrap="square" lIns="0" tIns="0" rIns="0" bIns="0" rtlCol="0">
            <a:spAutoFit/>
          </a:bodyPr>
          <a:lstStyle/>
          <a:p>
            <a:pPr algn="ctr"/>
            <a:r>
              <a:rPr lang="en-GB" sz="1400" b="0" dirty="0" smtClean="0"/>
              <a:t>Virtual  SVLAN segment end point W</a:t>
            </a:r>
            <a:endParaRPr lang="en-US" sz="1400" b="0" dirty="0" smtClean="0"/>
          </a:p>
        </p:txBody>
      </p:sp>
      <p:cxnSp>
        <p:nvCxnSpPr>
          <p:cNvPr id="467" name="Straight Arrow Connector 466"/>
          <p:cNvCxnSpPr>
            <a:stCxn id="466" idx="0"/>
            <a:endCxn id="731" idx="3"/>
          </p:cNvCxnSpPr>
          <p:nvPr/>
        </p:nvCxnSpPr>
        <p:spPr bwMode="auto">
          <a:xfrm flipH="1" flipV="1">
            <a:off x="2307207" y="4440220"/>
            <a:ext cx="495621" cy="24553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68" name="Straight Arrow Connector 467"/>
          <p:cNvCxnSpPr>
            <a:stCxn id="466" idx="0"/>
            <a:endCxn id="833" idx="4"/>
          </p:cNvCxnSpPr>
          <p:nvPr/>
        </p:nvCxnSpPr>
        <p:spPr bwMode="auto">
          <a:xfrm flipV="1">
            <a:off x="2802828" y="4438356"/>
            <a:ext cx="5943926" cy="245723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76" name="TextBox 475"/>
          <p:cNvSpPr txBox="1"/>
          <p:nvPr/>
        </p:nvSpPr>
        <p:spPr>
          <a:xfrm>
            <a:off x="1087115" y="7672908"/>
            <a:ext cx="8450775" cy="215444"/>
          </a:xfrm>
          <a:prstGeom prst="rect">
            <a:avLst/>
          </a:prstGeom>
          <a:noFill/>
        </p:spPr>
        <p:txBody>
          <a:bodyPr wrap="none" lIns="0" tIns="0" rIns="0" bIns="0" rtlCol="0">
            <a:spAutoFit/>
          </a:bodyPr>
          <a:lstStyle/>
          <a:p>
            <a:r>
              <a:rPr lang="en-GB" sz="1400" dirty="0" smtClean="0">
                <a:solidFill>
                  <a:srgbClr val="FF0000"/>
                </a:solidFill>
              </a:rPr>
              <a:t>Do end points within a virtual end point require a common MAC Address value? Expectation is: yes</a:t>
            </a:r>
            <a:endParaRPr lang="en-US" sz="1400" dirty="0" smtClean="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US" dirty="0"/>
          </a:p>
        </p:txBody>
      </p:sp>
      <p:sp>
        <p:nvSpPr>
          <p:cNvPr id="3" name="Content Placeholder 2"/>
          <p:cNvSpPr>
            <a:spLocks noGrp="1"/>
          </p:cNvSpPr>
          <p:nvPr>
            <p:ph idx="1"/>
          </p:nvPr>
        </p:nvSpPr>
        <p:spPr/>
        <p:txBody>
          <a:bodyPr/>
          <a:lstStyle/>
          <a:p>
            <a:pPr marL="0" indent="0"/>
            <a:r>
              <a:rPr lang="en-GB" sz="1800" b="0" dirty="0" smtClean="0"/>
              <a:t>The following slides focus on the distributed network protection (DNP) functionality and associated MAC addresses in the portal nodes of a DRNI protected Ethernet ENNI. These slides complement the “DRNI Data Plane Model I/II Comparison &amp; MAC Address Values in DRNI” slides </a:t>
            </a:r>
            <a:r>
              <a:rPr lang="en-GB" sz="1400" b="0" dirty="0" smtClean="0"/>
              <a:t>(</a:t>
            </a:r>
            <a:r>
              <a:rPr lang="en-GB" sz="1400" b="0" dirty="0" smtClean="0">
                <a:hlinkClick r:id="rId2"/>
              </a:rPr>
              <a:t>axbq-vissers-drni-data-plane-model-I-and-II-comparison-1011-v00.pptx</a:t>
            </a:r>
            <a:r>
              <a:rPr lang="en-GB" sz="1400" b="0" dirty="0" smtClean="0"/>
              <a:t>)</a:t>
            </a:r>
            <a:r>
              <a:rPr lang="en-GB" sz="1800" b="0" dirty="0" smtClean="0"/>
              <a:t> .</a:t>
            </a:r>
          </a:p>
          <a:p>
            <a:pPr marL="0" indent="0"/>
            <a:r>
              <a:rPr lang="en-GB" sz="1800" b="0" dirty="0" smtClean="0"/>
              <a:t>The simplest DRNI configuration is assumed, including two nodes in a portal</a:t>
            </a:r>
          </a:p>
          <a:p>
            <a:pPr marL="0" indent="0"/>
            <a:r>
              <a:rPr lang="en-GB" sz="1800" b="0" dirty="0" smtClean="0"/>
              <a:t>A portal supports DRNI protected SVLAN </a:t>
            </a:r>
            <a:r>
              <a:rPr lang="en-GB" sz="1800" b="0" dirty="0" err="1" smtClean="0"/>
              <a:t>ECs</a:t>
            </a:r>
            <a:r>
              <a:rPr lang="en-GB" sz="1800" b="0" dirty="0" smtClean="0"/>
              <a:t> and unprotected SVLAN </a:t>
            </a:r>
            <a:r>
              <a:rPr lang="en-GB" sz="1800" b="0" dirty="0" err="1" smtClean="0"/>
              <a:t>ECs</a:t>
            </a:r>
            <a:r>
              <a:rPr lang="en-GB" sz="1800" b="0" dirty="0" smtClean="0"/>
              <a:t> (as per MEF requirement); unprotected SVLAN </a:t>
            </a:r>
            <a:r>
              <a:rPr lang="en-GB" sz="1800" b="0" dirty="0" err="1" smtClean="0"/>
              <a:t>ECs</a:t>
            </a:r>
            <a:r>
              <a:rPr lang="en-GB" sz="1800" b="0" dirty="0" smtClean="0"/>
              <a:t> are considered to be outside DNRI control</a:t>
            </a:r>
          </a:p>
          <a:p>
            <a:pPr marL="0" indent="0"/>
            <a:r>
              <a:rPr lang="en-GB" sz="1800" b="0" dirty="0" smtClean="0"/>
              <a:t>Network domain is assumed to be PBB/PBB-TE and portal nodes are IBBEB nodes, supporting restorable MP2MP BVLAN </a:t>
            </a:r>
            <a:r>
              <a:rPr lang="en-GB" sz="1800" b="0" dirty="0" err="1" smtClean="0"/>
              <a:t>ECs</a:t>
            </a:r>
            <a:r>
              <a:rPr lang="en-GB" sz="1800" b="0" dirty="0" smtClean="0"/>
              <a:t> and protected P2P </a:t>
            </a:r>
            <a:r>
              <a:rPr lang="en-GB" sz="1800" b="0" dirty="0" err="1" smtClean="0"/>
              <a:t>TESIs</a:t>
            </a:r>
            <a:endParaRPr lang="en-GB" sz="1800" b="0" dirty="0" smtClean="0"/>
          </a:p>
          <a:p>
            <a:pPr marL="809625" lvl="1" indent="-277813"/>
            <a:r>
              <a:rPr lang="en-GB" sz="1600" dirty="0" smtClean="0"/>
              <a:t>Deployment of alternative network domain technologies (MPLS(TP), SDH, OTN) and portal nodes (TB) is addressed in a next version. In such TB nodes the B-Component and </a:t>
            </a:r>
            <a:r>
              <a:rPr lang="en-GB" sz="1600" dirty="0" err="1" smtClean="0"/>
              <a:t>PIPs</a:t>
            </a:r>
            <a:r>
              <a:rPr lang="en-GB" sz="1600" dirty="0" smtClean="0"/>
              <a:t> are replaced by MPLS(TP), SDH or OTN Network Ports connected to ‘MPLS LSP Relay’, ‘SDH VC-n Relay’ or ‘OTN ODUk Relay’ functions and MPLS(TP), SDH or OTN specific ‘provider network ports’.</a:t>
            </a:r>
          </a:p>
          <a:p>
            <a:pPr marL="0" indent="0"/>
            <a:r>
              <a:rPr lang="en-GB" sz="1800" b="0" dirty="0" smtClean="0"/>
              <a:t>MAC address requirement is investigated (to some extend) to understand which functions must use the PIP/CBP port’s EUI48 values, which functions may use these values and which functions must not use these values; further analysis is to be added in a next version</a:t>
            </a:r>
          </a:p>
          <a:p>
            <a:pPr marL="0" indent="0"/>
            <a:endParaRPr lang="en-US" sz="1800" b="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MAC Addresses at CBP/PIP ports</a:t>
            </a:r>
            <a:endParaRPr lang="en-US" dirty="0"/>
          </a:p>
        </p:txBody>
      </p:sp>
      <p:sp>
        <p:nvSpPr>
          <p:cNvPr id="4" name="Content Placeholder 3"/>
          <p:cNvSpPr>
            <a:spLocks noGrp="1"/>
          </p:cNvSpPr>
          <p:nvPr>
            <p:ph idx="1"/>
          </p:nvPr>
        </p:nvSpPr>
        <p:spPr/>
        <p:txBody>
          <a:bodyPr/>
          <a:lstStyle/>
          <a:p>
            <a:r>
              <a:rPr lang="en-GB" dirty="0" smtClean="0"/>
              <a:t>To be added…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Impact of single switch fabric?</a:t>
            </a:r>
            <a:endParaRPr lang="en-US" dirty="0"/>
          </a:p>
        </p:txBody>
      </p:sp>
      <p:sp>
        <p:nvSpPr>
          <p:cNvPr id="6" name="Content Placeholder 5"/>
          <p:cNvSpPr>
            <a:spLocks noGrp="1"/>
          </p:cNvSpPr>
          <p:nvPr>
            <p:ph idx="1"/>
          </p:nvPr>
        </p:nvSpPr>
        <p:spPr>
          <a:xfrm>
            <a:off x="533400" y="760141"/>
            <a:ext cx="9604375" cy="1584176"/>
          </a:xfrm>
        </p:spPr>
        <p:txBody>
          <a:bodyPr/>
          <a:lstStyle/>
          <a:p>
            <a:pPr marL="0" indent="0">
              <a:tabLst>
                <a:tab pos="0" algn="l"/>
              </a:tabLst>
            </a:pPr>
            <a:r>
              <a:rPr lang="en-GB" sz="1800" dirty="0" smtClean="0"/>
              <a:t>What will be the impact if an IBBEB has a single switch fabric, which supports both the BVLAN/TESI Relay function and the SVLAN Relay function?</a:t>
            </a:r>
            <a:endParaRPr lang="en-US" sz="1800" dirty="0"/>
          </a:p>
        </p:txBody>
      </p:sp>
      <p:sp>
        <p:nvSpPr>
          <p:cNvPr id="7" name="Rectangle 6"/>
          <p:cNvSpPr/>
          <p:nvPr/>
        </p:nvSpPr>
        <p:spPr bwMode="auto">
          <a:xfrm flipH="1">
            <a:off x="4975547" y="2243125"/>
            <a:ext cx="4176461" cy="432048"/>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BVLAN/TESI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Arrow Connector 7"/>
          <p:cNvCxnSpPr/>
          <p:nvPr/>
        </p:nvCxnSpPr>
        <p:spPr bwMode="auto">
          <a:xfrm>
            <a:off x="3016426" y="2307188"/>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 name="Rectangle 8"/>
          <p:cNvSpPr/>
          <p:nvPr/>
        </p:nvSpPr>
        <p:spPr bwMode="auto">
          <a:xfrm>
            <a:off x="1936305" y="32432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936305" y="34593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1936305" y="61956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936305" y="65556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1936305" y="67716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TextBox 13"/>
          <p:cNvSpPr txBox="1"/>
          <p:nvPr/>
        </p:nvSpPr>
        <p:spPr>
          <a:xfrm rot="5400000">
            <a:off x="2823482" y="3120184"/>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5" name="Isosceles Triangle 14"/>
          <p:cNvSpPr/>
          <p:nvPr/>
        </p:nvSpPr>
        <p:spPr bwMode="auto">
          <a:xfrm flipV="1">
            <a:off x="2232250" y="62676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Rectangle 15"/>
          <p:cNvSpPr/>
          <p:nvPr/>
        </p:nvSpPr>
        <p:spPr bwMode="auto">
          <a:xfrm>
            <a:off x="1936306" y="38913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936306" y="36753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 name="Straight Connector 17"/>
          <p:cNvCxnSpPr/>
          <p:nvPr/>
        </p:nvCxnSpPr>
        <p:spPr bwMode="auto">
          <a:xfrm>
            <a:off x="2440362" y="410738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 name="Rectangle 18"/>
          <p:cNvSpPr/>
          <p:nvPr/>
        </p:nvSpPr>
        <p:spPr bwMode="auto">
          <a:xfrm>
            <a:off x="1936306" y="43234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936306" y="45394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936306" y="47554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Isosceles Triangle 21"/>
          <p:cNvSpPr/>
          <p:nvPr/>
        </p:nvSpPr>
        <p:spPr bwMode="auto">
          <a:xfrm flipV="1">
            <a:off x="2023219"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 name="Isosceles Triangle 22"/>
          <p:cNvSpPr/>
          <p:nvPr/>
        </p:nvSpPr>
        <p:spPr bwMode="auto">
          <a:xfrm flipV="1">
            <a:off x="2463651"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Rectangle 23"/>
          <p:cNvSpPr/>
          <p:nvPr/>
        </p:nvSpPr>
        <p:spPr bwMode="auto">
          <a:xfrm>
            <a:off x="1936306" y="54035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1936306" y="57635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1936306" y="59795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27" name="Group 294"/>
          <p:cNvGrpSpPr/>
          <p:nvPr/>
        </p:nvGrpSpPr>
        <p:grpSpPr>
          <a:xfrm>
            <a:off x="2008315" y="5475541"/>
            <a:ext cx="792088" cy="216023"/>
            <a:chOff x="2728392" y="4440560"/>
            <a:chExt cx="792088" cy="216023"/>
          </a:xfrm>
          <a:solidFill>
            <a:srgbClr val="66FF33"/>
          </a:solidFill>
        </p:grpSpPr>
        <p:grpSp>
          <p:nvGrpSpPr>
            <p:cNvPr id="28" name="Group 282"/>
            <p:cNvGrpSpPr/>
            <p:nvPr/>
          </p:nvGrpSpPr>
          <p:grpSpPr>
            <a:xfrm>
              <a:off x="2728392" y="4440560"/>
              <a:ext cx="216024" cy="216023"/>
              <a:chOff x="9209112" y="7464897"/>
              <a:chExt cx="432048" cy="216023"/>
            </a:xfrm>
            <a:grpFill/>
          </p:grpSpPr>
          <p:sp>
            <p:nvSpPr>
              <p:cNvPr id="35" name="Flowchart: Delay 3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Flowchart: Delay 3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284"/>
            <p:cNvGrpSpPr/>
            <p:nvPr/>
          </p:nvGrpSpPr>
          <p:grpSpPr>
            <a:xfrm>
              <a:off x="3016424" y="4440560"/>
              <a:ext cx="216024" cy="216023"/>
              <a:chOff x="9209112" y="7464897"/>
              <a:chExt cx="432048" cy="216023"/>
            </a:xfrm>
            <a:grpFill/>
          </p:grpSpPr>
          <p:sp>
            <p:nvSpPr>
              <p:cNvPr id="33" name="Flowchart: Delay 3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lowchart: Delay 3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286"/>
            <p:cNvGrpSpPr/>
            <p:nvPr/>
          </p:nvGrpSpPr>
          <p:grpSpPr>
            <a:xfrm>
              <a:off x="3304456" y="4440560"/>
              <a:ext cx="216024" cy="216023"/>
              <a:chOff x="9209112" y="7464897"/>
              <a:chExt cx="432048" cy="216023"/>
            </a:xfrm>
            <a:grpFill/>
          </p:grpSpPr>
          <p:sp>
            <p:nvSpPr>
              <p:cNvPr id="31" name="Flowchart: Delay 3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 name="Flowchart: Delay 3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37" name="Straight Arrow Connector 36"/>
          <p:cNvCxnSpPr/>
          <p:nvPr/>
        </p:nvCxnSpPr>
        <p:spPr bwMode="auto">
          <a:xfrm>
            <a:off x="3016426" y="4323412"/>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38" name="TextBox 37"/>
          <p:cNvSpPr txBox="1"/>
          <p:nvPr/>
        </p:nvSpPr>
        <p:spPr>
          <a:xfrm rot="5400000">
            <a:off x="2785302" y="4596347"/>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39" name="Straight Arrow Connector 38"/>
          <p:cNvCxnSpPr/>
          <p:nvPr/>
        </p:nvCxnSpPr>
        <p:spPr bwMode="auto">
          <a:xfrm>
            <a:off x="3016426" y="5403532"/>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40" name="TextBox 39"/>
          <p:cNvSpPr txBox="1"/>
          <p:nvPr/>
        </p:nvSpPr>
        <p:spPr>
          <a:xfrm rot="5400000">
            <a:off x="2773690" y="6036507"/>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41" name="Rectangle 40"/>
          <p:cNvSpPr/>
          <p:nvPr/>
        </p:nvSpPr>
        <p:spPr bwMode="auto">
          <a:xfrm>
            <a:off x="1936305" y="2091164"/>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 name="Rectangle 53"/>
          <p:cNvSpPr/>
          <p:nvPr/>
        </p:nvSpPr>
        <p:spPr bwMode="auto">
          <a:xfrm flipH="1">
            <a:off x="712169" y="1803132"/>
            <a:ext cx="2160240"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5" name="Rectangle 54"/>
          <p:cNvSpPr/>
          <p:nvPr/>
        </p:nvSpPr>
        <p:spPr bwMode="auto">
          <a:xfrm flipH="1">
            <a:off x="568152" y="5115500"/>
            <a:ext cx="2304255"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BVLAN/TESI</a:t>
            </a:r>
            <a:r>
              <a:rPr kumimoji="0" lang="en-US" sz="1200" b="1" i="0" u="none" strike="noStrike" cap="none" normalizeH="0" dirty="0" smtClean="0">
                <a:ln>
                  <a:noFill/>
                </a:ln>
                <a:solidFill>
                  <a:schemeClr val="tx1"/>
                </a:solidFill>
                <a:effectLst/>
                <a:latin typeface="Arial" charset="0"/>
                <a:ea typeface="MS PGothic" pitchFamily="34" charset="-128"/>
              </a:rPr>
              <a:t> </a:t>
            </a:r>
            <a:r>
              <a:rPr kumimoji="0" lang="en-US" sz="1200" b="1" i="0" u="none" strike="noStrike" cap="none" normalizeH="0" baseline="0" dirty="0" smtClean="0">
                <a:ln>
                  <a:noFill/>
                </a:ln>
                <a:solidFill>
                  <a:schemeClr val="tx1"/>
                </a:solidFill>
                <a:effectLst/>
                <a:latin typeface="Arial" charset="0"/>
                <a:ea typeface="MS PGothic" pitchFamily="34" charset="-128"/>
              </a:rPr>
              <a:t>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7" name="Rectangle 56"/>
          <p:cNvSpPr/>
          <p:nvPr/>
        </p:nvSpPr>
        <p:spPr bwMode="auto">
          <a:xfrm>
            <a:off x="8071891" y="389930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8071891" y="411533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9" name="Rectangle 58"/>
          <p:cNvSpPr/>
          <p:nvPr/>
        </p:nvSpPr>
        <p:spPr bwMode="auto">
          <a:xfrm>
            <a:off x="7135786" y="6203565"/>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 name="Rectangle 59"/>
          <p:cNvSpPr/>
          <p:nvPr/>
        </p:nvSpPr>
        <p:spPr bwMode="auto">
          <a:xfrm>
            <a:off x="7135786" y="6563605"/>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a:off x="7135786" y="6779629"/>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2" name="Isosceles Triangle 61"/>
          <p:cNvSpPr/>
          <p:nvPr/>
        </p:nvSpPr>
        <p:spPr bwMode="auto">
          <a:xfrm flipV="1">
            <a:off x="7863779" y="6275573"/>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3" name="Rectangle 62"/>
          <p:cNvSpPr/>
          <p:nvPr/>
        </p:nvSpPr>
        <p:spPr bwMode="auto">
          <a:xfrm>
            <a:off x="8071892" y="454738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8071892" y="433135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65" name="Straight Connector 64"/>
          <p:cNvCxnSpPr/>
          <p:nvPr/>
        </p:nvCxnSpPr>
        <p:spPr bwMode="auto">
          <a:xfrm>
            <a:off x="8575948" y="476340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 name="Rectangle 65"/>
          <p:cNvSpPr/>
          <p:nvPr/>
        </p:nvSpPr>
        <p:spPr bwMode="auto">
          <a:xfrm>
            <a:off x="8071892" y="497942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a:off x="8071892" y="519545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8071892" y="5411477"/>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Isosceles Triangle 68"/>
          <p:cNvSpPr/>
          <p:nvPr/>
        </p:nvSpPr>
        <p:spPr bwMode="auto">
          <a:xfrm flipV="1">
            <a:off x="8143899"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Isosceles Triangle 69"/>
          <p:cNvSpPr/>
          <p:nvPr/>
        </p:nvSpPr>
        <p:spPr bwMode="auto">
          <a:xfrm flipV="1">
            <a:off x="8656339"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 name="Rectangle 70"/>
          <p:cNvSpPr/>
          <p:nvPr/>
        </p:nvSpPr>
        <p:spPr bwMode="auto">
          <a:xfrm>
            <a:off x="7135785" y="2747181"/>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a:off x="7135787" y="5771517"/>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a:off x="7135787" y="5987541"/>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4" name="Group 294"/>
          <p:cNvGrpSpPr/>
          <p:nvPr/>
        </p:nvGrpSpPr>
        <p:grpSpPr>
          <a:xfrm>
            <a:off x="7207795" y="4144516"/>
            <a:ext cx="792088" cy="216023"/>
            <a:chOff x="2728392" y="4440560"/>
            <a:chExt cx="792088" cy="216023"/>
          </a:xfrm>
          <a:solidFill>
            <a:srgbClr val="66FF33"/>
          </a:solidFill>
        </p:grpSpPr>
        <p:grpSp>
          <p:nvGrpSpPr>
            <p:cNvPr id="75" name="Group 282"/>
            <p:cNvGrpSpPr/>
            <p:nvPr/>
          </p:nvGrpSpPr>
          <p:grpSpPr>
            <a:xfrm>
              <a:off x="2728392" y="4440560"/>
              <a:ext cx="216024" cy="216023"/>
              <a:chOff x="9209112" y="7464897"/>
              <a:chExt cx="432048" cy="216023"/>
            </a:xfrm>
            <a:grpFill/>
          </p:grpSpPr>
          <p:sp>
            <p:nvSpPr>
              <p:cNvPr id="82" name="Flowchart: Delay 8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Flowchart: Delay 8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 name="Group 284"/>
            <p:cNvGrpSpPr/>
            <p:nvPr/>
          </p:nvGrpSpPr>
          <p:grpSpPr>
            <a:xfrm>
              <a:off x="3016424" y="4440560"/>
              <a:ext cx="216024" cy="216023"/>
              <a:chOff x="9209112" y="7464897"/>
              <a:chExt cx="432048" cy="216023"/>
            </a:xfrm>
            <a:grpFill/>
          </p:grpSpPr>
          <p:sp>
            <p:nvSpPr>
              <p:cNvPr id="80" name="Flowchart: Delay 7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 name="Flowchart: Delay 8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286"/>
            <p:cNvGrpSpPr/>
            <p:nvPr/>
          </p:nvGrpSpPr>
          <p:grpSpPr>
            <a:xfrm>
              <a:off x="3304456" y="4440560"/>
              <a:ext cx="216024" cy="216023"/>
              <a:chOff x="9209112" y="7464897"/>
              <a:chExt cx="432048" cy="216023"/>
            </a:xfrm>
            <a:grpFill/>
          </p:grpSpPr>
          <p:sp>
            <p:nvSpPr>
              <p:cNvPr id="78" name="Flowchart: Delay 7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 name="Flowchart: Delay 7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84" name="Rectangle 83"/>
          <p:cNvSpPr/>
          <p:nvPr/>
        </p:nvSpPr>
        <p:spPr bwMode="auto">
          <a:xfrm>
            <a:off x="8071891" y="2747181"/>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flipH="1">
            <a:off x="4759523" y="2459149"/>
            <a:ext cx="424847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9" name="TextBox 98"/>
          <p:cNvSpPr txBox="1"/>
          <p:nvPr/>
        </p:nvSpPr>
        <p:spPr>
          <a:xfrm>
            <a:off x="352128" y="7344806"/>
            <a:ext cx="3876255" cy="400110"/>
          </a:xfrm>
          <a:prstGeom prst="rect">
            <a:avLst/>
          </a:prstGeom>
          <a:noFill/>
        </p:spPr>
        <p:txBody>
          <a:bodyPr wrap="square" rtlCol="0">
            <a:spAutoFit/>
          </a:bodyPr>
          <a:lstStyle/>
          <a:p>
            <a:pPr algn="ctr"/>
            <a:r>
              <a:rPr lang="en-GB" sz="2000" dirty="0" smtClean="0">
                <a:solidFill>
                  <a:srgbClr val="C00000"/>
                </a:solidFill>
              </a:rPr>
              <a:t>Separate</a:t>
            </a:r>
            <a:r>
              <a:rPr lang="en-GB" sz="2000" dirty="0" smtClean="0"/>
              <a:t> B- &amp; S-VLAN fabrics</a:t>
            </a:r>
            <a:endParaRPr lang="en-US" sz="2000" dirty="0"/>
          </a:p>
        </p:txBody>
      </p:sp>
      <p:sp>
        <p:nvSpPr>
          <p:cNvPr id="100" name="TextBox 99"/>
          <p:cNvSpPr txBox="1"/>
          <p:nvPr/>
        </p:nvSpPr>
        <p:spPr>
          <a:xfrm>
            <a:off x="5039643" y="7344806"/>
            <a:ext cx="4164287" cy="707886"/>
          </a:xfrm>
          <a:prstGeom prst="rect">
            <a:avLst/>
          </a:prstGeom>
          <a:noFill/>
        </p:spPr>
        <p:txBody>
          <a:bodyPr wrap="square" rtlCol="0">
            <a:spAutoFit/>
          </a:bodyPr>
          <a:lstStyle/>
          <a:p>
            <a:pPr algn="ctr"/>
            <a:r>
              <a:rPr lang="en-GB" sz="2000" dirty="0" smtClean="0">
                <a:solidFill>
                  <a:srgbClr val="C00000"/>
                </a:solidFill>
              </a:rPr>
              <a:t>Combined</a:t>
            </a:r>
            <a:r>
              <a:rPr lang="en-GB" sz="2000" dirty="0" smtClean="0"/>
              <a:t> B- &amp; S-VLAN fabrics</a:t>
            </a:r>
          </a:p>
          <a:p>
            <a:pPr algn="ctr"/>
            <a:r>
              <a:rPr lang="en-GB" sz="2000" dirty="0" smtClean="0"/>
              <a:t>(combined PNP/CBP/PIP)</a:t>
            </a:r>
            <a:endParaRPr lang="en-US" sz="2000" dirty="0"/>
          </a:p>
        </p:txBody>
      </p:sp>
      <p:sp>
        <p:nvSpPr>
          <p:cNvPr id="101" name="TextBox 100"/>
          <p:cNvSpPr txBox="1"/>
          <p:nvPr/>
        </p:nvSpPr>
        <p:spPr>
          <a:xfrm flipH="1">
            <a:off x="3160441" y="4502268"/>
            <a:ext cx="1887114" cy="1384995"/>
          </a:xfrm>
          <a:prstGeom prst="rect">
            <a:avLst/>
          </a:prstGeom>
          <a:noFill/>
        </p:spPr>
        <p:txBody>
          <a:bodyPr wrap="square" rtlCol="0">
            <a:spAutoFit/>
          </a:bodyPr>
          <a:lstStyle/>
          <a:p>
            <a:r>
              <a:rPr lang="en-GB" sz="1400" dirty="0" smtClean="0"/>
              <a:t>BVLAN Relay supports </a:t>
            </a:r>
            <a:r>
              <a:rPr lang="en-GB" sz="1400" dirty="0" smtClean="0">
                <a:solidFill>
                  <a:srgbClr val="C00000"/>
                </a:solidFill>
              </a:rPr>
              <a:t>MP BVLAN connectivity </a:t>
            </a:r>
            <a:r>
              <a:rPr lang="en-GB" sz="1400" dirty="0" smtClean="0"/>
              <a:t>between two or more </a:t>
            </a:r>
            <a:r>
              <a:rPr lang="en-GB" sz="1400" dirty="0" err="1" smtClean="0"/>
              <a:t>PNPs</a:t>
            </a:r>
            <a:r>
              <a:rPr lang="en-GB" sz="1400" dirty="0" smtClean="0"/>
              <a:t> and one or more </a:t>
            </a:r>
            <a:r>
              <a:rPr lang="en-GB" sz="1400" dirty="0" err="1" smtClean="0"/>
              <a:t>CBPs</a:t>
            </a:r>
            <a:endParaRPr lang="en-US" sz="1400" dirty="0"/>
          </a:p>
        </p:txBody>
      </p:sp>
      <p:sp>
        <p:nvSpPr>
          <p:cNvPr id="102" name="TextBox 101"/>
          <p:cNvSpPr txBox="1"/>
          <p:nvPr/>
        </p:nvSpPr>
        <p:spPr>
          <a:xfrm flipH="1">
            <a:off x="9080003" y="2992388"/>
            <a:ext cx="1591172" cy="1384995"/>
          </a:xfrm>
          <a:prstGeom prst="rect">
            <a:avLst/>
          </a:prstGeom>
          <a:noFill/>
        </p:spPr>
        <p:txBody>
          <a:bodyPr wrap="square" rtlCol="0">
            <a:spAutoFit/>
          </a:bodyPr>
          <a:lstStyle/>
          <a:p>
            <a:r>
              <a:rPr lang="en-GB" sz="1400" dirty="0" smtClean="0"/>
              <a:t>The same connectivity within a IB-BEB with combined B- &amp; S-VLAN Fabric</a:t>
            </a:r>
          </a:p>
        </p:txBody>
      </p:sp>
      <p:sp>
        <p:nvSpPr>
          <p:cNvPr id="103" name="Rectangle 102"/>
          <p:cNvSpPr/>
          <p:nvPr/>
        </p:nvSpPr>
        <p:spPr bwMode="auto">
          <a:xfrm>
            <a:off x="856183" y="61956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856183" y="65556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56183" y="67716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6" name="Isosceles Triangle 105"/>
          <p:cNvSpPr/>
          <p:nvPr/>
        </p:nvSpPr>
        <p:spPr bwMode="auto">
          <a:xfrm flipV="1">
            <a:off x="1152128" y="62676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7" name="Rectangle 106"/>
          <p:cNvSpPr/>
          <p:nvPr/>
        </p:nvSpPr>
        <p:spPr bwMode="auto">
          <a:xfrm>
            <a:off x="856184" y="54035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8" name="Rectangle 107"/>
          <p:cNvSpPr/>
          <p:nvPr/>
        </p:nvSpPr>
        <p:spPr bwMode="auto">
          <a:xfrm>
            <a:off x="856184" y="57635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856184" y="59795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10" name="Group 294"/>
          <p:cNvGrpSpPr/>
          <p:nvPr/>
        </p:nvGrpSpPr>
        <p:grpSpPr>
          <a:xfrm>
            <a:off x="928193" y="5475541"/>
            <a:ext cx="792088" cy="216023"/>
            <a:chOff x="2728392" y="4440560"/>
            <a:chExt cx="792088" cy="216023"/>
          </a:xfrm>
          <a:solidFill>
            <a:srgbClr val="66FF33"/>
          </a:solidFill>
        </p:grpSpPr>
        <p:grpSp>
          <p:nvGrpSpPr>
            <p:cNvPr id="111" name="Group 282"/>
            <p:cNvGrpSpPr/>
            <p:nvPr/>
          </p:nvGrpSpPr>
          <p:grpSpPr>
            <a:xfrm>
              <a:off x="2728392" y="4440560"/>
              <a:ext cx="216024" cy="216023"/>
              <a:chOff x="9209112" y="7464897"/>
              <a:chExt cx="432048" cy="216023"/>
            </a:xfrm>
            <a:grpFill/>
          </p:grpSpPr>
          <p:sp>
            <p:nvSpPr>
              <p:cNvPr id="118" name="Flowchart: Delay 11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Flowchart: Delay 11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2" name="Group 284"/>
            <p:cNvGrpSpPr/>
            <p:nvPr/>
          </p:nvGrpSpPr>
          <p:grpSpPr>
            <a:xfrm>
              <a:off x="3016424" y="4440560"/>
              <a:ext cx="216024" cy="216023"/>
              <a:chOff x="9209112" y="7464897"/>
              <a:chExt cx="432048" cy="216023"/>
            </a:xfrm>
            <a:grpFill/>
          </p:grpSpPr>
          <p:sp>
            <p:nvSpPr>
              <p:cNvPr id="116" name="Flowchart: Delay 115"/>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 name="Flowchart: Delay 116"/>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3" name="Group 286"/>
            <p:cNvGrpSpPr/>
            <p:nvPr/>
          </p:nvGrpSpPr>
          <p:grpSpPr>
            <a:xfrm>
              <a:off x="3304456" y="4440560"/>
              <a:ext cx="216024" cy="216023"/>
              <a:chOff x="9209112" y="7464897"/>
              <a:chExt cx="432048" cy="216023"/>
            </a:xfrm>
            <a:grpFill/>
          </p:grpSpPr>
          <p:sp>
            <p:nvSpPr>
              <p:cNvPr id="114" name="Flowchart: Delay 11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Flowchart: Delay 11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20" name="Rectangle 119"/>
          <p:cNvSpPr/>
          <p:nvPr/>
        </p:nvSpPr>
        <p:spPr bwMode="auto">
          <a:xfrm>
            <a:off x="6055666" y="389930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1" name="Rectangle 120"/>
          <p:cNvSpPr/>
          <p:nvPr/>
        </p:nvSpPr>
        <p:spPr bwMode="auto">
          <a:xfrm>
            <a:off x="6055666" y="411533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5119561" y="6203565"/>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5119561" y="6563605"/>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5119561" y="6779629"/>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5" name="Isosceles Triangle 124"/>
          <p:cNvSpPr/>
          <p:nvPr/>
        </p:nvSpPr>
        <p:spPr bwMode="auto">
          <a:xfrm flipV="1">
            <a:off x="5847554" y="6275573"/>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6" name="Rectangle 125"/>
          <p:cNvSpPr/>
          <p:nvPr/>
        </p:nvSpPr>
        <p:spPr bwMode="auto">
          <a:xfrm>
            <a:off x="6055667" y="454738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6055667" y="433135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8" name="Straight Connector 127"/>
          <p:cNvCxnSpPr/>
          <p:nvPr/>
        </p:nvCxnSpPr>
        <p:spPr bwMode="auto">
          <a:xfrm>
            <a:off x="6559723" y="476340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9" name="Rectangle 128"/>
          <p:cNvSpPr/>
          <p:nvPr/>
        </p:nvSpPr>
        <p:spPr bwMode="auto">
          <a:xfrm>
            <a:off x="6055667" y="497942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6055667" y="519545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6055667" y="5411477"/>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Isosceles Triangle 131"/>
          <p:cNvSpPr/>
          <p:nvPr/>
        </p:nvSpPr>
        <p:spPr bwMode="auto">
          <a:xfrm flipV="1">
            <a:off x="6127675"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3" name="Isosceles Triangle 132"/>
          <p:cNvSpPr/>
          <p:nvPr/>
        </p:nvSpPr>
        <p:spPr bwMode="auto">
          <a:xfrm flipV="1">
            <a:off x="6640115"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4" name="Rectangle 133"/>
          <p:cNvSpPr/>
          <p:nvPr/>
        </p:nvSpPr>
        <p:spPr bwMode="auto">
          <a:xfrm>
            <a:off x="5119560" y="2747181"/>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5119562" y="5771517"/>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5119562" y="5987541"/>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37" name="Group 294"/>
          <p:cNvGrpSpPr/>
          <p:nvPr/>
        </p:nvGrpSpPr>
        <p:grpSpPr>
          <a:xfrm>
            <a:off x="5191570" y="4144516"/>
            <a:ext cx="792088" cy="216023"/>
            <a:chOff x="2728392" y="4440560"/>
            <a:chExt cx="792088" cy="216023"/>
          </a:xfrm>
          <a:solidFill>
            <a:srgbClr val="66FF33"/>
          </a:solidFill>
        </p:grpSpPr>
        <p:grpSp>
          <p:nvGrpSpPr>
            <p:cNvPr id="138" name="Group 282"/>
            <p:cNvGrpSpPr/>
            <p:nvPr/>
          </p:nvGrpSpPr>
          <p:grpSpPr>
            <a:xfrm>
              <a:off x="2728392" y="4440560"/>
              <a:ext cx="216024" cy="216023"/>
              <a:chOff x="9209112" y="7464897"/>
              <a:chExt cx="432048" cy="216023"/>
            </a:xfrm>
            <a:grpFill/>
          </p:grpSpPr>
          <p:sp>
            <p:nvSpPr>
              <p:cNvPr id="145" name="Flowchart: Delay 14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6" name="Flowchart: Delay 14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9" name="Group 284"/>
            <p:cNvGrpSpPr/>
            <p:nvPr/>
          </p:nvGrpSpPr>
          <p:grpSpPr>
            <a:xfrm>
              <a:off x="3016424" y="4440560"/>
              <a:ext cx="216024" cy="216023"/>
              <a:chOff x="9209112" y="7464897"/>
              <a:chExt cx="432048" cy="216023"/>
            </a:xfrm>
            <a:grpFill/>
          </p:grpSpPr>
          <p:sp>
            <p:nvSpPr>
              <p:cNvPr id="143" name="Flowchart: Delay 14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Flowchart: Delay 14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0" name="Group 286"/>
            <p:cNvGrpSpPr/>
            <p:nvPr/>
          </p:nvGrpSpPr>
          <p:grpSpPr>
            <a:xfrm>
              <a:off x="3304456" y="4440560"/>
              <a:ext cx="216024" cy="216023"/>
              <a:chOff x="9209112" y="7464897"/>
              <a:chExt cx="432048" cy="216023"/>
            </a:xfrm>
            <a:grpFill/>
          </p:grpSpPr>
          <p:sp>
            <p:nvSpPr>
              <p:cNvPr id="141" name="Flowchart: Delay 14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2" name="Flowchart: Delay 14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47" name="Rectangle 146"/>
          <p:cNvSpPr/>
          <p:nvPr/>
        </p:nvSpPr>
        <p:spPr bwMode="auto">
          <a:xfrm>
            <a:off x="6055666" y="2747181"/>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856183" y="32432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856183" y="34593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3" name="Rectangle 162"/>
          <p:cNvSpPr/>
          <p:nvPr/>
        </p:nvSpPr>
        <p:spPr bwMode="auto">
          <a:xfrm>
            <a:off x="856184" y="38913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Rectangle 163"/>
          <p:cNvSpPr/>
          <p:nvPr/>
        </p:nvSpPr>
        <p:spPr bwMode="auto">
          <a:xfrm>
            <a:off x="856184" y="36753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5" name="Straight Connector 164"/>
          <p:cNvCxnSpPr/>
          <p:nvPr/>
        </p:nvCxnSpPr>
        <p:spPr bwMode="auto">
          <a:xfrm>
            <a:off x="1360240" y="410738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6" name="Rectangle 165"/>
          <p:cNvSpPr/>
          <p:nvPr/>
        </p:nvSpPr>
        <p:spPr bwMode="auto">
          <a:xfrm>
            <a:off x="856184" y="43234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7" name="Rectangle 166"/>
          <p:cNvSpPr/>
          <p:nvPr/>
        </p:nvSpPr>
        <p:spPr bwMode="auto">
          <a:xfrm>
            <a:off x="856184" y="45394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856184" y="47554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9" name="Isosceles Triangle 168"/>
          <p:cNvSpPr/>
          <p:nvPr/>
        </p:nvSpPr>
        <p:spPr bwMode="auto">
          <a:xfrm flipV="1">
            <a:off x="943099"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0" name="Isosceles Triangle 169"/>
          <p:cNvSpPr/>
          <p:nvPr/>
        </p:nvSpPr>
        <p:spPr bwMode="auto">
          <a:xfrm flipV="1">
            <a:off x="1383531"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Rectangle 170"/>
          <p:cNvSpPr/>
          <p:nvPr/>
        </p:nvSpPr>
        <p:spPr bwMode="auto">
          <a:xfrm>
            <a:off x="856183" y="2091164"/>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0" name="Rectangle 189"/>
          <p:cNvSpPr/>
          <p:nvPr/>
        </p:nvSpPr>
        <p:spPr bwMode="auto">
          <a:xfrm>
            <a:off x="4543499" y="2099109"/>
            <a:ext cx="4896544" cy="648072"/>
          </a:xfrm>
          <a:prstGeom prst="rect">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TextBox 190"/>
          <p:cNvSpPr txBox="1"/>
          <p:nvPr/>
        </p:nvSpPr>
        <p:spPr>
          <a:xfrm>
            <a:off x="9440043" y="2099109"/>
            <a:ext cx="954107" cy="400110"/>
          </a:xfrm>
          <a:prstGeom prst="rect">
            <a:avLst/>
          </a:prstGeom>
          <a:noFill/>
        </p:spPr>
        <p:txBody>
          <a:bodyPr wrap="none" rtlCol="0">
            <a:spAutoFit/>
          </a:bodyPr>
          <a:lstStyle/>
          <a:p>
            <a:r>
              <a:rPr lang="en-GB" sz="2000" dirty="0" smtClean="0"/>
              <a:t>Fabric</a:t>
            </a:r>
            <a:endParaRPr lang="en-US" sz="2000" dirty="0"/>
          </a:p>
        </p:txBody>
      </p:sp>
      <p:grpSp>
        <p:nvGrpSpPr>
          <p:cNvPr id="192" name="Group 998"/>
          <p:cNvGrpSpPr/>
          <p:nvPr/>
        </p:nvGrpSpPr>
        <p:grpSpPr>
          <a:xfrm>
            <a:off x="871091" y="5767881"/>
            <a:ext cx="936104" cy="424036"/>
            <a:chOff x="1447155" y="3864496"/>
            <a:chExt cx="864096" cy="1512168"/>
          </a:xfrm>
        </p:grpSpPr>
        <p:sp>
          <p:nvSpPr>
            <p:cNvPr id="193" name="TextBox 192"/>
            <p:cNvSpPr txBox="1"/>
            <p:nvPr/>
          </p:nvSpPr>
          <p:spPr>
            <a:xfrm>
              <a:off x="1533565" y="4583877"/>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194" name="Trapezoid 193"/>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95" name="Group 998"/>
          <p:cNvGrpSpPr/>
          <p:nvPr/>
        </p:nvGrpSpPr>
        <p:grpSpPr>
          <a:xfrm>
            <a:off x="1924838" y="5774574"/>
            <a:ext cx="936104" cy="424036"/>
            <a:chOff x="1447155" y="3864496"/>
            <a:chExt cx="864096" cy="1512168"/>
          </a:xfrm>
        </p:grpSpPr>
        <p:sp>
          <p:nvSpPr>
            <p:cNvPr id="196" name="TextBox 195"/>
            <p:cNvSpPr txBox="1"/>
            <p:nvPr/>
          </p:nvSpPr>
          <p:spPr>
            <a:xfrm>
              <a:off x="1533565" y="4583877"/>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197" name="Trapezoid 196"/>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98" name="Group 998"/>
          <p:cNvGrpSpPr/>
          <p:nvPr/>
        </p:nvGrpSpPr>
        <p:grpSpPr>
          <a:xfrm>
            <a:off x="5138290" y="5776588"/>
            <a:ext cx="1863401" cy="424036"/>
            <a:chOff x="1447155" y="3864496"/>
            <a:chExt cx="864096" cy="1512168"/>
          </a:xfrm>
        </p:grpSpPr>
        <p:sp>
          <p:nvSpPr>
            <p:cNvPr id="199" name="TextBox 198"/>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00" name="Trapezoid 19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1" name="Group 998"/>
          <p:cNvGrpSpPr/>
          <p:nvPr/>
        </p:nvGrpSpPr>
        <p:grpSpPr>
          <a:xfrm>
            <a:off x="7123844" y="5776588"/>
            <a:ext cx="1863401" cy="424036"/>
            <a:chOff x="1447155" y="3864496"/>
            <a:chExt cx="864096" cy="1512168"/>
          </a:xfrm>
        </p:grpSpPr>
        <p:sp>
          <p:nvSpPr>
            <p:cNvPr id="202" name="TextBox 201"/>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03" name="Trapezoid 20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4" name="Group 998"/>
          <p:cNvGrpSpPr/>
          <p:nvPr/>
        </p:nvGrpSpPr>
        <p:grpSpPr>
          <a:xfrm>
            <a:off x="6055667" y="3928492"/>
            <a:ext cx="432048" cy="1432148"/>
            <a:chOff x="1447155" y="3864496"/>
            <a:chExt cx="864096" cy="1512168"/>
          </a:xfrm>
        </p:grpSpPr>
        <p:sp>
          <p:nvSpPr>
            <p:cNvPr id="205" name="TextBox 204"/>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06" name="Trapezoid 20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8" name="Group 998"/>
          <p:cNvGrpSpPr/>
          <p:nvPr/>
        </p:nvGrpSpPr>
        <p:grpSpPr>
          <a:xfrm>
            <a:off x="6559723" y="3928492"/>
            <a:ext cx="432048" cy="1432148"/>
            <a:chOff x="1447155" y="3864496"/>
            <a:chExt cx="864096" cy="1512168"/>
          </a:xfrm>
        </p:grpSpPr>
        <p:sp>
          <p:nvSpPr>
            <p:cNvPr id="209" name="TextBox 208"/>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10" name="Trapezoid 20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11" name="Group 998"/>
          <p:cNvGrpSpPr/>
          <p:nvPr/>
        </p:nvGrpSpPr>
        <p:grpSpPr>
          <a:xfrm>
            <a:off x="8071891" y="3928492"/>
            <a:ext cx="432048" cy="1432148"/>
            <a:chOff x="1447155" y="3864496"/>
            <a:chExt cx="864096" cy="1512168"/>
          </a:xfrm>
        </p:grpSpPr>
        <p:sp>
          <p:nvSpPr>
            <p:cNvPr id="212" name="TextBox 211"/>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13" name="Trapezoid 21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14" name="Group 998"/>
          <p:cNvGrpSpPr/>
          <p:nvPr/>
        </p:nvGrpSpPr>
        <p:grpSpPr>
          <a:xfrm>
            <a:off x="8575947" y="3928492"/>
            <a:ext cx="432048" cy="1432148"/>
            <a:chOff x="1447155" y="3864496"/>
            <a:chExt cx="864096" cy="1512168"/>
          </a:xfrm>
        </p:grpSpPr>
        <p:sp>
          <p:nvSpPr>
            <p:cNvPr id="215" name="TextBox 214"/>
            <p:cNvSpPr txBox="1"/>
            <p:nvPr/>
          </p:nvSpPr>
          <p:spPr>
            <a:xfrm>
              <a:off x="1533565" y="4092590"/>
              <a:ext cx="700576" cy="307779"/>
            </a:xfrm>
            <a:prstGeom prst="rect">
              <a:avLst/>
            </a:prstGeom>
            <a:solidFill>
              <a:schemeClr val="bg1"/>
            </a:solidFill>
            <a:ln w="28575">
              <a:solidFill>
                <a:schemeClr val="tx1"/>
              </a:solidFill>
            </a:ln>
          </p:spPr>
          <p:txBody>
            <a:bodyPr wrap="none" rtlCol="0" anchor="ctr">
              <a:spAutoFit/>
            </a:bodyPr>
            <a:lstStyle/>
            <a:p>
              <a:pPr algn="ctr"/>
              <a:r>
                <a:rPr lang="en-GB" sz="1400" dirty="0" smtClean="0"/>
                <a:t>MUX</a:t>
              </a:r>
              <a:endParaRPr lang="en-US" sz="1400" dirty="0"/>
            </a:p>
          </p:txBody>
        </p:sp>
        <p:sp>
          <p:nvSpPr>
            <p:cNvPr id="216" name="Trapezoid 21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85" name="Freeform 184"/>
          <p:cNvSpPr/>
          <p:nvPr/>
        </p:nvSpPr>
        <p:spPr bwMode="auto">
          <a:xfrm>
            <a:off x="914400" y="5251276"/>
            <a:ext cx="1503680" cy="2133600"/>
          </a:xfrm>
          <a:custGeom>
            <a:avLst/>
            <a:gdLst>
              <a:gd name="connsiteX0" fmla="*/ 1422400 w 1503680"/>
              <a:gd name="connsiteY0" fmla="*/ 2113280 h 2133600"/>
              <a:gd name="connsiteX1" fmla="*/ 1463040 w 1503680"/>
              <a:gd name="connsiteY1" fmla="*/ 1645920 h 2133600"/>
              <a:gd name="connsiteX2" fmla="*/ 1503680 w 1503680"/>
              <a:gd name="connsiteY2" fmla="*/ 1158240 h 2133600"/>
              <a:gd name="connsiteX3" fmla="*/ 1483360 w 1503680"/>
              <a:gd name="connsiteY3" fmla="*/ 406400 h 2133600"/>
              <a:gd name="connsiteX4" fmla="*/ 1463040 w 1503680"/>
              <a:gd name="connsiteY4" fmla="*/ 243840 h 2133600"/>
              <a:gd name="connsiteX5" fmla="*/ 1422400 w 1503680"/>
              <a:gd name="connsiteY5" fmla="*/ 121920 h 2133600"/>
              <a:gd name="connsiteX6" fmla="*/ 1341120 w 1503680"/>
              <a:gd name="connsiteY6" fmla="*/ 101600 h 2133600"/>
              <a:gd name="connsiteX7" fmla="*/ 1158240 w 1503680"/>
              <a:gd name="connsiteY7" fmla="*/ 40640 h 2133600"/>
              <a:gd name="connsiteX8" fmla="*/ 1097280 w 1503680"/>
              <a:gd name="connsiteY8" fmla="*/ 20320 h 2133600"/>
              <a:gd name="connsiteX9" fmla="*/ 995680 w 1503680"/>
              <a:gd name="connsiteY9" fmla="*/ 0 h 2133600"/>
              <a:gd name="connsiteX10" fmla="*/ 447040 w 1503680"/>
              <a:gd name="connsiteY10" fmla="*/ 20320 h 2133600"/>
              <a:gd name="connsiteX11" fmla="*/ 386080 w 1503680"/>
              <a:gd name="connsiteY11" fmla="*/ 60960 h 2133600"/>
              <a:gd name="connsiteX12" fmla="*/ 325120 w 1503680"/>
              <a:gd name="connsiteY12" fmla="*/ 81280 h 2133600"/>
              <a:gd name="connsiteX13" fmla="*/ 264160 w 1503680"/>
              <a:gd name="connsiteY13" fmla="*/ 121920 h 2133600"/>
              <a:gd name="connsiteX14" fmla="*/ 142240 w 1503680"/>
              <a:gd name="connsiteY14" fmla="*/ 142240 h 2133600"/>
              <a:gd name="connsiteX15" fmla="*/ 121920 w 1503680"/>
              <a:gd name="connsiteY15" fmla="*/ 203200 h 2133600"/>
              <a:gd name="connsiteX16" fmla="*/ 60960 w 1503680"/>
              <a:gd name="connsiteY16" fmla="*/ 345440 h 2133600"/>
              <a:gd name="connsiteX17" fmla="*/ 40640 w 1503680"/>
              <a:gd name="connsiteY17" fmla="*/ 487680 h 2133600"/>
              <a:gd name="connsiteX18" fmla="*/ 20320 w 1503680"/>
              <a:gd name="connsiteY18" fmla="*/ 548640 h 2133600"/>
              <a:gd name="connsiteX19" fmla="*/ 0 w 1503680"/>
              <a:gd name="connsiteY19" fmla="*/ 690880 h 2133600"/>
              <a:gd name="connsiteX20" fmla="*/ 20320 w 1503680"/>
              <a:gd name="connsiteY20" fmla="*/ 1666240 h 2133600"/>
              <a:gd name="connsiteX21" fmla="*/ 40640 w 1503680"/>
              <a:gd name="connsiteY21" fmla="*/ 1727200 h 2133600"/>
              <a:gd name="connsiteX22" fmla="*/ 40640 w 1503680"/>
              <a:gd name="connsiteY22" fmla="*/ 2133600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03680" h="2133600">
                <a:moveTo>
                  <a:pt x="1422400" y="2113280"/>
                </a:moveTo>
                <a:cubicBezTo>
                  <a:pt x="1435947" y="1957493"/>
                  <a:pt x="1455231" y="1802099"/>
                  <a:pt x="1463040" y="1645920"/>
                </a:cubicBezTo>
                <a:cubicBezTo>
                  <a:pt x="1484755" y="1211628"/>
                  <a:pt x="1450463" y="1371106"/>
                  <a:pt x="1503680" y="1158240"/>
                </a:cubicBezTo>
                <a:cubicBezTo>
                  <a:pt x="1496907" y="907627"/>
                  <a:pt x="1494491" y="656858"/>
                  <a:pt x="1483360" y="406400"/>
                </a:cubicBezTo>
                <a:cubicBezTo>
                  <a:pt x="1480935" y="351845"/>
                  <a:pt x="1474482" y="297236"/>
                  <a:pt x="1463040" y="243840"/>
                </a:cubicBezTo>
                <a:cubicBezTo>
                  <a:pt x="1454064" y="201953"/>
                  <a:pt x="1463959" y="132310"/>
                  <a:pt x="1422400" y="121920"/>
                </a:cubicBezTo>
                <a:lnTo>
                  <a:pt x="1341120" y="101600"/>
                </a:lnTo>
                <a:cubicBezTo>
                  <a:pt x="1235061" y="30894"/>
                  <a:pt x="1322500" y="77142"/>
                  <a:pt x="1158240" y="40640"/>
                </a:cubicBezTo>
                <a:cubicBezTo>
                  <a:pt x="1137331" y="35994"/>
                  <a:pt x="1118060" y="25515"/>
                  <a:pt x="1097280" y="20320"/>
                </a:cubicBezTo>
                <a:cubicBezTo>
                  <a:pt x="1063774" y="11943"/>
                  <a:pt x="1029547" y="6773"/>
                  <a:pt x="995680" y="0"/>
                </a:cubicBezTo>
                <a:cubicBezTo>
                  <a:pt x="812800" y="6773"/>
                  <a:pt x="629137" y="2110"/>
                  <a:pt x="447040" y="20320"/>
                </a:cubicBezTo>
                <a:cubicBezTo>
                  <a:pt x="422740" y="22750"/>
                  <a:pt x="407923" y="50038"/>
                  <a:pt x="386080" y="60960"/>
                </a:cubicBezTo>
                <a:cubicBezTo>
                  <a:pt x="366922" y="70539"/>
                  <a:pt x="344278" y="71701"/>
                  <a:pt x="325120" y="81280"/>
                </a:cubicBezTo>
                <a:cubicBezTo>
                  <a:pt x="303277" y="92202"/>
                  <a:pt x="287328" y="114197"/>
                  <a:pt x="264160" y="121920"/>
                </a:cubicBezTo>
                <a:cubicBezTo>
                  <a:pt x="225074" y="134949"/>
                  <a:pt x="182880" y="135467"/>
                  <a:pt x="142240" y="142240"/>
                </a:cubicBezTo>
                <a:cubicBezTo>
                  <a:pt x="135467" y="162560"/>
                  <a:pt x="130357" y="183513"/>
                  <a:pt x="121920" y="203200"/>
                </a:cubicBezTo>
                <a:cubicBezTo>
                  <a:pt x="46592" y="378966"/>
                  <a:pt x="108614" y="202478"/>
                  <a:pt x="60960" y="345440"/>
                </a:cubicBezTo>
                <a:cubicBezTo>
                  <a:pt x="54187" y="392853"/>
                  <a:pt x="50033" y="440715"/>
                  <a:pt x="40640" y="487680"/>
                </a:cubicBezTo>
                <a:cubicBezTo>
                  <a:pt x="36439" y="508683"/>
                  <a:pt x="24521" y="527637"/>
                  <a:pt x="20320" y="548640"/>
                </a:cubicBezTo>
                <a:cubicBezTo>
                  <a:pt x="10927" y="595605"/>
                  <a:pt x="6773" y="643467"/>
                  <a:pt x="0" y="690880"/>
                </a:cubicBezTo>
                <a:cubicBezTo>
                  <a:pt x="6773" y="1016000"/>
                  <a:pt x="7577" y="1341299"/>
                  <a:pt x="20320" y="1666240"/>
                </a:cubicBezTo>
                <a:cubicBezTo>
                  <a:pt x="21159" y="1687643"/>
                  <a:pt x="39710" y="1705801"/>
                  <a:pt x="40640" y="1727200"/>
                </a:cubicBezTo>
                <a:cubicBezTo>
                  <a:pt x="46524" y="1862539"/>
                  <a:pt x="40640" y="1998133"/>
                  <a:pt x="40640" y="213360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7" name="Freeform 186"/>
          <p:cNvSpPr/>
          <p:nvPr/>
        </p:nvSpPr>
        <p:spPr bwMode="auto">
          <a:xfrm>
            <a:off x="5612311" y="2043014"/>
            <a:ext cx="2251881" cy="5320647"/>
          </a:xfrm>
          <a:custGeom>
            <a:avLst/>
            <a:gdLst>
              <a:gd name="connsiteX0" fmla="*/ 2251881 w 2251881"/>
              <a:gd name="connsiteY0" fmla="*/ 5225112 h 5320647"/>
              <a:gd name="connsiteX1" fmla="*/ 2210938 w 2251881"/>
              <a:gd name="connsiteY1" fmla="*/ 5115930 h 5320647"/>
              <a:gd name="connsiteX2" fmla="*/ 2169994 w 2251881"/>
              <a:gd name="connsiteY2" fmla="*/ 4979453 h 5320647"/>
              <a:gd name="connsiteX3" fmla="*/ 2156347 w 2251881"/>
              <a:gd name="connsiteY3" fmla="*/ 3614677 h 5320647"/>
              <a:gd name="connsiteX4" fmla="*/ 2115403 w 2251881"/>
              <a:gd name="connsiteY4" fmla="*/ 3355369 h 5320647"/>
              <a:gd name="connsiteX5" fmla="*/ 2129051 w 2251881"/>
              <a:gd name="connsiteY5" fmla="*/ 2277196 h 5320647"/>
              <a:gd name="connsiteX6" fmla="*/ 2142699 w 2251881"/>
              <a:gd name="connsiteY6" fmla="*/ 2222605 h 5320647"/>
              <a:gd name="connsiteX7" fmla="*/ 2169994 w 2251881"/>
              <a:gd name="connsiteY7" fmla="*/ 666760 h 5320647"/>
              <a:gd name="connsiteX8" fmla="*/ 2156347 w 2251881"/>
              <a:gd name="connsiteY8" fmla="*/ 475692 h 5320647"/>
              <a:gd name="connsiteX9" fmla="*/ 2129051 w 2251881"/>
              <a:gd name="connsiteY9" fmla="*/ 434748 h 5320647"/>
              <a:gd name="connsiteX10" fmla="*/ 2088108 w 2251881"/>
              <a:gd name="connsiteY10" fmla="*/ 393805 h 5320647"/>
              <a:gd name="connsiteX11" fmla="*/ 1815153 w 2251881"/>
              <a:gd name="connsiteY11" fmla="*/ 352862 h 5320647"/>
              <a:gd name="connsiteX12" fmla="*/ 1282890 w 2251881"/>
              <a:gd name="connsiteY12" fmla="*/ 352862 h 5320647"/>
              <a:gd name="connsiteX13" fmla="*/ 1187356 w 2251881"/>
              <a:gd name="connsiteY13" fmla="*/ 366509 h 5320647"/>
              <a:gd name="connsiteX14" fmla="*/ 1064526 w 2251881"/>
              <a:gd name="connsiteY14" fmla="*/ 380157 h 5320647"/>
              <a:gd name="connsiteX15" fmla="*/ 245660 w 2251881"/>
              <a:gd name="connsiteY15" fmla="*/ 380157 h 5320647"/>
              <a:gd name="connsiteX16" fmla="*/ 191069 w 2251881"/>
              <a:gd name="connsiteY16" fmla="*/ 407453 h 5320647"/>
              <a:gd name="connsiteX17" fmla="*/ 150126 w 2251881"/>
              <a:gd name="connsiteY17" fmla="*/ 421100 h 5320647"/>
              <a:gd name="connsiteX18" fmla="*/ 109183 w 2251881"/>
              <a:gd name="connsiteY18" fmla="*/ 462044 h 5320647"/>
              <a:gd name="connsiteX19" fmla="*/ 81887 w 2251881"/>
              <a:gd name="connsiteY19" fmla="*/ 516635 h 5320647"/>
              <a:gd name="connsiteX20" fmla="*/ 40944 w 2251881"/>
              <a:gd name="connsiteY20" fmla="*/ 571226 h 5320647"/>
              <a:gd name="connsiteX21" fmla="*/ 0 w 2251881"/>
              <a:gd name="connsiteY21" fmla="*/ 748647 h 5320647"/>
              <a:gd name="connsiteX22" fmla="*/ 13648 w 2251881"/>
              <a:gd name="connsiteY22" fmla="*/ 1881411 h 5320647"/>
              <a:gd name="connsiteX23" fmla="*/ 27296 w 2251881"/>
              <a:gd name="connsiteY23" fmla="*/ 1936002 h 5320647"/>
              <a:gd name="connsiteX24" fmla="*/ 54591 w 2251881"/>
              <a:gd name="connsiteY24" fmla="*/ 2359083 h 5320647"/>
              <a:gd name="connsiteX25" fmla="*/ 68239 w 2251881"/>
              <a:gd name="connsiteY25" fmla="*/ 2809459 h 5320647"/>
              <a:gd name="connsiteX26" fmla="*/ 81887 w 2251881"/>
              <a:gd name="connsiteY26" fmla="*/ 2850402 h 5320647"/>
              <a:gd name="connsiteX27" fmla="*/ 68239 w 2251881"/>
              <a:gd name="connsiteY27" fmla="*/ 3450903 h 5320647"/>
              <a:gd name="connsiteX28" fmla="*/ 40944 w 2251881"/>
              <a:gd name="connsiteY28" fmla="*/ 3601029 h 5320647"/>
              <a:gd name="connsiteX29" fmla="*/ 13648 w 2251881"/>
              <a:gd name="connsiteY29" fmla="*/ 3682915 h 5320647"/>
              <a:gd name="connsiteX30" fmla="*/ 27296 w 2251881"/>
              <a:gd name="connsiteY30" fmla="*/ 4119644 h 5320647"/>
              <a:gd name="connsiteX31" fmla="*/ 40944 w 2251881"/>
              <a:gd name="connsiteY31" fmla="*/ 4174235 h 5320647"/>
              <a:gd name="connsiteX32" fmla="*/ 68239 w 2251881"/>
              <a:gd name="connsiteY32" fmla="*/ 4228826 h 5320647"/>
              <a:gd name="connsiteX33" fmla="*/ 81887 w 2251881"/>
              <a:gd name="connsiteY33" fmla="*/ 4297065 h 5320647"/>
              <a:gd name="connsiteX34" fmla="*/ 109183 w 2251881"/>
              <a:gd name="connsiteY34" fmla="*/ 4338008 h 5320647"/>
              <a:gd name="connsiteX35" fmla="*/ 122830 w 2251881"/>
              <a:gd name="connsiteY35" fmla="*/ 4474486 h 5320647"/>
              <a:gd name="connsiteX36" fmla="*/ 136478 w 2251881"/>
              <a:gd name="connsiteY36" fmla="*/ 4542724 h 5320647"/>
              <a:gd name="connsiteX37" fmla="*/ 122830 w 2251881"/>
              <a:gd name="connsiteY37" fmla="*/ 4856623 h 5320647"/>
              <a:gd name="connsiteX38" fmla="*/ 109183 w 2251881"/>
              <a:gd name="connsiteY38" fmla="*/ 4897566 h 5320647"/>
              <a:gd name="connsiteX39" fmla="*/ 109183 w 2251881"/>
              <a:gd name="connsiteY39" fmla="*/ 5320647 h 5320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251881" h="5320647">
                <a:moveTo>
                  <a:pt x="2251881" y="5225112"/>
                </a:moveTo>
                <a:cubicBezTo>
                  <a:pt x="2206117" y="5133585"/>
                  <a:pt x="2238812" y="5208845"/>
                  <a:pt x="2210938" y="5115930"/>
                </a:cubicBezTo>
                <a:cubicBezTo>
                  <a:pt x="2161090" y="4949771"/>
                  <a:pt x="2201455" y="5105296"/>
                  <a:pt x="2169994" y="4979453"/>
                </a:cubicBezTo>
                <a:cubicBezTo>
                  <a:pt x="2165445" y="4524528"/>
                  <a:pt x="2164190" y="4069557"/>
                  <a:pt x="2156347" y="3614677"/>
                </a:cubicBezTo>
                <a:cubicBezTo>
                  <a:pt x="2152582" y="3396300"/>
                  <a:pt x="2180701" y="3453314"/>
                  <a:pt x="2115403" y="3355369"/>
                </a:cubicBezTo>
                <a:cubicBezTo>
                  <a:pt x="2119952" y="2995978"/>
                  <a:pt x="2120393" y="2636511"/>
                  <a:pt x="2129051" y="2277196"/>
                </a:cubicBezTo>
                <a:cubicBezTo>
                  <a:pt x="2129503" y="2258444"/>
                  <a:pt x="2142287" y="2241358"/>
                  <a:pt x="2142699" y="2222605"/>
                </a:cubicBezTo>
                <a:cubicBezTo>
                  <a:pt x="2191548" y="0"/>
                  <a:pt x="2131206" y="1714107"/>
                  <a:pt x="2169994" y="666760"/>
                </a:cubicBezTo>
                <a:cubicBezTo>
                  <a:pt x="2165445" y="603071"/>
                  <a:pt x="2167443" y="538572"/>
                  <a:pt x="2156347" y="475692"/>
                </a:cubicBezTo>
                <a:cubicBezTo>
                  <a:pt x="2153496" y="459539"/>
                  <a:pt x="2139552" y="447349"/>
                  <a:pt x="2129051" y="434748"/>
                </a:cubicBezTo>
                <a:cubicBezTo>
                  <a:pt x="2116695" y="419921"/>
                  <a:pt x="2102935" y="406161"/>
                  <a:pt x="2088108" y="393805"/>
                </a:cubicBezTo>
                <a:cubicBezTo>
                  <a:pt x="2005386" y="324869"/>
                  <a:pt x="1956419" y="361171"/>
                  <a:pt x="1815153" y="352862"/>
                </a:cubicBezTo>
                <a:cubicBezTo>
                  <a:pt x="1620970" y="288134"/>
                  <a:pt x="1763650" y="330501"/>
                  <a:pt x="1282890" y="352862"/>
                </a:cubicBezTo>
                <a:cubicBezTo>
                  <a:pt x="1250757" y="354357"/>
                  <a:pt x="1219276" y="362519"/>
                  <a:pt x="1187356" y="366509"/>
                </a:cubicBezTo>
                <a:cubicBezTo>
                  <a:pt x="1146479" y="371619"/>
                  <a:pt x="1105469" y="375608"/>
                  <a:pt x="1064526" y="380157"/>
                </a:cubicBezTo>
                <a:cubicBezTo>
                  <a:pt x="901145" y="376172"/>
                  <a:pt x="467348" y="351241"/>
                  <a:pt x="245660" y="380157"/>
                </a:cubicBezTo>
                <a:cubicBezTo>
                  <a:pt x="225486" y="382788"/>
                  <a:pt x="209769" y="399439"/>
                  <a:pt x="191069" y="407453"/>
                </a:cubicBezTo>
                <a:cubicBezTo>
                  <a:pt x="177846" y="413120"/>
                  <a:pt x="163774" y="416551"/>
                  <a:pt x="150126" y="421100"/>
                </a:cubicBezTo>
                <a:cubicBezTo>
                  <a:pt x="136478" y="434748"/>
                  <a:pt x="120401" y="446338"/>
                  <a:pt x="109183" y="462044"/>
                </a:cubicBezTo>
                <a:cubicBezTo>
                  <a:pt x="97358" y="478599"/>
                  <a:pt x="92670" y="499383"/>
                  <a:pt x="81887" y="516635"/>
                </a:cubicBezTo>
                <a:cubicBezTo>
                  <a:pt x="69832" y="535924"/>
                  <a:pt x="54592" y="553029"/>
                  <a:pt x="40944" y="571226"/>
                </a:cubicBezTo>
                <a:cubicBezTo>
                  <a:pt x="3475" y="683629"/>
                  <a:pt x="17717" y="624629"/>
                  <a:pt x="0" y="748647"/>
                </a:cubicBezTo>
                <a:cubicBezTo>
                  <a:pt x="4549" y="1126235"/>
                  <a:pt x="4969" y="1503895"/>
                  <a:pt x="13648" y="1881411"/>
                </a:cubicBezTo>
                <a:cubicBezTo>
                  <a:pt x="14079" y="1900163"/>
                  <a:pt x="26088" y="1917284"/>
                  <a:pt x="27296" y="1936002"/>
                </a:cubicBezTo>
                <a:cubicBezTo>
                  <a:pt x="55981" y="2380610"/>
                  <a:pt x="8946" y="2176492"/>
                  <a:pt x="54591" y="2359083"/>
                </a:cubicBezTo>
                <a:cubicBezTo>
                  <a:pt x="59140" y="2509208"/>
                  <a:pt x="59908" y="2659496"/>
                  <a:pt x="68239" y="2809459"/>
                </a:cubicBezTo>
                <a:cubicBezTo>
                  <a:pt x="69037" y="2823823"/>
                  <a:pt x="81887" y="2836016"/>
                  <a:pt x="81887" y="2850402"/>
                </a:cubicBezTo>
                <a:cubicBezTo>
                  <a:pt x="81887" y="3050621"/>
                  <a:pt x="76085" y="3250838"/>
                  <a:pt x="68239" y="3450903"/>
                </a:cubicBezTo>
                <a:cubicBezTo>
                  <a:pt x="66649" y="3491439"/>
                  <a:pt x="53815" y="3558126"/>
                  <a:pt x="40944" y="3601029"/>
                </a:cubicBezTo>
                <a:cubicBezTo>
                  <a:pt x="32676" y="3628587"/>
                  <a:pt x="13648" y="3682915"/>
                  <a:pt x="13648" y="3682915"/>
                </a:cubicBezTo>
                <a:cubicBezTo>
                  <a:pt x="18197" y="3828491"/>
                  <a:pt x="19217" y="3974221"/>
                  <a:pt x="27296" y="4119644"/>
                </a:cubicBezTo>
                <a:cubicBezTo>
                  <a:pt x="28336" y="4138372"/>
                  <a:pt x="34358" y="4156672"/>
                  <a:pt x="40944" y="4174235"/>
                </a:cubicBezTo>
                <a:cubicBezTo>
                  <a:pt x="48087" y="4193284"/>
                  <a:pt x="59141" y="4210629"/>
                  <a:pt x="68239" y="4228826"/>
                </a:cubicBezTo>
                <a:cubicBezTo>
                  <a:pt x="72788" y="4251572"/>
                  <a:pt x="73742" y="4275345"/>
                  <a:pt x="81887" y="4297065"/>
                </a:cubicBezTo>
                <a:cubicBezTo>
                  <a:pt x="87646" y="4312423"/>
                  <a:pt x="105495" y="4322025"/>
                  <a:pt x="109183" y="4338008"/>
                </a:cubicBezTo>
                <a:cubicBezTo>
                  <a:pt x="119463" y="4382557"/>
                  <a:pt x="116788" y="4429168"/>
                  <a:pt x="122830" y="4474486"/>
                </a:cubicBezTo>
                <a:cubicBezTo>
                  <a:pt x="125896" y="4497479"/>
                  <a:pt x="131929" y="4519978"/>
                  <a:pt x="136478" y="4542724"/>
                </a:cubicBezTo>
                <a:cubicBezTo>
                  <a:pt x="131929" y="4647357"/>
                  <a:pt x="130862" y="4752200"/>
                  <a:pt x="122830" y="4856623"/>
                </a:cubicBezTo>
                <a:cubicBezTo>
                  <a:pt x="121727" y="4870966"/>
                  <a:pt x="109606" y="4883186"/>
                  <a:pt x="109183" y="4897566"/>
                </a:cubicBezTo>
                <a:cubicBezTo>
                  <a:pt x="105037" y="5038532"/>
                  <a:pt x="109183" y="5179620"/>
                  <a:pt x="109183" y="5320647"/>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grpSp>
        <p:nvGrpSpPr>
          <p:cNvPr id="217" name="Group 249"/>
          <p:cNvGrpSpPr/>
          <p:nvPr/>
        </p:nvGrpSpPr>
        <p:grpSpPr>
          <a:xfrm>
            <a:off x="2023219" y="2272308"/>
            <a:ext cx="792088" cy="792088"/>
            <a:chOff x="8993088" y="4152528"/>
            <a:chExt cx="792088" cy="792088"/>
          </a:xfrm>
        </p:grpSpPr>
        <p:sp>
          <p:nvSpPr>
            <p:cNvPr id="218" name="Isosceles Triangle 217"/>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19" name="Group 251"/>
            <p:cNvGrpSpPr/>
            <p:nvPr/>
          </p:nvGrpSpPr>
          <p:grpSpPr>
            <a:xfrm>
              <a:off x="8993088" y="4440560"/>
              <a:ext cx="216024" cy="216023"/>
              <a:chOff x="9209112" y="7464897"/>
              <a:chExt cx="432048" cy="216023"/>
            </a:xfrm>
          </p:grpSpPr>
          <p:sp>
            <p:nvSpPr>
              <p:cNvPr id="231" name="Flowchart: Delay 2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2" name="Flowchart: Delay 2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0" name="Isosceles Triangle 219"/>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1" name="Isosceles Triangle 220"/>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2" name="Group 254"/>
            <p:cNvGrpSpPr/>
            <p:nvPr/>
          </p:nvGrpSpPr>
          <p:grpSpPr>
            <a:xfrm>
              <a:off x="9281120" y="4440560"/>
              <a:ext cx="216024" cy="216023"/>
              <a:chOff x="9209112" y="7464897"/>
              <a:chExt cx="432048" cy="216023"/>
            </a:xfrm>
          </p:grpSpPr>
          <p:sp>
            <p:nvSpPr>
              <p:cNvPr id="229" name="Flowchart: Delay 2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0" name="Flowchart: Delay 2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3" name="Isosceles Triangle 222"/>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4" name="Isosceles Triangle 223"/>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5" name="Group 257"/>
            <p:cNvGrpSpPr/>
            <p:nvPr/>
          </p:nvGrpSpPr>
          <p:grpSpPr>
            <a:xfrm>
              <a:off x="9569152" y="4440560"/>
              <a:ext cx="216024" cy="216023"/>
              <a:chOff x="9209112" y="7464897"/>
              <a:chExt cx="432048" cy="216023"/>
            </a:xfrm>
          </p:grpSpPr>
          <p:sp>
            <p:nvSpPr>
              <p:cNvPr id="227" name="Flowchart: Delay 22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Flowchart: Delay 22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6" name="Isosceles Triangle 225"/>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49"/>
          <p:cNvGrpSpPr/>
          <p:nvPr/>
        </p:nvGrpSpPr>
        <p:grpSpPr>
          <a:xfrm>
            <a:off x="6127675" y="2920380"/>
            <a:ext cx="792088" cy="792088"/>
            <a:chOff x="8993088" y="4152528"/>
            <a:chExt cx="792088" cy="792088"/>
          </a:xfrm>
        </p:grpSpPr>
        <p:sp>
          <p:nvSpPr>
            <p:cNvPr id="234" name="Isosceles Triangle 233"/>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5" name="Group 251"/>
            <p:cNvGrpSpPr/>
            <p:nvPr/>
          </p:nvGrpSpPr>
          <p:grpSpPr>
            <a:xfrm>
              <a:off x="8993088" y="4440560"/>
              <a:ext cx="216024" cy="216023"/>
              <a:chOff x="9209112" y="7464897"/>
              <a:chExt cx="432048" cy="216023"/>
            </a:xfrm>
          </p:grpSpPr>
          <p:sp>
            <p:nvSpPr>
              <p:cNvPr id="247" name="Flowchart: Delay 24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Flowchart: Delay 24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36" name="Isosceles Triangle 235"/>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7" name="Isosceles Triangle 236"/>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8" name="Group 254"/>
            <p:cNvGrpSpPr/>
            <p:nvPr/>
          </p:nvGrpSpPr>
          <p:grpSpPr>
            <a:xfrm>
              <a:off x="9281120" y="4440560"/>
              <a:ext cx="216024" cy="216023"/>
              <a:chOff x="9209112" y="7464897"/>
              <a:chExt cx="432048" cy="216023"/>
            </a:xfrm>
          </p:grpSpPr>
          <p:sp>
            <p:nvSpPr>
              <p:cNvPr id="245" name="Flowchart: Delay 24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Flowchart: Delay 24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39" name="Isosceles Triangle 238"/>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Isosceles Triangle 239"/>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1" name="Group 257"/>
            <p:cNvGrpSpPr/>
            <p:nvPr/>
          </p:nvGrpSpPr>
          <p:grpSpPr>
            <a:xfrm>
              <a:off x="9569152" y="4440560"/>
              <a:ext cx="216024" cy="216023"/>
              <a:chOff x="9209112" y="7464897"/>
              <a:chExt cx="432048" cy="216023"/>
            </a:xfrm>
          </p:grpSpPr>
          <p:sp>
            <p:nvSpPr>
              <p:cNvPr id="243" name="Flowchart: Delay 24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4" name="Flowchart: Delay 24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2" name="Isosceles Triangle 241"/>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49" name="Group 249"/>
          <p:cNvGrpSpPr/>
          <p:nvPr/>
        </p:nvGrpSpPr>
        <p:grpSpPr>
          <a:xfrm>
            <a:off x="8143899" y="2920380"/>
            <a:ext cx="792088" cy="792088"/>
            <a:chOff x="8993088" y="4152528"/>
            <a:chExt cx="792088" cy="792088"/>
          </a:xfrm>
        </p:grpSpPr>
        <p:sp>
          <p:nvSpPr>
            <p:cNvPr id="250" name="Isosceles Triangle 249"/>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1" name="Group 251"/>
            <p:cNvGrpSpPr/>
            <p:nvPr/>
          </p:nvGrpSpPr>
          <p:grpSpPr>
            <a:xfrm>
              <a:off x="8993088" y="4440560"/>
              <a:ext cx="216024" cy="216023"/>
              <a:chOff x="9209112" y="7464897"/>
              <a:chExt cx="432048" cy="216023"/>
            </a:xfrm>
          </p:grpSpPr>
          <p:sp>
            <p:nvSpPr>
              <p:cNvPr id="263" name="Flowchart: Delay 26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Flowchart: Delay 26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2" name="Isosceles Triangle 251"/>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3" name="Isosceles Triangle 252"/>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4" name="Group 254"/>
            <p:cNvGrpSpPr/>
            <p:nvPr/>
          </p:nvGrpSpPr>
          <p:grpSpPr>
            <a:xfrm>
              <a:off x="9281120" y="4440560"/>
              <a:ext cx="216024" cy="216023"/>
              <a:chOff x="9209112" y="7464897"/>
              <a:chExt cx="432048" cy="216023"/>
            </a:xfrm>
          </p:grpSpPr>
          <p:sp>
            <p:nvSpPr>
              <p:cNvPr id="261" name="Flowchart: Delay 26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Flowchart: Delay 26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5" name="Isosceles Triangle 254"/>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7" name="Group 257"/>
            <p:cNvGrpSpPr/>
            <p:nvPr/>
          </p:nvGrpSpPr>
          <p:grpSpPr>
            <a:xfrm>
              <a:off x="9569152" y="4440560"/>
              <a:ext cx="216024" cy="216023"/>
              <a:chOff x="9209112" y="7464897"/>
              <a:chExt cx="432048" cy="216023"/>
            </a:xfrm>
          </p:grpSpPr>
          <p:sp>
            <p:nvSpPr>
              <p:cNvPr id="259" name="Flowchart: Delay 25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Flowchart: Delay 25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8" name="Isosceles Triangle 257"/>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8" name="Freeform 187"/>
          <p:cNvSpPr/>
          <p:nvPr/>
        </p:nvSpPr>
        <p:spPr bwMode="auto">
          <a:xfrm>
            <a:off x="7768658" y="2559649"/>
            <a:ext cx="731690" cy="3398292"/>
          </a:xfrm>
          <a:custGeom>
            <a:avLst/>
            <a:gdLst>
              <a:gd name="connsiteX0" fmla="*/ 0 w 731690"/>
              <a:gd name="connsiteY0" fmla="*/ 3398292 h 3398292"/>
              <a:gd name="connsiteX1" fmla="*/ 177421 w 731690"/>
              <a:gd name="connsiteY1" fmla="*/ 3384645 h 3398292"/>
              <a:gd name="connsiteX2" fmla="*/ 300250 w 731690"/>
              <a:gd name="connsiteY2" fmla="*/ 3330054 h 3398292"/>
              <a:gd name="connsiteX3" fmla="*/ 341194 w 731690"/>
              <a:gd name="connsiteY3" fmla="*/ 3316406 h 3398292"/>
              <a:gd name="connsiteX4" fmla="*/ 395785 w 731690"/>
              <a:gd name="connsiteY4" fmla="*/ 3275463 h 3398292"/>
              <a:gd name="connsiteX5" fmla="*/ 423080 w 731690"/>
              <a:gd name="connsiteY5" fmla="*/ 3234519 h 3398292"/>
              <a:gd name="connsiteX6" fmla="*/ 464024 w 731690"/>
              <a:gd name="connsiteY6" fmla="*/ 3193576 h 3398292"/>
              <a:gd name="connsiteX7" fmla="*/ 532262 w 731690"/>
              <a:gd name="connsiteY7" fmla="*/ 3125337 h 3398292"/>
              <a:gd name="connsiteX8" fmla="*/ 559558 w 731690"/>
              <a:gd name="connsiteY8" fmla="*/ 1323833 h 3398292"/>
              <a:gd name="connsiteX9" fmla="*/ 586853 w 731690"/>
              <a:gd name="connsiteY9" fmla="*/ 764274 h 3398292"/>
              <a:gd name="connsiteX10" fmla="*/ 573206 w 731690"/>
              <a:gd name="connsiteY10"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1690" h="3398292">
                <a:moveTo>
                  <a:pt x="0" y="3398292"/>
                </a:moveTo>
                <a:cubicBezTo>
                  <a:pt x="59140" y="3393743"/>
                  <a:pt x="118832" y="3393896"/>
                  <a:pt x="177421" y="3384645"/>
                </a:cubicBezTo>
                <a:cubicBezTo>
                  <a:pt x="280339" y="3368395"/>
                  <a:pt x="232248" y="3364055"/>
                  <a:pt x="300250" y="3330054"/>
                </a:cubicBezTo>
                <a:cubicBezTo>
                  <a:pt x="313117" y="3323620"/>
                  <a:pt x="327546" y="3320955"/>
                  <a:pt x="341194" y="3316406"/>
                </a:cubicBezTo>
                <a:cubicBezTo>
                  <a:pt x="359391" y="3302758"/>
                  <a:pt x="379701" y="3291547"/>
                  <a:pt x="395785" y="3275463"/>
                </a:cubicBezTo>
                <a:cubicBezTo>
                  <a:pt x="407383" y="3263864"/>
                  <a:pt x="412579" y="3247120"/>
                  <a:pt x="423080" y="3234519"/>
                </a:cubicBezTo>
                <a:cubicBezTo>
                  <a:pt x="435436" y="3219692"/>
                  <a:pt x="451668" y="3208403"/>
                  <a:pt x="464024" y="3193576"/>
                </a:cubicBezTo>
                <a:cubicBezTo>
                  <a:pt x="520892" y="3125335"/>
                  <a:pt x="457197" y="3175382"/>
                  <a:pt x="532262" y="3125337"/>
                </a:cubicBezTo>
                <a:cubicBezTo>
                  <a:pt x="731690" y="2527068"/>
                  <a:pt x="538021" y="3122110"/>
                  <a:pt x="559558" y="1323833"/>
                </a:cubicBezTo>
                <a:cubicBezTo>
                  <a:pt x="565656" y="814623"/>
                  <a:pt x="519183" y="967298"/>
                  <a:pt x="586853" y="764274"/>
                </a:cubicBezTo>
                <a:cubicBezTo>
                  <a:pt x="568660" y="254839"/>
                  <a:pt x="573206" y="509597"/>
                  <a:pt x="573206"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89" name="Freeform 188"/>
          <p:cNvSpPr/>
          <p:nvPr/>
        </p:nvSpPr>
        <p:spPr bwMode="auto">
          <a:xfrm>
            <a:off x="5625959" y="2655183"/>
            <a:ext cx="736979" cy="3248167"/>
          </a:xfrm>
          <a:custGeom>
            <a:avLst/>
            <a:gdLst>
              <a:gd name="connsiteX0" fmla="*/ 0 w 736979"/>
              <a:gd name="connsiteY0" fmla="*/ 3248167 h 3248167"/>
              <a:gd name="connsiteX1" fmla="*/ 286603 w 736979"/>
              <a:gd name="connsiteY1" fmla="*/ 3234520 h 3248167"/>
              <a:gd name="connsiteX2" fmla="*/ 327546 w 736979"/>
              <a:gd name="connsiteY2" fmla="*/ 3220872 h 3248167"/>
              <a:gd name="connsiteX3" fmla="*/ 368490 w 736979"/>
              <a:gd name="connsiteY3" fmla="*/ 3179929 h 3248167"/>
              <a:gd name="connsiteX4" fmla="*/ 423081 w 736979"/>
              <a:gd name="connsiteY4" fmla="*/ 3166281 h 3248167"/>
              <a:gd name="connsiteX5" fmla="*/ 464024 w 736979"/>
              <a:gd name="connsiteY5" fmla="*/ 3152633 h 3248167"/>
              <a:gd name="connsiteX6" fmla="*/ 573206 w 736979"/>
              <a:gd name="connsiteY6" fmla="*/ 3125337 h 3248167"/>
              <a:gd name="connsiteX7" fmla="*/ 696036 w 736979"/>
              <a:gd name="connsiteY7" fmla="*/ 3057099 h 3248167"/>
              <a:gd name="connsiteX8" fmla="*/ 709684 w 736979"/>
              <a:gd name="connsiteY8" fmla="*/ 3002508 h 3248167"/>
              <a:gd name="connsiteX9" fmla="*/ 723332 w 736979"/>
              <a:gd name="connsiteY9" fmla="*/ 2961564 h 3248167"/>
              <a:gd name="connsiteX10" fmla="*/ 736979 w 736979"/>
              <a:gd name="connsiteY10" fmla="*/ 2866030 h 3248167"/>
              <a:gd name="connsiteX11" fmla="*/ 723332 w 736979"/>
              <a:gd name="connsiteY11" fmla="*/ 1433015 h 3248167"/>
              <a:gd name="connsiteX12" fmla="*/ 709684 w 736979"/>
              <a:gd name="connsiteY12" fmla="*/ 1255594 h 3248167"/>
              <a:gd name="connsiteX13" fmla="*/ 696036 w 736979"/>
              <a:gd name="connsiteY13" fmla="*/ 1201003 h 3248167"/>
              <a:gd name="connsiteX14" fmla="*/ 682388 w 736979"/>
              <a:gd name="connsiteY14" fmla="*/ 1132764 h 3248167"/>
              <a:gd name="connsiteX15" fmla="*/ 682388 w 736979"/>
              <a:gd name="connsiteY15" fmla="*/ 736979 h 3248167"/>
              <a:gd name="connsiteX16" fmla="*/ 696036 w 736979"/>
              <a:gd name="connsiteY16" fmla="*/ 272955 h 3248167"/>
              <a:gd name="connsiteX17" fmla="*/ 709684 w 736979"/>
              <a:gd name="connsiteY17" fmla="*/ 232012 h 3248167"/>
              <a:gd name="connsiteX18" fmla="*/ 709684 w 736979"/>
              <a:gd name="connsiteY18" fmla="*/ 0 h 32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36979" h="3248167">
                <a:moveTo>
                  <a:pt x="0" y="3248167"/>
                </a:moveTo>
                <a:cubicBezTo>
                  <a:pt x="95534" y="3243618"/>
                  <a:pt x="191291" y="3242463"/>
                  <a:pt x="286603" y="3234520"/>
                </a:cubicBezTo>
                <a:cubicBezTo>
                  <a:pt x="300939" y="3233325"/>
                  <a:pt x="315576" y="3228852"/>
                  <a:pt x="327546" y="3220872"/>
                </a:cubicBezTo>
                <a:cubicBezTo>
                  <a:pt x="343605" y="3210166"/>
                  <a:pt x="351732" y="3189505"/>
                  <a:pt x="368490" y="3179929"/>
                </a:cubicBezTo>
                <a:cubicBezTo>
                  <a:pt x="384776" y="3170623"/>
                  <a:pt x="405046" y="3171434"/>
                  <a:pt x="423081" y="3166281"/>
                </a:cubicBezTo>
                <a:cubicBezTo>
                  <a:pt x="436913" y="3162329"/>
                  <a:pt x="450145" y="3156418"/>
                  <a:pt x="464024" y="3152633"/>
                </a:cubicBezTo>
                <a:cubicBezTo>
                  <a:pt x="500216" y="3142762"/>
                  <a:pt x="573206" y="3125337"/>
                  <a:pt x="573206" y="3125337"/>
                </a:cubicBezTo>
                <a:cubicBezTo>
                  <a:pt x="667063" y="3062766"/>
                  <a:pt x="623971" y="3081119"/>
                  <a:pt x="696036" y="3057099"/>
                </a:cubicBezTo>
                <a:cubicBezTo>
                  <a:pt x="700585" y="3038902"/>
                  <a:pt x="704531" y="3020543"/>
                  <a:pt x="709684" y="3002508"/>
                </a:cubicBezTo>
                <a:cubicBezTo>
                  <a:pt x="713636" y="2988675"/>
                  <a:pt x="720511" y="2975671"/>
                  <a:pt x="723332" y="2961564"/>
                </a:cubicBezTo>
                <a:cubicBezTo>
                  <a:pt x="729641" y="2930021"/>
                  <a:pt x="732430" y="2897875"/>
                  <a:pt x="736979" y="2866030"/>
                </a:cubicBezTo>
                <a:cubicBezTo>
                  <a:pt x="732430" y="2388358"/>
                  <a:pt x="731427" y="1910640"/>
                  <a:pt x="723332" y="1433015"/>
                </a:cubicBezTo>
                <a:cubicBezTo>
                  <a:pt x="722327" y="1373708"/>
                  <a:pt x="716615" y="1314503"/>
                  <a:pt x="709684" y="1255594"/>
                </a:cubicBezTo>
                <a:cubicBezTo>
                  <a:pt x="707492" y="1236965"/>
                  <a:pt x="700105" y="1219313"/>
                  <a:pt x="696036" y="1201003"/>
                </a:cubicBezTo>
                <a:cubicBezTo>
                  <a:pt x="691004" y="1178359"/>
                  <a:pt x="686937" y="1155510"/>
                  <a:pt x="682388" y="1132764"/>
                </a:cubicBezTo>
                <a:cubicBezTo>
                  <a:pt x="659138" y="877014"/>
                  <a:pt x="669506" y="1071898"/>
                  <a:pt x="682388" y="736979"/>
                </a:cubicBezTo>
                <a:cubicBezTo>
                  <a:pt x="688335" y="582352"/>
                  <a:pt x="687684" y="427471"/>
                  <a:pt x="696036" y="272955"/>
                </a:cubicBezTo>
                <a:cubicBezTo>
                  <a:pt x="696812" y="258590"/>
                  <a:pt x="708966" y="246380"/>
                  <a:pt x="709684" y="232012"/>
                </a:cubicBezTo>
                <a:cubicBezTo>
                  <a:pt x="713546" y="154771"/>
                  <a:pt x="709684" y="77337"/>
                  <a:pt x="709684"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latinLnBrk="0">
              <a:lnSpc>
                <a:spcPct val="100000"/>
              </a:lnSpc>
              <a:buClrTx/>
              <a:buSzTx/>
              <a:buFontTx/>
              <a:buNone/>
              <a:tabLst/>
            </a:pPr>
            <a:endParaRPr lang="en-US" sz="2500" smtClean="0">
              <a:latin typeface="Arial" charset="0"/>
            </a:endParaRPr>
          </a:p>
        </p:txBody>
      </p:sp>
      <p:grpSp>
        <p:nvGrpSpPr>
          <p:cNvPr id="265" name="Group 998"/>
          <p:cNvGrpSpPr/>
          <p:nvPr/>
        </p:nvGrpSpPr>
        <p:grpSpPr>
          <a:xfrm>
            <a:off x="871091" y="3280420"/>
            <a:ext cx="432048" cy="1432148"/>
            <a:chOff x="1447155" y="3864496"/>
            <a:chExt cx="864096" cy="1512168"/>
          </a:xfrm>
        </p:grpSpPr>
        <p:sp>
          <p:nvSpPr>
            <p:cNvPr id="266" name="TextBox 265"/>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67" name="Trapezoid 266"/>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68" name="Group 998"/>
          <p:cNvGrpSpPr/>
          <p:nvPr/>
        </p:nvGrpSpPr>
        <p:grpSpPr>
          <a:xfrm>
            <a:off x="1375147" y="3280420"/>
            <a:ext cx="432048" cy="1432148"/>
            <a:chOff x="1447155" y="3864496"/>
            <a:chExt cx="864096" cy="1512168"/>
          </a:xfrm>
        </p:grpSpPr>
        <p:sp>
          <p:nvSpPr>
            <p:cNvPr id="269" name="TextBox 268"/>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0" name="Trapezoid 26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71" name="Group 998"/>
          <p:cNvGrpSpPr/>
          <p:nvPr/>
        </p:nvGrpSpPr>
        <p:grpSpPr>
          <a:xfrm>
            <a:off x="1951211" y="3280420"/>
            <a:ext cx="432048" cy="1432148"/>
            <a:chOff x="1447155" y="3864496"/>
            <a:chExt cx="864096" cy="1512168"/>
          </a:xfrm>
        </p:grpSpPr>
        <p:sp>
          <p:nvSpPr>
            <p:cNvPr id="272" name="TextBox 271"/>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3" name="Trapezoid 27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74" name="Group 998"/>
          <p:cNvGrpSpPr/>
          <p:nvPr/>
        </p:nvGrpSpPr>
        <p:grpSpPr>
          <a:xfrm>
            <a:off x="2455267" y="3280420"/>
            <a:ext cx="432048" cy="1432148"/>
            <a:chOff x="1447155" y="3864496"/>
            <a:chExt cx="864096" cy="1512168"/>
          </a:xfrm>
        </p:grpSpPr>
        <p:sp>
          <p:nvSpPr>
            <p:cNvPr id="275" name="TextBox 274"/>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6" name="Trapezoid 27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86" name="Freeform 185"/>
          <p:cNvSpPr/>
          <p:nvPr/>
        </p:nvSpPr>
        <p:spPr bwMode="auto">
          <a:xfrm>
            <a:off x="2115403" y="1903632"/>
            <a:ext cx="110012" cy="3398292"/>
          </a:xfrm>
          <a:custGeom>
            <a:avLst/>
            <a:gdLst>
              <a:gd name="connsiteX0" fmla="*/ 13648 w 110012"/>
              <a:gd name="connsiteY0" fmla="*/ 3398292 h 3398292"/>
              <a:gd name="connsiteX1" fmla="*/ 27296 w 110012"/>
              <a:gd name="connsiteY1" fmla="*/ 3029803 h 3398292"/>
              <a:gd name="connsiteX2" fmla="*/ 54591 w 110012"/>
              <a:gd name="connsiteY2" fmla="*/ 2920621 h 3398292"/>
              <a:gd name="connsiteX3" fmla="*/ 81887 w 110012"/>
              <a:gd name="connsiteY3" fmla="*/ 2797791 h 3398292"/>
              <a:gd name="connsiteX4" fmla="*/ 81887 w 110012"/>
              <a:gd name="connsiteY4" fmla="*/ 2306471 h 3398292"/>
              <a:gd name="connsiteX5" fmla="*/ 54591 w 110012"/>
              <a:gd name="connsiteY5" fmla="*/ 2115403 h 3398292"/>
              <a:gd name="connsiteX6" fmla="*/ 27296 w 110012"/>
              <a:gd name="connsiteY6" fmla="*/ 1282889 h 3398292"/>
              <a:gd name="connsiteX7" fmla="*/ 0 w 110012"/>
              <a:gd name="connsiteY7" fmla="*/ 1105468 h 3398292"/>
              <a:gd name="connsiteX8" fmla="*/ 13648 w 110012"/>
              <a:gd name="connsiteY8" fmla="*/ 832513 h 3398292"/>
              <a:gd name="connsiteX9" fmla="*/ 27296 w 110012"/>
              <a:gd name="connsiteY9" fmla="*/ 736979 h 3398292"/>
              <a:gd name="connsiteX10" fmla="*/ 40943 w 110012"/>
              <a:gd name="connsiteY10" fmla="*/ 341194 h 3398292"/>
              <a:gd name="connsiteX11" fmla="*/ 68239 w 110012"/>
              <a:gd name="connsiteY11" fmla="*/ 150125 h 3398292"/>
              <a:gd name="connsiteX12" fmla="*/ 81887 w 110012"/>
              <a:gd name="connsiteY12" fmla="*/ 109182 h 3398292"/>
              <a:gd name="connsiteX13" fmla="*/ 81887 w 110012"/>
              <a:gd name="connsiteY13"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0012" h="3398292">
                <a:moveTo>
                  <a:pt x="13648" y="3398292"/>
                </a:moveTo>
                <a:cubicBezTo>
                  <a:pt x="18197" y="3275462"/>
                  <a:pt x="16799" y="3152268"/>
                  <a:pt x="27296" y="3029803"/>
                </a:cubicBezTo>
                <a:cubicBezTo>
                  <a:pt x="30500" y="2992426"/>
                  <a:pt x="47234" y="2957407"/>
                  <a:pt x="54591" y="2920621"/>
                </a:cubicBezTo>
                <a:cubicBezTo>
                  <a:pt x="71918" y="2833989"/>
                  <a:pt x="62613" y="2874886"/>
                  <a:pt x="81887" y="2797791"/>
                </a:cubicBezTo>
                <a:cubicBezTo>
                  <a:pt x="110012" y="2572776"/>
                  <a:pt x="101466" y="2688274"/>
                  <a:pt x="81887" y="2306471"/>
                </a:cubicBezTo>
                <a:cubicBezTo>
                  <a:pt x="74639" y="2165125"/>
                  <a:pt x="81924" y="2197400"/>
                  <a:pt x="54591" y="2115403"/>
                </a:cubicBezTo>
                <a:cubicBezTo>
                  <a:pt x="19895" y="1560274"/>
                  <a:pt x="65797" y="2341683"/>
                  <a:pt x="27296" y="1282889"/>
                </a:cubicBezTo>
                <a:cubicBezTo>
                  <a:pt x="22988" y="1164411"/>
                  <a:pt x="24716" y="1179617"/>
                  <a:pt x="0" y="1105468"/>
                </a:cubicBezTo>
                <a:cubicBezTo>
                  <a:pt x="4549" y="1014483"/>
                  <a:pt x="6918" y="923363"/>
                  <a:pt x="13648" y="832513"/>
                </a:cubicBezTo>
                <a:cubicBezTo>
                  <a:pt x="16024" y="800433"/>
                  <a:pt x="25512" y="769097"/>
                  <a:pt x="27296" y="736979"/>
                </a:cubicBezTo>
                <a:cubicBezTo>
                  <a:pt x="34618" y="605175"/>
                  <a:pt x="33818" y="473008"/>
                  <a:pt x="40943" y="341194"/>
                </a:cubicBezTo>
                <a:cubicBezTo>
                  <a:pt x="42419" y="313896"/>
                  <a:pt x="60335" y="185694"/>
                  <a:pt x="68239" y="150125"/>
                </a:cubicBezTo>
                <a:cubicBezTo>
                  <a:pt x="71360" y="136082"/>
                  <a:pt x="80585" y="123509"/>
                  <a:pt x="81887" y="109182"/>
                </a:cubicBezTo>
                <a:cubicBezTo>
                  <a:pt x="85182" y="72937"/>
                  <a:pt x="81887" y="36394"/>
                  <a:pt x="81887"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7" name="Group 249"/>
          <p:cNvGrpSpPr/>
          <p:nvPr/>
        </p:nvGrpSpPr>
        <p:grpSpPr>
          <a:xfrm>
            <a:off x="943099" y="2272308"/>
            <a:ext cx="792088" cy="792088"/>
            <a:chOff x="8993088" y="4152528"/>
            <a:chExt cx="792088" cy="792088"/>
          </a:xfrm>
        </p:grpSpPr>
        <p:sp>
          <p:nvSpPr>
            <p:cNvPr id="278" name="Isosceles Triangle 277"/>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9" name="Group 251"/>
            <p:cNvGrpSpPr/>
            <p:nvPr/>
          </p:nvGrpSpPr>
          <p:grpSpPr>
            <a:xfrm>
              <a:off x="8993088"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0" name="Isosceles Triangle 279"/>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Isosceles Triangle 280"/>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2" name="Group 254"/>
            <p:cNvGrpSpPr/>
            <p:nvPr/>
          </p:nvGrpSpPr>
          <p:grpSpPr>
            <a:xfrm>
              <a:off x="9281120"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3" name="Isosceles Triangle 282"/>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4" name="Isosceles Triangle 283"/>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5" name="Group 257"/>
            <p:cNvGrpSpPr/>
            <p:nvPr/>
          </p:nvGrpSpPr>
          <p:grpSpPr>
            <a:xfrm>
              <a:off x="9569152" y="4440560"/>
              <a:ext cx="216024" cy="216023"/>
              <a:chOff x="9209112" y="7464897"/>
              <a:chExt cx="432048" cy="216023"/>
            </a:xfrm>
          </p:grpSpPr>
          <p:sp>
            <p:nvSpPr>
              <p:cNvPr id="287" name="Flowchart: Delay 28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8" name="Flowchart: Delay 28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6" name="Isosceles Triangle 285"/>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Slides added in v2</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62" name="Freeform 561"/>
          <p:cNvSpPr/>
          <p:nvPr/>
        </p:nvSpPr>
        <p:spPr bwMode="auto">
          <a:xfrm>
            <a:off x="6989012" y="5872708"/>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10137775" cy="1015529"/>
          </a:xfrm>
        </p:spPr>
        <p:txBody>
          <a:bodyPr/>
          <a:lstStyle/>
          <a:p>
            <a:r>
              <a:rPr lang="en-GB" dirty="0" smtClean="0"/>
              <a:t>PBB-TE Domain with TESI segment protection</a:t>
            </a:r>
            <a:endParaRPr lang="en-US" dirty="0"/>
          </a:p>
        </p:txBody>
      </p:sp>
      <p:sp>
        <p:nvSpPr>
          <p:cNvPr id="7" name="Rectangle 6"/>
          <p:cNvSpPr/>
          <p:nvPr/>
        </p:nvSpPr>
        <p:spPr bwMode="auto">
          <a:xfrm>
            <a:off x="195121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43"/>
          <p:cNvGrpSpPr>
            <a:grpSpLocks noChangeAspect="1"/>
          </p:cNvGrpSpPr>
          <p:nvPr/>
        </p:nvGrpSpPr>
        <p:grpSpPr>
          <a:xfrm>
            <a:off x="2311251" y="4792588"/>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46"/>
          <p:cNvGrpSpPr>
            <a:grpSpLocks noChangeAspect="1"/>
          </p:cNvGrpSpPr>
          <p:nvPr/>
        </p:nvGrpSpPr>
        <p:grpSpPr>
          <a:xfrm>
            <a:off x="2815307" y="4792588"/>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49"/>
          <p:cNvGrpSpPr>
            <a:grpSpLocks noChangeAspect="1"/>
          </p:cNvGrpSpPr>
          <p:nvPr/>
        </p:nvGrpSpPr>
        <p:grpSpPr>
          <a:xfrm>
            <a:off x="3319363" y="4792588"/>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a:off x="3823419" y="4792588"/>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6"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p:nvPr/>
        </p:nvCxnSpPr>
        <p:spPr bwMode="auto">
          <a:xfrm flipV="1">
            <a:off x="34633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p:nvPr/>
        </p:nvCxnSpPr>
        <p:spPr bwMode="auto">
          <a:xfrm flipV="1">
            <a:off x="2815307"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510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3662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4382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7432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0"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3"/>
          <p:cNvGrpSpPr>
            <a:grpSpLocks noChangeAspect="1"/>
          </p:cNvGrpSpPr>
          <p:nvPr/>
        </p:nvGrpSpPr>
        <p:grpSpPr>
          <a:xfrm flipH="1">
            <a:off x="7927875" y="4792588"/>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46"/>
          <p:cNvGrpSpPr>
            <a:grpSpLocks noChangeAspect="1"/>
          </p:cNvGrpSpPr>
          <p:nvPr/>
        </p:nvGrpSpPr>
        <p:grpSpPr>
          <a:xfrm flipH="1">
            <a:off x="7423819" y="4792588"/>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49"/>
          <p:cNvGrpSpPr>
            <a:grpSpLocks noChangeAspect="1"/>
          </p:cNvGrpSpPr>
          <p:nvPr/>
        </p:nvGrpSpPr>
        <p:grpSpPr>
          <a:xfrm flipH="1">
            <a:off x="6919763" y="4792588"/>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2"/>
          <p:cNvGrpSpPr>
            <a:grpSpLocks noChangeAspect="1"/>
          </p:cNvGrpSpPr>
          <p:nvPr/>
        </p:nvGrpSpPr>
        <p:grpSpPr>
          <a:xfrm flipH="1">
            <a:off x="6415707" y="4792588"/>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2077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p:nvPr/>
        </p:nvCxnSpPr>
        <p:spPr bwMode="auto">
          <a:xfrm flipH="1" flipV="1">
            <a:off x="7855867"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a:off x="814389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79278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12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40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8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43"/>
          <p:cNvGrpSpPr>
            <a:grpSpLocks noChangeAspect="1"/>
          </p:cNvGrpSpPr>
          <p:nvPr/>
        </p:nvGrpSpPr>
        <p:grpSpPr>
          <a:xfrm rot="10800000">
            <a:off x="5623619" y="4072507"/>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46"/>
          <p:cNvGrpSpPr>
            <a:grpSpLocks noChangeAspect="1"/>
          </p:cNvGrpSpPr>
          <p:nvPr/>
        </p:nvGrpSpPr>
        <p:grpSpPr>
          <a:xfrm rot="10800000">
            <a:off x="5119563" y="4072507"/>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9"/>
          <p:cNvGrpSpPr>
            <a:grpSpLocks noChangeAspect="1"/>
          </p:cNvGrpSpPr>
          <p:nvPr/>
        </p:nvGrpSpPr>
        <p:grpSpPr>
          <a:xfrm rot="10800000">
            <a:off x="4615507" y="4072507"/>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52"/>
          <p:cNvGrpSpPr>
            <a:grpSpLocks noChangeAspect="1"/>
          </p:cNvGrpSpPr>
          <p:nvPr/>
        </p:nvGrpSpPr>
        <p:grpSpPr>
          <a:xfrm rot="10800000">
            <a:off x="4111451" y="4072507"/>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903539"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p:nvPr/>
        </p:nvCxnSpPr>
        <p:spPr bwMode="auto">
          <a:xfrm rot="10800000" flipV="1">
            <a:off x="5695627"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flipV="1">
            <a:off x="5335587" y="3568452"/>
            <a:ext cx="0" cy="50405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flipV="1">
            <a:off x="4903539" y="3568452"/>
            <a:ext cx="0" cy="50405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8369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98095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9089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6155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5955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875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rot="10800000" flipV="1">
            <a:off x="5839643"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p:nvPr/>
        </p:nvCxnSpPr>
        <p:spPr bwMode="auto">
          <a:xfrm rot="10800000" flipV="1">
            <a:off x="5335587"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p:nvPr/>
        </p:nvCxnSpPr>
        <p:spPr bwMode="auto">
          <a:xfrm rot="10800000" flipV="1">
            <a:off x="4831531"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p:nvPr/>
        </p:nvCxnSpPr>
        <p:spPr bwMode="auto">
          <a:xfrm rot="10800000" flipV="1">
            <a:off x="4327475"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1550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65668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45" name="TextBox 444"/>
          <p:cNvSpPr txBox="1"/>
          <p:nvPr/>
        </p:nvSpPr>
        <p:spPr>
          <a:xfrm>
            <a:off x="4839870" y="5729272"/>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grpSp>
        <p:nvGrpSpPr>
          <p:cNvPr id="40"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1"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42"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19" name="Straight Connector 518"/>
          <p:cNvCxnSpPr/>
          <p:nvPr/>
        </p:nvCxnSpPr>
        <p:spPr bwMode="auto">
          <a:xfrm flipV="1">
            <a:off x="2815307"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46337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855867"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20779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1" name="TextBox 520"/>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grpSp>
        <p:nvGrpSpPr>
          <p:cNvPr id="387" name="Group 12"/>
          <p:cNvGrpSpPr>
            <a:grpSpLocks noChangeAspect="1"/>
          </p:cNvGrpSpPr>
          <p:nvPr/>
        </p:nvGrpSpPr>
        <p:grpSpPr>
          <a:xfrm rot="10800000">
            <a:off x="4759523" y="2776364"/>
            <a:ext cx="288032" cy="288032"/>
            <a:chOff x="655067" y="5296644"/>
            <a:chExt cx="504056" cy="504056"/>
          </a:xfrm>
          <a:solidFill>
            <a:schemeClr val="bg1"/>
          </a:solidFill>
        </p:grpSpPr>
        <p:sp>
          <p:nvSpPr>
            <p:cNvPr id="38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0" name="Group 25"/>
          <p:cNvGrpSpPr>
            <a:grpSpLocks noChangeAspect="1"/>
          </p:cNvGrpSpPr>
          <p:nvPr/>
        </p:nvGrpSpPr>
        <p:grpSpPr>
          <a:xfrm rot="10800000">
            <a:off x="5551611" y="2776364"/>
            <a:ext cx="288032" cy="288032"/>
            <a:chOff x="655067" y="5296644"/>
            <a:chExt cx="504056" cy="504056"/>
          </a:xfrm>
          <a:solidFill>
            <a:schemeClr val="bg1"/>
          </a:solidFill>
        </p:grpSpPr>
        <p:sp>
          <p:nvSpPr>
            <p:cNvPr id="391" name="Isosceles Triangle 39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2" name="Trapezoid 3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4" name="Group 263"/>
          <p:cNvGrpSpPr>
            <a:grpSpLocks noChangeAspect="1"/>
          </p:cNvGrpSpPr>
          <p:nvPr/>
        </p:nvGrpSpPr>
        <p:grpSpPr>
          <a:xfrm>
            <a:off x="5639744" y="3616824"/>
            <a:ext cx="127891" cy="383676"/>
            <a:chOff x="1951211" y="1696244"/>
            <a:chExt cx="144016" cy="432048"/>
          </a:xfrm>
          <a:solidFill>
            <a:srgbClr val="99FF66"/>
          </a:solidFill>
        </p:grpSpPr>
        <p:sp>
          <p:nvSpPr>
            <p:cNvPr id="441" name="Flowchart: Delay 44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Isosceles Triangle 4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4" name="Flowchart: Delay 4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7" name="Isosceles Triangle 44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5" name="Group 264"/>
          <p:cNvGrpSpPr>
            <a:grpSpLocks noChangeAspect="1"/>
          </p:cNvGrpSpPr>
          <p:nvPr/>
        </p:nvGrpSpPr>
        <p:grpSpPr>
          <a:xfrm>
            <a:off x="5695627" y="3616824"/>
            <a:ext cx="127891" cy="383676"/>
            <a:chOff x="1951211" y="1696244"/>
            <a:chExt cx="144016" cy="432048"/>
          </a:xfrm>
          <a:solidFill>
            <a:srgbClr val="99FF66"/>
          </a:solidFill>
        </p:grpSpPr>
        <p:sp>
          <p:nvSpPr>
            <p:cNvPr id="433" name="Flowchart: Delay 43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7" name="Isosceles Triangle 43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8" name="Flowchart: Delay 4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0" name="Isosceles Triangle 43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6" name="Group 273"/>
          <p:cNvGrpSpPr>
            <a:grpSpLocks noChangeAspect="1"/>
          </p:cNvGrpSpPr>
          <p:nvPr/>
        </p:nvGrpSpPr>
        <p:grpSpPr>
          <a:xfrm>
            <a:off x="5783760" y="3616824"/>
            <a:ext cx="127891" cy="383676"/>
            <a:chOff x="1951211" y="1696244"/>
            <a:chExt cx="144016" cy="432048"/>
          </a:xfrm>
          <a:solidFill>
            <a:srgbClr val="99FF66"/>
          </a:solidFill>
        </p:grpSpPr>
        <p:sp>
          <p:nvSpPr>
            <p:cNvPr id="413" name="Flowchart: Delay 4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4" name="Isosceles Triangle 4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3" name="Flowchart: Delay 4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1" name="Isosceles Triangle 4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7" name="Group 273"/>
          <p:cNvGrpSpPr>
            <a:grpSpLocks noChangeAspect="1"/>
          </p:cNvGrpSpPr>
          <p:nvPr/>
        </p:nvGrpSpPr>
        <p:grpSpPr>
          <a:xfrm>
            <a:off x="5839643" y="3616824"/>
            <a:ext cx="127891" cy="383676"/>
            <a:chOff x="1951211" y="1696244"/>
            <a:chExt cx="144016" cy="432048"/>
          </a:xfrm>
          <a:solidFill>
            <a:srgbClr val="99FF66"/>
          </a:solidFill>
        </p:grpSpPr>
        <p:sp>
          <p:nvSpPr>
            <p:cNvPr id="405" name="Flowchart: Delay 40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7" name="Isosceles Triangle 40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Flowchart: Delay 40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Isosceles Triangle 40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8" name="Group 273"/>
          <p:cNvGrpSpPr>
            <a:grpSpLocks noChangeAspect="1"/>
          </p:cNvGrpSpPr>
          <p:nvPr/>
        </p:nvGrpSpPr>
        <p:grpSpPr>
          <a:xfrm>
            <a:off x="5911651" y="3616824"/>
            <a:ext cx="127891" cy="383676"/>
            <a:chOff x="1951211" y="1696244"/>
            <a:chExt cx="144016" cy="432048"/>
          </a:xfrm>
          <a:solidFill>
            <a:srgbClr val="99FF66"/>
          </a:solidFill>
        </p:grpSpPr>
        <p:sp>
          <p:nvSpPr>
            <p:cNvPr id="400" name="Flowchart: Delay 3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1" name="Isosceles Triangle 4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3" name="Flowchart: Delay 40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4" name="Isosceles Triangle 40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05" name="Group 704"/>
          <p:cNvGrpSpPr/>
          <p:nvPr/>
        </p:nvGrpSpPr>
        <p:grpSpPr>
          <a:xfrm flipV="1">
            <a:off x="2311251" y="5296644"/>
            <a:ext cx="432048" cy="383676"/>
            <a:chOff x="6991771" y="2776364"/>
            <a:chExt cx="432048" cy="383676"/>
          </a:xfrm>
        </p:grpSpPr>
        <p:grpSp>
          <p:nvGrpSpPr>
            <p:cNvPr id="514" name="Group 263"/>
            <p:cNvGrpSpPr>
              <a:grpSpLocks noChangeAspect="1"/>
            </p:cNvGrpSpPr>
            <p:nvPr/>
          </p:nvGrpSpPr>
          <p:grpSpPr>
            <a:xfrm>
              <a:off x="6991771" y="2776364"/>
              <a:ext cx="127891" cy="383676"/>
              <a:chOff x="1951211" y="1696244"/>
              <a:chExt cx="144016" cy="432048"/>
            </a:xfrm>
            <a:solidFill>
              <a:srgbClr val="99FF66"/>
            </a:solidFill>
          </p:grpSpPr>
          <p:sp>
            <p:nvSpPr>
              <p:cNvPr id="515" name="Flowchart: Delay 51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Flowchart: Delay 51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Isosceles Triangle 52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3" name="Group 264"/>
            <p:cNvGrpSpPr>
              <a:grpSpLocks noChangeAspect="1"/>
            </p:cNvGrpSpPr>
            <p:nvPr/>
          </p:nvGrpSpPr>
          <p:grpSpPr>
            <a:xfrm>
              <a:off x="7063779" y="2776364"/>
              <a:ext cx="127891" cy="383676"/>
              <a:chOff x="1951211" y="1696244"/>
              <a:chExt cx="144016" cy="432048"/>
            </a:xfrm>
            <a:solidFill>
              <a:srgbClr val="99FF66"/>
            </a:solidFill>
          </p:grpSpPr>
          <p:sp>
            <p:nvSpPr>
              <p:cNvPr id="524" name="Flowchart: Delay 5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5" name="Isosceles Triangle 5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Flowchart: Delay 5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7" name="Isosceles Triangle 5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8" name="Group 273"/>
            <p:cNvGrpSpPr>
              <a:grpSpLocks noChangeAspect="1"/>
            </p:cNvGrpSpPr>
            <p:nvPr/>
          </p:nvGrpSpPr>
          <p:grpSpPr>
            <a:xfrm>
              <a:off x="7135787" y="2776364"/>
              <a:ext cx="127891" cy="383676"/>
              <a:chOff x="1951211" y="1696244"/>
              <a:chExt cx="144016" cy="432048"/>
            </a:xfrm>
            <a:solidFill>
              <a:srgbClr val="99FF66"/>
            </a:solidFill>
          </p:grpSpPr>
          <p:sp>
            <p:nvSpPr>
              <p:cNvPr id="532" name="Flowchart: Delay 5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3" name="Isosceles Triangle 5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42" name="Group 273"/>
            <p:cNvGrpSpPr>
              <a:grpSpLocks noChangeAspect="1"/>
            </p:cNvGrpSpPr>
            <p:nvPr/>
          </p:nvGrpSpPr>
          <p:grpSpPr>
            <a:xfrm>
              <a:off x="7207795" y="2776364"/>
              <a:ext cx="127891" cy="383676"/>
              <a:chOff x="1951211" y="1696244"/>
              <a:chExt cx="144016" cy="432048"/>
            </a:xfrm>
            <a:solidFill>
              <a:srgbClr val="99FF66"/>
            </a:solidFill>
          </p:grpSpPr>
          <p:sp>
            <p:nvSpPr>
              <p:cNvPr id="543" name="Flowchart: Delay 5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Flowchart: Delay 5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0" name="Group 273"/>
            <p:cNvGrpSpPr>
              <a:grpSpLocks noChangeAspect="1"/>
            </p:cNvGrpSpPr>
            <p:nvPr/>
          </p:nvGrpSpPr>
          <p:grpSpPr>
            <a:xfrm>
              <a:off x="7295928" y="2776364"/>
              <a:ext cx="127891" cy="383676"/>
              <a:chOff x="1951211" y="1696244"/>
              <a:chExt cx="144016" cy="432048"/>
            </a:xfrm>
            <a:solidFill>
              <a:srgbClr val="99FF66"/>
            </a:solidFill>
          </p:grpSpPr>
          <p:sp>
            <p:nvSpPr>
              <p:cNvPr id="551" name="Flowchart: Delay 55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3" name="Isosceles Triangle 55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4" name="Flowchart: Delay 55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5" name="Isosceles Triangle 55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556" name="Group 263"/>
          <p:cNvGrpSpPr>
            <a:grpSpLocks noChangeAspect="1"/>
          </p:cNvGrpSpPr>
          <p:nvPr/>
        </p:nvGrpSpPr>
        <p:grpSpPr>
          <a:xfrm>
            <a:off x="5135688" y="3640460"/>
            <a:ext cx="127891" cy="383676"/>
            <a:chOff x="1951211" y="1696244"/>
            <a:chExt cx="144016" cy="432048"/>
          </a:xfrm>
          <a:solidFill>
            <a:srgbClr val="99FF66"/>
          </a:solidFill>
        </p:grpSpPr>
        <p:sp>
          <p:nvSpPr>
            <p:cNvPr id="557" name="Flowchart: Delay 55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9" name="Isosceles Triangle 5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5" name="Flowchart: Delay 56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Isosceles Triangle 56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7" name="Group 264"/>
          <p:cNvGrpSpPr>
            <a:grpSpLocks noChangeAspect="1"/>
          </p:cNvGrpSpPr>
          <p:nvPr/>
        </p:nvGrpSpPr>
        <p:grpSpPr>
          <a:xfrm>
            <a:off x="5207696" y="3640460"/>
            <a:ext cx="127891" cy="383676"/>
            <a:chOff x="1951211" y="1696244"/>
            <a:chExt cx="144016" cy="432048"/>
          </a:xfrm>
          <a:solidFill>
            <a:srgbClr val="99FF66"/>
          </a:solidFill>
        </p:grpSpPr>
        <p:sp>
          <p:nvSpPr>
            <p:cNvPr id="571" name="Flowchart: Delay 57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5" name="Isosceles Triangle 57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7" name="Flowchart: Delay 57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0" name="Isosceles Triangle 5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83" name="Group 273"/>
          <p:cNvGrpSpPr>
            <a:grpSpLocks noChangeAspect="1"/>
          </p:cNvGrpSpPr>
          <p:nvPr/>
        </p:nvGrpSpPr>
        <p:grpSpPr>
          <a:xfrm>
            <a:off x="5263579" y="3640460"/>
            <a:ext cx="127891" cy="383676"/>
            <a:chOff x="1951211" y="1696244"/>
            <a:chExt cx="144016" cy="432048"/>
          </a:xfrm>
          <a:solidFill>
            <a:srgbClr val="99FF66"/>
          </a:solidFill>
        </p:grpSpPr>
        <p:sp>
          <p:nvSpPr>
            <p:cNvPr id="584" name="Flowchart: Delay 5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8" name="Isosceles Triangle 5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9" name="Flowchart: Delay 5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0" name="Isosceles Triangle 5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1" name="Group 273"/>
          <p:cNvGrpSpPr>
            <a:grpSpLocks noChangeAspect="1"/>
          </p:cNvGrpSpPr>
          <p:nvPr/>
        </p:nvGrpSpPr>
        <p:grpSpPr>
          <a:xfrm>
            <a:off x="5351712" y="3640460"/>
            <a:ext cx="127891" cy="383676"/>
            <a:chOff x="1951211" y="1696244"/>
            <a:chExt cx="144016" cy="432048"/>
          </a:xfrm>
          <a:solidFill>
            <a:srgbClr val="99FF66"/>
          </a:solidFill>
        </p:grpSpPr>
        <p:sp>
          <p:nvSpPr>
            <p:cNvPr id="592" name="Flowchart: Delay 59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3" name="Isosceles Triangle 59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4" name="Flowchart: Delay 59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5" name="Isosceles Triangle 59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6" name="Group 273"/>
          <p:cNvGrpSpPr>
            <a:grpSpLocks noChangeAspect="1"/>
          </p:cNvGrpSpPr>
          <p:nvPr/>
        </p:nvGrpSpPr>
        <p:grpSpPr>
          <a:xfrm>
            <a:off x="5423720" y="3640460"/>
            <a:ext cx="127891" cy="383676"/>
            <a:chOff x="1951211" y="1696244"/>
            <a:chExt cx="144016" cy="432048"/>
          </a:xfrm>
          <a:solidFill>
            <a:srgbClr val="99FF66"/>
          </a:solidFill>
        </p:grpSpPr>
        <p:sp>
          <p:nvSpPr>
            <p:cNvPr id="597" name="Flowchart: Delay 59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8" name="Isosceles Triangle 59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9" name="Flowchart: Delay 59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0" name="Isosceles Triangle 59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1" name="Group 263"/>
          <p:cNvGrpSpPr>
            <a:grpSpLocks noChangeAspect="1"/>
          </p:cNvGrpSpPr>
          <p:nvPr/>
        </p:nvGrpSpPr>
        <p:grpSpPr>
          <a:xfrm>
            <a:off x="4615507" y="3640460"/>
            <a:ext cx="127891" cy="383676"/>
            <a:chOff x="1951211" y="1696244"/>
            <a:chExt cx="144016" cy="432048"/>
          </a:xfrm>
          <a:solidFill>
            <a:srgbClr val="99FF66"/>
          </a:solidFill>
        </p:grpSpPr>
        <p:sp>
          <p:nvSpPr>
            <p:cNvPr id="602" name="Flowchart: Delay 60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3" name="Isosceles Triangle 60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4" name="Flowchart: Delay 60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5" name="Isosceles Triangle 60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6" name="Group 264"/>
          <p:cNvGrpSpPr>
            <a:grpSpLocks noChangeAspect="1"/>
          </p:cNvGrpSpPr>
          <p:nvPr/>
        </p:nvGrpSpPr>
        <p:grpSpPr>
          <a:xfrm>
            <a:off x="4703640" y="3640460"/>
            <a:ext cx="127891" cy="383676"/>
            <a:chOff x="1951211" y="1696244"/>
            <a:chExt cx="144016" cy="432048"/>
          </a:xfrm>
          <a:solidFill>
            <a:srgbClr val="99FF66"/>
          </a:solidFill>
        </p:grpSpPr>
        <p:sp>
          <p:nvSpPr>
            <p:cNvPr id="607" name="Flowchart: Delay 60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8" name="Isosceles Triangle 60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9" name="Flowchart: Delay 60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0" name="Isosceles Triangle 60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1" name="Group 273"/>
          <p:cNvGrpSpPr>
            <a:grpSpLocks noChangeAspect="1"/>
          </p:cNvGrpSpPr>
          <p:nvPr/>
        </p:nvGrpSpPr>
        <p:grpSpPr>
          <a:xfrm>
            <a:off x="4775648" y="3640460"/>
            <a:ext cx="127891" cy="383676"/>
            <a:chOff x="1951211" y="1696244"/>
            <a:chExt cx="144016" cy="432048"/>
          </a:xfrm>
          <a:solidFill>
            <a:srgbClr val="99FF66"/>
          </a:solidFill>
        </p:grpSpPr>
        <p:sp>
          <p:nvSpPr>
            <p:cNvPr id="612" name="Flowchart: Delay 61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3" name="Isosceles Triangle 61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4" name="Flowchart: Delay 61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5" name="Isosceles Triangle 61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6" name="Group 273"/>
          <p:cNvGrpSpPr>
            <a:grpSpLocks noChangeAspect="1"/>
          </p:cNvGrpSpPr>
          <p:nvPr/>
        </p:nvGrpSpPr>
        <p:grpSpPr>
          <a:xfrm>
            <a:off x="4847656" y="3640460"/>
            <a:ext cx="127891" cy="383676"/>
            <a:chOff x="1951211" y="1696244"/>
            <a:chExt cx="144016" cy="432048"/>
          </a:xfrm>
          <a:solidFill>
            <a:srgbClr val="99FF66"/>
          </a:solidFill>
        </p:grpSpPr>
        <p:sp>
          <p:nvSpPr>
            <p:cNvPr id="617" name="Flowchart: Delay 6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8" name="Isosceles Triangle 6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9" name="Flowchart: Delay 6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0" name="Isosceles Triangle 6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1" name="Group 273"/>
          <p:cNvGrpSpPr>
            <a:grpSpLocks noChangeAspect="1"/>
          </p:cNvGrpSpPr>
          <p:nvPr/>
        </p:nvGrpSpPr>
        <p:grpSpPr>
          <a:xfrm>
            <a:off x="4919664" y="3640460"/>
            <a:ext cx="127891" cy="383676"/>
            <a:chOff x="1951211" y="1696244"/>
            <a:chExt cx="144016" cy="432048"/>
          </a:xfrm>
          <a:solidFill>
            <a:srgbClr val="99FF66"/>
          </a:solidFill>
        </p:grpSpPr>
        <p:sp>
          <p:nvSpPr>
            <p:cNvPr id="622" name="Flowchart: Delay 62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3" name="Isosceles Triangle 6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4" name="Flowchart: Delay 62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5" name="Isosceles Triangle 62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6" name="Group 263"/>
          <p:cNvGrpSpPr>
            <a:grpSpLocks noChangeAspect="1"/>
          </p:cNvGrpSpPr>
          <p:nvPr/>
        </p:nvGrpSpPr>
        <p:grpSpPr>
          <a:xfrm>
            <a:off x="4111451" y="3640460"/>
            <a:ext cx="127891" cy="383676"/>
            <a:chOff x="1951211" y="1696244"/>
            <a:chExt cx="144016" cy="432048"/>
          </a:xfrm>
          <a:solidFill>
            <a:srgbClr val="99FF66"/>
          </a:solidFill>
        </p:grpSpPr>
        <p:sp>
          <p:nvSpPr>
            <p:cNvPr id="627" name="Flowchart: Delay 62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Isosceles Triangle 62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Flowchart: Delay 62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0" name="Isosceles Triangle 62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31" name="Group 264"/>
          <p:cNvGrpSpPr>
            <a:grpSpLocks noChangeAspect="1"/>
          </p:cNvGrpSpPr>
          <p:nvPr/>
        </p:nvGrpSpPr>
        <p:grpSpPr>
          <a:xfrm>
            <a:off x="4199584" y="3640460"/>
            <a:ext cx="127891" cy="383676"/>
            <a:chOff x="1951211" y="1696244"/>
            <a:chExt cx="144016" cy="432048"/>
          </a:xfrm>
          <a:solidFill>
            <a:srgbClr val="99FF66"/>
          </a:solidFill>
        </p:grpSpPr>
        <p:sp>
          <p:nvSpPr>
            <p:cNvPr id="632" name="Flowchart: Delay 6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4" name="Flowchart: Delay 6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36" name="Group 273"/>
          <p:cNvGrpSpPr>
            <a:grpSpLocks noChangeAspect="1"/>
          </p:cNvGrpSpPr>
          <p:nvPr/>
        </p:nvGrpSpPr>
        <p:grpSpPr>
          <a:xfrm>
            <a:off x="4271592" y="3640460"/>
            <a:ext cx="127891" cy="383676"/>
            <a:chOff x="1951211" y="1696244"/>
            <a:chExt cx="144016" cy="432048"/>
          </a:xfrm>
          <a:solidFill>
            <a:srgbClr val="99FF66"/>
          </a:solidFill>
        </p:grpSpPr>
        <p:sp>
          <p:nvSpPr>
            <p:cNvPr id="637" name="Flowchart: Delay 63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8" name="Isosceles Triangle 63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9" name="Flowchart: Delay 63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0" name="Isosceles Triangle 63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41" name="Group 273"/>
          <p:cNvGrpSpPr>
            <a:grpSpLocks noChangeAspect="1"/>
          </p:cNvGrpSpPr>
          <p:nvPr/>
        </p:nvGrpSpPr>
        <p:grpSpPr>
          <a:xfrm>
            <a:off x="4343600" y="3640460"/>
            <a:ext cx="127891" cy="383676"/>
            <a:chOff x="1951211" y="1696244"/>
            <a:chExt cx="144016" cy="432048"/>
          </a:xfrm>
          <a:solidFill>
            <a:srgbClr val="99FF66"/>
          </a:solidFill>
        </p:grpSpPr>
        <p:sp>
          <p:nvSpPr>
            <p:cNvPr id="642" name="Flowchart: Delay 64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46" name="Group 273"/>
          <p:cNvGrpSpPr>
            <a:grpSpLocks noChangeAspect="1"/>
          </p:cNvGrpSpPr>
          <p:nvPr/>
        </p:nvGrpSpPr>
        <p:grpSpPr>
          <a:xfrm>
            <a:off x="4415608" y="3640460"/>
            <a:ext cx="127891" cy="383676"/>
            <a:chOff x="1951211" y="1696244"/>
            <a:chExt cx="144016" cy="432048"/>
          </a:xfrm>
          <a:solidFill>
            <a:srgbClr val="99FF66"/>
          </a:solidFill>
        </p:grpSpPr>
        <p:sp>
          <p:nvSpPr>
            <p:cNvPr id="647" name="Flowchart: Delay 64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Isosceles Triangle 6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Flowchart: Delay 64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0" name="Isosceles Triangle 64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86" name="Group 25"/>
          <p:cNvGrpSpPr>
            <a:grpSpLocks noChangeAspect="1"/>
          </p:cNvGrpSpPr>
          <p:nvPr/>
        </p:nvGrpSpPr>
        <p:grpSpPr>
          <a:xfrm>
            <a:off x="2671291" y="6232748"/>
            <a:ext cx="288032" cy="288032"/>
            <a:chOff x="655067" y="5296644"/>
            <a:chExt cx="504056" cy="504056"/>
          </a:xfrm>
          <a:solidFill>
            <a:schemeClr val="bg1"/>
          </a:solidFill>
        </p:grpSpPr>
        <p:sp>
          <p:nvSpPr>
            <p:cNvPr id="687" name="Isosceles Triangle 68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rapezoid 68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9" name="Group 12"/>
          <p:cNvGrpSpPr>
            <a:grpSpLocks noChangeAspect="1"/>
          </p:cNvGrpSpPr>
          <p:nvPr/>
        </p:nvGrpSpPr>
        <p:grpSpPr>
          <a:xfrm>
            <a:off x="3319363" y="6232748"/>
            <a:ext cx="288032" cy="288032"/>
            <a:chOff x="655067" y="5296644"/>
            <a:chExt cx="504056" cy="504056"/>
          </a:xfrm>
          <a:solidFill>
            <a:schemeClr val="bg1"/>
          </a:solidFill>
        </p:grpSpPr>
        <p:sp>
          <p:nvSpPr>
            <p:cNvPr id="690" name="Isosceles Triangle 689"/>
            <p:cNvSpPr/>
            <p:nvPr/>
          </p:nvSpPr>
          <p:spPr bwMode="auto">
            <a:xfrm>
              <a:off x="655067" y="5296644"/>
              <a:ext cx="504056" cy="504056"/>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1" name="Trapezoid 690"/>
            <p:cNvSpPr/>
            <p:nvPr/>
          </p:nvSpPr>
          <p:spPr bwMode="auto">
            <a:xfrm>
              <a:off x="655067" y="5656684"/>
              <a:ext cx="504056" cy="144016"/>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4" name="Group 12"/>
          <p:cNvGrpSpPr>
            <a:grpSpLocks noChangeAspect="1"/>
          </p:cNvGrpSpPr>
          <p:nvPr/>
        </p:nvGrpSpPr>
        <p:grpSpPr>
          <a:xfrm flipH="1">
            <a:off x="7063779" y="6232748"/>
            <a:ext cx="288032" cy="288032"/>
            <a:chOff x="655067" y="5296644"/>
            <a:chExt cx="504056" cy="504056"/>
          </a:xfrm>
          <a:solidFill>
            <a:schemeClr val="bg1"/>
          </a:solidFill>
        </p:grpSpPr>
        <p:sp>
          <p:nvSpPr>
            <p:cNvPr id="695" name="Isosceles Triangle 10"/>
            <p:cNvSpPr/>
            <p:nvPr/>
          </p:nvSpPr>
          <p:spPr bwMode="auto">
            <a:xfrm>
              <a:off x="655067" y="5296644"/>
              <a:ext cx="504056" cy="504056"/>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6"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7" name="Group 12"/>
          <p:cNvGrpSpPr>
            <a:grpSpLocks noChangeAspect="1"/>
          </p:cNvGrpSpPr>
          <p:nvPr/>
        </p:nvGrpSpPr>
        <p:grpSpPr>
          <a:xfrm flipH="1">
            <a:off x="7711851" y="6232748"/>
            <a:ext cx="288032" cy="288032"/>
            <a:chOff x="655067" y="5296644"/>
            <a:chExt cx="504056" cy="504056"/>
          </a:xfrm>
          <a:solidFill>
            <a:schemeClr val="bg1"/>
          </a:solidFill>
        </p:grpSpPr>
        <p:sp>
          <p:nvSpPr>
            <p:cNvPr id="69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10" name="Group 709"/>
          <p:cNvGrpSpPr/>
          <p:nvPr/>
        </p:nvGrpSpPr>
        <p:grpSpPr>
          <a:xfrm flipV="1">
            <a:off x="2743299" y="5296644"/>
            <a:ext cx="432048" cy="383676"/>
            <a:chOff x="6991771" y="2776364"/>
            <a:chExt cx="432048" cy="383676"/>
          </a:xfrm>
        </p:grpSpPr>
        <p:grpSp>
          <p:nvGrpSpPr>
            <p:cNvPr id="711" name="Group 263"/>
            <p:cNvGrpSpPr>
              <a:grpSpLocks noChangeAspect="1"/>
            </p:cNvGrpSpPr>
            <p:nvPr/>
          </p:nvGrpSpPr>
          <p:grpSpPr>
            <a:xfrm>
              <a:off x="6991771" y="2776364"/>
              <a:ext cx="127891" cy="383676"/>
              <a:chOff x="1951211" y="1696244"/>
              <a:chExt cx="144016" cy="432048"/>
            </a:xfrm>
            <a:solidFill>
              <a:srgbClr val="99FF66"/>
            </a:solidFill>
          </p:grpSpPr>
          <p:sp>
            <p:nvSpPr>
              <p:cNvPr id="732" name="Flowchart: Delay 7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3" name="Isosceles Triangle 7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4" name="Flowchart: Delay 7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5" name="Isosceles Triangle 7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2" name="Group 264"/>
            <p:cNvGrpSpPr>
              <a:grpSpLocks noChangeAspect="1"/>
            </p:cNvGrpSpPr>
            <p:nvPr/>
          </p:nvGrpSpPr>
          <p:grpSpPr>
            <a:xfrm>
              <a:off x="7063779" y="2776364"/>
              <a:ext cx="127891" cy="383676"/>
              <a:chOff x="1951211" y="1696244"/>
              <a:chExt cx="144016" cy="432048"/>
            </a:xfrm>
            <a:solidFill>
              <a:srgbClr val="99FF66"/>
            </a:solidFill>
          </p:grpSpPr>
          <p:sp>
            <p:nvSpPr>
              <p:cNvPr id="728" name="Flowchart: Delay 72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9" name="Isosceles Triangle 72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3" name="Group 273"/>
            <p:cNvGrpSpPr>
              <a:grpSpLocks noChangeAspect="1"/>
            </p:cNvGrpSpPr>
            <p:nvPr/>
          </p:nvGrpSpPr>
          <p:grpSpPr>
            <a:xfrm>
              <a:off x="7135787" y="2776364"/>
              <a:ext cx="127891" cy="383676"/>
              <a:chOff x="1951211" y="1696244"/>
              <a:chExt cx="144016" cy="432048"/>
            </a:xfrm>
            <a:solidFill>
              <a:srgbClr val="99FF66"/>
            </a:solidFill>
          </p:grpSpPr>
          <p:sp>
            <p:nvSpPr>
              <p:cNvPr id="724" name="Flowchart: Delay 7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5" name="Isosceles Triangle 7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4" name="Group 273"/>
            <p:cNvGrpSpPr>
              <a:grpSpLocks noChangeAspect="1"/>
            </p:cNvGrpSpPr>
            <p:nvPr/>
          </p:nvGrpSpPr>
          <p:grpSpPr>
            <a:xfrm>
              <a:off x="7207795" y="2776364"/>
              <a:ext cx="127891" cy="383676"/>
              <a:chOff x="1951211" y="1696244"/>
              <a:chExt cx="144016" cy="432048"/>
            </a:xfrm>
            <a:solidFill>
              <a:srgbClr val="99FF66"/>
            </a:solidFill>
          </p:grpSpPr>
          <p:sp>
            <p:nvSpPr>
              <p:cNvPr id="720" name="Flowchart: Delay 71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1" name="Isosceles Triangle 7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2" name="Flowchart: Delay 72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3" name="Isosceles Triangle 72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5" name="Group 273"/>
            <p:cNvGrpSpPr>
              <a:grpSpLocks noChangeAspect="1"/>
            </p:cNvGrpSpPr>
            <p:nvPr/>
          </p:nvGrpSpPr>
          <p:grpSpPr>
            <a:xfrm>
              <a:off x="7295928" y="2776364"/>
              <a:ext cx="127891" cy="383676"/>
              <a:chOff x="1951211" y="1696244"/>
              <a:chExt cx="144016" cy="432048"/>
            </a:xfrm>
            <a:solidFill>
              <a:srgbClr val="99FF66"/>
            </a:solidFill>
          </p:grpSpPr>
          <p:sp>
            <p:nvSpPr>
              <p:cNvPr id="716" name="Flowchart: Delay 71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Isosceles Triangle 71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8" name="Flowchart: Delay 71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9" name="Isosceles Triangle 71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36" name="Group 735"/>
          <p:cNvGrpSpPr/>
          <p:nvPr/>
        </p:nvGrpSpPr>
        <p:grpSpPr>
          <a:xfrm flipV="1">
            <a:off x="3319363" y="5296644"/>
            <a:ext cx="432048" cy="383676"/>
            <a:chOff x="6991771" y="2776364"/>
            <a:chExt cx="432048" cy="383676"/>
          </a:xfrm>
        </p:grpSpPr>
        <p:grpSp>
          <p:nvGrpSpPr>
            <p:cNvPr id="737" name="Group 263"/>
            <p:cNvGrpSpPr>
              <a:grpSpLocks noChangeAspect="1"/>
            </p:cNvGrpSpPr>
            <p:nvPr/>
          </p:nvGrpSpPr>
          <p:grpSpPr>
            <a:xfrm>
              <a:off x="6991771" y="2776364"/>
              <a:ext cx="127891" cy="383676"/>
              <a:chOff x="1951211" y="1696244"/>
              <a:chExt cx="144016" cy="432048"/>
            </a:xfrm>
            <a:solidFill>
              <a:srgbClr val="99FF66"/>
            </a:solidFill>
          </p:grpSpPr>
          <p:sp>
            <p:nvSpPr>
              <p:cNvPr id="758" name="Flowchart: Delay 75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9" name="Isosceles Triangle 7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0" name="Flowchart: Delay 75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1" name="Isosceles Triangle 76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8" name="Group 264"/>
            <p:cNvGrpSpPr>
              <a:grpSpLocks noChangeAspect="1"/>
            </p:cNvGrpSpPr>
            <p:nvPr/>
          </p:nvGrpSpPr>
          <p:grpSpPr>
            <a:xfrm>
              <a:off x="7063779" y="2776364"/>
              <a:ext cx="127891" cy="383676"/>
              <a:chOff x="1951211" y="1696244"/>
              <a:chExt cx="144016" cy="432048"/>
            </a:xfrm>
            <a:solidFill>
              <a:srgbClr val="99FF66"/>
            </a:solidFill>
          </p:grpSpPr>
          <p:sp>
            <p:nvSpPr>
              <p:cNvPr id="754" name="Flowchart: Delay 75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5" name="Isosceles Triangle 75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6" name="Flowchart: Delay 75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Isosceles Triangle 75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9" name="Group 273"/>
            <p:cNvGrpSpPr>
              <a:grpSpLocks noChangeAspect="1"/>
            </p:cNvGrpSpPr>
            <p:nvPr/>
          </p:nvGrpSpPr>
          <p:grpSpPr>
            <a:xfrm>
              <a:off x="7135787" y="2776364"/>
              <a:ext cx="127891" cy="383676"/>
              <a:chOff x="1951211" y="1696244"/>
              <a:chExt cx="144016" cy="432048"/>
            </a:xfrm>
            <a:solidFill>
              <a:srgbClr val="99FF66"/>
            </a:solidFill>
          </p:grpSpPr>
          <p:sp>
            <p:nvSpPr>
              <p:cNvPr id="750" name="Flowchart: Delay 7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1" name="Isosceles Triangle 7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2" name="Flowchart: Delay 7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3" name="Isosceles Triangle 7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0" name="Group 273"/>
            <p:cNvGrpSpPr>
              <a:grpSpLocks noChangeAspect="1"/>
            </p:cNvGrpSpPr>
            <p:nvPr/>
          </p:nvGrpSpPr>
          <p:grpSpPr>
            <a:xfrm>
              <a:off x="7207795" y="2776364"/>
              <a:ext cx="127891" cy="383676"/>
              <a:chOff x="1951211" y="1696244"/>
              <a:chExt cx="144016" cy="432048"/>
            </a:xfrm>
            <a:solidFill>
              <a:srgbClr val="99FF66"/>
            </a:solidFill>
          </p:grpSpPr>
          <p:sp>
            <p:nvSpPr>
              <p:cNvPr id="746" name="Flowchart: Delay 74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7" name="Isosceles Triangle 7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8" name="Flowchart: Delay 74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9" name="Isosceles Triangle 7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1" name="Group 273"/>
            <p:cNvGrpSpPr>
              <a:grpSpLocks noChangeAspect="1"/>
            </p:cNvGrpSpPr>
            <p:nvPr/>
          </p:nvGrpSpPr>
          <p:grpSpPr>
            <a:xfrm>
              <a:off x="7295928" y="2776364"/>
              <a:ext cx="127891" cy="383676"/>
              <a:chOff x="1951211" y="1696244"/>
              <a:chExt cx="144016" cy="432048"/>
            </a:xfrm>
            <a:solidFill>
              <a:srgbClr val="99FF66"/>
            </a:solidFill>
          </p:grpSpPr>
          <p:sp>
            <p:nvSpPr>
              <p:cNvPr id="742" name="Flowchart: Delay 74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3" name="Isosceles Triangle 7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4" name="Flowchart: Delay 74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5" name="Isosceles Triangle 744"/>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62" name="Group 761"/>
          <p:cNvGrpSpPr/>
          <p:nvPr/>
        </p:nvGrpSpPr>
        <p:grpSpPr>
          <a:xfrm flipV="1">
            <a:off x="3823419" y="5296644"/>
            <a:ext cx="432048" cy="383676"/>
            <a:chOff x="6991771" y="2776364"/>
            <a:chExt cx="432048" cy="383676"/>
          </a:xfrm>
        </p:grpSpPr>
        <p:grpSp>
          <p:nvGrpSpPr>
            <p:cNvPr id="763" name="Group 263"/>
            <p:cNvGrpSpPr>
              <a:grpSpLocks noChangeAspect="1"/>
            </p:cNvGrpSpPr>
            <p:nvPr/>
          </p:nvGrpSpPr>
          <p:grpSpPr>
            <a:xfrm>
              <a:off x="6991771" y="2776364"/>
              <a:ext cx="127891" cy="383676"/>
              <a:chOff x="1951211" y="1696244"/>
              <a:chExt cx="144016" cy="432048"/>
            </a:xfrm>
            <a:solidFill>
              <a:srgbClr val="99FF66"/>
            </a:solidFill>
          </p:grpSpPr>
          <p:sp>
            <p:nvSpPr>
              <p:cNvPr id="784" name="Flowchart: Delay 7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5" name="Isosceles Triangle 78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6" name="Flowchart: Delay 78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7" name="Isosceles Triangle 78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4" name="Group 264"/>
            <p:cNvGrpSpPr>
              <a:grpSpLocks noChangeAspect="1"/>
            </p:cNvGrpSpPr>
            <p:nvPr/>
          </p:nvGrpSpPr>
          <p:grpSpPr>
            <a:xfrm>
              <a:off x="7063779" y="2776364"/>
              <a:ext cx="127891" cy="383676"/>
              <a:chOff x="1951211" y="1696244"/>
              <a:chExt cx="144016" cy="432048"/>
            </a:xfrm>
            <a:solidFill>
              <a:srgbClr val="99FF66"/>
            </a:solidFill>
          </p:grpSpPr>
          <p:sp>
            <p:nvSpPr>
              <p:cNvPr id="780" name="Flowchart: Delay 77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1" name="Isosceles Triangle 78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Flowchart: Delay 78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3" name="Isosceles Triangle 78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273"/>
            <p:cNvGrpSpPr>
              <a:grpSpLocks noChangeAspect="1"/>
            </p:cNvGrpSpPr>
            <p:nvPr/>
          </p:nvGrpSpPr>
          <p:grpSpPr>
            <a:xfrm>
              <a:off x="7135787" y="2776364"/>
              <a:ext cx="127891" cy="383676"/>
              <a:chOff x="1951211" y="1696244"/>
              <a:chExt cx="144016" cy="432048"/>
            </a:xfrm>
            <a:solidFill>
              <a:srgbClr val="99FF66"/>
            </a:solidFill>
          </p:grpSpPr>
          <p:sp>
            <p:nvSpPr>
              <p:cNvPr id="776" name="Flowchart: Delay 77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Isosceles Triangle 7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Flowchart: Delay 77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9" name="Isosceles Triangle 77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6" name="Group 273"/>
            <p:cNvGrpSpPr>
              <a:grpSpLocks noChangeAspect="1"/>
            </p:cNvGrpSpPr>
            <p:nvPr/>
          </p:nvGrpSpPr>
          <p:grpSpPr>
            <a:xfrm>
              <a:off x="7207795" y="2776364"/>
              <a:ext cx="127891" cy="383676"/>
              <a:chOff x="1951211" y="1696244"/>
              <a:chExt cx="144016" cy="432048"/>
            </a:xfrm>
            <a:solidFill>
              <a:srgbClr val="99FF66"/>
            </a:solidFill>
          </p:grpSpPr>
          <p:sp>
            <p:nvSpPr>
              <p:cNvPr id="772" name="Flowchart: Delay 77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Isosceles Triangle 7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Flowchart: Delay 77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5" name="Isosceles Triangle 77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7" name="Group 273"/>
            <p:cNvGrpSpPr>
              <a:grpSpLocks noChangeAspect="1"/>
            </p:cNvGrpSpPr>
            <p:nvPr/>
          </p:nvGrpSpPr>
          <p:grpSpPr>
            <a:xfrm>
              <a:off x="7295928" y="2776364"/>
              <a:ext cx="127891" cy="383676"/>
              <a:chOff x="1951211" y="1696244"/>
              <a:chExt cx="144016" cy="432048"/>
            </a:xfrm>
            <a:solidFill>
              <a:srgbClr val="99FF66"/>
            </a:solidFill>
          </p:grpSpPr>
          <p:sp>
            <p:nvSpPr>
              <p:cNvPr id="768" name="Flowchart: Delay 767"/>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9" name="Isosceles Triangle 76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0" name="Flowchart: Delay 769"/>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1" name="Isosceles Triangle 770"/>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88" name="Group 787"/>
          <p:cNvGrpSpPr/>
          <p:nvPr/>
        </p:nvGrpSpPr>
        <p:grpSpPr>
          <a:xfrm flipV="1">
            <a:off x="6415707" y="5296644"/>
            <a:ext cx="432048" cy="383676"/>
            <a:chOff x="6991771" y="2776364"/>
            <a:chExt cx="432048" cy="383676"/>
          </a:xfrm>
        </p:grpSpPr>
        <p:grpSp>
          <p:nvGrpSpPr>
            <p:cNvPr id="789" name="Group 263"/>
            <p:cNvGrpSpPr>
              <a:grpSpLocks noChangeAspect="1"/>
            </p:cNvGrpSpPr>
            <p:nvPr/>
          </p:nvGrpSpPr>
          <p:grpSpPr>
            <a:xfrm>
              <a:off x="6991771" y="2776364"/>
              <a:ext cx="127891" cy="383676"/>
              <a:chOff x="1951211" y="1696244"/>
              <a:chExt cx="144016" cy="432048"/>
            </a:xfrm>
            <a:solidFill>
              <a:srgbClr val="99FF66"/>
            </a:solidFill>
          </p:grpSpPr>
          <p:sp>
            <p:nvSpPr>
              <p:cNvPr id="810" name="Flowchart: Delay 80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1" name="Isosceles Triangle 81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2" name="Flowchart: Delay 81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3" name="Isosceles Triangle 81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0" name="Group 264"/>
            <p:cNvGrpSpPr>
              <a:grpSpLocks noChangeAspect="1"/>
            </p:cNvGrpSpPr>
            <p:nvPr/>
          </p:nvGrpSpPr>
          <p:grpSpPr>
            <a:xfrm>
              <a:off x="7063779" y="2776364"/>
              <a:ext cx="127891" cy="383676"/>
              <a:chOff x="1951211" y="1696244"/>
              <a:chExt cx="144016" cy="432048"/>
            </a:xfrm>
            <a:solidFill>
              <a:srgbClr val="99FF66"/>
            </a:solidFill>
          </p:grpSpPr>
          <p:sp>
            <p:nvSpPr>
              <p:cNvPr id="806" name="Flowchart: Delay 80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7" name="Isosceles Triangle 80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8" name="Flowchart: Delay 80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9" name="Isosceles Triangle 80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1" name="Group 273"/>
            <p:cNvGrpSpPr>
              <a:grpSpLocks noChangeAspect="1"/>
            </p:cNvGrpSpPr>
            <p:nvPr/>
          </p:nvGrpSpPr>
          <p:grpSpPr>
            <a:xfrm>
              <a:off x="7135787" y="2776364"/>
              <a:ext cx="127891" cy="383676"/>
              <a:chOff x="1951211" y="1696244"/>
              <a:chExt cx="144016" cy="432048"/>
            </a:xfrm>
            <a:solidFill>
              <a:srgbClr val="99FF66"/>
            </a:solidFill>
          </p:grpSpPr>
          <p:sp>
            <p:nvSpPr>
              <p:cNvPr id="802" name="Flowchart: Delay 80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3" name="Isosceles Triangle 80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4" name="Flowchart: Delay 80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5" name="Isosceles Triangle 80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2" name="Group 273"/>
            <p:cNvGrpSpPr>
              <a:grpSpLocks noChangeAspect="1"/>
            </p:cNvGrpSpPr>
            <p:nvPr/>
          </p:nvGrpSpPr>
          <p:grpSpPr>
            <a:xfrm>
              <a:off x="7207795" y="2776364"/>
              <a:ext cx="127891" cy="383676"/>
              <a:chOff x="1951211" y="1696244"/>
              <a:chExt cx="144016" cy="432048"/>
            </a:xfrm>
            <a:solidFill>
              <a:srgbClr val="99FF66"/>
            </a:solidFill>
          </p:grpSpPr>
          <p:sp>
            <p:nvSpPr>
              <p:cNvPr id="798" name="Flowchart: Delay 79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9" name="Isosceles Triangle 79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0" name="Flowchart: Delay 79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1" name="Isosceles Triangle 80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3" name="Group 273"/>
            <p:cNvGrpSpPr>
              <a:grpSpLocks noChangeAspect="1"/>
            </p:cNvGrpSpPr>
            <p:nvPr/>
          </p:nvGrpSpPr>
          <p:grpSpPr>
            <a:xfrm>
              <a:off x="7295928" y="2776364"/>
              <a:ext cx="127891" cy="383676"/>
              <a:chOff x="1951211" y="1696244"/>
              <a:chExt cx="144016" cy="432048"/>
            </a:xfrm>
            <a:solidFill>
              <a:srgbClr val="99FF66"/>
            </a:solidFill>
          </p:grpSpPr>
          <p:sp>
            <p:nvSpPr>
              <p:cNvPr id="794" name="Flowchart: Delay 79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5" name="Isosceles Triangle 79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6" name="Flowchart: Delay 79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7" name="Isosceles Triangle 79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4" name="Group 813"/>
          <p:cNvGrpSpPr/>
          <p:nvPr/>
        </p:nvGrpSpPr>
        <p:grpSpPr>
          <a:xfrm flipV="1">
            <a:off x="6919763" y="5296644"/>
            <a:ext cx="432048" cy="383676"/>
            <a:chOff x="6991771" y="2776364"/>
            <a:chExt cx="432048" cy="383676"/>
          </a:xfrm>
        </p:grpSpPr>
        <p:grpSp>
          <p:nvGrpSpPr>
            <p:cNvPr id="815" name="Group 263"/>
            <p:cNvGrpSpPr>
              <a:grpSpLocks noChangeAspect="1"/>
            </p:cNvGrpSpPr>
            <p:nvPr/>
          </p:nvGrpSpPr>
          <p:grpSpPr>
            <a:xfrm>
              <a:off x="6991771" y="2776364"/>
              <a:ext cx="127891" cy="383676"/>
              <a:chOff x="1951211" y="1696244"/>
              <a:chExt cx="144016" cy="432048"/>
            </a:xfrm>
            <a:solidFill>
              <a:srgbClr val="99FF66"/>
            </a:solidFill>
          </p:grpSpPr>
          <p:sp>
            <p:nvSpPr>
              <p:cNvPr id="836" name="Flowchart: Delay 83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8" name="Flowchart: Delay 8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9" name="Isosceles Triangle 83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6" name="Group 264"/>
            <p:cNvGrpSpPr>
              <a:grpSpLocks noChangeAspect="1"/>
            </p:cNvGrpSpPr>
            <p:nvPr/>
          </p:nvGrpSpPr>
          <p:grpSpPr>
            <a:xfrm>
              <a:off x="7063779" y="2776364"/>
              <a:ext cx="127891" cy="383676"/>
              <a:chOff x="1951211" y="1696244"/>
              <a:chExt cx="144016" cy="432048"/>
            </a:xfrm>
            <a:solidFill>
              <a:srgbClr val="99FF66"/>
            </a:solidFill>
          </p:grpSpPr>
          <p:sp>
            <p:nvSpPr>
              <p:cNvPr id="832" name="Flowchart: Delay 8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4" name="Flowchart: Delay 8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5" name="Isosceles Triangle 8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7" name="Group 273"/>
            <p:cNvGrpSpPr>
              <a:grpSpLocks noChangeAspect="1"/>
            </p:cNvGrpSpPr>
            <p:nvPr/>
          </p:nvGrpSpPr>
          <p:grpSpPr>
            <a:xfrm>
              <a:off x="7135787" y="2776364"/>
              <a:ext cx="127891" cy="383676"/>
              <a:chOff x="1951211" y="1696244"/>
              <a:chExt cx="144016" cy="432048"/>
            </a:xfrm>
            <a:solidFill>
              <a:srgbClr val="99FF66"/>
            </a:solidFill>
          </p:grpSpPr>
          <p:sp>
            <p:nvSpPr>
              <p:cNvPr id="828" name="Flowchart: Delay 82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9" name="Isosceles Triangle 82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0" name="Flowchart: Delay 82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1" name="Isosceles Triangle 8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8" name="Group 273"/>
            <p:cNvGrpSpPr>
              <a:grpSpLocks noChangeAspect="1"/>
            </p:cNvGrpSpPr>
            <p:nvPr/>
          </p:nvGrpSpPr>
          <p:grpSpPr>
            <a:xfrm>
              <a:off x="7207795" y="2776364"/>
              <a:ext cx="127891" cy="383676"/>
              <a:chOff x="1951211" y="1696244"/>
              <a:chExt cx="144016" cy="432048"/>
            </a:xfrm>
            <a:solidFill>
              <a:srgbClr val="99FF66"/>
            </a:solidFill>
          </p:grpSpPr>
          <p:sp>
            <p:nvSpPr>
              <p:cNvPr id="824" name="Flowchart: Delay 8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5" name="Isosceles Triangle 8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6" name="Flowchart: Delay 8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7" name="Isosceles Triangle 8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9" name="Group 273"/>
            <p:cNvGrpSpPr>
              <a:grpSpLocks noChangeAspect="1"/>
            </p:cNvGrpSpPr>
            <p:nvPr/>
          </p:nvGrpSpPr>
          <p:grpSpPr>
            <a:xfrm>
              <a:off x="7295928" y="2776364"/>
              <a:ext cx="127891" cy="383676"/>
              <a:chOff x="1951211" y="1696244"/>
              <a:chExt cx="144016" cy="432048"/>
            </a:xfrm>
            <a:solidFill>
              <a:srgbClr val="99FF66"/>
            </a:solidFill>
          </p:grpSpPr>
          <p:sp>
            <p:nvSpPr>
              <p:cNvPr id="820" name="Flowchart: Delay 81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1" name="Isosceles Triangle 8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2" name="Flowchart: Delay 82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3" name="Isosceles Triangle 82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40" name="Group 839"/>
          <p:cNvGrpSpPr/>
          <p:nvPr/>
        </p:nvGrpSpPr>
        <p:grpSpPr>
          <a:xfrm flipV="1">
            <a:off x="7423819" y="5296644"/>
            <a:ext cx="432048" cy="383676"/>
            <a:chOff x="6991771" y="2776364"/>
            <a:chExt cx="432048" cy="383676"/>
          </a:xfrm>
        </p:grpSpPr>
        <p:grpSp>
          <p:nvGrpSpPr>
            <p:cNvPr id="841" name="Group 263"/>
            <p:cNvGrpSpPr>
              <a:grpSpLocks noChangeAspect="1"/>
            </p:cNvGrpSpPr>
            <p:nvPr/>
          </p:nvGrpSpPr>
          <p:grpSpPr>
            <a:xfrm>
              <a:off x="6991771" y="2776364"/>
              <a:ext cx="127891" cy="383676"/>
              <a:chOff x="1951211" y="1696244"/>
              <a:chExt cx="144016" cy="432048"/>
            </a:xfrm>
            <a:solidFill>
              <a:srgbClr val="99FF66"/>
            </a:solidFill>
          </p:grpSpPr>
          <p:sp>
            <p:nvSpPr>
              <p:cNvPr id="862" name="Flowchart: Delay 86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3" name="Isosceles Triangle 86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4" name="Flowchart: Delay 86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5" name="Isosceles Triangle 86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2" name="Group 264"/>
            <p:cNvGrpSpPr>
              <a:grpSpLocks noChangeAspect="1"/>
            </p:cNvGrpSpPr>
            <p:nvPr/>
          </p:nvGrpSpPr>
          <p:grpSpPr>
            <a:xfrm>
              <a:off x="7063779" y="2776364"/>
              <a:ext cx="127891" cy="383676"/>
              <a:chOff x="1951211" y="1696244"/>
              <a:chExt cx="144016" cy="432048"/>
            </a:xfrm>
            <a:solidFill>
              <a:srgbClr val="99FF66"/>
            </a:solidFill>
          </p:grpSpPr>
          <p:sp>
            <p:nvSpPr>
              <p:cNvPr id="858" name="Flowchart: Delay 85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9" name="Isosceles Triangle 8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Flowchart: Delay 85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Isosceles Triangle 86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3" name="Group 273"/>
            <p:cNvGrpSpPr>
              <a:grpSpLocks noChangeAspect="1"/>
            </p:cNvGrpSpPr>
            <p:nvPr/>
          </p:nvGrpSpPr>
          <p:grpSpPr>
            <a:xfrm>
              <a:off x="7135787" y="2776364"/>
              <a:ext cx="127891" cy="383676"/>
              <a:chOff x="1951211" y="1696244"/>
              <a:chExt cx="144016" cy="432048"/>
            </a:xfrm>
            <a:solidFill>
              <a:srgbClr val="99FF66"/>
            </a:solidFill>
          </p:grpSpPr>
          <p:sp>
            <p:nvSpPr>
              <p:cNvPr id="854" name="Flowchart: Delay 85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5" name="Isosceles Triangle 85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Flowchart: Delay 85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Isosceles Triangle 85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4" name="Group 273"/>
            <p:cNvGrpSpPr>
              <a:grpSpLocks noChangeAspect="1"/>
            </p:cNvGrpSpPr>
            <p:nvPr/>
          </p:nvGrpSpPr>
          <p:grpSpPr>
            <a:xfrm>
              <a:off x="7207795" y="2776364"/>
              <a:ext cx="127891" cy="383676"/>
              <a:chOff x="1951211" y="1696244"/>
              <a:chExt cx="144016" cy="432048"/>
            </a:xfrm>
            <a:solidFill>
              <a:srgbClr val="99FF66"/>
            </a:solidFill>
          </p:grpSpPr>
          <p:sp>
            <p:nvSpPr>
              <p:cNvPr id="850" name="Flowchart: Delay 8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1" name="Isosceles Triangle 8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Flowchart: Delay 8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Isosceles Triangle 8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5" name="Group 273"/>
            <p:cNvGrpSpPr>
              <a:grpSpLocks noChangeAspect="1"/>
            </p:cNvGrpSpPr>
            <p:nvPr/>
          </p:nvGrpSpPr>
          <p:grpSpPr>
            <a:xfrm>
              <a:off x="7295928" y="2776364"/>
              <a:ext cx="127891" cy="383676"/>
              <a:chOff x="1951211" y="1696244"/>
              <a:chExt cx="144016" cy="432048"/>
            </a:xfrm>
            <a:solidFill>
              <a:srgbClr val="99FF66"/>
            </a:solidFill>
          </p:grpSpPr>
          <p:sp>
            <p:nvSpPr>
              <p:cNvPr id="846" name="Flowchart: Delay 84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7" name="Isosceles Triangle 8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8" name="Flowchart: Delay 84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9" name="Isosceles Triangle 84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66" name="Group 865"/>
          <p:cNvGrpSpPr/>
          <p:nvPr/>
        </p:nvGrpSpPr>
        <p:grpSpPr>
          <a:xfrm flipV="1">
            <a:off x="7927875" y="5296644"/>
            <a:ext cx="432048" cy="383676"/>
            <a:chOff x="6991771" y="2776364"/>
            <a:chExt cx="432048" cy="383676"/>
          </a:xfrm>
        </p:grpSpPr>
        <p:grpSp>
          <p:nvGrpSpPr>
            <p:cNvPr id="867" name="Group 263"/>
            <p:cNvGrpSpPr>
              <a:grpSpLocks noChangeAspect="1"/>
            </p:cNvGrpSpPr>
            <p:nvPr/>
          </p:nvGrpSpPr>
          <p:grpSpPr>
            <a:xfrm>
              <a:off x="6991771" y="2776364"/>
              <a:ext cx="127891" cy="383676"/>
              <a:chOff x="1951211" y="1696244"/>
              <a:chExt cx="144016" cy="432048"/>
            </a:xfrm>
            <a:solidFill>
              <a:srgbClr val="99FF66"/>
            </a:solidFill>
          </p:grpSpPr>
          <p:sp>
            <p:nvSpPr>
              <p:cNvPr id="888" name="Flowchart: Delay 88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9" name="Isosceles Triangle 88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0" name="Flowchart: Delay 88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1" name="Isosceles Triangle 89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8" name="Group 264"/>
            <p:cNvGrpSpPr>
              <a:grpSpLocks noChangeAspect="1"/>
            </p:cNvGrpSpPr>
            <p:nvPr/>
          </p:nvGrpSpPr>
          <p:grpSpPr>
            <a:xfrm>
              <a:off x="7063779" y="2776364"/>
              <a:ext cx="127891" cy="383676"/>
              <a:chOff x="1951211" y="1696244"/>
              <a:chExt cx="144016" cy="432048"/>
            </a:xfrm>
            <a:solidFill>
              <a:srgbClr val="99FF66"/>
            </a:solidFill>
          </p:grpSpPr>
          <p:sp>
            <p:nvSpPr>
              <p:cNvPr id="884" name="Flowchart: Delay 8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5" name="Isosceles Triangle 88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6" name="Flowchart: Delay 88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7" name="Isosceles Triangle 88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9" name="Group 273"/>
            <p:cNvGrpSpPr>
              <a:grpSpLocks noChangeAspect="1"/>
            </p:cNvGrpSpPr>
            <p:nvPr/>
          </p:nvGrpSpPr>
          <p:grpSpPr>
            <a:xfrm>
              <a:off x="7135787" y="2776364"/>
              <a:ext cx="127891" cy="383676"/>
              <a:chOff x="1951211" y="1696244"/>
              <a:chExt cx="144016" cy="432048"/>
            </a:xfrm>
            <a:solidFill>
              <a:srgbClr val="99FF66"/>
            </a:solidFill>
          </p:grpSpPr>
          <p:sp>
            <p:nvSpPr>
              <p:cNvPr id="880" name="Flowchart: Delay 87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1" name="Isosceles Triangle 88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2" name="Flowchart: Delay 88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3" name="Isosceles Triangle 88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70" name="Group 273"/>
            <p:cNvGrpSpPr>
              <a:grpSpLocks noChangeAspect="1"/>
            </p:cNvGrpSpPr>
            <p:nvPr/>
          </p:nvGrpSpPr>
          <p:grpSpPr>
            <a:xfrm>
              <a:off x="7207795" y="2776364"/>
              <a:ext cx="127891" cy="383676"/>
              <a:chOff x="1951211" y="1696244"/>
              <a:chExt cx="144016" cy="432048"/>
            </a:xfrm>
            <a:solidFill>
              <a:srgbClr val="99FF66"/>
            </a:solidFill>
          </p:grpSpPr>
          <p:sp>
            <p:nvSpPr>
              <p:cNvPr id="876" name="Flowchart: Delay 87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7" name="Isosceles Triangle 8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8" name="Flowchart: Delay 87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9" name="Isosceles Triangle 87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71" name="Group 273"/>
            <p:cNvGrpSpPr>
              <a:grpSpLocks noChangeAspect="1"/>
            </p:cNvGrpSpPr>
            <p:nvPr/>
          </p:nvGrpSpPr>
          <p:grpSpPr>
            <a:xfrm>
              <a:off x="7295928" y="2776364"/>
              <a:ext cx="127891" cy="383676"/>
              <a:chOff x="1951211" y="1696244"/>
              <a:chExt cx="144016" cy="432048"/>
            </a:xfrm>
            <a:solidFill>
              <a:srgbClr val="99FF66"/>
            </a:solidFill>
          </p:grpSpPr>
          <p:sp>
            <p:nvSpPr>
              <p:cNvPr id="872" name="Flowchart: Delay 87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3" name="Isosceles Triangle 8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4" name="Flowchart: Delay 87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5" name="Isosceles Triangle 87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44" name="Group 519"/>
          <p:cNvGrpSpPr/>
          <p:nvPr/>
        </p:nvGrpSpPr>
        <p:grpSpPr>
          <a:xfrm>
            <a:off x="0" y="760140"/>
            <a:ext cx="10592171" cy="7128792"/>
            <a:chOff x="0" y="760140"/>
            <a:chExt cx="10592171" cy="7128792"/>
          </a:xfrm>
        </p:grpSpPr>
        <p:sp>
          <p:nvSpPr>
            <p:cNvPr id="493" name="TextBox 492"/>
            <p:cNvSpPr txBox="1"/>
            <p:nvPr/>
          </p:nvSpPr>
          <p:spPr>
            <a:xfrm>
              <a:off x="5911651" y="3352428"/>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4" name="TextBox 493"/>
            <p:cNvSpPr txBox="1"/>
            <p:nvPr/>
          </p:nvSpPr>
          <p:spPr>
            <a:xfrm>
              <a:off x="5407595" y="3352428"/>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497" name="TextBox 496"/>
            <p:cNvSpPr txBox="1"/>
            <p:nvPr/>
          </p:nvSpPr>
          <p:spPr>
            <a:xfrm>
              <a:off x="3823419" y="5656684"/>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8" name="TextBox 497"/>
            <p:cNvSpPr txBox="1"/>
            <p:nvPr/>
          </p:nvSpPr>
          <p:spPr>
            <a:xfrm>
              <a:off x="3415161" y="5656684"/>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01" name="TextBox 500"/>
            <p:cNvSpPr txBox="1"/>
            <p:nvPr/>
          </p:nvSpPr>
          <p:spPr>
            <a:xfrm>
              <a:off x="7901973" y="5656684"/>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502" name="TextBox 501"/>
            <p:cNvSpPr txBox="1"/>
            <p:nvPr/>
          </p:nvSpPr>
          <p:spPr>
            <a:xfrm>
              <a:off x="7351811" y="5656684"/>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29" name="Rectangle 528"/>
            <p:cNvSpPr/>
            <p:nvPr/>
          </p:nvSpPr>
          <p:spPr bwMode="auto">
            <a:xfrm>
              <a:off x="33193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47" name="Straight Arrow Connector 546"/>
            <p:cNvCxnSpPr>
              <a:stCxn id="548" idx="3"/>
              <a:endCxn id="690" idx="0"/>
            </p:cNvCxnSpPr>
            <p:nvPr/>
          </p:nvCxnSpPr>
          <p:spPr bwMode="auto">
            <a:xfrm>
              <a:off x="1670174" y="5945297"/>
              <a:ext cx="1793205"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74" name="Straight Arrow Connector 573"/>
            <p:cNvCxnSpPr>
              <a:stCxn id="573" idx="3"/>
              <a:endCxn id="561" idx="1"/>
            </p:cNvCxnSpPr>
            <p:nvPr/>
          </p:nvCxnSpPr>
          <p:spPr bwMode="auto">
            <a:xfrm>
              <a:off x="1670174" y="5476954"/>
              <a:ext cx="1906787" cy="469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43" name="Straight Connector 342"/>
            <p:cNvCxnSpPr>
              <a:stCxn id="404" idx="0"/>
              <a:endCxn id="875" idx="0"/>
            </p:cNvCxnSpPr>
            <p:nvPr/>
          </p:nvCxnSpPr>
          <p:spPr bwMode="auto">
            <a:xfrm>
              <a:off x="5975596" y="4000500"/>
              <a:ext cx="2320381" cy="129614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flipH="1">
              <a:off x="7855867"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12" name="Straight Connector 411"/>
            <p:cNvCxnSpPr>
              <a:stCxn id="600" idx="0"/>
              <a:endCxn id="745" idx="0"/>
            </p:cNvCxnSpPr>
            <p:nvPr/>
          </p:nvCxnSpPr>
          <p:spPr bwMode="auto">
            <a:xfrm flipH="1">
              <a:off x="3687465" y="4024136"/>
              <a:ext cx="1800200" cy="1272508"/>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21" name="TextBox 420"/>
            <p:cNvSpPr txBox="1"/>
            <p:nvPr/>
          </p:nvSpPr>
          <p:spPr>
            <a:xfrm>
              <a:off x="7992887" y="3785056"/>
              <a:ext cx="2599284"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TESI A with segments A1,A2,A3</a:t>
              </a:r>
              <a:endParaRPr lang="en-US" sz="1400" b="0" dirty="0" smtClean="0">
                <a:solidFill>
                  <a:srgbClr val="C00000"/>
                </a:solidFill>
              </a:endParaRPr>
            </a:p>
          </p:txBody>
        </p:sp>
        <p:sp>
          <p:nvSpPr>
            <p:cNvPr id="479" name="Freeform 478"/>
            <p:cNvSpPr/>
            <p:nvPr/>
          </p:nvSpPr>
          <p:spPr bwMode="auto">
            <a:xfrm>
              <a:off x="4183459" y="5152628"/>
              <a:ext cx="3600401" cy="144016"/>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2794109 w 3382826"/>
                <a:gd name="connsiteY1" fmla="*/ 0 h 1571625"/>
                <a:gd name="connsiteX2" fmla="*/ 707616 w 3382826"/>
                <a:gd name="connsiteY2" fmla="*/ 0 h 1571625"/>
                <a:gd name="connsiteX3" fmla="*/ 0 w 3382826"/>
                <a:gd name="connsiteY3" fmla="*/ 1571625 h 1571625"/>
                <a:gd name="connsiteX0" fmla="*/ 3382826 w 3382826"/>
                <a:gd name="connsiteY0" fmla="*/ 1428750 h 1571625"/>
                <a:gd name="connsiteX1" fmla="*/ 2728886 w 3382826"/>
                <a:gd name="connsiteY1" fmla="*/ 0 h 1571625"/>
                <a:gd name="connsiteX2" fmla="*/ 707616 w 3382826"/>
                <a:gd name="connsiteY2" fmla="*/ 0 h 1571625"/>
                <a:gd name="connsiteX3" fmla="*/ 0 w 3382826"/>
                <a:gd name="connsiteY3" fmla="*/ 1571625 h 1571625"/>
                <a:gd name="connsiteX0" fmla="*/ 3382826 w 3442276"/>
                <a:gd name="connsiteY0" fmla="*/ 1428750 h 1571625"/>
                <a:gd name="connsiteX1" fmla="*/ 3442276 w 3442276"/>
                <a:gd name="connsiteY1" fmla="*/ 285750 h 1571625"/>
                <a:gd name="connsiteX2" fmla="*/ 2728886 w 3442276"/>
                <a:gd name="connsiteY2" fmla="*/ 0 h 1571625"/>
                <a:gd name="connsiteX3" fmla="*/ 707616 w 3442276"/>
                <a:gd name="connsiteY3" fmla="*/ 0 h 1571625"/>
                <a:gd name="connsiteX4" fmla="*/ 0 w 3442276"/>
                <a:gd name="connsiteY4" fmla="*/ 1571625 h 1571625"/>
                <a:gd name="connsiteX0" fmla="*/ 3442276 w 3442276"/>
                <a:gd name="connsiteY0" fmla="*/ 285750 h 1571625"/>
                <a:gd name="connsiteX1" fmla="*/ 2728886 w 3442276"/>
                <a:gd name="connsiteY1" fmla="*/ 0 h 1571625"/>
                <a:gd name="connsiteX2" fmla="*/ 707616 w 3442276"/>
                <a:gd name="connsiteY2" fmla="*/ 0 h 1571625"/>
                <a:gd name="connsiteX3" fmla="*/ 0 w 3442276"/>
                <a:gd name="connsiteY3" fmla="*/ 1571625 h 1571625"/>
                <a:gd name="connsiteX0" fmla="*/ 2972458 w 2972458"/>
                <a:gd name="connsiteY0" fmla="*/ 285750 h 285750"/>
                <a:gd name="connsiteX1" fmla="*/ 2259068 w 2972458"/>
                <a:gd name="connsiteY1" fmla="*/ 0 h 285750"/>
                <a:gd name="connsiteX2" fmla="*/ 237798 w 2972458"/>
                <a:gd name="connsiteY2" fmla="*/ 0 h 285750"/>
                <a:gd name="connsiteX3" fmla="*/ 0 w 2972458"/>
                <a:gd name="connsiteY3" fmla="*/ 285750 h 285750"/>
              </a:gdLst>
              <a:ahLst/>
              <a:cxnLst>
                <a:cxn ang="0">
                  <a:pos x="connsiteX0" y="connsiteY0"/>
                </a:cxn>
                <a:cxn ang="0">
                  <a:pos x="connsiteX1" y="connsiteY1"/>
                </a:cxn>
                <a:cxn ang="0">
                  <a:pos x="connsiteX2" y="connsiteY2"/>
                </a:cxn>
                <a:cxn ang="0">
                  <a:pos x="connsiteX3" y="connsiteY3"/>
                </a:cxn>
              </a:cxnLst>
              <a:rect l="l" t="t" r="r" b="b"/>
              <a:pathLst>
                <a:path w="2972458" h="285750">
                  <a:moveTo>
                    <a:pt x="2972458" y="285750"/>
                  </a:moveTo>
                  <a:lnTo>
                    <a:pt x="2259068" y="0"/>
                  </a:lnTo>
                  <a:lnTo>
                    <a:pt x="237798" y="0"/>
                  </a:lnTo>
                  <a:lnTo>
                    <a:pt x="0" y="285750"/>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8" name="TextBox 507"/>
            <p:cNvSpPr txBox="1"/>
            <p:nvPr/>
          </p:nvSpPr>
          <p:spPr>
            <a:xfrm>
              <a:off x="6834549" y="4577144"/>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509" name="TextBox 508"/>
            <p:cNvSpPr txBox="1"/>
            <p:nvPr/>
          </p:nvSpPr>
          <p:spPr>
            <a:xfrm>
              <a:off x="4458285" y="44325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10" name="TextBox 509"/>
            <p:cNvSpPr txBox="1"/>
            <p:nvPr/>
          </p:nvSpPr>
          <p:spPr>
            <a:xfrm>
              <a:off x="5414590" y="493718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546" name="TextBox 545"/>
            <p:cNvSpPr txBox="1"/>
            <p:nvPr/>
          </p:nvSpPr>
          <p:spPr>
            <a:xfrm>
              <a:off x="85998" y="760140"/>
              <a:ext cx="3960440" cy="1969770"/>
            </a:xfrm>
            <a:prstGeom prst="rect">
              <a:avLst/>
            </a:prstGeom>
            <a:noFill/>
          </p:spPr>
          <p:txBody>
            <a:bodyPr wrap="square" lIns="0" tIns="0" rIns="0" bIns="0" rtlCol="0">
              <a:spAutoFit/>
            </a:bodyPr>
            <a:lstStyle/>
            <a:p>
              <a:r>
                <a:rPr lang="en-GB" sz="1600" b="0" dirty="0" smtClean="0">
                  <a:solidFill>
                    <a:srgbClr val="C00000"/>
                  </a:solidFill>
                </a:rPr>
                <a:t>TESI </a:t>
              </a:r>
              <a:r>
                <a:rPr lang="en-GB" sz="1600" dirty="0" smtClean="0">
                  <a:solidFill>
                    <a:srgbClr val="C00000"/>
                  </a:solidFill>
                </a:rPr>
                <a:t>A1,A2,A3</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segment protected endpoint at either the right, or the left portal node. The other segment protected TESI endpoint is disabled and the associated TESI endpoint is blocked. The two segment protected TESI endpoints form one virtual segment protected endpoint. </a:t>
              </a:r>
              <a:endParaRPr lang="en-US" sz="1600" b="0" dirty="0" smtClean="0">
                <a:solidFill>
                  <a:srgbClr val="C00000"/>
                </a:solidFill>
              </a:endParaRPr>
            </a:p>
          </p:txBody>
        </p:sp>
        <p:sp>
          <p:nvSpPr>
            <p:cNvPr id="548" name="TextBox 547"/>
            <p:cNvSpPr txBox="1"/>
            <p:nvPr/>
          </p:nvSpPr>
          <p:spPr>
            <a:xfrm>
              <a:off x="6995" y="5729853"/>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TESI A endpoint</a:t>
              </a:r>
              <a:endParaRPr lang="en-US" sz="1400" b="0" dirty="0" smtClean="0">
                <a:solidFill>
                  <a:srgbClr val="C00000"/>
                </a:solidFill>
              </a:endParaRPr>
            </a:p>
          </p:txBody>
        </p: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TextBox 572"/>
            <p:cNvSpPr txBox="1"/>
            <p:nvPr/>
          </p:nvSpPr>
          <p:spPr>
            <a:xfrm>
              <a:off x="6995" y="5369232"/>
              <a:ext cx="1663179" cy="215444"/>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TESI A relay</a:t>
              </a:r>
              <a:endParaRPr lang="en-US" sz="1400" b="0" dirty="0" smtClean="0">
                <a:solidFill>
                  <a:srgbClr val="C00000"/>
                </a:solidFill>
              </a:endParaRPr>
            </a:p>
          </p:txBody>
        </p:sp>
        <p:grpSp>
          <p:nvGrpSpPr>
            <p:cNvPr id="47" name="Group 583"/>
            <p:cNvGrpSpPr/>
            <p:nvPr/>
          </p:nvGrpSpPr>
          <p:grpSpPr>
            <a:xfrm>
              <a:off x="85998" y="6438485"/>
              <a:ext cx="7877881" cy="1450447"/>
              <a:chOff x="79003" y="6438485"/>
              <a:chExt cx="7877881" cy="1450447"/>
            </a:xfrm>
          </p:grpSpPr>
          <p:sp>
            <p:nvSpPr>
              <p:cNvPr id="585" name="TextBox 584"/>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ESP-MAC address of left &amp; right TESI A endpoints is the same</a:t>
                </a:r>
                <a:endParaRPr lang="en-US" sz="1400" dirty="0" smtClean="0">
                  <a:solidFill>
                    <a:srgbClr val="C00000"/>
                  </a:solidFill>
                </a:endParaRPr>
              </a:p>
            </p:txBody>
          </p:sp>
          <p:cxnSp>
            <p:nvCxnSpPr>
              <p:cNvPr id="586" name="Straight Arrow Connector 585"/>
              <p:cNvCxnSpPr>
                <a:stCxn id="585" idx="3"/>
                <a:endCxn id="691" idx="0"/>
              </p:cNvCxnSpPr>
              <p:nvPr/>
            </p:nvCxnSpPr>
            <p:spPr bwMode="auto">
              <a:xfrm flipV="1">
                <a:off x="1951211" y="6438485"/>
                <a:ext cx="1505173"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87" name="Straight Arrow Connector 586"/>
              <p:cNvCxnSpPr>
                <a:stCxn id="585" idx="3"/>
              </p:cNvCxnSpPr>
              <p:nvPr/>
            </p:nvCxnSpPr>
            <p:spPr bwMode="auto">
              <a:xfrm flipV="1">
                <a:off x="1951211" y="6448772"/>
                <a:ext cx="6005673" cy="111699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sp>
          <p:nvSpPr>
            <p:cNvPr id="654" name="Rectangle 653"/>
            <p:cNvSpPr/>
            <p:nvPr/>
          </p:nvSpPr>
          <p:spPr bwMode="auto">
            <a:xfrm>
              <a:off x="5479603" y="3280420"/>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63" name="Straight Connector 662"/>
            <p:cNvCxnSpPr>
              <a:endCxn id="493" idx="2"/>
            </p:cNvCxnSpPr>
            <p:nvPr/>
          </p:nvCxnSpPr>
          <p:spPr bwMode="auto">
            <a:xfrm>
              <a:off x="5831580" y="3424436"/>
              <a:ext cx="165030" cy="14343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66" name="Straight Connector 665"/>
            <p:cNvCxnSpPr>
              <a:endCxn id="494" idx="2"/>
            </p:cNvCxnSpPr>
            <p:nvPr/>
          </p:nvCxnSpPr>
          <p:spPr bwMode="auto">
            <a:xfrm flipH="1">
              <a:off x="5467708" y="3424436"/>
              <a:ext cx="155912" cy="14343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669" name="Straight Connector 668"/>
            <p:cNvCxnSpPr>
              <a:endCxn id="654" idx="0"/>
            </p:cNvCxnSpPr>
            <p:nvPr/>
          </p:nvCxnSpPr>
          <p:spPr bwMode="auto">
            <a:xfrm>
              <a:off x="5695627" y="3136404"/>
              <a:ext cx="0"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74" name="Straight Connector 673"/>
            <p:cNvCxnSpPr/>
            <p:nvPr/>
          </p:nvCxnSpPr>
          <p:spPr bwMode="auto">
            <a:xfrm>
              <a:off x="5695627" y="3280420"/>
              <a:ext cx="86764" cy="165758"/>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10" name="Straight Connector 909"/>
            <p:cNvCxnSpPr>
              <a:endCxn id="561" idx="0"/>
            </p:cNvCxnSpPr>
            <p:nvPr/>
          </p:nvCxnSpPr>
          <p:spPr bwMode="auto">
            <a:xfrm flipH="1">
              <a:off x="3470374" y="5728692"/>
              <a:ext cx="209029" cy="144785"/>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913" name="Straight Connector 912"/>
            <p:cNvCxnSpPr>
              <a:endCxn id="561" idx="2"/>
            </p:cNvCxnSpPr>
            <p:nvPr/>
          </p:nvCxnSpPr>
          <p:spPr bwMode="auto">
            <a:xfrm flipH="1">
              <a:off x="3689157" y="5728692"/>
              <a:ext cx="494302" cy="150395"/>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16" name="Straight Connector 915"/>
            <p:cNvCxnSpPr/>
            <p:nvPr/>
          </p:nvCxnSpPr>
          <p:spPr bwMode="auto">
            <a:xfrm flipH="1">
              <a:off x="7927875" y="5728692"/>
              <a:ext cx="360040"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21" name="Straight Connector 920"/>
            <p:cNvCxnSpPr/>
            <p:nvPr/>
          </p:nvCxnSpPr>
          <p:spPr bwMode="auto">
            <a:xfrm flipH="1">
              <a:off x="7710783" y="5728692"/>
              <a:ext cx="73076" cy="14401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934" name="Straight Arrow Connector 933"/>
            <p:cNvCxnSpPr>
              <a:stCxn id="935" idx="3"/>
              <a:endCxn id="745" idx="5"/>
            </p:cNvCxnSpPr>
            <p:nvPr/>
          </p:nvCxnSpPr>
          <p:spPr bwMode="auto">
            <a:xfrm>
              <a:off x="1663179" y="5080040"/>
              <a:ext cx="1992314" cy="28055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935" name="TextBox 934"/>
            <p:cNvSpPr txBox="1"/>
            <p:nvPr/>
          </p:nvSpPr>
          <p:spPr>
            <a:xfrm>
              <a:off x="0" y="4864596"/>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Segment MEP disabled</a:t>
              </a:r>
              <a:endParaRPr lang="en-US" sz="1400" b="0" dirty="0" smtClean="0">
                <a:solidFill>
                  <a:srgbClr val="C00000"/>
                </a:solidFill>
              </a:endParaRPr>
            </a:p>
          </p:txBody>
        </p:sp>
      </p:grpSp>
      <p:grpSp>
        <p:nvGrpSpPr>
          <p:cNvPr id="685" name="Group 684"/>
          <p:cNvGrpSpPr/>
          <p:nvPr/>
        </p:nvGrpSpPr>
        <p:grpSpPr>
          <a:xfrm>
            <a:off x="79003" y="2811204"/>
            <a:ext cx="10592172" cy="5077728"/>
            <a:chOff x="79003" y="2811204"/>
            <a:chExt cx="10592172" cy="5077728"/>
          </a:xfrm>
        </p:grpSpPr>
        <p:sp>
          <p:nvSpPr>
            <p:cNvPr id="491" name="TextBox 490"/>
            <p:cNvSpPr txBox="1"/>
            <p:nvPr/>
          </p:nvSpPr>
          <p:spPr>
            <a:xfrm>
              <a:off x="4399483" y="3352428"/>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2" name="TextBox 491"/>
            <p:cNvSpPr txBox="1"/>
            <p:nvPr/>
          </p:nvSpPr>
          <p:spPr>
            <a:xfrm>
              <a:off x="4975547" y="3352428"/>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516" name="Rectangle 515"/>
            <p:cNvSpPr/>
            <p:nvPr/>
          </p:nvSpPr>
          <p:spPr bwMode="auto">
            <a:xfrm>
              <a:off x="259928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7" name="Rectangle 536"/>
            <p:cNvSpPr/>
            <p:nvPr/>
          </p:nvSpPr>
          <p:spPr bwMode="auto">
            <a:xfrm flipH="1">
              <a:off x="69197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extBox 494"/>
            <p:cNvSpPr txBox="1"/>
            <p:nvPr/>
          </p:nvSpPr>
          <p:spPr>
            <a:xfrm>
              <a:off x="2501373" y="5656684"/>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6" name="TextBox 495"/>
            <p:cNvSpPr txBox="1"/>
            <p:nvPr/>
          </p:nvSpPr>
          <p:spPr>
            <a:xfrm>
              <a:off x="3128605" y="5656684"/>
              <a:ext cx="190758"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99" name="TextBox 498"/>
            <p:cNvSpPr txBox="1"/>
            <p:nvPr/>
          </p:nvSpPr>
          <p:spPr>
            <a:xfrm>
              <a:off x="6415707" y="5656684"/>
              <a:ext cx="240450"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500" name="TextBox 499"/>
            <p:cNvSpPr txBox="1"/>
            <p:nvPr/>
          </p:nvSpPr>
          <p:spPr>
            <a:xfrm>
              <a:off x="7135787" y="5656684"/>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22" name="TextBox 421"/>
            <p:cNvSpPr txBox="1"/>
            <p:nvPr/>
          </p:nvSpPr>
          <p:spPr>
            <a:xfrm>
              <a:off x="7999883" y="4072508"/>
              <a:ext cx="2599284"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with segments B1,B2,B3</a:t>
              </a:r>
              <a:endParaRPr lang="en-US" sz="1400" b="0" dirty="0" smtClean="0">
                <a:solidFill>
                  <a:srgbClr val="0066FF"/>
                </a:solidFill>
              </a:endParaRPr>
            </a:p>
          </p:txBody>
        </p:sp>
        <p:sp>
          <p:nvSpPr>
            <p:cNvPr id="507" name="TextBox 506"/>
            <p:cNvSpPr txBox="1"/>
            <p:nvPr/>
          </p:nvSpPr>
          <p:spPr>
            <a:xfrm>
              <a:off x="4831531" y="472116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569" name="TextBox 568"/>
            <p:cNvSpPr txBox="1"/>
            <p:nvPr/>
          </p:nvSpPr>
          <p:spPr>
            <a:xfrm>
              <a:off x="9007995" y="5728692"/>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TESI B endpoint</a:t>
              </a:r>
              <a:endParaRPr lang="en-US" sz="1400" b="0" dirty="0" smtClean="0">
                <a:solidFill>
                  <a:srgbClr val="0066FF"/>
                </a:solidFill>
              </a:endParaRPr>
            </a:p>
          </p:txBody>
        </p:sp>
        <p:sp>
          <p:nvSpPr>
            <p:cNvPr id="572" name="TextBox 571"/>
            <p:cNvSpPr txBox="1"/>
            <p:nvPr/>
          </p:nvSpPr>
          <p:spPr>
            <a:xfrm>
              <a:off x="9007995" y="5440661"/>
              <a:ext cx="16631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relay</a:t>
              </a:r>
              <a:endParaRPr lang="en-US" sz="1400" b="0" dirty="0" smtClean="0">
                <a:solidFill>
                  <a:srgbClr val="0066FF"/>
                </a:solidFill>
              </a:endParaRPr>
            </a:p>
          </p:txBody>
        </p:sp>
        <p:sp>
          <p:nvSpPr>
            <p:cNvPr id="578" name="TextBox 577"/>
            <p:cNvSpPr txBox="1"/>
            <p:nvPr/>
          </p:nvSpPr>
          <p:spPr>
            <a:xfrm>
              <a:off x="79003" y="2811204"/>
              <a:ext cx="3816424" cy="1969770"/>
            </a:xfrm>
            <a:prstGeom prst="rect">
              <a:avLst/>
            </a:prstGeom>
            <a:noFill/>
          </p:spPr>
          <p:txBody>
            <a:bodyPr wrap="square" lIns="0" tIns="0" rIns="0" bIns="0" rtlCol="0">
              <a:spAutoFit/>
            </a:bodyPr>
            <a:lstStyle/>
            <a:p>
              <a:r>
                <a:rPr lang="en-GB" sz="1600" b="0" dirty="0" smtClean="0">
                  <a:solidFill>
                    <a:srgbClr val="0066FF"/>
                  </a:solidFill>
                </a:rPr>
                <a:t>TESI </a:t>
              </a:r>
              <a:r>
                <a:rPr lang="en-GB" sz="1600" dirty="0" smtClean="0">
                  <a:solidFill>
                    <a:srgbClr val="0066FF"/>
                  </a:solidFill>
                </a:rPr>
                <a:t>B1,B2,B3</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segment protected endpoint at either the left, or the right portal node. The other segment protected TESI endpoint is </a:t>
              </a:r>
              <a:r>
                <a:rPr lang="en-GB" sz="1600" b="0" dirty="0" err="1" smtClean="0">
                  <a:solidFill>
                    <a:srgbClr val="0066FF"/>
                  </a:solidFill>
                </a:rPr>
                <a:t>is</a:t>
              </a:r>
              <a:r>
                <a:rPr lang="en-GB" sz="1600" b="0" dirty="0" smtClean="0">
                  <a:solidFill>
                    <a:srgbClr val="0066FF"/>
                  </a:solidFill>
                </a:rPr>
                <a:t> disabled and the associated TESI endpoint is blocked. The two segment protected TESI endpoints form one virtual segment protected endpoint.</a:t>
              </a:r>
              <a:endParaRPr lang="en-US" sz="1600" b="0" dirty="0" smtClean="0">
                <a:solidFill>
                  <a:srgbClr val="0066FF"/>
                </a:solidFill>
              </a:endParaRPr>
            </a:p>
          </p:txBody>
        </p:sp>
        <p:sp>
          <p:nvSpPr>
            <p:cNvPr id="582" name="TextBox 581"/>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ESP-MAC address of left &amp; right TESI B endpoints is the same</a:t>
              </a:r>
              <a:endParaRPr lang="en-US" sz="1400" dirty="0" smtClean="0">
                <a:solidFill>
                  <a:srgbClr val="0066FF"/>
                </a:solidFill>
              </a:endParaRPr>
            </a:p>
          </p:txBody>
        </p:sp>
        <p:sp>
          <p:nvSpPr>
            <p:cNvPr id="478" name="Freeform 477"/>
            <p:cNvSpPr/>
            <p:nvPr/>
          </p:nvSpPr>
          <p:spPr bwMode="auto">
            <a:xfrm>
              <a:off x="3103339" y="4936603"/>
              <a:ext cx="3672408" cy="36004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7 h 1571627"/>
                <a:gd name="connsiteX1" fmla="*/ 2880319 w 4104456"/>
                <a:gd name="connsiteY1" fmla="*/ 0 h 1571627"/>
                <a:gd name="connsiteX2" fmla="*/ 792088 w 4104456"/>
                <a:gd name="connsiteY2" fmla="*/ 2 h 1571627"/>
                <a:gd name="connsiteX3" fmla="*/ 0 w 4104456"/>
                <a:gd name="connsiteY3" fmla="*/ 1459367 h 1571627"/>
                <a:gd name="connsiteX0" fmla="*/ 4104456 w 4104456"/>
                <a:gd name="connsiteY0" fmla="*/ 1571627 h 1571627"/>
                <a:gd name="connsiteX1" fmla="*/ 2880319 w 4104456"/>
                <a:gd name="connsiteY1" fmla="*/ 0 h 1571627"/>
                <a:gd name="connsiteX2" fmla="*/ 864095 w 4104456"/>
                <a:gd name="connsiteY2" fmla="*/ 2 h 1571627"/>
                <a:gd name="connsiteX3" fmla="*/ 0 w 4104456"/>
                <a:gd name="connsiteY3" fmla="*/ 1459367 h 1571627"/>
                <a:gd name="connsiteX0" fmla="*/ 3960441 w 3960441"/>
                <a:gd name="connsiteY0" fmla="*/ 1571627 h 1571627"/>
                <a:gd name="connsiteX1" fmla="*/ 2736304 w 3960441"/>
                <a:gd name="connsiteY1" fmla="*/ 0 h 1571627"/>
                <a:gd name="connsiteX2" fmla="*/ 720080 w 3960441"/>
                <a:gd name="connsiteY2" fmla="*/ 2 h 1571627"/>
                <a:gd name="connsiteX3" fmla="*/ 0 w 3960441"/>
                <a:gd name="connsiteY3" fmla="*/ 561296 h 1571627"/>
                <a:gd name="connsiteX0" fmla="*/ 3672408 w 3672408"/>
                <a:gd name="connsiteY0" fmla="*/ 561296 h 561296"/>
                <a:gd name="connsiteX1" fmla="*/ 2736304 w 3672408"/>
                <a:gd name="connsiteY1" fmla="*/ 0 h 561296"/>
                <a:gd name="connsiteX2" fmla="*/ 720080 w 3672408"/>
                <a:gd name="connsiteY2" fmla="*/ 2 h 561296"/>
                <a:gd name="connsiteX3" fmla="*/ 0 w 3672408"/>
                <a:gd name="connsiteY3" fmla="*/ 561296 h 561296"/>
              </a:gdLst>
              <a:ahLst/>
              <a:cxnLst>
                <a:cxn ang="0">
                  <a:pos x="connsiteX0" y="connsiteY0"/>
                </a:cxn>
                <a:cxn ang="0">
                  <a:pos x="connsiteX1" y="connsiteY1"/>
                </a:cxn>
                <a:cxn ang="0">
                  <a:pos x="connsiteX2" y="connsiteY2"/>
                </a:cxn>
                <a:cxn ang="0">
                  <a:pos x="connsiteX3" y="connsiteY3"/>
                </a:cxn>
              </a:cxnLst>
              <a:rect l="l" t="t" r="r" b="b"/>
              <a:pathLst>
                <a:path w="3672408" h="561296">
                  <a:moveTo>
                    <a:pt x="3672408" y="561296"/>
                  </a:moveTo>
                  <a:lnTo>
                    <a:pt x="2736304" y="0"/>
                  </a:lnTo>
                  <a:lnTo>
                    <a:pt x="720080" y="2"/>
                  </a:lnTo>
                  <a:lnTo>
                    <a:pt x="0" y="561296"/>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5" name="TextBox 504"/>
            <p:cNvSpPr txBox="1"/>
            <p:nvPr/>
          </p:nvSpPr>
          <p:spPr>
            <a:xfrm>
              <a:off x="3882221" y="407250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506" name="TextBox 505"/>
            <p:cNvSpPr txBox="1"/>
            <p:nvPr/>
          </p:nvSpPr>
          <p:spPr>
            <a:xfrm>
              <a:off x="6042461" y="4360540"/>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558" name="Straight Connector 557"/>
            <p:cNvCxnSpPr>
              <a:endCxn id="516" idx="2"/>
            </p:cNvCxnSpPr>
            <p:nvPr/>
          </p:nvCxnSpPr>
          <p:spPr bwMode="auto">
            <a:xfrm>
              <a:off x="2743299"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68" name="Straight Arrow Connector 567"/>
            <p:cNvCxnSpPr>
              <a:stCxn id="569" idx="1"/>
              <a:endCxn id="695" idx="0"/>
            </p:cNvCxnSpPr>
            <p:nvPr/>
          </p:nvCxnSpPr>
          <p:spPr bwMode="auto">
            <a:xfrm flipH="1">
              <a:off x="7207795" y="5944136"/>
              <a:ext cx="1800200" cy="28861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576" name="Straight Arrow Connector 575"/>
            <p:cNvCxnSpPr>
              <a:stCxn id="572" idx="1"/>
              <a:endCxn id="464" idx="1"/>
            </p:cNvCxnSpPr>
            <p:nvPr/>
          </p:nvCxnSpPr>
          <p:spPr bwMode="auto">
            <a:xfrm flipH="1">
              <a:off x="7101208" y="5548383"/>
              <a:ext cx="1906787" cy="39725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15" name="Straight Connector 414"/>
            <p:cNvCxnSpPr>
              <a:stCxn id="650" idx="0"/>
              <a:endCxn id="555" idx="0"/>
            </p:cNvCxnSpPr>
            <p:nvPr/>
          </p:nvCxnSpPr>
          <p:spPr bwMode="auto">
            <a:xfrm flipH="1">
              <a:off x="2679353" y="4024136"/>
              <a:ext cx="1800200" cy="127250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6" name="Straight Connector 415"/>
            <p:cNvCxnSpPr>
              <a:endCxn id="823" idx="0"/>
            </p:cNvCxnSpPr>
            <p:nvPr/>
          </p:nvCxnSpPr>
          <p:spPr bwMode="auto">
            <a:xfrm>
              <a:off x="4975547" y="4000500"/>
              <a:ext cx="2312318" cy="1296144"/>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464" name="Freeform 463"/>
            <p:cNvSpPr/>
            <p:nvPr/>
          </p:nvSpPr>
          <p:spPr bwMode="auto">
            <a:xfrm flipH="1">
              <a:off x="6989012" y="5872708"/>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55" name="Straight Connector 654"/>
            <p:cNvCxnSpPr/>
            <p:nvPr/>
          </p:nvCxnSpPr>
          <p:spPr bwMode="auto">
            <a:xfrm flipH="1">
              <a:off x="4471491" y="3424436"/>
              <a:ext cx="191836"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657" name="Straight Connector 656"/>
            <p:cNvCxnSpPr/>
            <p:nvPr/>
          </p:nvCxnSpPr>
          <p:spPr bwMode="auto">
            <a:xfrm>
              <a:off x="4903539" y="3424436"/>
              <a:ext cx="72008" cy="14401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660" name="Straight Connector 659"/>
            <p:cNvCxnSpPr/>
            <p:nvPr/>
          </p:nvCxnSpPr>
          <p:spPr bwMode="auto">
            <a:xfrm flipH="1">
              <a:off x="4759523" y="3136404"/>
              <a:ext cx="144016"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683" name="Rectangle 682"/>
            <p:cNvSpPr/>
            <p:nvPr/>
          </p:nvSpPr>
          <p:spPr bwMode="auto">
            <a:xfrm>
              <a:off x="4543499" y="3280420"/>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72" name="Straight Connector 671"/>
            <p:cNvCxnSpPr/>
            <p:nvPr/>
          </p:nvCxnSpPr>
          <p:spPr bwMode="auto">
            <a:xfrm flipH="1">
              <a:off x="4698853" y="3280420"/>
              <a:ext cx="60670" cy="16575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82" name="Straight Arrow Connector 481"/>
            <p:cNvCxnSpPr>
              <a:stCxn id="582" idx="1"/>
              <a:endCxn id="688" idx="0"/>
            </p:cNvCxnSpPr>
            <p:nvPr/>
          </p:nvCxnSpPr>
          <p:spPr bwMode="auto">
            <a:xfrm flipH="1" flipV="1">
              <a:off x="2815307" y="6438485"/>
              <a:ext cx="5976664"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77" name="Straight Arrow Connector 476"/>
            <p:cNvCxnSpPr>
              <a:stCxn id="582" idx="1"/>
            </p:cNvCxnSpPr>
            <p:nvPr/>
          </p:nvCxnSpPr>
          <p:spPr bwMode="auto">
            <a:xfrm flipH="1" flipV="1">
              <a:off x="7243799" y="6448772"/>
              <a:ext cx="1548172" cy="1116995"/>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894" name="Straight Connector 893"/>
            <p:cNvCxnSpPr/>
            <p:nvPr/>
          </p:nvCxnSpPr>
          <p:spPr bwMode="auto">
            <a:xfrm>
              <a:off x="2671291" y="5728692"/>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900" name="Straight Connector 899"/>
            <p:cNvCxnSpPr/>
            <p:nvPr/>
          </p:nvCxnSpPr>
          <p:spPr bwMode="auto">
            <a:xfrm flipH="1">
              <a:off x="2959323" y="5728692"/>
              <a:ext cx="144016" cy="14401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902" name="Straight Connector 901"/>
            <p:cNvCxnSpPr>
              <a:stCxn id="795" idx="0"/>
            </p:cNvCxnSpPr>
            <p:nvPr/>
          </p:nvCxnSpPr>
          <p:spPr bwMode="auto">
            <a:xfrm>
              <a:off x="6783809" y="5680320"/>
              <a:ext cx="207962" cy="19238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903" name="Straight Connector 902"/>
            <p:cNvCxnSpPr>
              <a:stCxn id="821" idx="0"/>
            </p:cNvCxnSpPr>
            <p:nvPr/>
          </p:nvCxnSpPr>
          <p:spPr bwMode="auto">
            <a:xfrm flipH="1">
              <a:off x="7207795" y="5680320"/>
              <a:ext cx="80070" cy="192388"/>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940" name="TextBox 939"/>
            <p:cNvSpPr txBox="1"/>
            <p:nvPr/>
          </p:nvSpPr>
          <p:spPr>
            <a:xfrm>
              <a:off x="9007995" y="4936604"/>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Segment MEP disabled</a:t>
              </a:r>
              <a:endParaRPr lang="en-US" sz="1400" b="0" dirty="0" smtClean="0">
                <a:solidFill>
                  <a:srgbClr val="0066FF"/>
                </a:solidFill>
              </a:endParaRPr>
            </a:p>
          </p:txBody>
        </p:sp>
        <p:cxnSp>
          <p:nvCxnSpPr>
            <p:cNvPr id="941" name="Straight Arrow Connector 940"/>
            <p:cNvCxnSpPr>
              <a:stCxn id="940" idx="1"/>
              <a:endCxn id="823" idx="1"/>
            </p:cNvCxnSpPr>
            <p:nvPr/>
          </p:nvCxnSpPr>
          <p:spPr bwMode="auto">
            <a:xfrm flipH="1">
              <a:off x="7319838" y="5152048"/>
              <a:ext cx="1688157" cy="20854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57" name="Group 514"/>
          <p:cNvGrpSpPr/>
          <p:nvPr/>
        </p:nvGrpSpPr>
        <p:grpSpPr>
          <a:xfrm>
            <a:off x="6995" y="976164"/>
            <a:ext cx="10585176" cy="6046931"/>
            <a:chOff x="6995" y="976164"/>
            <a:chExt cx="10585176" cy="6046931"/>
          </a:xfrm>
        </p:grpSpPr>
        <p:sp>
          <p:nvSpPr>
            <p:cNvPr id="503" name="TextBox 502"/>
            <p:cNvSpPr txBox="1"/>
            <p:nvPr/>
          </p:nvSpPr>
          <p:spPr>
            <a:xfrm>
              <a:off x="2599283" y="4288532"/>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04" name="TextBox 503"/>
            <p:cNvSpPr txBox="1"/>
            <p:nvPr/>
          </p:nvSpPr>
          <p:spPr>
            <a:xfrm>
              <a:off x="7482621" y="3857064"/>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81" name="Straight Connector 380"/>
            <p:cNvCxnSpPr/>
            <p:nvPr/>
          </p:nvCxnSpPr>
          <p:spPr bwMode="auto">
            <a:xfrm flipH="1">
              <a:off x="2167235" y="4576564"/>
              <a:ext cx="576064" cy="158417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8359923" y="4720580"/>
              <a:ext cx="144016" cy="144016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7999883" y="3496444"/>
              <a:ext cx="956993" cy="215444"/>
            </a:xfrm>
            <a:prstGeom prst="rect">
              <a:avLst/>
            </a:prstGeom>
            <a:noFill/>
          </p:spPr>
          <p:txBody>
            <a:bodyPr wrap="none" lIns="0" tIns="0" rIns="0" bIns="0" rtlCol="0">
              <a:spAutoFit/>
            </a:bodyPr>
            <a:lstStyle/>
            <a:p>
              <a:r>
                <a:rPr lang="en-GB" sz="1400" b="0" dirty="0" smtClean="0"/>
                <a:t>TESI U1,U2</a:t>
              </a:r>
              <a:endParaRPr lang="en-US" sz="1400" b="0" dirty="0" smtClean="0"/>
            </a:p>
          </p:txBody>
        </p:sp>
        <p:sp>
          <p:nvSpPr>
            <p:cNvPr id="579" name="TextBox 578"/>
            <p:cNvSpPr txBox="1"/>
            <p:nvPr/>
          </p:nvSpPr>
          <p:spPr>
            <a:xfrm>
              <a:off x="6775746" y="976164"/>
              <a:ext cx="3816425" cy="738664"/>
            </a:xfrm>
            <a:prstGeom prst="rect">
              <a:avLst/>
            </a:prstGeom>
            <a:noFill/>
          </p:spPr>
          <p:txBody>
            <a:bodyPr wrap="square" lIns="0" tIns="0" rIns="0" bIns="0" rtlCol="0">
              <a:spAutoFit/>
            </a:bodyPr>
            <a:lstStyle/>
            <a:p>
              <a:r>
                <a:rPr lang="en-GB" sz="1600" b="0" dirty="0" smtClean="0"/>
                <a:t>TESI </a:t>
              </a:r>
              <a:r>
                <a:rPr lang="en-GB" sz="1600" dirty="0" smtClean="0"/>
                <a:t>U1,U2</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486" name="TextBox 485"/>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ESP-MAC address of left &amp; right TESI </a:t>
              </a:r>
              <a:r>
                <a:rPr lang="en-GB" sz="1400" dirty="0" err="1" smtClean="0"/>
                <a:t>Ui</a:t>
              </a:r>
              <a:r>
                <a:rPr lang="en-GB" sz="1400" dirty="0" smtClean="0"/>
                <a:t> endpoints is different</a:t>
              </a:r>
              <a:endParaRPr lang="en-US" sz="1400" dirty="0" smtClean="0"/>
            </a:p>
          </p:txBody>
        </p:sp>
        <p:cxnSp>
          <p:nvCxnSpPr>
            <p:cNvPr id="487" name="Straight Arrow Connector 486"/>
            <p:cNvCxnSpPr>
              <a:stCxn id="486" idx="3"/>
              <a:endCxn id="28" idx="0"/>
            </p:cNvCxnSpPr>
            <p:nvPr/>
          </p:nvCxnSpPr>
          <p:spPr bwMode="auto">
            <a:xfrm flipV="1">
              <a:off x="1879203" y="6438485"/>
              <a:ext cx="28803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88" name="Straight Arrow Connector 487"/>
            <p:cNvCxnSpPr>
              <a:stCxn id="486" idx="3"/>
              <a:endCxn id="254" idx="0"/>
            </p:cNvCxnSpPr>
            <p:nvPr/>
          </p:nvCxnSpPr>
          <p:spPr bwMode="auto">
            <a:xfrm flipV="1">
              <a:off x="1879203" y="6438485"/>
              <a:ext cx="662473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928" name="Straight Connector 927"/>
            <p:cNvCxnSpPr/>
            <p:nvPr/>
          </p:nvCxnSpPr>
          <p:spPr bwMode="auto">
            <a:xfrm flipH="1">
              <a:off x="2743299" y="3136404"/>
              <a:ext cx="1656184" cy="144016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931" name="Straight Connector 930"/>
            <p:cNvCxnSpPr/>
            <p:nvPr/>
          </p:nvCxnSpPr>
          <p:spPr bwMode="auto">
            <a:xfrm>
              <a:off x="6199683" y="3136404"/>
              <a:ext cx="2160240" cy="1584176"/>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subTnLst>
                                    <p:set>
                                      <p:cBhvr override="childStyle">
                                        <p:cTn dur="1" fill="hold" display="0" masterRel="nextClick" afterEffect="1"/>
                                        <p:tgtEl>
                                          <p:spTgt spid="57"/>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
                                        </p:tgtEl>
                                        <p:attrNameLst>
                                          <p:attrName>style.visibility</p:attrName>
                                        </p:attrNameLst>
                                      </p:cBhvr>
                                      <p:to>
                                        <p:strVal val="visible"/>
                                      </p:to>
                                    </p:set>
                                  </p:childTnLst>
                                  <p:subTnLst>
                                    <p:set>
                                      <p:cBhvr override="childStyle">
                                        <p:cTn dur="1" fill="hold" display="0" masterRel="nextClick" afterEffect="1"/>
                                        <p:tgtEl>
                                          <p:spTgt spid="4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 name="Rectangle 373"/>
          <p:cNvSpPr/>
          <p:nvPr/>
        </p:nvSpPr>
        <p:spPr bwMode="auto">
          <a:xfrm>
            <a:off x="5623619" y="2560340"/>
            <a:ext cx="460851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77" name="Rectangle 376"/>
          <p:cNvSpPr/>
          <p:nvPr/>
        </p:nvSpPr>
        <p:spPr bwMode="auto">
          <a:xfrm>
            <a:off x="367035" y="2560340"/>
            <a:ext cx="460851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TESI Segment Protection connected to DRNI</a:t>
            </a:r>
            <a:endParaRPr lang="en-US" dirty="0"/>
          </a:p>
        </p:txBody>
      </p:sp>
      <p:sp>
        <p:nvSpPr>
          <p:cNvPr id="29" name="Rectangle 28"/>
          <p:cNvSpPr/>
          <p:nvPr/>
        </p:nvSpPr>
        <p:spPr bwMode="auto">
          <a:xfrm>
            <a:off x="280831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3" name="Straight Connector 32"/>
          <p:cNvCxnSpPr/>
          <p:nvPr/>
        </p:nvCxnSpPr>
        <p:spPr bwMode="auto">
          <a:xfrm>
            <a:off x="316835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3518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 name="Straight Connector 37"/>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a:endCxn id="29" idx="2"/>
          </p:cNvCxnSpPr>
          <p:nvPr/>
        </p:nvCxnSpPr>
        <p:spPr bwMode="auto">
          <a:xfrm flipH="1">
            <a:off x="3171851" y="2632348"/>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3" name="Isosceles Triangle 42"/>
          <p:cNvSpPr/>
          <p:nvPr/>
        </p:nvSpPr>
        <p:spPr bwMode="auto">
          <a:xfrm>
            <a:off x="302399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3023992" y="3414149"/>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951210" y="3414149"/>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724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925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8126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3460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9059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6260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920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430841" y="241690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806560" y="241690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65470"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671291"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36786"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80802"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11145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844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9" name="Straight Connector 78"/>
          <p:cNvCxnSpPr/>
          <p:nvPr/>
        </p:nvCxnSpPr>
        <p:spPr bwMode="auto">
          <a:xfrm>
            <a:off x="1151670"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 name="Straight Connector 80"/>
          <p:cNvCxnSpPr>
            <a:endCxn id="75" idx="2"/>
          </p:cNvCxnSpPr>
          <p:nvPr/>
        </p:nvCxnSpPr>
        <p:spPr bwMode="auto">
          <a:xfrm>
            <a:off x="949458"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3967435"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970352" y="3414149"/>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101372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1013720" y="3414149"/>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591171" y="241690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0" name="TextBox 89"/>
          <p:cNvSpPr txBox="1"/>
          <p:nvPr/>
        </p:nvSpPr>
        <p:spPr>
          <a:xfrm>
            <a:off x="799083" y="241690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1" name="TextBox 90"/>
          <p:cNvSpPr txBox="1"/>
          <p:nvPr/>
        </p:nvSpPr>
        <p:spPr>
          <a:xfrm>
            <a:off x="4294579"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2" name="TextBox 91"/>
          <p:cNvSpPr txBox="1"/>
          <p:nvPr/>
        </p:nvSpPr>
        <p:spPr>
          <a:xfrm>
            <a:off x="3848685"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16024"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21384" y="190998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75147" y="1894637"/>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31131"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23419"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42463"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9805"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9323"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9203"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11251" y="2205533"/>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15307"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95227"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7275"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863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1461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8662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768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10366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7567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95227"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82" name="Rectangle 181"/>
          <p:cNvSpPr/>
          <p:nvPr/>
        </p:nvSpPr>
        <p:spPr bwMode="auto">
          <a:xfrm>
            <a:off x="900799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9" name="Freeform 198"/>
          <p:cNvSpPr/>
          <p:nvPr/>
        </p:nvSpPr>
        <p:spPr bwMode="auto">
          <a:xfrm>
            <a:off x="9152011"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4" name="Straight Connector 183"/>
          <p:cNvCxnSpPr/>
          <p:nvPr/>
        </p:nvCxnSpPr>
        <p:spPr bwMode="auto">
          <a:xfrm>
            <a:off x="935951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191" name="Isosceles Triangle 190"/>
          <p:cNvSpPr/>
          <p:nvPr/>
        </p:nvSpPr>
        <p:spPr bwMode="auto">
          <a:xfrm>
            <a:off x="922157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2" name="Trapezoid 191"/>
          <p:cNvSpPr/>
          <p:nvPr/>
        </p:nvSpPr>
        <p:spPr bwMode="auto">
          <a:xfrm>
            <a:off x="9221570" y="3414149"/>
            <a:ext cx="29048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Connector 192"/>
          <p:cNvCxnSpPr/>
          <p:nvPr/>
        </p:nvCxnSpPr>
        <p:spPr bwMode="auto">
          <a:xfrm>
            <a:off x="9310052"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4" name="Straight Connector 193"/>
          <p:cNvCxnSpPr/>
          <p:nvPr/>
        </p:nvCxnSpPr>
        <p:spPr bwMode="auto">
          <a:xfrm>
            <a:off x="938206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5" name="Straight Connector 194"/>
          <p:cNvCxnSpPr/>
          <p:nvPr/>
        </p:nvCxnSpPr>
        <p:spPr bwMode="auto">
          <a:xfrm>
            <a:off x="945406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0" name="TextBox 199"/>
          <p:cNvSpPr txBox="1"/>
          <p:nvPr/>
        </p:nvSpPr>
        <p:spPr>
          <a:xfrm>
            <a:off x="9559633"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201" name="TextBox 200"/>
          <p:cNvSpPr txBox="1"/>
          <p:nvPr/>
        </p:nvSpPr>
        <p:spPr>
          <a:xfrm>
            <a:off x="9079367"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179" name="Rectangle 178"/>
          <p:cNvSpPr/>
          <p:nvPr/>
        </p:nvSpPr>
        <p:spPr bwMode="auto">
          <a:xfrm>
            <a:off x="605566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641570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a:endCxn id="179" idx="2"/>
          </p:cNvCxnSpPr>
          <p:nvPr/>
        </p:nvCxnSpPr>
        <p:spPr bwMode="auto">
          <a:xfrm>
            <a:off x="6206678"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96" name="Straight Connector 195"/>
          <p:cNvCxnSpPr/>
          <p:nvPr/>
        </p:nvCxnSpPr>
        <p:spPr bwMode="auto">
          <a:xfrm>
            <a:off x="648196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a:off x="63379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a:off x="64099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02" name="TextBox 201"/>
          <p:cNvSpPr txBox="1"/>
          <p:nvPr/>
        </p:nvSpPr>
        <p:spPr>
          <a:xfrm>
            <a:off x="6487715"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203" name="TextBox 202"/>
          <p:cNvSpPr txBox="1"/>
          <p:nvPr/>
        </p:nvSpPr>
        <p:spPr>
          <a:xfrm>
            <a:off x="6062662"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5" name="Rectangle 224"/>
          <p:cNvSpPr/>
          <p:nvPr/>
        </p:nvSpPr>
        <p:spPr bwMode="auto">
          <a:xfrm>
            <a:off x="5407595" y="1768252"/>
            <a:ext cx="4896544"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TextBox 225"/>
          <p:cNvSpPr txBox="1"/>
          <p:nvPr/>
        </p:nvSpPr>
        <p:spPr>
          <a:xfrm>
            <a:off x="7711851" y="1912268"/>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227" name="Freeform 226"/>
          <p:cNvSpPr/>
          <p:nvPr/>
        </p:nvSpPr>
        <p:spPr bwMode="auto">
          <a:xfrm>
            <a:off x="6631731" y="1912268"/>
            <a:ext cx="2520280" cy="72008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TextBox 227"/>
          <p:cNvSpPr txBox="1"/>
          <p:nvPr/>
        </p:nvSpPr>
        <p:spPr>
          <a:xfrm>
            <a:off x="6487715"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229" name="TextBox 228"/>
          <p:cNvSpPr txBox="1"/>
          <p:nvPr/>
        </p:nvSpPr>
        <p:spPr>
          <a:xfrm>
            <a:off x="9080003"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230" name="Straight Connector 229"/>
          <p:cNvCxnSpPr/>
          <p:nvPr/>
        </p:nvCxnSpPr>
        <p:spPr bwMode="auto">
          <a:xfrm flipH="1">
            <a:off x="6199047"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231" name="Straight Connector 230"/>
          <p:cNvCxnSpPr/>
          <p:nvPr/>
        </p:nvCxnSpPr>
        <p:spPr bwMode="auto">
          <a:xfrm>
            <a:off x="9216389"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232" name="Straight Connector 231"/>
          <p:cNvCxnSpPr/>
          <p:nvPr/>
        </p:nvCxnSpPr>
        <p:spPr bwMode="auto">
          <a:xfrm>
            <a:off x="8215907"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33" name="Straight Connector 232"/>
          <p:cNvCxnSpPr/>
          <p:nvPr/>
        </p:nvCxnSpPr>
        <p:spPr bwMode="auto">
          <a:xfrm flipH="1">
            <a:off x="7135787"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234" name="Freeform 233"/>
          <p:cNvSpPr/>
          <p:nvPr/>
        </p:nvSpPr>
        <p:spPr bwMode="auto">
          <a:xfrm>
            <a:off x="7567835" y="2200300"/>
            <a:ext cx="648072" cy="43204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TextBox 234"/>
          <p:cNvSpPr txBox="1"/>
          <p:nvPr/>
        </p:nvSpPr>
        <p:spPr>
          <a:xfrm>
            <a:off x="8071891"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236" name="TextBox 235"/>
          <p:cNvSpPr txBox="1"/>
          <p:nvPr/>
        </p:nvSpPr>
        <p:spPr>
          <a:xfrm>
            <a:off x="7351811"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37" name="TextBox 236"/>
          <p:cNvSpPr txBox="1"/>
          <p:nvPr/>
        </p:nvSpPr>
        <p:spPr>
          <a:xfrm>
            <a:off x="7783859"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205" name="Rectangle 204"/>
          <p:cNvSpPr/>
          <p:nvPr/>
        </p:nvSpPr>
        <p:spPr bwMode="auto">
          <a:xfrm>
            <a:off x="8071891"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6" name="Freeform 205"/>
          <p:cNvSpPr/>
          <p:nvPr/>
        </p:nvSpPr>
        <p:spPr bwMode="auto">
          <a:xfrm>
            <a:off x="8215907"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08" name="Straight Connector 207"/>
          <p:cNvCxnSpPr/>
          <p:nvPr/>
        </p:nvCxnSpPr>
        <p:spPr bwMode="auto">
          <a:xfrm>
            <a:off x="843193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15" name="Isosceles Triangle 214"/>
          <p:cNvSpPr/>
          <p:nvPr/>
        </p:nvSpPr>
        <p:spPr bwMode="auto">
          <a:xfrm>
            <a:off x="828757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Trapezoid 215"/>
          <p:cNvSpPr/>
          <p:nvPr/>
        </p:nvSpPr>
        <p:spPr bwMode="auto">
          <a:xfrm>
            <a:off x="8287570" y="3414149"/>
            <a:ext cx="288377"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2" name="TextBox 221"/>
          <p:cNvSpPr txBox="1"/>
          <p:nvPr/>
        </p:nvSpPr>
        <p:spPr>
          <a:xfrm>
            <a:off x="8629684" y="2416324"/>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223" name="TextBox 222"/>
          <p:cNvSpPr txBox="1"/>
          <p:nvPr/>
        </p:nvSpPr>
        <p:spPr>
          <a:xfrm>
            <a:off x="8241173" y="2416324"/>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cxnSp>
        <p:nvCxnSpPr>
          <p:cNvPr id="238" name="Straight Connector 237"/>
          <p:cNvCxnSpPr/>
          <p:nvPr/>
        </p:nvCxnSpPr>
        <p:spPr bwMode="auto">
          <a:xfrm>
            <a:off x="849373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39" name="Straight Connector 238"/>
          <p:cNvCxnSpPr/>
          <p:nvPr/>
        </p:nvCxnSpPr>
        <p:spPr bwMode="auto">
          <a:xfrm>
            <a:off x="834972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40" name="Straight Connector 239"/>
          <p:cNvCxnSpPr/>
          <p:nvPr/>
        </p:nvCxnSpPr>
        <p:spPr bwMode="auto">
          <a:xfrm>
            <a:off x="842172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9" name="Rectangle 208"/>
          <p:cNvSpPr/>
          <p:nvPr/>
        </p:nvSpPr>
        <p:spPr bwMode="auto">
          <a:xfrm>
            <a:off x="699113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11" name="Straight Connector 210"/>
          <p:cNvCxnSpPr/>
          <p:nvPr/>
        </p:nvCxnSpPr>
        <p:spPr bwMode="auto">
          <a:xfrm>
            <a:off x="734574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a:endCxn id="209" idx="2"/>
          </p:cNvCxnSpPr>
          <p:nvPr/>
        </p:nvCxnSpPr>
        <p:spPr bwMode="auto">
          <a:xfrm>
            <a:off x="7142146" y="2632348"/>
            <a:ext cx="212527"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18" name="Isosceles Triangle 217"/>
          <p:cNvSpPr/>
          <p:nvPr/>
        </p:nvSpPr>
        <p:spPr bwMode="auto">
          <a:xfrm>
            <a:off x="720779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9" name="Trapezoid 218"/>
          <p:cNvSpPr/>
          <p:nvPr/>
        </p:nvSpPr>
        <p:spPr bwMode="auto">
          <a:xfrm>
            <a:off x="7207793" y="3414149"/>
            <a:ext cx="287935"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TextBox 219"/>
          <p:cNvSpPr txBox="1"/>
          <p:nvPr/>
        </p:nvSpPr>
        <p:spPr>
          <a:xfrm>
            <a:off x="7687425" y="2416324"/>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1" name="TextBox 220"/>
          <p:cNvSpPr txBox="1"/>
          <p:nvPr/>
        </p:nvSpPr>
        <p:spPr>
          <a:xfrm>
            <a:off x="7063143" y="2416324"/>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cxnSp>
        <p:nvCxnSpPr>
          <p:cNvPr id="241" name="Straight Connector 240"/>
          <p:cNvCxnSpPr/>
          <p:nvPr/>
        </p:nvCxnSpPr>
        <p:spPr bwMode="auto">
          <a:xfrm>
            <a:off x="744037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2" name="Straight Connector 241"/>
          <p:cNvCxnSpPr/>
          <p:nvPr/>
        </p:nvCxnSpPr>
        <p:spPr bwMode="auto">
          <a:xfrm>
            <a:off x="7296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3" name="Straight Connector 242"/>
          <p:cNvCxnSpPr/>
          <p:nvPr/>
        </p:nvCxnSpPr>
        <p:spPr bwMode="auto">
          <a:xfrm>
            <a:off x="736836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4" name="TextBox 273"/>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75" name="TextBox 274"/>
          <p:cNvSpPr txBox="1"/>
          <p:nvPr/>
        </p:nvSpPr>
        <p:spPr>
          <a:xfrm>
            <a:off x="8802888" y="480362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7035"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7515"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321" name="Rectangle 320"/>
          <p:cNvSpPr/>
          <p:nvPr/>
        </p:nvSpPr>
        <p:spPr bwMode="auto">
          <a:xfrm>
            <a:off x="7927875"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2" name="Rectangle 321"/>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4" name="Group 25"/>
          <p:cNvGrpSpPr>
            <a:grpSpLocks noChangeAspect="1"/>
          </p:cNvGrpSpPr>
          <p:nvPr/>
        </p:nvGrpSpPr>
        <p:grpSpPr>
          <a:xfrm>
            <a:off x="5623619" y="3208412"/>
            <a:ext cx="288032" cy="288032"/>
            <a:chOff x="655067" y="5296644"/>
            <a:chExt cx="504056" cy="504056"/>
          </a:xfrm>
          <a:solidFill>
            <a:schemeClr val="bg1"/>
          </a:solidFill>
        </p:grpSpPr>
        <p:sp>
          <p:nvSpPr>
            <p:cNvPr id="324" name="Isosceles Triangle 3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26" name="Straight Connector 325"/>
          <p:cNvCxnSpPr>
            <a:stCxn id="3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25"/>
          <p:cNvGrpSpPr>
            <a:grpSpLocks noChangeAspect="1"/>
          </p:cNvGrpSpPr>
          <p:nvPr/>
        </p:nvGrpSpPr>
        <p:grpSpPr>
          <a:xfrm flipH="1">
            <a:off x="9944099" y="3208412"/>
            <a:ext cx="288032" cy="288032"/>
            <a:chOff x="655067" y="5296644"/>
            <a:chExt cx="504056" cy="504056"/>
          </a:xfrm>
          <a:solidFill>
            <a:schemeClr val="bg1"/>
          </a:solidFill>
        </p:grpSpPr>
        <p:sp>
          <p:nvSpPr>
            <p:cNvPr id="328" name="Isosceles Triangle 3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0" name="Straight Connector 329"/>
          <p:cNvCxnSpPr>
            <a:stCxn id="3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57676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583964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a:off x="56956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flipH="1">
            <a:off x="10088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6" name="Straight Connector 335"/>
          <p:cNvCxnSpPr/>
          <p:nvPr/>
        </p:nvCxnSpPr>
        <p:spPr bwMode="auto">
          <a:xfrm flipH="1">
            <a:off x="100161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7" name="Straight Connector 336"/>
          <p:cNvCxnSpPr/>
          <p:nvPr/>
        </p:nvCxnSpPr>
        <p:spPr bwMode="auto">
          <a:xfrm flipH="1">
            <a:off x="10160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8" name="TextBox 337"/>
          <p:cNvSpPr txBox="1"/>
          <p:nvPr/>
        </p:nvSpPr>
        <p:spPr>
          <a:xfrm>
            <a:off x="5623619"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39" name="TextBox 338"/>
          <p:cNvSpPr txBox="1"/>
          <p:nvPr/>
        </p:nvSpPr>
        <p:spPr>
          <a:xfrm>
            <a:off x="9944099"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40" name="Straight Connector 339"/>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1" name="Straight Connector 340"/>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6"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6559723"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58"/>
          <p:cNvGrpSpPr>
            <a:grpSpLocks noChangeAspect="1"/>
          </p:cNvGrpSpPr>
          <p:nvPr/>
        </p:nvGrpSpPr>
        <p:grpSpPr>
          <a:xfrm flipV="1">
            <a:off x="7207795"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1" name="Group 58"/>
          <p:cNvGrpSpPr>
            <a:grpSpLocks noChangeAspect="1"/>
          </p:cNvGrpSpPr>
          <p:nvPr/>
        </p:nvGrpSpPr>
        <p:grpSpPr>
          <a:xfrm flipH="1" flipV="1">
            <a:off x="8503939" y="4288532"/>
            <a:ext cx="288032" cy="288032"/>
            <a:chOff x="655067" y="5296644"/>
            <a:chExt cx="504056" cy="504056"/>
          </a:xfrm>
          <a:solidFill>
            <a:schemeClr val="bg1"/>
          </a:solidFill>
        </p:grpSpPr>
        <p:sp>
          <p:nvSpPr>
            <p:cNvPr id="375" name="Isosceles Triangle 37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6" name="Trapezoid 37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V="1">
            <a:off x="6271691"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67037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a:off x="7279803"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5" name="Straight Connector 384"/>
          <p:cNvCxnSpPr/>
          <p:nvPr/>
        </p:nvCxnSpPr>
        <p:spPr bwMode="auto">
          <a:xfrm flipH="1">
            <a:off x="86479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6" name="Straight Connector 385"/>
          <p:cNvCxnSpPr/>
          <p:nvPr/>
        </p:nvCxnSpPr>
        <p:spPr bwMode="auto">
          <a:xfrm flipH="1">
            <a:off x="85759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flipH="1">
            <a:off x="87199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67757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663173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670373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7351811"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392" name="TextBox 391"/>
          <p:cNvSpPr txBox="1"/>
          <p:nvPr/>
        </p:nvSpPr>
        <p:spPr>
          <a:xfrm>
            <a:off x="7423819"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393" name="Straight Connector 392"/>
          <p:cNvCxnSpPr/>
          <p:nvPr/>
        </p:nvCxnSpPr>
        <p:spPr bwMode="auto">
          <a:xfrm>
            <a:off x="735181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8647955"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a:off x="6343699"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5" name="Group 61"/>
          <p:cNvGrpSpPr>
            <a:grpSpLocks noChangeAspect="1"/>
          </p:cNvGrpSpPr>
          <p:nvPr/>
        </p:nvGrpSpPr>
        <p:grpSpPr>
          <a:xfrm flipV="1">
            <a:off x="8935987" y="4288532"/>
            <a:ext cx="576064" cy="288032"/>
            <a:chOff x="655067" y="5296644"/>
            <a:chExt cx="504056" cy="504056"/>
          </a:xfrm>
          <a:solidFill>
            <a:schemeClr val="bg1"/>
          </a:solidFill>
        </p:grpSpPr>
        <p:sp>
          <p:nvSpPr>
            <p:cNvPr id="400" name="Isosceles Triangle 39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rapezoid 400"/>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02" name="Straight Connector 401"/>
          <p:cNvCxnSpPr>
            <a:endCxn id="400" idx="0"/>
          </p:cNvCxnSpPr>
          <p:nvPr/>
        </p:nvCxnSpPr>
        <p:spPr bwMode="auto">
          <a:xfrm flipV="1">
            <a:off x="922401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402"/>
          <p:cNvGrpSpPr/>
          <p:nvPr/>
        </p:nvGrpSpPr>
        <p:grpSpPr>
          <a:xfrm>
            <a:off x="9296027" y="3928492"/>
            <a:ext cx="144016" cy="360040"/>
            <a:chOff x="871091" y="4144516"/>
            <a:chExt cx="144016" cy="144016"/>
          </a:xfrm>
        </p:grpSpPr>
        <p:cxnSp>
          <p:nvCxnSpPr>
            <p:cNvPr id="404" name="Straight Connector 403"/>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07" name="Rectangle 406"/>
          <p:cNvSpPr/>
          <p:nvPr/>
        </p:nvSpPr>
        <p:spPr bwMode="auto">
          <a:xfrm>
            <a:off x="85039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7" name="Group 407"/>
          <p:cNvGrpSpPr/>
          <p:nvPr/>
        </p:nvGrpSpPr>
        <p:grpSpPr>
          <a:xfrm>
            <a:off x="9007995" y="4144516"/>
            <a:ext cx="144016" cy="144016"/>
            <a:chOff x="1591171" y="4144516"/>
            <a:chExt cx="144016" cy="144016"/>
          </a:xfrm>
        </p:grpSpPr>
        <p:cxnSp>
          <p:nvCxnSpPr>
            <p:cNvPr id="409" name="Straight Connector 408"/>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0" name="Group 428"/>
          <p:cNvGrpSpPr/>
          <p:nvPr/>
        </p:nvGrpSpPr>
        <p:grpSpPr>
          <a:xfrm flipH="1">
            <a:off x="3087772" y="3708589"/>
            <a:ext cx="1815767" cy="435927"/>
            <a:chOff x="223019" y="3708589"/>
            <a:chExt cx="1815767" cy="435927"/>
          </a:xfrm>
        </p:grpSpPr>
        <p:cxnSp>
          <p:nvCxnSpPr>
            <p:cNvPr id="430" name="Straight Connector 429"/>
            <p:cNvCxnSpPr/>
            <p:nvPr/>
          </p:nvCxnSpPr>
          <p:spPr bwMode="auto">
            <a:xfrm flipH="1">
              <a:off x="1591171"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1" name="Group 447"/>
          <p:cNvGrpSpPr/>
          <p:nvPr/>
        </p:nvGrpSpPr>
        <p:grpSpPr>
          <a:xfrm>
            <a:off x="5695627" y="3716347"/>
            <a:ext cx="1296144" cy="432048"/>
            <a:chOff x="295027" y="3712468"/>
            <a:chExt cx="1296144" cy="432048"/>
          </a:xfrm>
        </p:grpSpPr>
        <p:cxnSp>
          <p:nvCxnSpPr>
            <p:cNvPr id="449" name="Straight Connector 44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0" name="Straight Connector 44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2" name="Straight Connector 461"/>
          <p:cNvCxnSpPr/>
          <p:nvPr/>
        </p:nvCxnSpPr>
        <p:spPr bwMode="auto">
          <a:xfrm flipH="1">
            <a:off x="9440043"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3" name="Straight Connector 462"/>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9" name="Straight Connector 468"/>
          <p:cNvCxnSpPr/>
          <p:nvPr/>
        </p:nvCxnSpPr>
        <p:spPr bwMode="auto">
          <a:xfrm flipH="1">
            <a:off x="7063779"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0" name="Straight Connector 469"/>
          <p:cNvCxnSpPr/>
          <p:nvPr/>
        </p:nvCxnSpPr>
        <p:spPr bwMode="auto">
          <a:xfrm flipH="1">
            <a:off x="7135787"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a:off x="7207795"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6919763"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flipV="1">
            <a:off x="6847755"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7" name="Straight Connector 476"/>
          <p:cNvCxnSpPr/>
          <p:nvPr/>
        </p:nvCxnSpPr>
        <p:spPr bwMode="auto">
          <a:xfrm flipV="1">
            <a:off x="699177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69917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68477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69197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3" name="TextBox 492"/>
          <p:cNvSpPr txBox="1"/>
          <p:nvPr/>
        </p:nvSpPr>
        <p:spPr>
          <a:xfrm>
            <a:off x="6415707" y="6016724"/>
            <a:ext cx="3168352" cy="553998"/>
          </a:xfrm>
          <a:prstGeom prst="rect">
            <a:avLst/>
          </a:prstGeom>
          <a:noFill/>
        </p:spPr>
        <p:txBody>
          <a:bodyPr wrap="square" lIns="0" tIns="0" rIns="0" bIns="0" rtlCol="0" anchor="ctr">
            <a:spAutoFit/>
          </a:bodyPr>
          <a:lstStyle/>
          <a:p>
            <a:pPr algn="ctr"/>
            <a:r>
              <a:rPr lang="en-GB" sz="1800" b="0" dirty="0" smtClean="0"/>
              <a:t>Right portal node failure or ENNI + Intra-DAS TESI failure</a:t>
            </a:r>
            <a:endParaRPr lang="en-US" sz="1800" b="0" dirty="0" smtClean="0"/>
          </a:p>
        </p:txBody>
      </p:sp>
      <p:sp>
        <p:nvSpPr>
          <p:cNvPr id="494" name="TextBox 493"/>
          <p:cNvSpPr txBox="1"/>
          <p:nvPr/>
        </p:nvSpPr>
        <p:spPr>
          <a:xfrm>
            <a:off x="1087115"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grpSp>
        <p:nvGrpSpPr>
          <p:cNvPr id="319" name="Group 25"/>
          <p:cNvGrpSpPr>
            <a:grpSpLocks noChangeAspect="1"/>
          </p:cNvGrpSpPr>
          <p:nvPr/>
        </p:nvGrpSpPr>
        <p:grpSpPr>
          <a:xfrm>
            <a:off x="6271691" y="3208412"/>
            <a:ext cx="288032" cy="288032"/>
            <a:chOff x="655067" y="5296644"/>
            <a:chExt cx="504056" cy="504056"/>
          </a:xfrm>
          <a:solidFill>
            <a:schemeClr val="bg1"/>
          </a:solidFill>
        </p:grpSpPr>
        <p:sp>
          <p:nvSpPr>
            <p:cNvPr id="320" name="Isosceles Triangle 3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3" name="Trapezoid 3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0" name="Group 273"/>
          <p:cNvGrpSpPr>
            <a:grpSpLocks noChangeAspect="1"/>
          </p:cNvGrpSpPr>
          <p:nvPr/>
        </p:nvGrpSpPr>
        <p:grpSpPr>
          <a:xfrm rot="2404024" flipV="1">
            <a:off x="1105405" y="2172188"/>
            <a:ext cx="127891" cy="383676"/>
            <a:chOff x="1951211" y="1696244"/>
            <a:chExt cx="144016" cy="432048"/>
          </a:xfrm>
          <a:solidFill>
            <a:srgbClr val="99FF66"/>
          </a:solidFill>
        </p:grpSpPr>
        <p:sp>
          <p:nvSpPr>
            <p:cNvPr id="351" name="Flowchart: Delay 35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2" name="Isosceles Triangle 3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3" name="Flowchart: Delay 35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4" name="Isosceles Triangle 35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21" name="Group 273"/>
          <p:cNvGrpSpPr>
            <a:grpSpLocks noChangeAspect="1"/>
          </p:cNvGrpSpPr>
          <p:nvPr/>
        </p:nvGrpSpPr>
        <p:grpSpPr>
          <a:xfrm rot="2162564" flipV="1">
            <a:off x="1447357" y="2230716"/>
            <a:ext cx="127891" cy="383676"/>
            <a:chOff x="1951211" y="1696244"/>
            <a:chExt cx="144016" cy="432048"/>
          </a:xfrm>
          <a:solidFill>
            <a:srgbClr val="99FF66"/>
          </a:solidFill>
        </p:grpSpPr>
        <p:sp>
          <p:nvSpPr>
            <p:cNvPr id="422" name="Flowchart: Delay 42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3" name="Isosceles Triangle 4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5" name="Flowchart: Delay 42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29" name="Group 273"/>
          <p:cNvGrpSpPr>
            <a:grpSpLocks noChangeAspect="1"/>
          </p:cNvGrpSpPr>
          <p:nvPr/>
        </p:nvGrpSpPr>
        <p:grpSpPr>
          <a:xfrm rot="2152733" flipV="1">
            <a:off x="1972007" y="2223400"/>
            <a:ext cx="127891" cy="383676"/>
            <a:chOff x="1951211" y="1696244"/>
            <a:chExt cx="144016" cy="432048"/>
          </a:xfrm>
          <a:solidFill>
            <a:srgbClr val="99FF66"/>
          </a:solidFill>
        </p:grpSpPr>
        <p:sp>
          <p:nvSpPr>
            <p:cNvPr id="439" name="Flowchart: Delay 438"/>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0" name="Isosceles Triangle 4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1" name="Flowchart: Delay 440"/>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2" name="Isosceles Triangle 441"/>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3" name="Group 273"/>
          <p:cNvGrpSpPr>
            <a:grpSpLocks noChangeAspect="1"/>
          </p:cNvGrpSpPr>
          <p:nvPr/>
        </p:nvGrpSpPr>
        <p:grpSpPr>
          <a:xfrm rot="931992" flipV="1">
            <a:off x="2307654" y="2225906"/>
            <a:ext cx="127891" cy="383676"/>
            <a:chOff x="1951211" y="1696244"/>
            <a:chExt cx="144016" cy="432048"/>
          </a:xfrm>
          <a:solidFill>
            <a:srgbClr val="99FF66"/>
          </a:solidFill>
        </p:grpSpPr>
        <p:sp>
          <p:nvSpPr>
            <p:cNvPr id="444" name="Flowchart: Delay 44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5" name="Isosceles Triangle 44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6" name="Flowchart: Delay 44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7" name="Isosceles Triangle 44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8" name="Group 273"/>
          <p:cNvGrpSpPr>
            <a:grpSpLocks noChangeAspect="1"/>
          </p:cNvGrpSpPr>
          <p:nvPr/>
        </p:nvGrpSpPr>
        <p:grpSpPr>
          <a:xfrm rot="20802524" flipV="1">
            <a:off x="2837255" y="2225906"/>
            <a:ext cx="127891" cy="383676"/>
            <a:chOff x="1951211" y="1696244"/>
            <a:chExt cx="144016" cy="432048"/>
          </a:xfrm>
          <a:solidFill>
            <a:srgbClr val="99FF66"/>
          </a:solidFill>
        </p:grpSpPr>
        <p:sp>
          <p:nvSpPr>
            <p:cNvPr id="458" name="Flowchart: Delay 457"/>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9" name="Isosceles Triangle 4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0" name="Flowchart: Delay 459"/>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1" name="Isosceles Triangle 460"/>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65" name="Group 273"/>
          <p:cNvGrpSpPr>
            <a:grpSpLocks noChangeAspect="1"/>
          </p:cNvGrpSpPr>
          <p:nvPr/>
        </p:nvGrpSpPr>
        <p:grpSpPr>
          <a:xfrm rot="19445097" flipV="1">
            <a:off x="3160715" y="2214932"/>
            <a:ext cx="127891" cy="383676"/>
            <a:chOff x="1951211" y="1696244"/>
            <a:chExt cx="144016" cy="432048"/>
          </a:xfrm>
          <a:solidFill>
            <a:srgbClr val="99FF66"/>
          </a:solidFill>
        </p:grpSpPr>
        <p:sp>
          <p:nvSpPr>
            <p:cNvPr id="466" name="Flowchart: Delay 46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7" name="Isosceles Triangle 46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8" name="Flowchart: Delay 46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2" name="Isosceles Triangle 471"/>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3" name="Group 273"/>
          <p:cNvGrpSpPr>
            <a:grpSpLocks noChangeAspect="1"/>
          </p:cNvGrpSpPr>
          <p:nvPr/>
        </p:nvGrpSpPr>
        <p:grpSpPr>
          <a:xfrm rot="19282634" flipV="1">
            <a:off x="3665923" y="2240538"/>
            <a:ext cx="127891" cy="383676"/>
            <a:chOff x="1951211" y="1696244"/>
            <a:chExt cx="144016" cy="432048"/>
          </a:xfrm>
          <a:solidFill>
            <a:srgbClr val="99FF66"/>
          </a:solidFill>
        </p:grpSpPr>
        <p:sp>
          <p:nvSpPr>
            <p:cNvPr id="474" name="Flowchart: Delay 47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8" name="Isosceles Triangle 4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9" name="Flowchart: Delay 47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0" name="Isosceles Triangle 479"/>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rot="19489654" flipV="1">
            <a:off x="4100477" y="2211274"/>
            <a:ext cx="127891" cy="383676"/>
            <a:chOff x="1951211" y="1696244"/>
            <a:chExt cx="144016" cy="432048"/>
          </a:xfrm>
          <a:solidFill>
            <a:srgbClr val="99FF66"/>
          </a:solidFill>
        </p:grpSpPr>
        <p:sp>
          <p:nvSpPr>
            <p:cNvPr id="485" name="Flowchart: Delay 48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6" name="Isosceles Triangle 48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7" name="Flowchart: Delay 48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8" name="Isosceles Triangle 48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9" name="Group 273"/>
          <p:cNvGrpSpPr>
            <a:grpSpLocks noChangeAspect="1"/>
          </p:cNvGrpSpPr>
          <p:nvPr/>
        </p:nvGrpSpPr>
        <p:grpSpPr>
          <a:xfrm rot="2404024" flipV="1">
            <a:off x="6362264" y="2182368"/>
            <a:ext cx="127891" cy="383676"/>
            <a:chOff x="1951211" y="1696244"/>
            <a:chExt cx="144016" cy="432048"/>
          </a:xfrm>
          <a:solidFill>
            <a:srgbClr val="99FF66"/>
          </a:solidFill>
        </p:grpSpPr>
        <p:sp>
          <p:nvSpPr>
            <p:cNvPr id="490" name="Flowchart: Delay 48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1" name="Isosceles Triangle 49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7" name="Flowchart: Delay 49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99" name="Group 273"/>
          <p:cNvGrpSpPr>
            <a:grpSpLocks noChangeAspect="1"/>
          </p:cNvGrpSpPr>
          <p:nvPr/>
        </p:nvGrpSpPr>
        <p:grpSpPr>
          <a:xfrm rot="2162564" flipV="1">
            <a:off x="6704216" y="2240896"/>
            <a:ext cx="127891" cy="383676"/>
            <a:chOff x="1951211" y="1696244"/>
            <a:chExt cx="144016" cy="432048"/>
          </a:xfrm>
          <a:solidFill>
            <a:srgbClr val="99FF66"/>
          </a:solidFill>
        </p:grpSpPr>
        <p:sp>
          <p:nvSpPr>
            <p:cNvPr id="500" name="Flowchart: Delay 4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1" name="Isosceles Triangle 5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2" name="Flowchart: Delay 50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3" name="Isosceles Triangle 50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4" name="Group 273"/>
          <p:cNvGrpSpPr>
            <a:grpSpLocks noChangeAspect="1"/>
          </p:cNvGrpSpPr>
          <p:nvPr/>
        </p:nvGrpSpPr>
        <p:grpSpPr>
          <a:xfrm rot="2152733" flipV="1">
            <a:off x="7228866" y="2233580"/>
            <a:ext cx="127891" cy="383676"/>
            <a:chOff x="1951211" y="1696244"/>
            <a:chExt cx="144016" cy="432048"/>
          </a:xfrm>
          <a:solidFill>
            <a:srgbClr val="99FF66"/>
          </a:solidFill>
        </p:grpSpPr>
        <p:sp>
          <p:nvSpPr>
            <p:cNvPr id="505" name="Flowchart: Delay 50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6" name="Isosceles Triangle 50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7" name="Flowchart: Delay 50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8" name="Isosceles Triangle 50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9" name="Group 273"/>
          <p:cNvGrpSpPr>
            <a:grpSpLocks noChangeAspect="1"/>
          </p:cNvGrpSpPr>
          <p:nvPr/>
        </p:nvGrpSpPr>
        <p:grpSpPr>
          <a:xfrm rot="931992" flipV="1">
            <a:off x="7564513" y="2236086"/>
            <a:ext cx="127891" cy="383676"/>
            <a:chOff x="1951211" y="1696244"/>
            <a:chExt cx="144016" cy="432048"/>
          </a:xfrm>
          <a:solidFill>
            <a:srgbClr val="99FF66"/>
          </a:solidFill>
        </p:grpSpPr>
        <p:sp>
          <p:nvSpPr>
            <p:cNvPr id="510" name="Flowchart: Delay 50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1" name="Isosceles Triangle 51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2" name="Flowchart: Delay 51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4" name="Group 273"/>
          <p:cNvGrpSpPr>
            <a:grpSpLocks noChangeAspect="1"/>
          </p:cNvGrpSpPr>
          <p:nvPr/>
        </p:nvGrpSpPr>
        <p:grpSpPr>
          <a:xfrm rot="20802524" flipV="1">
            <a:off x="8094114" y="2236086"/>
            <a:ext cx="127891" cy="383676"/>
            <a:chOff x="1951211" y="1696244"/>
            <a:chExt cx="144016" cy="432048"/>
          </a:xfrm>
          <a:solidFill>
            <a:srgbClr val="99FF66"/>
          </a:solidFill>
        </p:grpSpPr>
        <p:sp>
          <p:nvSpPr>
            <p:cNvPr id="515" name="Flowchart: Delay 51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Flowchart: Delay 51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8" name="Isosceles Triangle 51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9" name="Group 273"/>
          <p:cNvGrpSpPr>
            <a:grpSpLocks noChangeAspect="1"/>
          </p:cNvGrpSpPr>
          <p:nvPr/>
        </p:nvGrpSpPr>
        <p:grpSpPr>
          <a:xfrm rot="19445097" flipV="1">
            <a:off x="8417574" y="2225112"/>
            <a:ext cx="127891" cy="383676"/>
            <a:chOff x="1951211" y="1696244"/>
            <a:chExt cx="144016" cy="432048"/>
          </a:xfrm>
          <a:solidFill>
            <a:srgbClr val="99FF66"/>
          </a:solidFill>
        </p:grpSpPr>
        <p:sp>
          <p:nvSpPr>
            <p:cNvPr id="520" name="Flowchart: Delay 51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1" name="Isosceles Triangle 5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4" name="Group 273"/>
          <p:cNvGrpSpPr>
            <a:grpSpLocks noChangeAspect="1"/>
          </p:cNvGrpSpPr>
          <p:nvPr/>
        </p:nvGrpSpPr>
        <p:grpSpPr>
          <a:xfrm rot="19282634" flipV="1">
            <a:off x="8922782" y="2250718"/>
            <a:ext cx="127891" cy="383676"/>
            <a:chOff x="1951211" y="1696244"/>
            <a:chExt cx="144016" cy="432048"/>
          </a:xfrm>
          <a:solidFill>
            <a:srgbClr val="99FF66"/>
          </a:solidFill>
        </p:grpSpPr>
        <p:sp>
          <p:nvSpPr>
            <p:cNvPr id="525" name="Flowchart: Delay 52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Isosceles Triangle 5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7" name="Flowchart: Delay 52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8" name="Isosceles Triangle 52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9" name="Group 273"/>
          <p:cNvGrpSpPr>
            <a:grpSpLocks noChangeAspect="1"/>
          </p:cNvGrpSpPr>
          <p:nvPr/>
        </p:nvGrpSpPr>
        <p:grpSpPr>
          <a:xfrm rot="19489654" flipV="1">
            <a:off x="9357336" y="2221454"/>
            <a:ext cx="127891" cy="383676"/>
            <a:chOff x="1951211" y="1696244"/>
            <a:chExt cx="144016" cy="432048"/>
          </a:xfrm>
          <a:solidFill>
            <a:srgbClr val="99FF66"/>
          </a:solidFill>
        </p:grpSpPr>
        <p:sp>
          <p:nvSpPr>
            <p:cNvPr id="530" name="Flowchart: Delay 52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1" name="Isosceles Triangle 53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2" name="Flowchart: Delay 53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3" name="Isosceles Triangle 53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492" name="TextBox 491"/>
          <p:cNvSpPr txBox="1"/>
          <p:nvPr/>
        </p:nvSpPr>
        <p:spPr>
          <a:xfrm>
            <a:off x="821590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 name="Rectangle 380"/>
          <p:cNvSpPr/>
          <p:nvPr/>
        </p:nvSpPr>
        <p:spPr bwMode="auto">
          <a:xfrm>
            <a:off x="5623619" y="2560340"/>
            <a:ext cx="460851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95" name="Rectangle 394"/>
          <p:cNvSpPr/>
          <p:nvPr/>
        </p:nvSpPr>
        <p:spPr bwMode="auto">
          <a:xfrm>
            <a:off x="367035" y="2560340"/>
            <a:ext cx="460851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TESI Segment Protection connected to DRNI</a:t>
            </a:r>
            <a:endParaRPr lang="en-US" dirty="0"/>
          </a:p>
        </p:txBody>
      </p:sp>
      <p:sp>
        <p:nvSpPr>
          <p:cNvPr id="119" name="Rectangle 118"/>
          <p:cNvSpPr/>
          <p:nvPr/>
        </p:nvSpPr>
        <p:spPr bwMode="auto">
          <a:xfrm>
            <a:off x="209029"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25"/>
          <p:cNvGrpSpPr>
            <a:grpSpLocks noChangeAspect="1"/>
          </p:cNvGrpSpPr>
          <p:nvPr/>
        </p:nvGrpSpPr>
        <p:grpSpPr>
          <a:xfrm>
            <a:off x="360040"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0405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25"/>
          <p:cNvGrpSpPr>
            <a:grpSpLocks noChangeAspect="1"/>
          </p:cNvGrpSpPr>
          <p:nvPr/>
        </p:nvGrpSpPr>
        <p:grpSpPr>
          <a:xfrm flipH="1">
            <a:off x="4680520"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2453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 name="Group 315"/>
          <p:cNvGrpSpPr/>
          <p:nvPr/>
        </p:nvGrpSpPr>
        <p:grpSpPr>
          <a:xfrm>
            <a:off x="432048"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0040"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0520"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0405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2453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6"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232248"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44416"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0" name="Rectangle 479"/>
          <p:cNvSpPr/>
          <p:nvPr/>
        </p:nvSpPr>
        <p:spPr bwMode="auto">
          <a:xfrm>
            <a:off x="5400600" y="178480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2901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2901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4" name="Group 25"/>
          <p:cNvGrpSpPr>
            <a:grpSpLocks noChangeAspect="1"/>
          </p:cNvGrpSpPr>
          <p:nvPr/>
        </p:nvGrpSpPr>
        <p:grpSpPr>
          <a:xfrm>
            <a:off x="5551611" y="3224962"/>
            <a:ext cx="288032" cy="288032"/>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7" name="Straight Connector 526"/>
          <p:cNvCxnSpPr>
            <a:stCxn id="525" idx="0"/>
          </p:cNvCxnSpPr>
          <p:nvPr/>
        </p:nvCxnSpPr>
        <p:spPr bwMode="auto">
          <a:xfrm flipV="1">
            <a:off x="569562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25"/>
          <p:cNvGrpSpPr>
            <a:grpSpLocks noChangeAspect="1"/>
          </p:cNvGrpSpPr>
          <p:nvPr/>
        </p:nvGrpSpPr>
        <p:grpSpPr>
          <a:xfrm flipH="1">
            <a:off x="9872091" y="3224962"/>
            <a:ext cx="288032" cy="288032"/>
            <a:chOff x="655067" y="5296644"/>
            <a:chExt cx="504056" cy="504056"/>
          </a:xfrm>
          <a:solidFill>
            <a:schemeClr val="bg1"/>
          </a:solidFill>
        </p:grpSpPr>
        <p:sp>
          <p:nvSpPr>
            <p:cNvPr id="529" name="Isosceles Triangle 52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0" name="Trapezoid 52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1" name="Straight Connector 530"/>
          <p:cNvCxnSpPr>
            <a:stCxn id="529" idx="0"/>
          </p:cNvCxnSpPr>
          <p:nvPr/>
        </p:nvCxnSpPr>
        <p:spPr bwMode="auto">
          <a:xfrm flipH="1" flipV="1">
            <a:off x="1001610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6" name="Group 315"/>
          <p:cNvGrpSpPr/>
          <p:nvPr/>
        </p:nvGrpSpPr>
        <p:grpSpPr>
          <a:xfrm>
            <a:off x="5623619" y="3512994"/>
            <a:ext cx="4464496" cy="216024"/>
            <a:chOff x="295027" y="3496444"/>
            <a:chExt cx="4464496" cy="72008"/>
          </a:xfrm>
        </p:grpSpPr>
        <p:cxnSp>
          <p:nvCxnSpPr>
            <p:cNvPr id="533" name="Straight Connector 532"/>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9" name="TextBox 538"/>
          <p:cNvSpPr txBox="1"/>
          <p:nvPr/>
        </p:nvSpPr>
        <p:spPr>
          <a:xfrm>
            <a:off x="5551611" y="192881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40" name="TextBox 539"/>
          <p:cNvSpPr txBox="1"/>
          <p:nvPr/>
        </p:nvSpPr>
        <p:spPr>
          <a:xfrm>
            <a:off x="9872091" y="192881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541" name="Straight Connector 540"/>
          <p:cNvCxnSpPr/>
          <p:nvPr/>
        </p:nvCxnSpPr>
        <p:spPr bwMode="auto">
          <a:xfrm>
            <a:off x="569562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a:off x="1001610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6415707" y="372901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2513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2853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2853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17" name="Group 58"/>
          <p:cNvGrpSpPr>
            <a:grpSpLocks noChangeAspect="1"/>
          </p:cNvGrpSpPr>
          <p:nvPr/>
        </p:nvGrpSpPr>
        <p:grpSpPr>
          <a:xfrm flipV="1">
            <a:off x="6921822" y="4302113"/>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34161"/>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200800" y="4518137"/>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612" name="Straight Connector 611"/>
          <p:cNvCxnSpPr/>
          <p:nvPr/>
        </p:nvCxnSpPr>
        <p:spPr bwMode="auto">
          <a:xfrm flipH="1">
            <a:off x="7065838"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8" name="Group 61"/>
          <p:cNvGrpSpPr>
            <a:grpSpLocks noChangeAspect="1"/>
          </p:cNvGrpSpPr>
          <p:nvPr/>
        </p:nvGrpSpPr>
        <p:grpSpPr>
          <a:xfrm flipH="1" flipV="1">
            <a:off x="6201742" y="4302113"/>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 name="Group 359"/>
          <p:cNvGrpSpPr/>
          <p:nvPr/>
        </p:nvGrpSpPr>
        <p:grpSpPr>
          <a:xfrm flipH="1">
            <a:off x="6273750" y="3942073"/>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42073"/>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365"/>
          <p:cNvGrpSpPr/>
          <p:nvPr/>
        </p:nvGrpSpPr>
        <p:grpSpPr>
          <a:xfrm flipH="1">
            <a:off x="6561782" y="4158097"/>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42073"/>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1" name="Group 58"/>
          <p:cNvGrpSpPr>
            <a:grpSpLocks noChangeAspect="1"/>
          </p:cNvGrpSpPr>
          <p:nvPr/>
        </p:nvGrpSpPr>
        <p:grpSpPr>
          <a:xfrm flipH="1" flipV="1">
            <a:off x="8217966" y="4302113"/>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H="1" flipV="1">
            <a:off x="8578006" y="4302113"/>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flipH="1">
            <a:off x="8289974" y="4158097"/>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flipH="1">
            <a:off x="9226078" y="3942073"/>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1561"/>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97425"/>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47419"/>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4004556"/>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Rectangle 318"/>
          <p:cNvSpPr/>
          <p:nvPr/>
        </p:nvSpPr>
        <p:spPr bwMode="auto">
          <a:xfrm>
            <a:off x="2808313"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3168353" y="2938011"/>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1" name="Rectangle 320"/>
          <p:cNvSpPr/>
          <p:nvPr/>
        </p:nvSpPr>
        <p:spPr bwMode="auto">
          <a:xfrm>
            <a:off x="1735188"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2" name="Straight Connector 321"/>
          <p:cNvCxnSpPr/>
          <p:nvPr/>
        </p:nvCxnSpPr>
        <p:spPr bwMode="auto">
          <a:xfrm>
            <a:off x="2095227" y="2938011"/>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3" name="Straight Connector 322"/>
          <p:cNvCxnSpPr>
            <a:endCxn id="319" idx="2"/>
          </p:cNvCxnSpPr>
          <p:nvPr/>
        </p:nvCxnSpPr>
        <p:spPr bwMode="auto">
          <a:xfrm flipH="1">
            <a:off x="3171851" y="2649979"/>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24" name="Isosceles Triangle 323"/>
          <p:cNvSpPr/>
          <p:nvPr/>
        </p:nvSpPr>
        <p:spPr bwMode="auto">
          <a:xfrm>
            <a:off x="3023993" y="3226043"/>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3023992" y="3431780"/>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6" name="Isosceles Triangle 325"/>
          <p:cNvSpPr/>
          <p:nvPr/>
        </p:nvSpPr>
        <p:spPr bwMode="auto">
          <a:xfrm>
            <a:off x="1951211" y="3226043"/>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7" name="Trapezoid 326"/>
          <p:cNvSpPr/>
          <p:nvPr/>
        </p:nvSpPr>
        <p:spPr bwMode="auto">
          <a:xfrm>
            <a:off x="1951210" y="3431780"/>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8" name="Straight Connector 327"/>
          <p:cNvCxnSpPr/>
          <p:nvPr/>
        </p:nvCxnSpPr>
        <p:spPr bwMode="auto">
          <a:xfrm>
            <a:off x="2037245"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9" name="Straight Connector 328"/>
          <p:cNvCxnSpPr/>
          <p:nvPr/>
        </p:nvCxnSpPr>
        <p:spPr bwMode="auto">
          <a:xfrm>
            <a:off x="2109253"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30" name="Straight Connector 329"/>
          <p:cNvCxnSpPr/>
          <p:nvPr/>
        </p:nvCxnSpPr>
        <p:spPr bwMode="auto">
          <a:xfrm>
            <a:off x="2181261"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31" name="Straight Connector 330"/>
          <p:cNvCxnSpPr/>
          <p:nvPr/>
        </p:nvCxnSpPr>
        <p:spPr bwMode="auto">
          <a:xfrm>
            <a:off x="3234609"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3090593"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3162601"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4" name="Freeform 333"/>
          <p:cNvSpPr/>
          <p:nvPr/>
        </p:nvSpPr>
        <p:spPr bwMode="auto">
          <a:xfrm>
            <a:off x="1879204" y="2649979"/>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2430841" y="2434535"/>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1806560" y="2434535"/>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7" name="TextBox 336"/>
          <p:cNvSpPr txBox="1"/>
          <p:nvPr/>
        </p:nvSpPr>
        <p:spPr>
          <a:xfrm>
            <a:off x="3365470" y="243395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8" name="TextBox 337"/>
          <p:cNvSpPr txBox="1"/>
          <p:nvPr/>
        </p:nvSpPr>
        <p:spPr>
          <a:xfrm>
            <a:off x="2671291" y="243395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39" name="Rectangle 338"/>
          <p:cNvSpPr/>
          <p:nvPr/>
        </p:nvSpPr>
        <p:spPr bwMode="auto">
          <a:xfrm>
            <a:off x="3736786"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0" name="Freeform 339"/>
          <p:cNvSpPr/>
          <p:nvPr/>
        </p:nvSpPr>
        <p:spPr bwMode="auto">
          <a:xfrm>
            <a:off x="3880802" y="2649979"/>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41" name="Straight Connector 340"/>
          <p:cNvCxnSpPr/>
          <p:nvPr/>
        </p:nvCxnSpPr>
        <p:spPr bwMode="auto">
          <a:xfrm>
            <a:off x="4111451" y="2938011"/>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42" name="Rectangle 341"/>
          <p:cNvSpPr/>
          <p:nvPr/>
        </p:nvSpPr>
        <p:spPr bwMode="auto">
          <a:xfrm>
            <a:off x="798447"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43" name="Straight Connector 342"/>
          <p:cNvCxnSpPr/>
          <p:nvPr/>
        </p:nvCxnSpPr>
        <p:spPr bwMode="auto">
          <a:xfrm>
            <a:off x="1151670" y="2938011"/>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endCxn id="342" idx="2"/>
          </p:cNvCxnSpPr>
          <p:nvPr/>
        </p:nvCxnSpPr>
        <p:spPr bwMode="auto">
          <a:xfrm>
            <a:off x="949458" y="2649979"/>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45" name="Isosceles Triangle 344"/>
          <p:cNvSpPr/>
          <p:nvPr/>
        </p:nvSpPr>
        <p:spPr bwMode="auto">
          <a:xfrm>
            <a:off x="3967435" y="3226043"/>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6" name="Trapezoid 345"/>
          <p:cNvSpPr/>
          <p:nvPr/>
        </p:nvSpPr>
        <p:spPr bwMode="auto">
          <a:xfrm>
            <a:off x="3970352" y="3431780"/>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7" name="Isosceles Triangle 346"/>
          <p:cNvSpPr/>
          <p:nvPr/>
        </p:nvSpPr>
        <p:spPr bwMode="auto">
          <a:xfrm>
            <a:off x="1013722" y="3226043"/>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8" name="Trapezoid 347"/>
          <p:cNvSpPr/>
          <p:nvPr/>
        </p:nvSpPr>
        <p:spPr bwMode="auto">
          <a:xfrm>
            <a:off x="1013720" y="3431780"/>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9" name="TextBox 348"/>
          <p:cNvSpPr txBox="1"/>
          <p:nvPr/>
        </p:nvSpPr>
        <p:spPr>
          <a:xfrm>
            <a:off x="1591171" y="243453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50" name="TextBox 349"/>
          <p:cNvSpPr txBox="1"/>
          <p:nvPr/>
        </p:nvSpPr>
        <p:spPr>
          <a:xfrm>
            <a:off x="799083" y="243453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51" name="TextBox 350"/>
          <p:cNvSpPr txBox="1"/>
          <p:nvPr/>
        </p:nvSpPr>
        <p:spPr>
          <a:xfrm>
            <a:off x="4294579" y="2433955"/>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52" name="TextBox 351"/>
          <p:cNvSpPr txBox="1"/>
          <p:nvPr/>
        </p:nvSpPr>
        <p:spPr>
          <a:xfrm>
            <a:off x="3848685" y="2433955"/>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75" name="TextBox 374"/>
          <p:cNvSpPr txBox="1"/>
          <p:nvPr/>
        </p:nvSpPr>
        <p:spPr>
          <a:xfrm>
            <a:off x="2521384" y="1927611"/>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76" name="Freeform 375"/>
          <p:cNvSpPr/>
          <p:nvPr/>
        </p:nvSpPr>
        <p:spPr bwMode="auto">
          <a:xfrm>
            <a:off x="1375147" y="1912268"/>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extBox 384"/>
          <p:cNvSpPr txBox="1"/>
          <p:nvPr/>
        </p:nvSpPr>
        <p:spPr>
          <a:xfrm>
            <a:off x="1231131" y="1929899"/>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386" name="TextBox 385"/>
          <p:cNvSpPr txBox="1"/>
          <p:nvPr/>
        </p:nvSpPr>
        <p:spPr>
          <a:xfrm>
            <a:off x="3823419" y="1929899"/>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87" name="Straight Connector 386"/>
          <p:cNvCxnSpPr/>
          <p:nvPr/>
        </p:nvCxnSpPr>
        <p:spPr bwMode="auto">
          <a:xfrm flipH="1">
            <a:off x="942463" y="2145923"/>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91" name="Straight Connector 390"/>
          <p:cNvCxnSpPr/>
          <p:nvPr/>
        </p:nvCxnSpPr>
        <p:spPr bwMode="auto">
          <a:xfrm>
            <a:off x="3959805" y="2145923"/>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92" name="Straight Connector 391"/>
          <p:cNvCxnSpPr/>
          <p:nvPr/>
        </p:nvCxnSpPr>
        <p:spPr bwMode="auto">
          <a:xfrm>
            <a:off x="2959323" y="2073915"/>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94" name="Straight Connector 393"/>
          <p:cNvCxnSpPr/>
          <p:nvPr/>
        </p:nvCxnSpPr>
        <p:spPr bwMode="auto">
          <a:xfrm flipH="1">
            <a:off x="1879203" y="2145923"/>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00" name="Freeform 399"/>
          <p:cNvSpPr/>
          <p:nvPr/>
        </p:nvSpPr>
        <p:spPr bwMode="auto">
          <a:xfrm>
            <a:off x="2311251" y="2223164"/>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extBox 400"/>
          <p:cNvSpPr txBox="1"/>
          <p:nvPr/>
        </p:nvSpPr>
        <p:spPr>
          <a:xfrm>
            <a:off x="2815307" y="1929899"/>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402" name="TextBox 401"/>
          <p:cNvSpPr txBox="1"/>
          <p:nvPr/>
        </p:nvSpPr>
        <p:spPr>
          <a:xfrm>
            <a:off x="2095227" y="1929899"/>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404" name="TextBox 403"/>
          <p:cNvSpPr txBox="1"/>
          <p:nvPr/>
        </p:nvSpPr>
        <p:spPr>
          <a:xfrm>
            <a:off x="2527275" y="2217931"/>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405" name="Straight Connector 404"/>
          <p:cNvCxnSpPr/>
          <p:nvPr/>
        </p:nvCxnSpPr>
        <p:spPr bwMode="auto">
          <a:xfrm>
            <a:off x="4158631"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6" name="Straight Connector 405"/>
          <p:cNvCxnSpPr/>
          <p:nvPr/>
        </p:nvCxnSpPr>
        <p:spPr bwMode="auto">
          <a:xfrm>
            <a:off x="4014615"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7" name="Straight Connector 406"/>
          <p:cNvCxnSpPr/>
          <p:nvPr/>
        </p:nvCxnSpPr>
        <p:spPr bwMode="auto">
          <a:xfrm>
            <a:off x="4086623"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9" name="Straight Connector 408"/>
          <p:cNvCxnSpPr/>
          <p:nvPr/>
        </p:nvCxnSpPr>
        <p:spPr bwMode="auto">
          <a:xfrm>
            <a:off x="1247683"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103667"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175675"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61" name="Group 273"/>
          <p:cNvGrpSpPr>
            <a:grpSpLocks noChangeAspect="1"/>
          </p:cNvGrpSpPr>
          <p:nvPr/>
        </p:nvGrpSpPr>
        <p:grpSpPr>
          <a:xfrm rot="2404024" flipV="1">
            <a:off x="1105405" y="2189819"/>
            <a:ext cx="127891" cy="383676"/>
            <a:chOff x="1951211" y="1696244"/>
            <a:chExt cx="144016" cy="432048"/>
          </a:xfrm>
          <a:solidFill>
            <a:srgbClr val="99FF66"/>
          </a:solidFill>
        </p:grpSpPr>
        <p:sp>
          <p:nvSpPr>
            <p:cNvPr id="562" name="Flowchart: Delay 56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Isosceles Triangle 56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4" name="Flowchart: Delay 56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5" name="Isosceles Triangle 56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6" name="Group 273"/>
          <p:cNvGrpSpPr>
            <a:grpSpLocks noChangeAspect="1"/>
          </p:cNvGrpSpPr>
          <p:nvPr/>
        </p:nvGrpSpPr>
        <p:grpSpPr>
          <a:xfrm rot="2162564" flipV="1">
            <a:off x="1447357" y="2248347"/>
            <a:ext cx="127891" cy="383676"/>
            <a:chOff x="1951211" y="1696244"/>
            <a:chExt cx="144016" cy="432048"/>
          </a:xfrm>
          <a:solidFill>
            <a:srgbClr val="99FF66"/>
          </a:solidFill>
        </p:grpSpPr>
        <p:sp>
          <p:nvSpPr>
            <p:cNvPr id="567" name="Flowchart: Delay 56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8" name="Isosceles Triangle 56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9" name="Flowchart: Delay 56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0" name="Isosceles Triangle 56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1" name="Group 273"/>
          <p:cNvGrpSpPr>
            <a:grpSpLocks noChangeAspect="1"/>
          </p:cNvGrpSpPr>
          <p:nvPr/>
        </p:nvGrpSpPr>
        <p:grpSpPr>
          <a:xfrm rot="2152733" flipV="1">
            <a:off x="1972007" y="2241031"/>
            <a:ext cx="127891" cy="383676"/>
            <a:chOff x="1951211" y="1696244"/>
            <a:chExt cx="144016" cy="432048"/>
          </a:xfrm>
          <a:solidFill>
            <a:srgbClr val="99FF66"/>
          </a:solidFill>
        </p:grpSpPr>
        <p:sp>
          <p:nvSpPr>
            <p:cNvPr id="572" name="Flowchart: Delay 57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3" name="Isosceles Triangle 5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4" name="Flowchart: Delay 57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5" name="Isosceles Triangle 574"/>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6" name="Group 273"/>
          <p:cNvGrpSpPr>
            <a:grpSpLocks noChangeAspect="1"/>
          </p:cNvGrpSpPr>
          <p:nvPr/>
        </p:nvGrpSpPr>
        <p:grpSpPr>
          <a:xfrm rot="931992" flipV="1">
            <a:off x="2307654" y="2243537"/>
            <a:ext cx="127891" cy="383676"/>
            <a:chOff x="1951211" y="1696244"/>
            <a:chExt cx="144016" cy="432048"/>
          </a:xfrm>
          <a:solidFill>
            <a:srgbClr val="99FF66"/>
          </a:solidFill>
        </p:grpSpPr>
        <p:sp>
          <p:nvSpPr>
            <p:cNvPr id="583" name="Flowchart: Delay 582"/>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4" name="Isosceles Triangle 58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5" name="Flowchart: Delay 58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2" name="Isosceles Triangle 591"/>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3" name="Group 273"/>
          <p:cNvGrpSpPr>
            <a:grpSpLocks noChangeAspect="1"/>
          </p:cNvGrpSpPr>
          <p:nvPr/>
        </p:nvGrpSpPr>
        <p:grpSpPr>
          <a:xfrm rot="20802524" flipV="1">
            <a:off x="2837255" y="2243537"/>
            <a:ext cx="127891" cy="383676"/>
            <a:chOff x="1951211" y="1696244"/>
            <a:chExt cx="144016" cy="432048"/>
          </a:xfrm>
          <a:solidFill>
            <a:srgbClr val="99FF66"/>
          </a:solidFill>
        </p:grpSpPr>
        <p:sp>
          <p:nvSpPr>
            <p:cNvPr id="594" name="Flowchart: Delay 59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5" name="Isosceles Triangle 59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6" name="Flowchart: Delay 59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7" name="Isosceles Triangle 596"/>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9" name="Group 273"/>
          <p:cNvGrpSpPr>
            <a:grpSpLocks noChangeAspect="1"/>
          </p:cNvGrpSpPr>
          <p:nvPr/>
        </p:nvGrpSpPr>
        <p:grpSpPr>
          <a:xfrm rot="19445097" flipV="1">
            <a:off x="3160715" y="2232563"/>
            <a:ext cx="127891" cy="383676"/>
            <a:chOff x="1951211" y="1696244"/>
            <a:chExt cx="144016" cy="432048"/>
          </a:xfrm>
          <a:solidFill>
            <a:srgbClr val="99FF66"/>
          </a:solidFill>
        </p:grpSpPr>
        <p:sp>
          <p:nvSpPr>
            <p:cNvPr id="600" name="Flowchart: Delay 5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1" name="Isosceles Triangle 6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2" name="Flowchart: Delay 60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3" name="Isosceles Triangle 60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4" name="Group 273"/>
          <p:cNvGrpSpPr>
            <a:grpSpLocks noChangeAspect="1"/>
          </p:cNvGrpSpPr>
          <p:nvPr/>
        </p:nvGrpSpPr>
        <p:grpSpPr>
          <a:xfrm rot="19282634" flipV="1">
            <a:off x="3665923" y="2258169"/>
            <a:ext cx="127891" cy="383676"/>
            <a:chOff x="1951211" y="1696244"/>
            <a:chExt cx="144016" cy="432048"/>
          </a:xfrm>
          <a:solidFill>
            <a:srgbClr val="99FF66"/>
          </a:solidFill>
        </p:grpSpPr>
        <p:sp>
          <p:nvSpPr>
            <p:cNvPr id="605" name="Flowchart: Delay 60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6" name="Isosceles Triangle 60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5" name="Flowchart: Delay 61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7" name="Isosceles Triangle 61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9" name="Group 273"/>
          <p:cNvGrpSpPr>
            <a:grpSpLocks noChangeAspect="1"/>
          </p:cNvGrpSpPr>
          <p:nvPr/>
        </p:nvGrpSpPr>
        <p:grpSpPr>
          <a:xfrm rot="19489654" flipV="1">
            <a:off x="4100477" y="2228905"/>
            <a:ext cx="127891" cy="383676"/>
            <a:chOff x="1951211" y="1696244"/>
            <a:chExt cx="144016" cy="432048"/>
          </a:xfrm>
          <a:solidFill>
            <a:srgbClr val="99FF66"/>
          </a:solidFill>
        </p:grpSpPr>
        <p:sp>
          <p:nvSpPr>
            <p:cNvPr id="621" name="Flowchart: Delay 62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2" name="Isosceles Triangle 6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4" name="Flowchart: Delay 62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03" name="Rectangle 702"/>
          <p:cNvSpPr/>
          <p:nvPr/>
        </p:nvSpPr>
        <p:spPr bwMode="auto">
          <a:xfrm>
            <a:off x="8000519"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04" name="Straight Connector 703"/>
          <p:cNvCxnSpPr/>
          <p:nvPr/>
        </p:nvCxnSpPr>
        <p:spPr bwMode="auto">
          <a:xfrm>
            <a:off x="836055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5" name="Rectangle 704"/>
          <p:cNvSpPr/>
          <p:nvPr/>
        </p:nvSpPr>
        <p:spPr bwMode="auto">
          <a:xfrm>
            <a:off x="6927394"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06" name="Straight Connector 705"/>
          <p:cNvCxnSpPr/>
          <p:nvPr/>
        </p:nvCxnSpPr>
        <p:spPr bwMode="auto">
          <a:xfrm>
            <a:off x="728743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7" name="Straight Connector 706"/>
          <p:cNvCxnSpPr>
            <a:endCxn id="703" idx="2"/>
          </p:cNvCxnSpPr>
          <p:nvPr/>
        </p:nvCxnSpPr>
        <p:spPr bwMode="auto">
          <a:xfrm flipH="1">
            <a:off x="8364057" y="2632348"/>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708" name="Isosceles Triangle 707"/>
          <p:cNvSpPr/>
          <p:nvPr/>
        </p:nvSpPr>
        <p:spPr bwMode="auto">
          <a:xfrm>
            <a:off x="821619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9" name="Trapezoid 708"/>
          <p:cNvSpPr/>
          <p:nvPr/>
        </p:nvSpPr>
        <p:spPr bwMode="auto">
          <a:xfrm>
            <a:off x="8216198" y="3414149"/>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0" name="Isosceles Triangle 709"/>
          <p:cNvSpPr/>
          <p:nvPr/>
        </p:nvSpPr>
        <p:spPr bwMode="auto">
          <a:xfrm>
            <a:off x="714341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1" name="Trapezoid 710"/>
          <p:cNvSpPr/>
          <p:nvPr/>
        </p:nvSpPr>
        <p:spPr bwMode="auto">
          <a:xfrm>
            <a:off x="7143416" y="3414149"/>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12" name="Straight Connector 711"/>
          <p:cNvCxnSpPr/>
          <p:nvPr/>
        </p:nvCxnSpPr>
        <p:spPr bwMode="auto">
          <a:xfrm>
            <a:off x="7229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3" name="Straight Connector 712"/>
          <p:cNvCxnSpPr/>
          <p:nvPr/>
        </p:nvCxnSpPr>
        <p:spPr bwMode="auto">
          <a:xfrm>
            <a:off x="730145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4" name="Straight Connector 713"/>
          <p:cNvCxnSpPr/>
          <p:nvPr/>
        </p:nvCxnSpPr>
        <p:spPr bwMode="auto">
          <a:xfrm>
            <a:off x="737346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5" name="Straight Connector 714"/>
          <p:cNvCxnSpPr/>
          <p:nvPr/>
        </p:nvCxnSpPr>
        <p:spPr bwMode="auto">
          <a:xfrm>
            <a:off x="84268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6" name="Straight Connector 715"/>
          <p:cNvCxnSpPr/>
          <p:nvPr/>
        </p:nvCxnSpPr>
        <p:spPr bwMode="auto">
          <a:xfrm>
            <a:off x="82827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7" name="Straight Connector 716"/>
          <p:cNvCxnSpPr/>
          <p:nvPr/>
        </p:nvCxnSpPr>
        <p:spPr bwMode="auto">
          <a:xfrm>
            <a:off x="83548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18" name="Freeform 717"/>
          <p:cNvSpPr/>
          <p:nvPr/>
        </p:nvSpPr>
        <p:spPr bwMode="auto">
          <a:xfrm>
            <a:off x="7071410"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9" name="TextBox 718"/>
          <p:cNvSpPr txBox="1"/>
          <p:nvPr/>
        </p:nvSpPr>
        <p:spPr>
          <a:xfrm>
            <a:off x="7623047" y="241690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720" name="TextBox 719"/>
          <p:cNvSpPr txBox="1"/>
          <p:nvPr/>
        </p:nvSpPr>
        <p:spPr>
          <a:xfrm>
            <a:off x="6998766" y="241690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21" name="TextBox 720"/>
          <p:cNvSpPr txBox="1"/>
          <p:nvPr/>
        </p:nvSpPr>
        <p:spPr>
          <a:xfrm>
            <a:off x="8557676"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722" name="TextBox 721"/>
          <p:cNvSpPr txBox="1"/>
          <p:nvPr/>
        </p:nvSpPr>
        <p:spPr>
          <a:xfrm>
            <a:off x="7863497"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723" name="Rectangle 722"/>
          <p:cNvSpPr/>
          <p:nvPr/>
        </p:nvSpPr>
        <p:spPr bwMode="auto">
          <a:xfrm>
            <a:off x="8928992"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24" name="Freeform 723"/>
          <p:cNvSpPr/>
          <p:nvPr/>
        </p:nvSpPr>
        <p:spPr bwMode="auto">
          <a:xfrm>
            <a:off x="9073008"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25" name="Straight Connector 724"/>
          <p:cNvCxnSpPr/>
          <p:nvPr/>
        </p:nvCxnSpPr>
        <p:spPr bwMode="auto">
          <a:xfrm>
            <a:off x="930365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26" name="Rectangle 725"/>
          <p:cNvSpPr/>
          <p:nvPr/>
        </p:nvSpPr>
        <p:spPr bwMode="auto">
          <a:xfrm>
            <a:off x="599065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27" name="Straight Connector 726"/>
          <p:cNvCxnSpPr/>
          <p:nvPr/>
        </p:nvCxnSpPr>
        <p:spPr bwMode="auto">
          <a:xfrm>
            <a:off x="6343876"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8" name="Straight Connector 727"/>
          <p:cNvCxnSpPr>
            <a:endCxn id="726" idx="2"/>
          </p:cNvCxnSpPr>
          <p:nvPr/>
        </p:nvCxnSpPr>
        <p:spPr bwMode="auto">
          <a:xfrm>
            <a:off x="6141664"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729" name="Isosceles Triangle 728"/>
          <p:cNvSpPr/>
          <p:nvPr/>
        </p:nvSpPr>
        <p:spPr bwMode="auto">
          <a:xfrm>
            <a:off x="915964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0" name="Trapezoid 729"/>
          <p:cNvSpPr/>
          <p:nvPr/>
        </p:nvSpPr>
        <p:spPr bwMode="auto">
          <a:xfrm>
            <a:off x="9162558" y="3414149"/>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a:off x="6205928"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2" name="Trapezoid 731"/>
          <p:cNvSpPr/>
          <p:nvPr/>
        </p:nvSpPr>
        <p:spPr bwMode="auto">
          <a:xfrm>
            <a:off x="6205926" y="3414149"/>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3" name="TextBox 732"/>
          <p:cNvSpPr txBox="1"/>
          <p:nvPr/>
        </p:nvSpPr>
        <p:spPr>
          <a:xfrm>
            <a:off x="6783377" y="241690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734" name="TextBox 733"/>
          <p:cNvSpPr txBox="1"/>
          <p:nvPr/>
        </p:nvSpPr>
        <p:spPr>
          <a:xfrm>
            <a:off x="5991289" y="241690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735" name="TextBox 734"/>
          <p:cNvSpPr txBox="1"/>
          <p:nvPr/>
        </p:nvSpPr>
        <p:spPr>
          <a:xfrm>
            <a:off x="9486785"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36" name="TextBox 735"/>
          <p:cNvSpPr txBox="1"/>
          <p:nvPr/>
        </p:nvSpPr>
        <p:spPr>
          <a:xfrm>
            <a:off x="9040891"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737" name="TextBox 736"/>
          <p:cNvSpPr txBox="1"/>
          <p:nvPr/>
        </p:nvSpPr>
        <p:spPr>
          <a:xfrm>
            <a:off x="7713590" y="190998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738" name="Freeform 737"/>
          <p:cNvSpPr/>
          <p:nvPr/>
        </p:nvSpPr>
        <p:spPr bwMode="auto">
          <a:xfrm>
            <a:off x="6567353" y="1894637"/>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9" name="TextBox 738"/>
          <p:cNvSpPr txBox="1"/>
          <p:nvPr/>
        </p:nvSpPr>
        <p:spPr>
          <a:xfrm>
            <a:off x="6423337"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740" name="TextBox 739"/>
          <p:cNvSpPr txBox="1"/>
          <p:nvPr/>
        </p:nvSpPr>
        <p:spPr>
          <a:xfrm>
            <a:off x="9015625"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741" name="Straight Connector 740"/>
          <p:cNvCxnSpPr/>
          <p:nvPr/>
        </p:nvCxnSpPr>
        <p:spPr bwMode="auto">
          <a:xfrm flipH="1">
            <a:off x="6134669"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42" name="Straight Connector 741"/>
          <p:cNvCxnSpPr/>
          <p:nvPr/>
        </p:nvCxnSpPr>
        <p:spPr bwMode="auto">
          <a:xfrm>
            <a:off x="9152011"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743" name="Straight Connector 742"/>
          <p:cNvCxnSpPr/>
          <p:nvPr/>
        </p:nvCxnSpPr>
        <p:spPr bwMode="auto">
          <a:xfrm>
            <a:off x="8151529"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44" name="Straight Connector 743"/>
          <p:cNvCxnSpPr/>
          <p:nvPr/>
        </p:nvCxnSpPr>
        <p:spPr bwMode="auto">
          <a:xfrm flipH="1">
            <a:off x="7071409"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745" name="Freeform 744"/>
          <p:cNvSpPr/>
          <p:nvPr/>
        </p:nvSpPr>
        <p:spPr bwMode="auto">
          <a:xfrm>
            <a:off x="7503457" y="2205533"/>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46" name="TextBox 745"/>
          <p:cNvSpPr txBox="1"/>
          <p:nvPr/>
        </p:nvSpPr>
        <p:spPr>
          <a:xfrm>
            <a:off x="8007513"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747" name="TextBox 746"/>
          <p:cNvSpPr txBox="1"/>
          <p:nvPr/>
        </p:nvSpPr>
        <p:spPr>
          <a:xfrm>
            <a:off x="7287433"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748" name="TextBox 747"/>
          <p:cNvSpPr txBox="1"/>
          <p:nvPr/>
        </p:nvSpPr>
        <p:spPr>
          <a:xfrm>
            <a:off x="7719481"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749" name="Straight Connector 748"/>
          <p:cNvCxnSpPr/>
          <p:nvPr/>
        </p:nvCxnSpPr>
        <p:spPr bwMode="auto">
          <a:xfrm>
            <a:off x="935083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0" name="Straight Connector 749"/>
          <p:cNvCxnSpPr/>
          <p:nvPr/>
        </p:nvCxnSpPr>
        <p:spPr bwMode="auto">
          <a:xfrm>
            <a:off x="920682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1" name="Straight Connector 750"/>
          <p:cNvCxnSpPr/>
          <p:nvPr/>
        </p:nvCxnSpPr>
        <p:spPr bwMode="auto">
          <a:xfrm>
            <a:off x="927882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2" name="Straight Connector 751"/>
          <p:cNvCxnSpPr/>
          <p:nvPr/>
        </p:nvCxnSpPr>
        <p:spPr bwMode="auto">
          <a:xfrm>
            <a:off x="643988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629587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636788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5" name="Group 273"/>
          <p:cNvGrpSpPr>
            <a:grpSpLocks noChangeAspect="1"/>
          </p:cNvGrpSpPr>
          <p:nvPr/>
        </p:nvGrpSpPr>
        <p:grpSpPr>
          <a:xfrm rot="2404024" flipV="1">
            <a:off x="6297611" y="2172188"/>
            <a:ext cx="127891" cy="383676"/>
            <a:chOff x="1951211" y="1696244"/>
            <a:chExt cx="144016" cy="432048"/>
          </a:xfrm>
          <a:solidFill>
            <a:srgbClr val="99FF66"/>
          </a:solidFill>
        </p:grpSpPr>
        <p:sp>
          <p:nvSpPr>
            <p:cNvPr id="756" name="Flowchart: Delay 75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Isosceles Triangle 75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8" name="Flowchart: Delay 75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9" name="Isosceles Triangle 75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0" name="Group 273"/>
          <p:cNvGrpSpPr>
            <a:grpSpLocks noChangeAspect="1"/>
          </p:cNvGrpSpPr>
          <p:nvPr/>
        </p:nvGrpSpPr>
        <p:grpSpPr>
          <a:xfrm rot="2162564" flipV="1">
            <a:off x="6639563" y="2230716"/>
            <a:ext cx="127891" cy="383676"/>
            <a:chOff x="1951211" y="1696244"/>
            <a:chExt cx="144016" cy="432048"/>
          </a:xfrm>
          <a:solidFill>
            <a:srgbClr val="99FF66"/>
          </a:solidFill>
        </p:grpSpPr>
        <p:sp>
          <p:nvSpPr>
            <p:cNvPr id="761" name="Flowchart: Delay 76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2" name="Isosceles Triangle 7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3" name="Flowchart: Delay 76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4" name="Isosceles Triangle 76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273"/>
          <p:cNvGrpSpPr>
            <a:grpSpLocks noChangeAspect="1"/>
          </p:cNvGrpSpPr>
          <p:nvPr/>
        </p:nvGrpSpPr>
        <p:grpSpPr>
          <a:xfrm rot="2152733" flipV="1">
            <a:off x="7164213" y="2223400"/>
            <a:ext cx="127891" cy="383676"/>
            <a:chOff x="1951211" y="1696244"/>
            <a:chExt cx="144016" cy="432048"/>
          </a:xfrm>
          <a:solidFill>
            <a:srgbClr val="99FF66"/>
          </a:solidFill>
        </p:grpSpPr>
        <p:sp>
          <p:nvSpPr>
            <p:cNvPr id="766" name="Flowchart: Delay 76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7" name="Isosceles Triangle 76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8" name="Flowchart: Delay 76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9" name="Isosceles Triangle 76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70" name="Group 273"/>
          <p:cNvGrpSpPr>
            <a:grpSpLocks noChangeAspect="1"/>
          </p:cNvGrpSpPr>
          <p:nvPr/>
        </p:nvGrpSpPr>
        <p:grpSpPr>
          <a:xfrm rot="931992" flipV="1">
            <a:off x="7499860" y="2225906"/>
            <a:ext cx="127891" cy="383676"/>
            <a:chOff x="1951211" y="1696244"/>
            <a:chExt cx="144016" cy="432048"/>
          </a:xfrm>
          <a:solidFill>
            <a:srgbClr val="99FF66"/>
          </a:solidFill>
        </p:grpSpPr>
        <p:sp>
          <p:nvSpPr>
            <p:cNvPr id="771" name="Flowchart: Delay 77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2" name="Isosceles Triangle 77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Flowchart: Delay 77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Isosceles Triangle 773"/>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75" name="Group 273"/>
          <p:cNvGrpSpPr>
            <a:grpSpLocks noChangeAspect="1"/>
          </p:cNvGrpSpPr>
          <p:nvPr/>
        </p:nvGrpSpPr>
        <p:grpSpPr>
          <a:xfrm rot="20802524" flipV="1">
            <a:off x="8029461" y="2225906"/>
            <a:ext cx="127891" cy="383676"/>
            <a:chOff x="1951211" y="1696244"/>
            <a:chExt cx="144016" cy="432048"/>
          </a:xfrm>
          <a:solidFill>
            <a:srgbClr val="99FF66"/>
          </a:solidFill>
        </p:grpSpPr>
        <p:sp>
          <p:nvSpPr>
            <p:cNvPr id="776" name="Flowchart: Delay 77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Isosceles Triangle 7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Flowchart: Delay 77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9" name="Isosceles Triangle 77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0" name="Group 273"/>
          <p:cNvGrpSpPr>
            <a:grpSpLocks noChangeAspect="1"/>
          </p:cNvGrpSpPr>
          <p:nvPr/>
        </p:nvGrpSpPr>
        <p:grpSpPr>
          <a:xfrm rot="19445097" flipV="1">
            <a:off x="8352921" y="2214932"/>
            <a:ext cx="127891" cy="383676"/>
            <a:chOff x="1951211" y="1696244"/>
            <a:chExt cx="144016" cy="432048"/>
          </a:xfrm>
          <a:solidFill>
            <a:srgbClr val="99FF66"/>
          </a:solidFill>
        </p:grpSpPr>
        <p:sp>
          <p:nvSpPr>
            <p:cNvPr id="781" name="Flowchart: Delay 78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Isosceles Triangle 7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3" name="Flowchart: Delay 78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4" name="Isosceles Triangle 78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5" name="Group 273"/>
          <p:cNvGrpSpPr>
            <a:grpSpLocks noChangeAspect="1"/>
          </p:cNvGrpSpPr>
          <p:nvPr/>
        </p:nvGrpSpPr>
        <p:grpSpPr>
          <a:xfrm rot="19282634" flipV="1">
            <a:off x="8858129" y="2240538"/>
            <a:ext cx="127891" cy="383676"/>
            <a:chOff x="1951211" y="1696244"/>
            <a:chExt cx="144016" cy="432048"/>
          </a:xfrm>
          <a:solidFill>
            <a:srgbClr val="99FF66"/>
          </a:solidFill>
        </p:grpSpPr>
        <p:sp>
          <p:nvSpPr>
            <p:cNvPr id="786" name="Flowchart: Delay 78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7" name="Isosceles Triangle 78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8" name="Flowchart: Delay 78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9" name="Isosceles Triangle 78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0" name="Group 273"/>
          <p:cNvGrpSpPr>
            <a:grpSpLocks noChangeAspect="1"/>
          </p:cNvGrpSpPr>
          <p:nvPr/>
        </p:nvGrpSpPr>
        <p:grpSpPr>
          <a:xfrm rot="19489654" flipV="1">
            <a:off x="9292683" y="2211274"/>
            <a:ext cx="127891" cy="383676"/>
            <a:chOff x="1951211" y="1696244"/>
            <a:chExt cx="144016" cy="432048"/>
          </a:xfrm>
          <a:solidFill>
            <a:srgbClr val="99FF66"/>
          </a:solidFill>
        </p:grpSpPr>
        <p:sp>
          <p:nvSpPr>
            <p:cNvPr id="791" name="Flowchart: Delay 79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2" name="Isosceles Triangle 7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3" name="Flowchart: Delay 79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4" name="Isosceles Triangle 793"/>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Legend</a:t>
            </a:r>
            <a:endParaRPr lang="en-US" dirty="0"/>
          </a:p>
        </p:txBody>
      </p:sp>
      <p:sp>
        <p:nvSpPr>
          <p:cNvPr id="3" name="Content Placeholder 2"/>
          <p:cNvSpPr>
            <a:spLocks noGrp="1"/>
          </p:cNvSpPr>
          <p:nvPr>
            <p:ph idx="1"/>
          </p:nvPr>
        </p:nvSpPr>
        <p:spPr/>
        <p:txBody>
          <a:bodyPr/>
          <a:lstStyle/>
          <a:p>
            <a:pPr marL="0" indent="0"/>
            <a:r>
              <a:rPr lang="en-GB" dirty="0" smtClean="0"/>
              <a:t>The configurations in this presentation require the use of a more compact modelling method than provided by the 802.1Q models</a:t>
            </a:r>
          </a:p>
          <a:p>
            <a:pPr marL="0" indent="0"/>
            <a:r>
              <a:rPr lang="en-GB" dirty="0" smtClean="0"/>
              <a:t>For this reason the next slides present alternative presentations for the various XXP ports specified in 802.1Q</a:t>
            </a:r>
          </a:p>
          <a:p>
            <a:pPr marL="0" indent="0"/>
            <a:r>
              <a:rPr lang="en-GB" dirty="0" smtClean="0"/>
              <a:t>Those alternative presentations focus on the MEP, MIP and multiplexing/</a:t>
            </a:r>
            <a:r>
              <a:rPr lang="en-GB" dirty="0" err="1" smtClean="0"/>
              <a:t>demultiplexing</a:t>
            </a:r>
            <a:r>
              <a:rPr lang="en-GB" dirty="0" smtClean="0"/>
              <a:t> (MUX) functionality within those XXP ports and port pairs</a:t>
            </a:r>
          </a:p>
          <a:p>
            <a:pPr marL="0" indent="0"/>
            <a:r>
              <a:rPr lang="en-GB" dirty="0" smtClean="0"/>
              <a:t>The alternative presentation of the PIP-CBP port pair assumes the support of the basic functionality specified in clause 5.7/802.1Q, supporting single domain PBB networks with IB BEB and BCB nodes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2" name="Rectangle 1011"/>
          <p:cNvSpPr/>
          <p:nvPr/>
        </p:nvSpPr>
        <p:spPr bwMode="auto">
          <a:xfrm>
            <a:off x="411145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680881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0" name="Group 251"/>
          <p:cNvGrpSpPr/>
          <p:nvPr/>
        </p:nvGrpSpPr>
        <p:grpSpPr>
          <a:xfrm>
            <a:off x="5119564" y="5728692"/>
            <a:ext cx="216024" cy="216023"/>
            <a:chOff x="9209112" y="7464897"/>
            <a:chExt cx="432048" cy="216023"/>
          </a:xfrm>
          <a:solidFill>
            <a:srgbClr val="66FF33"/>
          </a:solidFill>
        </p:grpSpPr>
        <p:sp>
          <p:nvSpPr>
            <p:cNvPr id="1021" name="Flowchart: Delay 10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5" name="Group 254"/>
          <p:cNvGrpSpPr/>
          <p:nvPr/>
        </p:nvGrpSpPr>
        <p:grpSpPr>
          <a:xfrm>
            <a:off x="5407596" y="5728692"/>
            <a:ext cx="216024" cy="216023"/>
            <a:chOff x="9209112" y="7464897"/>
            <a:chExt cx="432048" cy="216023"/>
          </a:xfrm>
          <a:solidFill>
            <a:srgbClr val="66FF33"/>
          </a:solidFill>
        </p:grpSpPr>
        <p:sp>
          <p:nvSpPr>
            <p:cNvPr id="1026" name="Flowchart: Delay 102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30" name="Group 257"/>
          <p:cNvGrpSpPr/>
          <p:nvPr/>
        </p:nvGrpSpPr>
        <p:grpSpPr>
          <a:xfrm>
            <a:off x="5695628" y="5728692"/>
            <a:ext cx="216024" cy="216023"/>
            <a:chOff x="9209112" y="7464897"/>
            <a:chExt cx="432048" cy="216023"/>
          </a:xfrm>
          <a:solidFill>
            <a:srgbClr val="66FF33"/>
          </a:solidFill>
        </p:grpSpPr>
        <p:sp>
          <p:nvSpPr>
            <p:cNvPr id="1031" name="Flowchart: Delay 103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35" name="Group 267"/>
          <p:cNvGrpSpPr/>
          <p:nvPr/>
        </p:nvGrpSpPr>
        <p:grpSpPr>
          <a:xfrm>
            <a:off x="4183459" y="5728692"/>
            <a:ext cx="216024" cy="216023"/>
            <a:chOff x="9209112" y="7464897"/>
            <a:chExt cx="432048" cy="216023"/>
          </a:xfrm>
          <a:solidFill>
            <a:srgbClr val="66FF33"/>
          </a:solidFill>
        </p:grpSpPr>
        <p:sp>
          <p:nvSpPr>
            <p:cNvPr id="1036" name="Flowchart: Delay 103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40" name="Group 270"/>
          <p:cNvGrpSpPr/>
          <p:nvPr/>
        </p:nvGrpSpPr>
        <p:grpSpPr>
          <a:xfrm>
            <a:off x="4471491" y="5728692"/>
            <a:ext cx="216024" cy="216023"/>
            <a:chOff x="9209112" y="7464897"/>
            <a:chExt cx="432048" cy="216023"/>
          </a:xfrm>
          <a:solidFill>
            <a:srgbClr val="66FF33"/>
          </a:solidFill>
        </p:grpSpPr>
        <p:sp>
          <p:nvSpPr>
            <p:cNvPr id="1041" name="Flowchart: Delay 104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45" name="Group 273"/>
          <p:cNvGrpSpPr/>
          <p:nvPr/>
        </p:nvGrpSpPr>
        <p:grpSpPr>
          <a:xfrm>
            <a:off x="4759523" y="5728692"/>
            <a:ext cx="216024" cy="216023"/>
            <a:chOff x="9209112" y="7464897"/>
            <a:chExt cx="432048" cy="216023"/>
          </a:xfrm>
          <a:solidFill>
            <a:srgbClr val="66FF33"/>
          </a:solidFill>
        </p:grpSpPr>
        <p:sp>
          <p:nvSpPr>
            <p:cNvPr id="1046" name="Flowchart: Delay 104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sp>
        <p:nvSpPr>
          <p:cNvPr id="5" name="Rectangle 4"/>
          <p:cNvSpPr/>
          <p:nvPr/>
        </p:nvSpPr>
        <p:spPr bwMode="auto">
          <a:xfrm>
            <a:off x="87051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870512" y="29283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870512" y="27123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Connector 7"/>
          <p:cNvCxnSpPr/>
          <p:nvPr/>
        </p:nvCxnSpPr>
        <p:spPr bwMode="auto">
          <a:xfrm>
            <a:off x="1806616" y="314441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Rectangle 8"/>
          <p:cNvSpPr/>
          <p:nvPr/>
        </p:nvSpPr>
        <p:spPr bwMode="auto">
          <a:xfrm>
            <a:off x="870512" y="336044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870512" y="357646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870512" y="379248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87051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87051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5854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115854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151858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51858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flipV="1">
            <a:off x="1037819"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Isosceles Triangle 18"/>
          <p:cNvSpPr/>
          <p:nvPr/>
        </p:nvSpPr>
        <p:spPr bwMode="auto">
          <a:xfrm flipV="1">
            <a:off x="2319056"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 name="Rectangle 19"/>
          <p:cNvSpPr/>
          <p:nvPr/>
        </p:nvSpPr>
        <p:spPr bwMode="auto">
          <a:xfrm>
            <a:off x="180719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8066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21666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216665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245468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245468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a:off x="187862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51"/>
          <p:cNvGrpSpPr/>
          <p:nvPr/>
        </p:nvGrpSpPr>
        <p:grpSpPr>
          <a:xfrm>
            <a:off x="1878624" y="1704256"/>
            <a:ext cx="216024" cy="216023"/>
            <a:chOff x="9209112" y="7464897"/>
            <a:chExt cx="432048" cy="216023"/>
          </a:xfrm>
        </p:grpSpPr>
        <p:sp>
          <p:nvSpPr>
            <p:cNvPr id="41" name="Flowchart: Delay 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 name="Isosceles Triangle 29"/>
          <p:cNvSpPr/>
          <p:nvPr/>
        </p:nvSpPr>
        <p:spPr bwMode="auto">
          <a:xfrm flipV="1">
            <a:off x="187862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Isosceles Triangle 30"/>
          <p:cNvSpPr/>
          <p:nvPr/>
        </p:nvSpPr>
        <p:spPr bwMode="auto">
          <a:xfrm>
            <a:off x="215174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2" name="Group 254"/>
          <p:cNvGrpSpPr/>
          <p:nvPr/>
        </p:nvGrpSpPr>
        <p:grpSpPr>
          <a:xfrm>
            <a:off x="2151749" y="1704256"/>
            <a:ext cx="216024" cy="216023"/>
            <a:chOff x="9209112" y="7464897"/>
            <a:chExt cx="432048" cy="216023"/>
          </a:xfrm>
        </p:grpSpPr>
        <p:sp>
          <p:nvSpPr>
            <p:cNvPr id="39" name="Flowchart: Delay 38"/>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 name="Flowchart: Delay 39"/>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3" name="Isosceles Triangle 32"/>
          <p:cNvSpPr/>
          <p:nvPr/>
        </p:nvSpPr>
        <p:spPr bwMode="auto">
          <a:xfrm flipV="1">
            <a:off x="215174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245468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5" name="Group 257"/>
          <p:cNvGrpSpPr/>
          <p:nvPr/>
        </p:nvGrpSpPr>
        <p:grpSpPr>
          <a:xfrm>
            <a:off x="2454688" y="1704256"/>
            <a:ext cx="216024" cy="216023"/>
            <a:chOff x="9209112" y="7464897"/>
            <a:chExt cx="432048" cy="216023"/>
          </a:xfrm>
        </p:grpSpPr>
        <p:sp>
          <p:nvSpPr>
            <p:cNvPr id="37" name="Flowchart: Delay 3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Flowchart: Delay 3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 name="Isosceles Triangle 35"/>
          <p:cNvSpPr/>
          <p:nvPr/>
        </p:nvSpPr>
        <p:spPr bwMode="auto">
          <a:xfrm flipV="1">
            <a:off x="245468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92761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5" name="Group 267"/>
          <p:cNvGrpSpPr/>
          <p:nvPr/>
        </p:nvGrpSpPr>
        <p:grpSpPr>
          <a:xfrm>
            <a:off x="927613" y="1704256"/>
            <a:ext cx="216024" cy="216023"/>
            <a:chOff x="9209112" y="7464897"/>
            <a:chExt cx="432048" cy="216023"/>
          </a:xfrm>
        </p:grpSpPr>
        <p:sp>
          <p:nvSpPr>
            <p:cNvPr id="57" name="Flowchart: Delay 5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 name="Flowchart: Delay 5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6" name="Isosceles Triangle 45"/>
          <p:cNvSpPr/>
          <p:nvPr/>
        </p:nvSpPr>
        <p:spPr bwMode="auto">
          <a:xfrm flipV="1">
            <a:off x="92761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Isosceles Triangle 46"/>
          <p:cNvSpPr/>
          <p:nvPr/>
        </p:nvSpPr>
        <p:spPr bwMode="auto">
          <a:xfrm>
            <a:off x="121564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8" name="Group 270"/>
          <p:cNvGrpSpPr/>
          <p:nvPr/>
        </p:nvGrpSpPr>
        <p:grpSpPr>
          <a:xfrm>
            <a:off x="1215645" y="1704256"/>
            <a:ext cx="216024" cy="216023"/>
            <a:chOff x="9209112" y="7464897"/>
            <a:chExt cx="432048" cy="216023"/>
          </a:xfrm>
        </p:grpSpPr>
        <p:sp>
          <p:nvSpPr>
            <p:cNvPr id="55" name="Flowchart: Delay 54"/>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Flowchart: Delay 55"/>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9" name="Isosceles Triangle 48"/>
          <p:cNvSpPr/>
          <p:nvPr/>
        </p:nvSpPr>
        <p:spPr bwMode="auto">
          <a:xfrm flipV="1">
            <a:off x="121564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 name="Isosceles Triangle 49"/>
          <p:cNvSpPr/>
          <p:nvPr/>
        </p:nvSpPr>
        <p:spPr bwMode="auto">
          <a:xfrm>
            <a:off x="15185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1" name="Group 273"/>
          <p:cNvGrpSpPr/>
          <p:nvPr/>
        </p:nvGrpSpPr>
        <p:grpSpPr>
          <a:xfrm>
            <a:off x="1518584" y="1704256"/>
            <a:ext cx="216024" cy="216023"/>
            <a:chOff x="9209112" y="7464897"/>
            <a:chExt cx="432048" cy="216023"/>
          </a:xfrm>
        </p:grpSpPr>
        <p:sp>
          <p:nvSpPr>
            <p:cNvPr id="53" name="Flowchart: Delay 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lowchart: Delay 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 name="Isosceles Triangle 51"/>
          <p:cNvSpPr/>
          <p:nvPr/>
        </p:nvSpPr>
        <p:spPr bwMode="auto">
          <a:xfrm flipV="1">
            <a:off x="15185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8" name="Isosceles Triangle 127"/>
          <p:cNvSpPr/>
          <p:nvPr/>
        </p:nvSpPr>
        <p:spPr bwMode="auto">
          <a:xfrm flipV="1">
            <a:off x="1670984"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0" name="Rectangle 129"/>
          <p:cNvSpPr/>
          <p:nvPr/>
        </p:nvSpPr>
        <p:spPr bwMode="auto">
          <a:xfrm>
            <a:off x="411087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4110872" y="29283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4110872" y="27123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5046976" y="314441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4" name="Rectangle 133"/>
          <p:cNvSpPr/>
          <p:nvPr/>
        </p:nvSpPr>
        <p:spPr bwMode="auto">
          <a:xfrm>
            <a:off x="4110872" y="336044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4110872" y="357646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4110872" y="379248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411087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a:off x="411087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a:off x="439890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a:off x="439890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475894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475894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Isosceles Triangle 142"/>
          <p:cNvSpPr/>
          <p:nvPr/>
        </p:nvSpPr>
        <p:spPr bwMode="auto">
          <a:xfrm flipV="1">
            <a:off x="4278179"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Isosceles Triangle 143"/>
          <p:cNvSpPr/>
          <p:nvPr/>
        </p:nvSpPr>
        <p:spPr bwMode="auto">
          <a:xfrm flipV="1">
            <a:off x="5559416"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5" name="Rectangle 144"/>
          <p:cNvSpPr/>
          <p:nvPr/>
        </p:nvSpPr>
        <p:spPr bwMode="auto">
          <a:xfrm>
            <a:off x="50475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Rectangle 145"/>
          <p:cNvSpPr/>
          <p:nvPr/>
        </p:nvSpPr>
        <p:spPr bwMode="auto">
          <a:xfrm>
            <a:off x="504697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7" name="Rectangle 146"/>
          <p:cNvSpPr/>
          <p:nvPr/>
        </p:nvSpPr>
        <p:spPr bwMode="auto">
          <a:xfrm>
            <a:off x="540701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8" name="Rectangle 147"/>
          <p:cNvSpPr/>
          <p:nvPr/>
        </p:nvSpPr>
        <p:spPr bwMode="auto">
          <a:xfrm>
            <a:off x="54070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569504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569504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Isosceles Triangle 150"/>
          <p:cNvSpPr/>
          <p:nvPr/>
        </p:nvSpPr>
        <p:spPr bwMode="auto">
          <a:xfrm>
            <a:off x="51189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2" name="Group 251"/>
          <p:cNvGrpSpPr/>
          <p:nvPr/>
        </p:nvGrpSpPr>
        <p:grpSpPr>
          <a:xfrm>
            <a:off x="5118984" y="1704256"/>
            <a:ext cx="216024" cy="216023"/>
            <a:chOff x="9209112" y="7464897"/>
            <a:chExt cx="432048" cy="216023"/>
          </a:xfrm>
        </p:grpSpPr>
        <p:sp>
          <p:nvSpPr>
            <p:cNvPr id="153" name="Flowchart: Delay 1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Flowchart: Delay 1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5" name="Isosceles Triangle 154"/>
          <p:cNvSpPr/>
          <p:nvPr/>
        </p:nvSpPr>
        <p:spPr bwMode="auto">
          <a:xfrm flipV="1">
            <a:off x="51189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Isosceles Triangle 155"/>
          <p:cNvSpPr/>
          <p:nvPr/>
        </p:nvSpPr>
        <p:spPr bwMode="auto">
          <a:xfrm>
            <a:off x="539210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7" name="Group 254"/>
          <p:cNvGrpSpPr/>
          <p:nvPr/>
        </p:nvGrpSpPr>
        <p:grpSpPr>
          <a:xfrm>
            <a:off x="5392109" y="1704256"/>
            <a:ext cx="216024" cy="216023"/>
            <a:chOff x="9209112" y="7464897"/>
            <a:chExt cx="432048" cy="216023"/>
          </a:xfrm>
        </p:grpSpPr>
        <p:sp>
          <p:nvSpPr>
            <p:cNvPr id="158" name="Flowchart: Delay 15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0" name="Isosceles Triangle 159"/>
          <p:cNvSpPr/>
          <p:nvPr/>
        </p:nvSpPr>
        <p:spPr bwMode="auto">
          <a:xfrm flipV="1">
            <a:off x="539210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a:off x="569504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2" name="Group 257"/>
          <p:cNvGrpSpPr/>
          <p:nvPr/>
        </p:nvGrpSpPr>
        <p:grpSpPr>
          <a:xfrm>
            <a:off x="5695048" y="1704256"/>
            <a:ext cx="216024" cy="216023"/>
            <a:chOff x="9209112" y="7464897"/>
            <a:chExt cx="432048" cy="216023"/>
          </a:xfrm>
        </p:grpSpPr>
        <p:sp>
          <p:nvSpPr>
            <p:cNvPr id="163" name="Flowchart: Delay 16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5" name="Isosceles Triangle 164"/>
          <p:cNvSpPr/>
          <p:nvPr/>
        </p:nvSpPr>
        <p:spPr bwMode="auto">
          <a:xfrm flipV="1">
            <a:off x="569504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416797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7" name="Group 267"/>
          <p:cNvGrpSpPr/>
          <p:nvPr/>
        </p:nvGrpSpPr>
        <p:grpSpPr>
          <a:xfrm>
            <a:off x="4167973" y="1704256"/>
            <a:ext cx="216024" cy="216023"/>
            <a:chOff x="9209112" y="7464897"/>
            <a:chExt cx="432048" cy="216023"/>
          </a:xfrm>
        </p:grpSpPr>
        <p:sp>
          <p:nvSpPr>
            <p:cNvPr id="168" name="Flowchart: Delay 16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Flowchart: Delay 16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0" name="Isosceles Triangle 169"/>
          <p:cNvSpPr/>
          <p:nvPr/>
        </p:nvSpPr>
        <p:spPr bwMode="auto">
          <a:xfrm flipV="1">
            <a:off x="416797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Isosceles Triangle 170"/>
          <p:cNvSpPr/>
          <p:nvPr/>
        </p:nvSpPr>
        <p:spPr bwMode="auto">
          <a:xfrm>
            <a:off x="445600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72" name="Group 270"/>
          <p:cNvGrpSpPr/>
          <p:nvPr/>
        </p:nvGrpSpPr>
        <p:grpSpPr>
          <a:xfrm>
            <a:off x="4456005" y="1704256"/>
            <a:ext cx="216024" cy="216023"/>
            <a:chOff x="9209112" y="7464897"/>
            <a:chExt cx="432048" cy="216023"/>
          </a:xfrm>
        </p:grpSpPr>
        <p:sp>
          <p:nvSpPr>
            <p:cNvPr id="173" name="Flowchart: Delay 17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4" name="Flowchart: Delay 17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5" name="Isosceles Triangle 174"/>
          <p:cNvSpPr/>
          <p:nvPr/>
        </p:nvSpPr>
        <p:spPr bwMode="auto">
          <a:xfrm flipV="1">
            <a:off x="445600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Isosceles Triangle 175"/>
          <p:cNvSpPr/>
          <p:nvPr/>
        </p:nvSpPr>
        <p:spPr bwMode="auto">
          <a:xfrm>
            <a:off x="475894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77" name="Group 273"/>
          <p:cNvGrpSpPr/>
          <p:nvPr/>
        </p:nvGrpSpPr>
        <p:grpSpPr>
          <a:xfrm>
            <a:off x="4758944" y="1704256"/>
            <a:ext cx="216024" cy="216023"/>
            <a:chOff x="9209112" y="7464897"/>
            <a:chExt cx="432048" cy="216023"/>
          </a:xfrm>
        </p:grpSpPr>
        <p:sp>
          <p:nvSpPr>
            <p:cNvPr id="178" name="Flowchart: Delay 17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9" name="Flowchart: Delay 17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0" name="Isosceles Triangle 179"/>
          <p:cNvSpPr/>
          <p:nvPr/>
        </p:nvSpPr>
        <p:spPr bwMode="auto">
          <a:xfrm flipV="1">
            <a:off x="475894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81" name="Group 180"/>
          <p:cNvGrpSpPr/>
          <p:nvPr/>
        </p:nvGrpSpPr>
        <p:grpSpPr>
          <a:xfrm>
            <a:off x="4110872" y="2272308"/>
            <a:ext cx="1872208" cy="1520180"/>
            <a:chOff x="2815307" y="3856484"/>
            <a:chExt cx="1872208" cy="1520180"/>
          </a:xfrm>
        </p:grpSpPr>
        <p:grpSp>
          <p:nvGrpSpPr>
            <p:cNvPr id="182" name="Group 181"/>
            <p:cNvGrpSpPr/>
            <p:nvPr/>
          </p:nvGrpSpPr>
          <p:grpSpPr>
            <a:xfrm>
              <a:off x="2815307" y="3864496"/>
              <a:ext cx="576064" cy="1512168"/>
              <a:chOff x="1447155" y="3864496"/>
              <a:chExt cx="864096" cy="1512168"/>
            </a:xfrm>
          </p:grpSpPr>
          <p:sp>
            <p:nvSpPr>
              <p:cNvPr id="189" name="TextBox 188"/>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90" name="Trapezoid 189"/>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83" name="Group 182"/>
            <p:cNvGrpSpPr/>
            <p:nvPr/>
          </p:nvGrpSpPr>
          <p:grpSpPr>
            <a:xfrm>
              <a:off x="3463379" y="3856484"/>
              <a:ext cx="576064" cy="1512168"/>
              <a:chOff x="1447155" y="3864496"/>
              <a:chExt cx="864096" cy="1512168"/>
            </a:xfrm>
          </p:grpSpPr>
          <p:sp>
            <p:nvSpPr>
              <p:cNvPr id="187" name="TextBox 186"/>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88" name="Trapezoid 187"/>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84" name="Group 183"/>
            <p:cNvGrpSpPr/>
            <p:nvPr/>
          </p:nvGrpSpPr>
          <p:grpSpPr>
            <a:xfrm>
              <a:off x="4111451" y="3856484"/>
              <a:ext cx="576064" cy="1512168"/>
              <a:chOff x="1447155" y="3864496"/>
              <a:chExt cx="864096" cy="1512168"/>
            </a:xfrm>
          </p:grpSpPr>
          <p:sp>
            <p:nvSpPr>
              <p:cNvPr id="185" name="TextBox 184"/>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86" name="Trapezoid 185"/>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sp>
        <p:nvSpPr>
          <p:cNvPr id="191" name="Isosceles Triangle 190"/>
          <p:cNvSpPr/>
          <p:nvPr/>
        </p:nvSpPr>
        <p:spPr bwMode="auto">
          <a:xfrm flipV="1">
            <a:off x="4911344"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Arrow Connector 192"/>
          <p:cNvCxnSpPr/>
          <p:nvPr/>
        </p:nvCxnSpPr>
        <p:spPr bwMode="auto">
          <a:xfrm>
            <a:off x="726495" y="1336204"/>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45709" y="2128292"/>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195" name="Straight Arrow Connector 194"/>
          <p:cNvCxnSpPr/>
          <p:nvPr/>
        </p:nvCxnSpPr>
        <p:spPr bwMode="auto">
          <a:xfrm>
            <a:off x="726495" y="3352428"/>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3630814"/>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198" name="TextBox 197"/>
          <p:cNvSpPr txBox="1"/>
          <p:nvPr/>
        </p:nvSpPr>
        <p:spPr>
          <a:xfrm>
            <a:off x="2814727" y="1624236"/>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99" name="TextBox 198"/>
          <p:cNvSpPr txBox="1"/>
          <p:nvPr/>
        </p:nvSpPr>
        <p:spPr>
          <a:xfrm>
            <a:off x="2742719" y="3784476"/>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200" name="Right Brace 199"/>
          <p:cNvSpPr/>
          <p:nvPr/>
        </p:nvSpPr>
        <p:spPr bwMode="auto">
          <a:xfrm>
            <a:off x="2814727" y="2272308"/>
            <a:ext cx="216024" cy="151216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3030751" y="2757780"/>
            <a:ext cx="1008112" cy="553998"/>
          </a:xfrm>
          <a:prstGeom prst="rect">
            <a:avLst/>
          </a:prstGeom>
          <a:noFill/>
        </p:spPr>
        <p:txBody>
          <a:bodyPr wrap="square" lIns="0" tIns="0" rIns="0" bIns="0" rtlCol="0">
            <a:spAutoFit/>
          </a:bodyPr>
          <a:lstStyle/>
          <a:p>
            <a:pPr algn="ctr"/>
            <a:r>
              <a:rPr lang="en-GB" sz="1200" b="0" dirty="0" smtClean="0"/>
              <a:t>SVLAN to BVLAN/TESI </a:t>
            </a:r>
            <a:r>
              <a:rPr lang="en-GB" sz="1200" b="0" dirty="0" err="1" smtClean="0"/>
              <a:t>muxes</a:t>
            </a:r>
            <a:endParaRPr lang="en-GB" sz="1200" b="0" dirty="0" smtClean="0"/>
          </a:p>
        </p:txBody>
      </p:sp>
      <p:sp>
        <p:nvSpPr>
          <p:cNvPr id="202" name="TextBox 201"/>
          <p:cNvSpPr txBox="1"/>
          <p:nvPr/>
        </p:nvSpPr>
        <p:spPr>
          <a:xfrm>
            <a:off x="8071311" y="2920960"/>
            <a:ext cx="1368152" cy="184666"/>
          </a:xfrm>
          <a:prstGeom prst="rect">
            <a:avLst/>
          </a:prstGeom>
          <a:noFill/>
        </p:spPr>
        <p:txBody>
          <a:bodyPr wrap="square" lIns="0" tIns="0" rIns="0" bIns="0" rtlCol="0">
            <a:spAutoFit/>
          </a:bodyPr>
          <a:lstStyle/>
          <a:p>
            <a:r>
              <a:rPr lang="en-GB" sz="1200" b="0" dirty="0" smtClean="0"/>
              <a:t>BVLAN/TESI MEP</a:t>
            </a:r>
            <a:endParaRPr lang="en-US" sz="1200" b="0" dirty="0" smtClean="0"/>
          </a:p>
        </p:txBody>
      </p:sp>
      <p:grpSp>
        <p:nvGrpSpPr>
          <p:cNvPr id="215" name="Group 52"/>
          <p:cNvGrpSpPr>
            <a:grpSpLocks noChangeAspect="1"/>
          </p:cNvGrpSpPr>
          <p:nvPr/>
        </p:nvGrpSpPr>
        <p:grpSpPr>
          <a:xfrm rot="10800000">
            <a:off x="6631732" y="6232197"/>
            <a:ext cx="575514" cy="575514"/>
            <a:chOff x="655067" y="5296644"/>
            <a:chExt cx="504056" cy="504056"/>
          </a:xfrm>
          <a:solidFill>
            <a:schemeClr val="bg1"/>
          </a:solidFill>
        </p:grpSpPr>
        <p:sp>
          <p:nvSpPr>
            <p:cNvPr id="918" name="Isosceles Triangle 91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9" name="Trapezoid 91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27" name="Straight Connector 226"/>
          <p:cNvCxnSpPr>
            <a:stCxn id="918" idx="0"/>
            <a:endCxn id="1314" idx="2"/>
          </p:cNvCxnSpPr>
          <p:nvPr/>
        </p:nvCxnSpPr>
        <p:spPr bwMode="auto">
          <a:xfrm>
            <a:off x="6919489" y="6807711"/>
            <a:ext cx="274" cy="14511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5" name="Group 13"/>
          <p:cNvGrpSpPr>
            <a:grpSpLocks noChangeAspect="1"/>
          </p:cNvGrpSpPr>
          <p:nvPr/>
        </p:nvGrpSpPr>
        <p:grpSpPr>
          <a:xfrm rot="10800000">
            <a:off x="6631152" y="2729577"/>
            <a:ext cx="383676" cy="383676"/>
            <a:chOff x="655067" y="5296644"/>
            <a:chExt cx="504056" cy="504056"/>
          </a:xfrm>
          <a:solidFill>
            <a:schemeClr val="bg1"/>
          </a:solidFill>
        </p:grpSpPr>
        <p:sp>
          <p:nvSpPr>
            <p:cNvPr id="862"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3"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76" name="Group 16"/>
          <p:cNvGrpSpPr>
            <a:grpSpLocks noChangeAspect="1"/>
          </p:cNvGrpSpPr>
          <p:nvPr/>
        </p:nvGrpSpPr>
        <p:grpSpPr>
          <a:xfrm rot="10800000">
            <a:off x="7110747" y="2729577"/>
            <a:ext cx="383676" cy="383676"/>
            <a:chOff x="655067" y="5296644"/>
            <a:chExt cx="504056" cy="504056"/>
          </a:xfrm>
          <a:solidFill>
            <a:schemeClr val="bg1"/>
          </a:solidFill>
        </p:grpSpPr>
        <p:sp>
          <p:nvSpPr>
            <p:cNvPr id="860"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77" name="Group 19"/>
          <p:cNvGrpSpPr>
            <a:grpSpLocks noChangeAspect="1"/>
          </p:cNvGrpSpPr>
          <p:nvPr/>
        </p:nvGrpSpPr>
        <p:grpSpPr>
          <a:xfrm rot="10800000">
            <a:off x="7590342" y="2729577"/>
            <a:ext cx="383676" cy="383676"/>
            <a:chOff x="655067" y="5296644"/>
            <a:chExt cx="504056" cy="504056"/>
          </a:xfrm>
          <a:solidFill>
            <a:schemeClr val="bg1"/>
          </a:solidFill>
        </p:grpSpPr>
        <p:sp>
          <p:nvSpPr>
            <p:cNvPr id="858" name="Isosceles Triangle 85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9" name="Trapezoid 8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1" name="Straight Connector 280"/>
          <p:cNvCxnSpPr/>
          <p:nvPr/>
        </p:nvCxnSpPr>
        <p:spPr bwMode="auto">
          <a:xfrm rot="10800000" flipV="1">
            <a:off x="6822990"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2" name="Straight Connector 281"/>
          <p:cNvCxnSpPr/>
          <p:nvPr/>
        </p:nvCxnSpPr>
        <p:spPr bwMode="auto">
          <a:xfrm rot="10800000" flipV="1">
            <a:off x="7302585"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3" name="Straight Connector 282"/>
          <p:cNvCxnSpPr>
            <a:stCxn id="858" idx="0"/>
          </p:cNvCxnSpPr>
          <p:nvPr/>
        </p:nvCxnSpPr>
        <p:spPr bwMode="auto">
          <a:xfrm rot="10800000" flipV="1">
            <a:off x="7782181"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2" name="Straight Connector 841"/>
          <p:cNvCxnSpPr/>
          <p:nvPr/>
        </p:nvCxnSpPr>
        <p:spPr bwMode="auto">
          <a:xfrm rot="10800000">
            <a:off x="7399524"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3" name="Straight Connector 842"/>
          <p:cNvCxnSpPr/>
          <p:nvPr/>
        </p:nvCxnSpPr>
        <p:spPr bwMode="auto">
          <a:xfrm rot="10800000">
            <a:off x="7303605"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4" name="Straight Connector 843"/>
          <p:cNvCxnSpPr/>
          <p:nvPr/>
        </p:nvCxnSpPr>
        <p:spPr bwMode="auto">
          <a:xfrm rot="10800000">
            <a:off x="7207686"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5" name="Straight Connector 844"/>
          <p:cNvCxnSpPr/>
          <p:nvPr/>
        </p:nvCxnSpPr>
        <p:spPr bwMode="auto">
          <a:xfrm rot="10800000">
            <a:off x="6728090"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6" name="Straight Connector 845"/>
          <p:cNvCxnSpPr/>
          <p:nvPr/>
        </p:nvCxnSpPr>
        <p:spPr bwMode="auto">
          <a:xfrm rot="10800000">
            <a:off x="6919928"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7" name="Straight Connector 846"/>
          <p:cNvCxnSpPr/>
          <p:nvPr/>
        </p:nvCxnSpPr>
        <p:spPr bwMode="auto">
          <a:xfrm rot="10800000">
            <a:off x="6824009"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8" name="Straight Connector 847"/>
          <p:cNvCxnSpPr/>
          <p:nvPr/>
        </p:nvCxnSpPr>
        <p:spPr bwMode="auto">
          <a:xfrm rot="10800000">
            <a:off x="7687281"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rot="10800000">
            <a:off x="7879119"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0" name="Straight Connector 849"/>
          <p:cNvCxnSpPr/>
          <p:nvPr/>
        </p:nvCxnSpPr>
        <p:spPr bwMode="auto">
          <a:xfrm rot="10800000">
            <a:off x="7783200"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6919489"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823570"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727651"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7111327"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7015408"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3" name="Group 782"/>
          <p:cNvGrpSpPr/>
          <p:nvPr/>
        </p:nvGrpSpPr>
        <p:grpSpPr>
          <a:xfrm>
            <a:off x="7147452" y="2249983"/>
            <a:ext cx="317190" cy="383676"/>
            <a:chOff x="4277907" y="2848372"/>
            <a:chExt cx="238120" cy="288032"/>
          </a:xfrm>
        </p:grpSpPr>
        <p:grpSp>
          <p:nvGrpSpPr>
            <p:cNvPr id="550" name="Group 263"/>
            <p:cNvGrpSpPr>
              <a:grpSpLocks noChangeAspect="1"/>
            </p:cNvGrpSpPr>
            <p:nvPr/>
          </p:nvGrpSpPr>
          <p:grpSpPr>
            <a:xfrm>
              <a:off x="4277907" y="2848372"/>
              <a:ext cx="96010" cy="288032"/>
              <a:chOff x="1951211" y="1696244"/>
              <a:chExt cx="144016" cy="432048"/>
            </a:xfrm>
          </p:grpSpPr>
          <p:sp>
            <p:nvSpPr>
              <p:cNvPr id="561" name="Flowchart: Delay 56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2" name="Isosceles Triangle 56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Flowchart: Delay 56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4" name="Isosceles Triangle 56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1" name="Group 264"/>
            <p:cNvGrpSpPr>
              <a:grpSpLocks noChangeAspect="1"/>
            </p:cNvGrpSpPr>
            <p:nvPr/>
          </p:nvGrpSpPr>
          <p:grpSpPr>
            <a:xfrm>
              <a:off x="4346157" y="2848372"/>
              <a:ext cx="96010" cy="288032"/>
              <a:chOff x="1951211" y="1696244"/>
              <a:chExt cx="144016" cy="432048"/>
            </a:xfrm>
          </p:grpSpPr>
          <p:sp>
            <p:nvSpPr>
              <p:cNvPr id="557" name="Flowchart: Delay 55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8" name="Isosceles Triangle 55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9" name="Flowchart: Delay 55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0" name="Isosceles Triangle 55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2" name="Group 273"/>
            <p:cNvGrpSpPr>
              <a:grpSpLocks noChangeAspect="1"/>
            </p:cNvGrpSpPr>
            <p:nvPr/>
          </p:nvGrpSpPr>
          <p:grpSpPr>
            <a:xfrm>
              <a:off x="4420017" y="2848372"/>
              <a:ext cx="96010" cy="288032"/>
              <a:chOff x="1951211" y="1696244"/>
              <a:chExt cx="144016" cy="432048"/>
            </a:xfrm>
          </p:grpSpPr>
          <p:sp>
            <p:nvSpPr>
              <p:cNvPr id="553" name="Flowchart: Delay 55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4" name="Isosceles Triangle 55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5" name="Flowchart: Delay 55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6" name="Isosceles Triangle 55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4" name="Group 798"/>
          <p:cNvGrpSpPr/>
          <p:nvPr/>
        </p:nvGrpSpPr>
        <p:grpSpPr>
          <a:xfrm>
            <a:off x="7626278" y="2249983"/>
            <a:ext cx="317190" cy="383676"/>
            <a:chOff x="4277907" y="2848372"/>
            <a:chExt cx="238120" cy="288032"/>
          </a:xfrm>
        </p:grpSpPr>
        <p:grpSp>
          <p:nvGrpSpPr>
            <p:cNvPr id="535" name="Group 263"/>
            <p:cNvGrpSpPr>
              <a:grpSpLocks noChangeAspect="1"/>
            </p:cNvGrpSpPr>
            <p:nvPr/>
          </p:nvGrpSpPr>
          <p:grpSpPr>
            <a:xfrm>
              <a:off x="4277907" y="2848372"/>
              <a:ext cx="96010" cy="288032"/>
              <a:chOff x="1951211" y="1696244"/>
              <a:chExt cx="144016" cy="432048"/>
            </a:xfrm>
          </p:grpSpPr>
          <p:sp>
            <p:nvSpPr>
              <p:cNvPr id="546" name="Flowchart: Delay 5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7" name="Isosceles Triangle 5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8" name="Flowchart: Delay 5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6" name="Group 264"/>
            <p:cNvGrpSpPr>
              <a:grpSpLocks noChangeAspect="1"/>
            </p:cNvGrpSpPr>
            <p:nvPr/>
          </p:nvGrpSpPr>
          <p:grpSpPr>
            <a:xfrm>
              <a:off x="4346157" y="2848372"/>
              <a:ext cx="96010" cy="288032"/>
              <a:chOff x="1951211" y="1696244"/>
              <a:chExt cx="144016" cy="432048"/>
            </a:xfrm>
          </p:grpSpPr>
          <p:sp>
            <p:nvSpPr>
              <p:cNvPr id="542" name="Flowchart: Delay 5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Flowchart: Delay 5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a:off x="4420017" y="2848372"/>
              <a:ext cx="96010" cy="288032"/>
              <a:chOff x="1951211" y="1696244"/>
              <a:chExt cx="144016" cy="432048"/>
            </a:xfrm>
          </p:grpSpPr>
          <p:sp>
            <p:nvSpPr>
              <p:cNvPr id="538" name="Flowchart: Delay 5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Isosceles Triangle 5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6" name="Group 830"/>
          <p:cNvGrpSpPr/>
          <p:nvPr/>
        </p:nvGrpSpPr>
        <p:grpSpPr>
          <a:xfrm>
            <a:off x="6660384" y="2249983"/>
            <a:ext cx="317190" cy="383676"/>
            <a:chOff x="4277907" y="2848372"/>
            <a:chExt cx="238120" cy="288032"/>
          </a:xfrm>
        </p:grpSpPr>
        <p:grpSp>
          <p:nvGrpSpPr>
            <p:cNvPr id="505" name="Group 263"/>
            <p:cNvGrpSpPr>
              <a:grpSpLocks noChangeAspect="1"/>
            </p:cNvGrpSpPr>
            <p:nvPr/>
          </p:nvGrpSpPr>
          <p:grpSpPr>
            <a:xfrm>
              <a:off x="4277907" y="2848372"/>
              <a:ext cx="96010" cy="288032"/>
              <a:chOff x="1951211" y="1696244"/>
              <a:chExt cx="144016" cy="432048"/>
            </a:xfrm>
          </p:grpSpPr>
          <p:sp>
            <p:nvSpPr>
              <p:cNvPr id="516" name="Flowchart: Delay 51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8" name="Flowchart: Delay 51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9" name="Isosceles Triangle 51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6" name="Group 264"/>
            <p:cNvGrpSpPr>
              <a:grpSpLocks noChangeAspect="1"/>
            </p:cNvGrpSpPr>
            <p:nvPr/>
          </p:nvGrpSpPr>
          <p:grpSpPr>
            <a:xfrm>
              <a:off x="4346157" y="2848372"/>
              <a:ext cx="96010" cy="288032"/>
              <a:chOff x="1951211" y="1696244"/>
              <a:chExt cx="144016" cy="432048"/>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7" name="Group 273"/>
            <p:cNvGrpSpPr>
              <a:grpSpLocks noChangeAspect="1"/>
            </p:cNvGrpSpPr>
            <p:nvPr/>
          </p:nvGrpSpPr>
          <p:grpSpPr>
            <a:xfrm>
              <a:off x="4420017" y="2848372"/>
              <a:ext cx="96010" cy="288032"/>
              <a:chOff x="1951211" y="1696244"/>
              <a:chExt cx="144016" cy="432048"/>
            </a:xfrm>
          </p:grpSpPr>
          <p:sp>
            <p:nvSpPr>
              <p:cNvPr id="508" name="Flowchart: Delay 50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9" name="Isosceles Triangle 50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0" name="Flowchart: Delay 50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1" name="Isosceles Triangle 51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7" name="Group 953"/>
          <p:cNvGrpSpPr/>
          <p:nvPr/>
        </p:nvGrpSpPr>
        <p:grpSpPr>
          <a:xfrm>
            <a:off x="6663455" y="5752602"/>
            <a:ext cx="511567" cy="383676"/>
            <a:chOff x="2335066" y="5800700"/>
            <a:chExt cx="384042" cy="288032"/>
          </a:xfrm>
        </p:grpSpPr>
        <p:grpSp>
          <p:nvGrpSpPr>
            <p:cNvPr id="480" name="Group 263"/>
            <p:cNvGrpSpPr>
              <a:grpSpLocks noChangeAspect="1"/>
            </p:cNvGrpSpPr>
            <p:nvPr/>
          </p:nvGrpSpPr>
          <p:grpSpPr>
            <a:xfrm>
              <a:off x="2335066" y="5800700"/>
              <a:ext cx="96010" cy="288032"/>
              <a:chOff x="1951211" y="1696244"/>
              <a:chExt cx="144016" cy="432048"/>
            </a:xfrm>
            <a:solidFill>
              <a:srgbClr val="99FF66"/>
            </a:solidFill>
          </p:grpSpPr>
          <p:sp>
            <p:nvSpPr>
              <p:cNvPr id="501" name="Flowchart: Delay 50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2" name="Isosceles Triangle 50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3" name="Flowchart: Delay 50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4" name="Isosceles Triangle 50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1" name="Group 264"/>
            <p:cNvGrpSpPr>
              <a:grpSpLocks noChangeAspect="1"/>
            </p:cNvGrpSpPr>
            <p:nvPr/>
          </p:nvGrpSpPr>
          <p:grpSpPr>
            <a:xfrm>
              <a:off x="2408079" y="5800700"/>
              <a:ext cx="96010" cy="288032"/>
              <a:chOff x="1951211" y="1696244"/>
              <a:chExt cx="144016" cy="432048"/>
            </a:xfrm>
            <a:solidFill>
              <a:srgbClr val="99FF66"/>
            </a:solidFill>
          </p:grpSpPr>
          <p:sp>
            <p:nvSpPr>
              <p:cNvPr id="497" name="Flowchart: Delay 49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9" name="Flowchart: Delay 49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0" name="Isosceles Triangle 49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2" name="Group 273"/>
            <p:cNvGrpSpPr>
              <a:grpSpLocks noChangeAspect="1"/>
            </p:cNvGrpSpPr>
            <p:nvPr/>
          </p:nvGrpSpPr>
          <p:grpSpPr>
            <a:xfrm>
              <a:off x="2481939" y="5800700"/>
              <a:ext cx="96010" cy="288032"/>
              <a:chOff x="1951211" y="1696244"/>
              <a:chExt cx="144016" cy="432048"/>
            </a:xfrm>
            <a:solidFill>
              <a:srgbClr val="99FF66"/>
            </a:solidFill>
          </p:grpSpPr>
          <p:sp>
            <p:nvSpPr>
              <p:cNvPr id="493" name="Flowchart: Delay 49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4" name="Isosceles Triangle 49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5" name="Flowchart: Delay 49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6" name="Isosceles Triangle 49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3" name="Group 273"/>
            <p:cNvGrpSpPr>
              <a:grpSpLocks noChangeAspect="1"/>
            </p:cNvGrpSpPr>
            <p:nvPr/>
          </p:nvGrpSpPr>
          <p:grpSpPr>
            <a:xfrm>
              <a:off x="2551466" y="5800700"/>
              <a:ext cx="96010" cy="288032"/>
              <a:chOff x="1951211" y="1696244"/>
              <a:chExt cx="144016" cy="432048"/>
            </a:xfrm>
            <a:solidFill>
              <a:srgbClr val="99FF66"/>
            </a:solidFill>
          </p:grpSpPr>
          <p:sp>
            <p:nvSpPr>
              <p:cNvPr id="489" name="Flowchart: Delay 48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0" name="Isosceles Triangle 48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1" name="Flowchart: Delay 49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2" name="Isosceles Triangle 49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a:off x="2623098" y="5800700"/>
              <a:ext cx="96010" cy="288032"/>
              <a:chOff x="1951211" y="1696244"/>
              <a:chExt cx="144016" cy="432048"/>
            </a:xfrm>
            <a:solidFill>
              <a:srgbClr val="99FF66"/>
            </a:solidFill>
          </p:grpSpPr>
          <p:sp>
            <p:nvSpPr>
              <p:cNvPr id="485" name="Flowchart: Delay 48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6" name="Isosceles Triangle 48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7" name="Flowchart: Delay 48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8" name="Isosceles Triangle 48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38" name="TextBox 937"/>
          <p:cNvSpPr txBox="1"/>
          <p:nvPr/>
        </p:nvSpPr>
        <p:spPr>
          <a:xfrm>
            <a:off x="8071311" y="2344316"/>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41" name="Right Brace 940"/>
          <p:cNvSpPr/>
          <p:nvPr/>
        </p:nvSpPr>
        <p:spPr bwMode="auto">
          <a:xfrm>
            <a:off x="6127095" y="13362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518" idx="0"/>
          </p:cNvCxnSpPr>
          <p:nvPr/>
        </p:nvCxnSpPr>
        <p:spPr bwMode="auto">
          <a:xfrm>
            <a:off x="6271111" y="1804256"/>
            <a:ext cx="389274" cy="6695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6127095" y="3784476"/>
            <a:ext cx="144016" cy="3960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944" idx="1"/>
            <a:endCxn id="862" idx="5"/>
          </p:cNvCxnSpPr>
          <p:nvPr/>
        </p:nvCxnSpPr>
        <p:spPr bwMode="auto">
          <a:xfrm flipV="1">
            <a:off x="6271111" y="2921415"/>
            <a:ext cx="455960" cy="10610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6127095" y="2272308"/>
            <a:ext cx="144016" cy="151216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863" idx="3"/>
          </p:cNvCxnSpPr>
          <p:nvPr/>
        </p:nvCxnSpPr>
        <p:spPr bwMode="auto">
          <a:xfrm flipV="1">
            <a:off x="6271111" y="2784388"/>
            <a:ext cx="387362" cy="24400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8071311" y="2663706"/>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sp>
        <p:nvSpPr>
          <p:cNvPr id="955" name="Rectangle 954"/>
          <p:cNvSpPr/>
          <p:nvPr/>
        </p:nvSpPr>
        <p:spPr bwMode="auto">
          <a:xfrm>
            <a:off x="87109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680881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4" name="Group 251"/>
          <p:cNvGrpSpPr/>
          <p:nvPr/>
        </p:nvGrpSpPr>
        <p:grpSpPr>
          <a:xfrm>
            <a:off x="1879204" y="5728692"/>
            <a:ext cx="216024" cy="216023"/>
            <a:chOff x="9209112" y="7464897"/>
            <a:chExt cx="432048" cy="216023"/>
          </a:xfrm>
          <a:solidFill>
            <a:srgbClr val="66FF33"/>
          </a:solidFill>
        </p:grpSpPr>
        <p:sp>
          <p:nvSpPr>
            <p:cNvPr id="976" name="Flowchart: Delay 9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7" name="Group 254"/>
          <p:cNvGrpSpPr/>
          <p:nvPr/>
        </p:nvGrpSpPr>
        <p:grpSpPr>
          <a:xfrm>
            <a:off x="2167236" y="5728692"/>
            <a:ext cx="216024" cy="216023"/>
            <a:chOff x="9209112" y="7464897"/>
            <a:chExt cx="432048" cy="216023"/>
          </a:xfrm>
          <a:solidFill>
            <a:srgbClr val="66FF33"/>
          </a:solidFill>
        </p:grpSpPr>
        <p:sp>
          <p:nvSpPr>
            <p:cNvPr id="974" name="Flowchart: Delay 97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70" name="Group 257"/>
          <p:cNvGrpSpPr/>
          <p:nvPr/>
        </p:nvGrpSpPr>
        <p:grpSpPr>
          <a:xfrm>
            <a:off x="2455268" y="5728692"/>
            <a:ext cx="216024" cy="216023"/>
            <a:chOff x="9209112" y="7464897"/>
            <a:chExt cx="432048" cy="216023"/>
          </a:xfrm>
          <a:solidFill>
            <a:srgbClr val="66FF33"/>
          </a:solidFill>
        </p:grpSpPr>
        <p:sp>
          <p:nvSpPr>
            <p:cNvPr id="972" name="Flowchart: Delay 97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0" name="Group 267"/>
          <p:cNvGrpSpPr/>
          <p:nvPr/>
        </p:nvGrpSpPr>
        <p:grpSpPr>
          <a:xfrm>
            <a:off x="943099" y="5728692"/>
            <a:ext cx="216024" cy="216023"/>
            <a:chOff x="9209112" y="7464897"/>
            <a:chExt cx="432048" cy="216023"/>
          </a:xfrm>
          <a:solidFill>
            <a:srgbClr val="66FF33"/>
          </a:solidFill>
        </p:grpSpPr>
        <p:sp>
          <p:nvSpPr>
            <p:cNvPr id="992" name="Flowchart: Delay 99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3" name="Group 270"/>
          <p:cNvGrpSpPr/>
          <p:nvPr/>
        </p:nvGrpSpPr>
        <p:grpSpPr>
          <a:xfrm>
            <a:off x="1231131" y="5728692"/>
            <a:ext cx="216024" cy="216023"/>
            <a:chOff x="9209112" y="7464897"/>
            <a:chExt cx="432048" cy="216023"/>
          </a:xfrm>
          <a:solidFill>
            <a:srgbClr val="66FF33"/>
          </a:solidFill>
        </p:grpSpPr>
        <p:sp>
          <p:nvSpPr>
            <p:cNvPr id="990" name="Flowchart: Delay 98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6" name="Group 273"/>
          <p:cNvGrpSpPr/>
          <p:nvPr/>
        </p:nvGrpSpPr>
        <p:grpSpPr>
          <a:xfrm>
            <a:off x="1519163" y="5728692"/>
            <a:ext cx="216024" cy="216023"/>
            <a:chOff x="9209112" y="7464897"/>
            <a:chExt cx="432048" cy="216023"/>
          </a:xfrm>
          <a:solidFill>
            <a:srgbClr val="66FF33"/>
          </a:solidFill>
        </p:grpSpPr>
        <p:sp>
          <p:nvSpPr>
            <p:cNvPr id="988" name="Flowchart: Delay 98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5368652"/>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6214" y="6443935"/>
            <a:ext cx="370294" cy="215444"/>
          </a:xfrm>
          <a:prstGeom prst="rect">
            <a:avLst/>
          </a:prstGeom>
          <a:solidFill>
            <a:schemeClr val="bg1"/>
          </a:solidFill>
        </p:spPr>
        <p:txBody>
          <a:bodyPr wrap="none" lIns="0" tIns="0" rIns="0" bIns="0" rtlCol="0">
            <a:spAutoFit/>
          </a:bodyPr>
          <a:lstStyle/>
          <a:p>
            <a:r>
              <a:rPr lang="en-GB" sz="1400" dirty="0" smtClean="0"/>
              <a:t>PNP</a:t>
            </a:r>
            <a:endParaRPr lang="en-US" sz="1400" dirty="0" smtClean="0"/>
          </a:p>
        </p:txBody>
      </p:sp>
      <p:grpSp>
        <p:nvGrpSpPr>
          <p:cNvPr id="999" name="Group 998"/>
          <p:cNvGrpSpPr/>
          <p:nvPr/>
        </p:nvGrpSpPr>
        <p:grpSpPr>
          <a:xfrm>
            <a:off x="4111451" y="6304756"/>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5656684"/>
            <a:ext cx="1008112" cy="369332"/>
          </a:xfrm>
          <a:prstGeom prst="rect">
            <a:avLst/>
          </a:prstGeom>
          <a:noFill/>
        </p:spPr>
        <p:txBody>
          <a:bodyPr wrap="square" lIns="0" tIns="0" rIns="0" bIns="0" rtlCol="0">
            <a:spAutoFit/>
          </a:bodyPr>
          <a:lstStyle/>
          <a:p>
            <a:pPr algn="ctr"/>
            <a:r>
              <a:rPr lang="en-GB" sz="1200" b="0" dirty="0" smtClean="0"/>
              <a:t>BVLAN /TESI MEP &amp; MIP</a:t>
            </a:r>
          </a:p>
        </p:txBody>
      </p:sp>
      <p:sp>
        <p:nvSpPr>
          <p:cNvPr id="1009" name="TextBox 1008"/>
          <p:cNvSpPr txBox="1"/>
          <p:nvPr/>
        </p:nvSpPr>
        <p:spPr>
          <a:xfrm>
            <a:off x="2743299" y="6736804"/>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6304756"/>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6367472"/>
            <a:ext cx="1008112" cy="369332"/>
          </a:xfrm>
          <a:prstGeom prst="rect">
            <a:avLst/>
          </a:prstGeom>
          <a:noFill/>
        </p:spPr>
        <p:txBody>
          <a:bodyPr wrap="square" lIns="0" tIns="0" rIns="0" bIns="0" rtlCol="0">
            <a:spAutoFit/>
          </a:bodyPr>
          <a:lstStyle/>
          <a:p>
            <a:pPr algn="ctr"/>
            <a:r>
              <a:rPr lang="en-GB" sz="1200" b="0" dirty="0" smtClean="0"/>
              <a:t>BVLAN/TESI to Link </a:t>
            </a:r>
            <a:r>
              <a:rPr lang="en-GB" sz="1200" b="0" dirty="0" err="1" smtClean="0"/>
              <a:t>mux</a:t>
            </a:r>
            <a:endParaRPr lang="en-GB" sz="1200" b="0" dirty="0" smtClean="0"/>
          </a:p>
        </p:txBody>
      </p:sp>
      <p:sp>
        <p:nvSpPr>
          <p:cNvPr id="1050" name="Right Brace 1049"/>
          <p:cNvSpPr/>
          <p:nvPr/>
        </p:nvSpPr>
        <p:spPr bwMode="auto">
          <a:xfrm>
            <a:off x="6127675" y="5368652"/>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503" idx="0"/>
          </p:cNvCxnSpPr>
          <p:nvPr/>
        </p:nvCxnSpPr>
        <p:spPr bwMode="auto">
          <a:xfrm>
            <a:off x="6271691" y="5836704"/>
            <a:ext cx="391765" cy="13971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6772808"/>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6304756"/>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919" idx="3"/>
          </p:cNvCxnSpPr>
          <p:nvPr/>
        </p:nvCxnSpPr>
        <p:spPr bwMode="auto">
          <a:xfrm flipV="1">
            <a:off x="6271691" y="6314413"/>
            <a:ext cx="401022" cy="22436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918" idx="5"/>
          </p:cNvCxnSpPr>
          <p:nvPr/>
        </p:nvCxnSpPr>
        <p:spPr bwMode="auto">
          <a:xfrm flipV="1">
            <a:off x="6271691" y="6519954"/>
            <a:ext cx="503919" cy="4148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63" name="TextBox 1062"/>
          <p:cNvSpPr txBox="1"/>
          <p:nvPr/>
        </p:nvSpPr>
        <p:spPr>
          <a:xfrm>
            <a:off x="7351811" y="6593368"/>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1064" name="TextBox 1063"/>
          <p:cNvSpPr txBox="1"/>
          <p:nvPr/>
        </p:nvSpPr>
        <p:spPr>
          <a:xfrm>
            <a:off x="7351811" y="5872708"/>
            <a:ext cx="1584176" cy="184666"/>
          </a:xfrm>
          <a:prstGeom prst="rect">
            <a:avLst/>
          </a:prstGeom>
          <a:noFill/>
        </p:spPr>
        <p:txBody>
          <a:bodyPr wrap="square" lIns="0" tIns="0" rIns="0" bIns="0" rtlCol="0">
            <a:spAutoFit/>
          </a:bodyPr>
          <a:lstStyle/>
          <a:p>
            <a:r>
              <a:rPr lang="en-GB" sz="1200" b="0" dirty="0" smtClean="0"/>
              <a:t>BVLAN/TESI MEP/MIP</a:t>
            </a:r>
            <a:endParaRPr lang="en-US" sz="1200" b="0" dirty="0" smtClean="0"/>
          </a:p>
        </p:txBody>
      </p:sp>
      <p:sp>
        <p:nvSpPr>
          <p:cNvPr id="1065" name="Rectangle 1064"/>
          <p:cNvSpPr/>
          <p:nvPr/>
        </p:nvSpPr>
        <p:spPr>
          <a:xfrm>
            <a:off x="7351811" y="6304756"/>
            <a:ext cx="1152128" cy="184666"/>
          </a:xfrm>
          <a:prstGeom prst="rect">
            <a:avLst/>
          </a:prstGeom>
          <a:noFill/>
        </p:spPr>
        <p:txBody>
          <a:bodyPr wrap="square" lIns="0" tIns="0" rIns="0" bIns="0" rtlCol="0">
            <a:spAutoFit/>
          </a:bodyPr>
          <a:lstStyle/>
          <a:p>
            <a:r>
              <a:rPr lang="en-GB" sz="1200" b="0" dirty="0" smtClean="0"/>
              <a:t>BVLAN </a:t>
            </a:r>
            <a:r>
              <a:rPr lang="en-GB" sz="1200" b="0" dirty="0" err="1" smtClean="0"/>
              <a:t>mux</a:t>
            </a:r>
            <a:endParaRPr lang="en-US" sz="1200" b="0" dirty="0" smtClean="0"/>
          </a:p>
        </p:txBody>
      </p:sp>
      <p:grpSp>
        <p:nvGrpSpPr>
          <p:cNvPr id="1312" name="Group 61"/>
          <p:cNvGrpSpPr>
            <a:grpSpLocks noChangeAspect="1"/>
          </p:cNvGrpSpPr>
          <p:nvPr/>
        </p:nvGrpSpPr>
        <p:grpSpPr>
          <a:xfrm flipH="1" flipV="1">
            <a:off x="6631731" y="6952828"/>
            <a:ext cx="576064" cy="504056"/>
            <a:chOff x="718074" y="5296644"/>
            <a:chExt cx="504056" cy="504056"/>
          </a:xfrm>
          <a:solidFill>
            <a:schemeClr val="bg1"/>
          </a:solidFill>
        </p:grpSpPr>
        <p:sp>
          <p:nvSpPr>
            <p:cNvPr id="1313" name="Isosceles Triangle 1312"/>
            <p:cNvSpPr/>
            <p:nvPr/>
          </p:nvSpPr>
          <p:spPr bwMode="auto">
            <a:xfrm>
              <a:off x="718074" y="5296644"/>
              <a:ext cx="504056" cy="504056"/>
            </a:xfrm>
            <a:prstGeom prst="triangle">
              <a:avLst>
                <a:gd name="adj" fmla="val 50000"/>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14" name="Trapezoid 469"/>
            <p:cNvSpPr/>
            <p:nvPr/>
          </p:nvSpPr>
          <p:spPr bwMode="auto">
            <a:xfrm>
              <a:off x="718074" y="5656684"/>
              <a:ext cx="504056" cy="144016"/>
            </a:xfrm>
            <a:prstGeom prst="trapezoid">
              <a:avLst>
                <a:gd name="adj" fmla="val 57782"/>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15" name="Straight Connector 1314"/>
          <p:cNvCxnSpPr>
            <a:endCxn id="1313" idx="0"/>
          </p:cNvCxnSpPr>
          <p:nvPr/>
        </p:nvCxnSpPr>
        <p:spPr bwMode="auto">
          <a:xfrm flipV="1">
            <a:off x="6919763" y="74568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16" name="Right Brace 1315"/>
          <p:cNvSpPr/>
          <p:nvPr/>
        </p:nvSpPr>
        <p:spPr bwMode="auto">
          <a:xfrm>
            <a:off x="6127675" y="7085285"/>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17" name="Straight Arrow Connector 1316"/>
          <p:cNvCxnSpPr>
            <a:stCxn id="1316" idx="1"/>
            <a:endCxn id="1314" idx="3"/>
          </p:cNvCxnSpPr>
          <p:nvPr/>
        </p:nvCxnSpPr>
        <p:spPr bwMode="auto">
          <a:xfrm flipV="1">
            <a:off x="6271691" y="7024836"/>
            <a:ext cx="401648" cy="17424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18" name="Right Brace 1317"/>
          <p:cNvSpPr/>
          <p:nvPr/>
        </p:nvSpPr>
        <p:spPr bwMode="auto">
          <a:xfrm>
            <a:off x="6127675" y="731850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19" name="Straight Arrow Connector 1318"/>
          <p:cNvCxnSpPr>
            <a:stCxn id="1318" idx="1"/>
            <a:endCxn id="1313" idx="5"/>
          </p:cNvCxnSpPr>
          <p:nvPr/>
        </p:nvCxnSpPr>
        <p:spPr bwMode="auto">
          <a:xfrm flipV="1">
            <a:off x="6271691" y="7204856"/>
            <a:ext cx="504056" cy="22744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20" name="TextBox 1319"/>
          <p:cNvSpPr txBox="1"/>
          <p:nvPr/>
        </p:nvSpPr>
        <p:spPr>
          <a:xfrm>
            <a:off x="7351811" y="7168852"/>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340" name="Isosceles Triangle 17"/>
          <p:cNvSpPr/>
          <p:nvPr/>
        </p:nvSpPr>
        <p:spPr bwMode="auto">
          <a:xfrm rot="10800000">
            <a:off x="6919764" y="4001261"/>
            <a:ext cx="383676" cy="38367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5" name="Isosceles Triangle 344"/>
          <p:cNvSpPr/>
          <p:nvPr/>
        </p:nvSpPr>
        <p:spPr bwMode="auto">
          <a:xfrm rot="10800000">
            <a:off x="7399359" y="4001261"/>
            <a:ext cx="383676" cy="38367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349" name="Straight Connector 348"/>
          <p:cNvCxnSpPr>
            <a:stCxn id="340" idx="0"/>
          </p:cNvCxnSpPr>
          <p:nvPr/>
        </p:nvCxnSpPr>
        <p:spPr bwMode="auto">
          <a:xfrm>
            <a:off x="7111602" y="4384937"/>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0" name="Straight Connector 349"/>
          <p:cNvCxnSpPr>
            <a:stCxn id="345" idx="0"/>
          </p:cNvCxnSpPr>
          <p:nvPr/>
        </p:nvCxnSpPr>
        <p:spPr bwMode="auto">
          <a:xfrm>
            <a:off x="7591197" y="4384937"/>
            <a:ext cx="1"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1" name="Straight Connector 350"/>
          <p:cNvCxnSpPr/>
          <p:nvPr/>
        </p:nvCxnSpPr>
        <p:spPr bwMode="auto">
          <a:xfrm rot="10800000">
            <a:off x="7430710"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2" name="Straight Connector 351"/>
          <p:cNvCxnSpPr/>
          <p:nvPr/>
        </p:nvCxnSpPr>
        <p:spPr bwMode="auto">
          <a:xfrm rot="10800000">
            <a:off x="7334791"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3" name="Straight Connector 352"/>
          <p:cNvCxnSpPr/>
          <p:nvPr/>
        </p:nvCxnSpPr>
        <p:spPr bwMode="auto">
          <a:xfrm rot="10800000">
            <a:off x="7238872"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57" name="Group 782"/>
          <p:cNvGrpSpPr/>
          <p:nvPr/>
        </p:nvGrpSpPr>
        <p:grpSpPr>
          <a:xfrm>
            <a:off x="7178638" y="3546127"/>
            <a:ext cx="317190" cy="383676"/>
            <a:chOff x="4277907" y="2848372"/>
            <a:chExt cx="238120" cy="288032"/>
          </a:xfrm>
        </p:grpSpPr>
        <p:grpSp>
          <p:nvGrpSpPr>
            <p:cNvPr id="358" name="Group 263"/>
            <p:cNvGrpSpPr>
              <a:grpSpLocks noChangeAspect="1"/>
            </p:cNvGrpSpPr>
            <p:nvPr/>
          </p:nvGrpSpPr>
          <p:grpSpPr>
            <a:xfrm>
              <a:off x="4277907" y="2848372"/>
              <a:ext cx="96010" cy="288032"/>
              <a:chOff x="1951211" y="1696244"/>
              <a:chExt cx="144016" cy="432048"/>
            </a:xfrm>
          </p:grpSpPr>
          <p:sp>
            <p:nvSpPr>
              <p:cNvPr id="369" name="Flowchart: Delay 36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Flowchart: Delay 37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37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59" name="Group 264"/>
            <p:cNvGrpSpPr>
              <a:grpSpLocks noChangeAspect="1"/>
            </p:cNvGrpSpPr>
            <p:nvPr/>
          </p:nvGrpSpPr>
          <p:grpSpPr>
            <a:xfrm>
              <a:off x="4346157" y="2848372"/>
              <a:ext cx="96010" cy="288032"/>
              <a:chOff x="1951211" y="1696244"/>
              <a:chExt cx="144016" cy="432048"/>
            </a:xfrm>
          </p:grpSpPr>
          <p:sp>
            <p:nvSpPr>
              <p:cNvPr id="365" name="Flowchart: Delay 36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6" name="Isosceles Triangle 36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Flowchart: Delay 36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60" name="Group 273"/>
            <p:cNvGrpSpPr>
              <a:grpSpLocks noChangeAspect="1"/>
            </p:cNvGrpSpPr>
            <p:nvPr/>
          </p:nvGrpSpPr>
          <p:grpSpPr>
            <a:xfrm>
              <a:off x="4420017" y="2848372"/>
              <a:ext cx="96010" cy="288032"/>
              <a:chOff x="1951211" y="1696244"/>
              <a:chExt cx="144016" cy="432048"/>
            </a:xfrm>
          </p:grpSpPr>
          <p:sp>
            <p:nvSpPr>
              <p:cNvPr id="361" name="Flowchart: Delay 36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2" name="Isosceles Triangle 36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Flowchart: Delay 36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4" name="Isosceles Triangle 36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341" name="Trapezoid 18"/>
          <p:cNvSpPr/>
          <p:nvPr/>
        </p:nvSpPr>
        <p:spPr bwMode="auto">
          <a:xfrm rot="10800000">
            <a:off x="6919764" y="4001261"/>
            <a:ext cx="864096" cy="109622"/>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2" name="TextBox 391"/>
          <p:cNvSpPr txBox="1"/>
          <p:nvPr/>
        </p:nvSpPr>
        <p:spPr>
          <a:xfrm>
            <a:off x="7855867" y="4175874"/>
            <a:ext cx="1584175" cy="184666"/>
          </a:xfrm>
          <a:prstGeom prst="rect">
            <a:avLst/>
          </a:prstGeom>
          <a:noFill/>
        </p:spPr>
        <p:txBody>
          <a:bodyPr wrap="square" lIns="0" tIns="0" rIns="0" bIns="0" rtlCol="0">
            <a:spAutoFit/>
          </a:bodyPr>
          <a:lstStyle/>
          <a:p>
            <a:r>
              <a:rPr lang="en-GB" sz="1200" b="0" dirty="0" smtClean="0"/>
              <a:t> W &amp; P TESI </a:t>
            </a:r>
            <a:r>
              <a:rPr lang="en-GB" sz="1200" b="0" dirty="0" err="1" smtClean="0"/>
              <a:t>MEPs</a:t>
            </a:r>
            <a:endParaRPr lang="en-US" sz="1200" b="0" dirty="0" smtClean="0"/>
          </a:p>
        </p:txBody>
      </p:sp>
      <p:sp>
        <p:nvSpPr>
          <p:cNvPr id="393" name="Rectangle 392"/>
          <p:cNvSpPr/>
          <p:nvPr/>
        </p:nvSpPr>
        <p:spPr>
          <a:xfrm>
            <a:off x="7855867" y="3928492"/>
            <a:ext cx="2815307" cy="184666"/>
          </a:xfrm>
          <a:prstGeom prst="rect">
            <a:avLst/>
          </a:prstGeom>
          <a:noFill/>
        </p:spPr>
        <p:txBody>
          <a:bodyPr wrap="square" lIns="0" tIns="0" rIns="0" bIns="0" rtlCol="0">
            <a:spAutoFit/>
          </a:bodyPr>
          <a:lstStyle/>
          <a:p>
            <a:r>
              <a:rPr lang="en-GB" sz="1200" b="0" dirty="0" smtClean="0"/>
              <a:t>SVLAN </a:t>
            </a:r>
            <a:r>
              <a:rPr lang="en-GB" sz="1200" b="0" dirty="0" err="1" smtClean="0"/>
              <a:t>mux</a:t>
            </a:r>
            <a:r>
              <a:rPr lang="en-GB" sz="1200" b="0" dirty="0" smtClean="0"/>
              <a:t> &amp; TESI protection switch</a:t>
            </a:r>
            <a:endParaRPr lang="en-US" sz="1200" b="0" dirty="0" smtClean="0"/>
          </a:p>
        </p:txBody>
      </p:sp>
      <p:sp>
        <p:nvSpPr>
          <p:cNvPr id="394" name="TextBox 393"/>
          <p:cNvSpPr txBox="1"/>
          <p:nvPr/>
        </p:nvSpPr>
        <p:spPr>
          <a:xfrm>
            <a:off x="7855868" y="3640460"/>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cxnSp>
        <p:nvCxnSpPr>
          <p:cNvPr id="395" name="Straight Arrow Connector 394"/>
          <p:cNvCxnSpPr>
            <a:stCxn id="944" idx="1"/>
            <a:endCxn id="340" idx="5"/>
          </p:cNvCxnSpPr>
          <p:nvPr/>
        </p:nvCxnSpPr>
        <p:spPr bwMode="auto">
          <a:xfrm>
            <a:off x="6271111" y="3982498"/>
            <a:ext cx="744572" cy="210601"/>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398" name="Straight Arrow Connector 397"/>
          <p:cNvCxnSpPr>
            <a:stCxn id="948" idx="1"/>
            <a:endCxn id="341" idx="3"/>
          </p:cNvCxnSpPr>
          <p:nvPr/>
        </p:nvCxnSpPr>
        <p:spPr bwMode="auto">
          <a:xfrm>
            <a:off x="6271111" y="3028392"/>
            <a:ext cx="675974" cy="1027680"/>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3" name="Rectangle 1162"/>
          <p:cNvSpPr/>
          <p:nvPr/>
        </p:nvSpPr>
        <p:spPr bwMode="auto">
          <a:xfrm>
            <a:off x="2743300" y="4936604"/>
            <a:ext cx="648071"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4" name="Rectangle 1163"/>
          <p:cNvSpPr/>
          <p:nvPr/>
        </p:nvSpPr>
        <p:spPr bwMode="auto">
          <a:xfrm>
            <a:off x="2743880" y="6304756"/>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165" name="Straight Connector 1164"/>
          <p:cNvCxnSpPr/>
          <p:nvPr/>
        </p:nvCxnSpPr>
        <p:spPr bwMode="auto">
          <a:xfrm>
            <a:off x="3103341" y="65207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66" name="Rectangle 1165"/>
          <p:cNvSpPr/>
          <p:nvPr/>
        </p:nvSpPr>
        <p:spPr bwMode="auto">
          <a:xfrm>
            <a:off x="2743880" y="6736804"/>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7" name="Rectangle 1166"/>
          <p:cNvSpPr/>
          <p:nvPr/>
        </p:nvSpPr>
        <p:spPr bwMode="auto">
          <a:xfrm>
            <a:off x="2743880" y="6952828"/>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8" name="Rectangle 1167"/>
          <p:cNvSpPr/>
          <p:nvPr/>
        </p:nvSpPr>
        <p:spPr bwMode="auto">
          <a:xfrm>
            <a:off x="2743880" y="7168852"/>
            <a:ext cx="64755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9" name="Rectangle 1168"/>
          <p:cNvSpPr/>
          <p:nvPr/>
        </p:nvSpPr>
        <p:spPr bwMode="auto">
          <a:xfrm>
            <a:off x="2743299" y="5872708"/>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70" name="Rectangle 1169"/>
          <p:cNvSpPr/>
          <p:nvPr/>
        </p:nvSpPr>
        <p:spPr bwMode="auto">
          <a:xfrm>
            <a:off x="2743299" y="6088732"/>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71" name="Isosceles Triangle 1170"/>
          <p:cNvSpPr/>
          <p:nvPr/>
        </p:nvSpPr>
        <p:spPr bwMode="auto">
          <a:xfrm>
            <a:off x="2815887"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72" name="Group 267"/>
          <p:cNvGrpSpPr/>
          <p:nvPr/>
        </p:nvGrpSpPr>
        <p:grpSpPr>
          <a:xfrm>
            <a:off x="2815887" y="5304656"/>
            <a:ext cx="216024" cy="216023"/>
            <a:chOff x="9209112" y="7464897"/>
            <a:chExt cx="432048" cy="216023"/>
          </a:xfrm>
          <a:solidFill>
            <a:srgbClr val="FF99FF"/>
          </a:solidFill>
        </p:grpSpPr>
        <p:sp>
          <p:nvSpPr>
            <p:cNvPr id="1173" name="Flowchart: Delay 1172"/>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4" name="Flowchart: Delay 1173"/>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75" name="Isosceles Triangle 1174"/>
          <p:cNvSpPr/>
          <p:nvPr/>
        </p:nvSpPr>
        <p:spPr bwMode="auto">
          <a:xfrm flipV="1">
            <a:off x="2815887"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6" name="Isosceles Triangle 1175"/>
          <p:cNvSpPr/>
          <p:nvPr/>
        </p:nvSpPr>
        <p:spPr bwMode="auto">
          <a:xfrm>
            <a:off x="3103919"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77" name="Group 270"/>
          <p:cNvGrpSpPr/>
          <p:nvPr/>
        </p:nvGrpSpPr>
        <p:grpSpPr>
          <a:xfrm>
            <a:off x="3103919" y="5304656"/>
            <a:ext cx="216024" cy="216023"/>
            <a:chOff x="9209112" y="7464897"/>
            <a:chExt cx="432048" cy="216023"/>
          </a:xfrm>
          <a:solidFill>
            <a:srgbClr val="FF99FF"/>
          </a:solidFill>
        </p:grpSpPr>
        <p:sp>
          <p:nvSpPr>
            <p:cNvPr id="1178" name="Flowchart: Delay 117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9" name="Flowchart: Delay 117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80" name="Isosceles Triangle 1179"/>
          <p:cNvSpPr/>
          <p:nvPr/>
        </p:nvSpPr>
        <p:spPr bwMode="auto">
          <a:xfrm flipV="1">
            <a:off x="3103919"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1" name="Isosceles Triangle 1180"/>
          <p:cNvSpPr/>
          <p:nvPr/>
        </p:nvSpPr>
        <p:spPr bwMode="auto">
          <a:xfrm flipV="1">
            <a:off x="2967709" y="7232848"/>
            <a:ext cx="279648"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2" name="Rectangle 1011"/>
          <p:cNvSpPr/>
          <p:nvPr/>
        </p:nvSpPr>
        <p:spPr bwMode="auto">
          <a:xfrm>
            <a:off x="4111451" y="1912268"/>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284837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306439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328042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36404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385648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33524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 name="Group 251"/>
          <p:cNvGrpSpPr/>
          <p:nvPr/>
        </p:nvGrpSpPr>
        <p:grpSpPr>
          <a:xfrm>
            <a:off x="5119564" y="2272308"/>
            <a:ext cx="216024" cy="216023"/>
            <a:chOff x="9209112" y="7464897"/>
            <a:chExt cx="432048" cy="216023"/>
          </a:xfrm>
        </p:grpSpPr>
        <p:sp>
          <p:nvSpPr>
            <p:cNvPr id="1021" name="Flowchart: Delay 102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254"/>
          <p:cNvGrpSpPr/>
          <p:nvPr/>
        </p:nvGrpSpPr>
        <p:grpSpPr>
          <a:xfrm>
            <a:off x="5407596" y="2272308"/>
            <a:ext cx="216024" cy="216023"/>
            <a:chOff x="9209112" y="7464897"/>
            <a:chExt cx="432048" cy="216023"/>
          </a:xfrm>
        </p:grpSpPr>
        <p:sp>
          <p:nvSpPr>
            <p:cNvPr id="1026" name="Flowchart: Delay 102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6" name="Group 257"/>
          <p:cNvGrpSpPr/>
          <p:nvPr/>
        </p:nvGrpSpPr>
        <p:grpSpPr>
          <a:xfrm>
            <a:off x="5695628" y="2272308"/>
            <a:ext cx="216024" cy="216023"/>
            <a:chOff x="9209112" y="7464897"/>
            <a:chExt cx="432048" cy="216023"/>
          </a:xfrm>
        </p:grpSpPr>
        <p:sp>
          <p:nvSpPr>
            <p:cNvPr id="1031" name="Flowchart: Delay 103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 name="Group 267"/>
          <p:cNvGrpSpPr/>
          <p:nvPr/>
        </p:nvGrpSpPr>
        <p:grpSpPr>
          <a:xfrm>
            <a:off x="4183459" y="2272308"/>
            <a:ext cx="216024" cy="216023"/>
            <a:chOff x="9209112" y="7464897"/>
            <a:chExt cx="432048" cy="216023"/>
          </a:xfrm>
        </p:grpSpPr>
        <p:sp>
          <p:nvSpPr>
            <p:cNvPr id="1036" name="Flowchart: Delay 103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70"/>
          <p:cNvGrpSpPr/>
          <p:nvPr/>
        </p:nvGrpSpPr>
        <p:grpSpPr>
          <a:xfrm>
            <a:off x="4471491" y="2272308"/>
            <a:ext cx="216024" cy="216023"/>
            <a:chOff x="9209112" y="7464897"/>
            <a:chExt cx="432048" cy="216023"/>
          </a:xfrm>
        </p:grpSpPr>
        <p:sp>
          <p:nvSpPr>
            <p:cNvPr id="1041" name="Flowchart: Delay 10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2" name="Group 273"/>
          <p:cNvGrpSpPr/>
          <p:nvPr/>
        </p:nvGrpSpPr>
        <p:grpSpPr>
          <a:xfrm>
            <a:off x="4759523" y="2272308"/>
            <a:ext cx="216024" cy="216023"/>
            <a:chOff x="9209112" y="7464897"/>
            <a:chExt cx="432048" cy="216023"/>
          </a:xfrm>
        </p:grpSpPr>
        <p:sp>
          <p:nvSpPr>
            <p:cNvPr id="1046" name="Flowchart: Delay 104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cxnSp>
        <p:nvCxnSpPr>
          <p:cNvPr id="193" name="Straight Arrow Connector 192"/>
          <p:cNvCxnSpPr/>
          <p:nvPr/>
        </p:nvCxnSpPr>
        <p:spPr bwMode="auto">
          <a:xfrm>
            <a:off x="726495" y="4936604"/>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10443" y="5728692"/>
            <a:ext cx="360676" cy="215444"/>
          </a:xfrm>
          <a:prstGeom prst="rect">
            <a:avLst/>
          </a:prstGeom>
          <a:solidFill>
            <a:schemeClr val="bg1"/>
          </a:solidFill>
        </p:spPr>
        <p:txBody>
          <a:bodyPr wrap="none" lIns="0" tIns="0" rIns="0" bIns="0" rtlCol="0">
            <a:spAutoFit/>
          </a:bodyPr>
          <a:lstStyle/>
          <a:p>
            <a:r>
              <a:rPr lang="en-GB" sz="1400" dirty="0" smtClean="0"/>
              <a:t>PEP</a:t>
            </a:r>
            <a:endParaRPr lang="en-US" sz="1400" dirty="0" smtClean="0"/>
          </a:p>
        </p:txBody>
      </p:sp>
      <p:cxnSp>
        <p:nvCxnSpPr>
          <p:cNvPr id="195" name="Straight Arrow Connector 194"/>
          <p:cNvCxnSpPr/>
          <p:nvPr/>
        </p:nvCxnSpPr>
        <p:spPr bwMode="auto">
          <a:xfrm>
            <a:off x="726495" y="6728792"/>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7007178"/>
            <a:ext cx="379912" cy="215444"/>
          </a:xfrm>
          <a:prstGeom prst="rect">
            <a:avLst/>
          </a:prstGeom>
          <a:solidFill>
            <a:schemeClr val="bg1"/>
          </a:solidFill>
        </p:spPr>
        <p:txBody>
          <a:bodyPr wrap="none" lIns="0" tIns="0" rIns="0" bIns="0" rtlCol="0">
            <a:spAutoFit/>
          </a:bodyPr>
          <a:lstStyle/>
          <a:p>
            <a:r>
              <a:rPr lang="en-GB" sz="1400" dirty="0" smtClean="0"/>
              <a:t>CNP</a:t>
            </a:r>
            <a:endParaRPr lang="en-US" sz="1400" dirty="0" smtClean="0"/>
          </a:p>
        </p:txBody>
      </p:sp>
      <p:sp>
        <p:nvSpPr>
          <p:cNvPr id="198" name="TextBox 197"/>
          <p:cNvSpPr txBox="1"/>
          <p:nvPr/>
        </p:nvSpPr>
        <p:spPr>
          <a:xfrm>
            <a:off x="1591171" y="5224636"/>
            <a:ext cx="792088" cy="369332"/>
          </a:xfrm>
          <a:prstGeom prst="rect">
            <a:avLst/>
          </a:prstGeom>
          <a:noFill/>
        </p:spPr>
        <p:txBody>
          <a:bodyPr wrap="square" lIns="0" tIns="0" rIns="0" bIns="0" rtlCol="0">
            <a:spAutoFit/>
          </a:bodyPr>
          <a:lstStyle/>
          <a:p>
            <a:pPr algn="ctr"/>
            <a:r>
              <a:rPr lang="en-GB" sz="1200" b="0" dirty="0" smtClean="0"/>
              <a:t>CVLAN MEP &amp; MIP</a:t>
            </a:r>
          </a:p>
        </p:txBody>
      </p:sp>
      <p:sp>
        <p:nvSpPr>
          <p:cNvPr id="199" name="TextBox 198"/>
          <p:cNvSpPr txBox="1"/>
          <p:nvPr/>
        </p:nvSpPr>
        <p:spPr>
          <a:xfrm>
            <a:off x="1519163" y="7168852"/>
            <a:ext cx="720080" cy="369332"/>
          </a:xfrm>
          <a:prstGeom prst="rect">
            <a:avLst/>
          </a:prstGeom>
          <a:noFill/>
        </p:spPr>
        <p:txBody>
          <a:bodyPr wrap="square" lIns="0" tIns="0" rIns="0" bIns="0" rtlCol="0">
            <a:spAutoFit/>
          </a:bodyPr>
          <a:lstStyle/>
          <a:p>
            <a:pPr algn="ctr"/>
            <a:r>
              <a:rPr lang="en-GB" sz="1200" b="0" dirty="0" smtClean="0"/>
              <a:t>SVLAN MEP</a:t>
            </a:r>
          </a:p>
        </p:txBody>
      </p:sp>
      <p:sp>
        <p:nvSpPr>
          <p:cNvPr id="200" name="Right Brace 199"/>
          <p:cNvSpPr/>
          <p:nvPr/>
        </p:nvSpPr>
        <p:spPr bwMode="auto">
          <a:xfrm>
            <a:off x="1591171" y="5872708"/>
            <a:ext cx="216024" cy="12961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1735187" y="6232748"/>
            <a:ext cx="792088" cy="553998"/>
          </a:xfrm>
          <a:prstGeom prst="rect">
            <a:avLst/>
          </a:prstGeom>
          <a:noFill/>
        </p:spPr>
        <p:txBody>
          <a:bodyPr wrap="square" lIns="0" tIns="0" rIns="0" bIns="0" rtlCol="0">
            <a:spAutoFit/>
          </a:bodyPr>
          <a:lstStyle/>
          <a:p>
            <a:pPr algn="ctr"/>
            <a:r>
              <a:rPr lang="en-GB" sz="1200" b="0" dirty="0" smtClean="0"/>
              <a:t>CVLAN to SVLAN </a:t>
            </a:r>
            <a:r>
              <a:rPr lang="en-GB" sz="1200" b="0" dirty="0" err="1" smtClean="0"/>
              <a:t>mux</a:t>
            </a:r>
            <a:endParaRPr lang="en-GB" sz="1200" b="0" dirty="0" smtClean="0"/>
          </a:p>
        </p:txBody>
      </p:sp>
      <p:sp>
        <p:nvSpPr>
          <p:cNvPr id="202" name="TextBox 201"/>
          <p:cNvSpPr txBox="1"/>
          <p:nvPr/>
        </p:nvSpPr>
        <p:spPr>
          <a:xfrm>
            <a:off x="4471491" y="6521360"/>
            <a:ext cx="1368152" cy="184666"/>
          </a:xfrm>
          <a:prstGeom prst="rect">
            <a:avLst/>
          </a:prstGeom>
          <a:noFill/>
        </p:spPr>
        <p:txBody>
          <a:bodyPr wrap="square" lIns="0" tIns="0" rIns="0" bIns="0" rtlCol="0">
            <a:spAutoFit/>
          </a:bodyPr>
          <a:lstStyle/>
          <a:p>
            <a:r>
              <a:rPr lang="en-GB" sz="1200" b="0" dirty="0" smtClean="0"/>
              <a:t>SVLAN MEP</a:t>
            </a:r>
            <a:endParaRPr lang="en-US" sz="1200" b="0" dirty="0" smtClean="0"/>
          </a:p>
        </p:txBody>
      </p:sp>
      <p:cxnSp>
        <p:nvCxnSpPr>
          <p:cNvPr id="231" name="Straight Connector 230"/>
          <p:cNvCxnSpPr/>
          <p:nvPr/>
        </p:nvCxnSpPr>
        <p:spPr bwMode="auto">
          <a:xfrm rot="10800000" flipV="1">
            <a:off x="4159332" y="666397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3" name="Group 22"/>
          <p:cNvGrpSpPr>
            <a:grpSpLocks noChangeAspect="1"/>
          </p:cNvGrpSpPr>
          <p:nvPr/>
        </p:nvGrpSpPr>
        <p:grpSpPr>
          <a:xfrm rot="10800000">
            <a:off x="3967494" y="6280295"/>
            <a:ext cx="383676" cy="383676"/>
            <a:chOff x="655067" y="5296644"/>
            <a:chExt cx="504056" cy="504056"/>
          </a:xfrm>
          <a:solidFill>
            <a:schemeClr val="bg1"/>
          </a:solidFill>
        </p:grpSpPr>
        <p:sp>
          <p:nvSpPr>
            <p:cNvPr id="908" name="Isosceles Triangle 90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9" name="Trapezoid 90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31" name="Group 1230"/>
          <p:cNvGrpSpPr/>
          <p:nvPr/>
        </p:nvGrpSpPr>
        <p:grpSpPr>
          <a:xfrm>
            <a:off x="4063412" y="5656684"/>
            <a:ext cx="192114" cy="623606"/>
            <a:chOff x="6727650" y="2200300"/>
            <a:chExt cx="191838" cy="479590"/>
          </a:xfrm>
        </p:grpSpPr>
        <p:cxnSp>
          <p:nvCxnSpPr>
            <p:cNvPr id="259" name="Straight Connector 258"/>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0" name="Straight Connector 259"/>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1" name="Straight Connector 260"/>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7" name="Group 61"/>
          <p:cNvGrpSpPr>
            <a:grpSpLocks noChangeAspect="1"/>
          </p:cNvGrpSpPr>
          <p:nvPr/>
        </p:nvGrpSpPr>
        <p:grpSpPr>
          <a:xfrm flipH="1" flipV="1">
            <a:off x="6631731" y="2920121"/>
            <a:ext cx="383676" cy="383676"/>
            <a:chOff x="655067" y="5296644"/>
            <a:chExt cx="504056" cy="504056"/>
          </a:xfrm>
          <a:solidFill>
            <a:schemeClr val="bg1"/>
          </a:solidFill>
        </p:grpSpPr>
        <p:sp>
          <p:nvSpPr>
            <p:cNvPr id="898" name="Isosceles Triangle 89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95" name="Straight Connector 470"/>
          <p:cNvCxnSpPr/>
          <p:nvPr/>
        </p:nvCxnSpPr>
        <p:spPr bwMode="auto">
          <a:xfrm flipH="1">
            <a:off x="6727650"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6" name="Straight Connector 471"/>
          <p:cNvCxnSpPr/>
          <p:nvPr/>
        </p:nvCxnSpPr>
        <p:spPr bwMode="auto">
          <a:xfrm flipH="1">
            <a:off x="6919488"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7" name="Straight Connector 896"/>
          <p:cNvCxnSpPr/>
          <p:nvPr/>
        </p:nvCxnSpPr>
        <p:spPr bwMode="auto">
          <a:xfrm flipH="1">
            <a:off x="6823569"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5" name="Straight Connector 244"/>
          <p:cNvCxnSpPr>
            <a:stCxn id="983" idx="2"/>
            <a:endCxn id="898" idx="0"/>
          </p:cNvCxnSpPr>
          <p:nvPr/>
        </p:nvCxnSpPr>
        <p:spPr bwMode="auto">
          <a:xfrm flipV="1">
            <a:off x="6823569" y="3303797"/>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1" name="Group 637"/>
          <p:cNvGrpSpPr/>
          <p:nvPr/>
        </p:nvGrpSpPr>
        <p:grpSpPr>
          <a:xfrm flipV="1">
            <a:off x="6668325" y="2440526"/>
            <a:ext cx="317190" cy="383676"/>
            <a:chOff x="4277907" y="2848372"/>
            <a:chExt cx="238120" cy="288032"/>
          </a:xfrm>
        </p:grpSpPr>
        <p:grpSp>
          <p:nvGrpSpPr>
            <p:cNvPr id="182" name="Group 263"/>
            <p:cNvGrpSpPr>
              <a:grpSpLocks noChangeAspect="1"/>
            </p:cNvGrpSpPr>
            <p:nvPr/>
          </p:nvGrpSpPr>
          <p:grpSpPr>
            <a:xfrm>
              <a:off x="4277907" y="2848372"/>
              <a:ext cx="96010" cy="288032"/>
              <a:chOff x="1951211" y="1696244"/>
              <a:chExt cx="144016" cy="432048"/>
            </a:xfrm>
          </p:grpSpPr>
          <p:sp>
            <p:nvSpPr>
              <p:cNvPr id="696" name="Flowchart: Delay 69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8" name="Flowchart: Delay 69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3" name="Group 264"/>
            <p:cNvGrpSpPr>
              <a:grpSpLocks noChangeAspect="1"/>
            </p:cNvGrpSpPr>
            <p:nvPr/>
          </p:nvGrpSpPr>
          <p:grpSpPr>
            <a:xfrm>
              <a:off x="4346157" y="2848372"/>
              <a:ext cx="96010" cy="288032"/>
              <a:chOff x="1951211" y="1696244"/>
              <a:chExt cx="144016" cy="432048"/>
            </a:xfrm>
          </p:grpSpPr>
          <p:sp>
            <p:nvSpPr>
              <p:cNvPr id="692" name="Flowchart: Delay 69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4" name="Flowchart: Delay 69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4" name="Group 273"/>
            <p:cNvGrpSpPr>
              <a:grpSpLocks noChangeAspect="1"/>
            </p:cNvGrpSpPr>
            <p:nvPr/>
          </p:nvGrpSpPr>
          <p:grpSpPr>
            <a:xfrm>
              <a:off x="4420017" y="2848372"/>
              <a:ext cx="96010" cy="288032"/>
              <a:chOff x="1951211" y="1696244"/>
              <a:chExt cx="144016" cy="432048"/>
            </a:xfrm>
          </p:grpSpPr>
          <p:sp>
            <p:nvSpPr>
              <p:cNvPr id="688" name="Flowchart: Delay 68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9" name="Isosceles Triangle 68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0" name="Flowchart: Delay 68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38" name="TextBox 937"/>
          <p:cNvSpPr txBox="1"/>
          <p:nvPr/>
        </p:nvSpPr>
        <p:spPr>
          <a:xfrm>
            <a:off x="4471491" y="5944716"/>
            <a:ext cx="1584176" cy="184666"/>
          </a:xfrm>
          <a:prstGeom prst="rect">
            <a:avLst/>
          </a:prstGeom>
          <a:noFill/>
        </p:spPr>
        <p:txBody>
          <a:bodyPr wrap="square" lIns="0" tIns="0" rIns="0" bIns="0" rtlCol="0">
            <a:spAutoFit/>
          </a:bodyPr>
          <a:lstStyle/>
          <a:p>
            <a:r>
              <a:rPr lang="en-GB" sz="1200" b="0" dirty="0" smtClean="0"/>
              <a:t>CVLAN MEP/MIP</a:t>
            </a:r>
            <a:endParaRPr lang="en-US" sz="1200" b="0" dirty="0" smtClean="0"/>
          </a:p>
        </p:txBody>
      </p:sp>
      <p:sp>
        <p:nvSpPr>
          <p:cNvPr id="941" name="Right Brace 940"/>
          <p:cNvSpPr/>
          <p:nvPr/>
        </p:nvSpPr>
        <p:spPr bwMode="auto">
          <a:xfrm>
            <a:off x="3462858" y="49366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1229" idx="0"/>
          </p:cNvCxnSpPr>
          <p:nvPr/>
        </p:nvCxnSpPr>
        <p:spPr bwMode="auto">
          <a:xfrm>
            <a:off x="3606874" y="5404656"/>
            <a:ext cx="403471" cy="5322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3462857" y="7168852"/>
            <a:ext cx="144537"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944" idx="1"/>
            <a:endCxn id="908" idx="5"/>
          </p:cNvCxnSpPr>
          <p:nvPr/>
        </p:nvCxnSpPr>
        <p:spPr bwMode="auto">
          <a:xfrm flipV="1">
            <a:off x="3607394" y="6472133"/>
            <a:ext cx="456019" cy="8767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3462858" y="5872708"/>
            <a:ext cx="144537" cy="12961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909" idx="3"/>
          </p:cNvCxnSpPr>
          <p:nvPr/>
        </p:nvCxnSpPr>
        <p:spPr bwMode="auto">
          <a:xfrm flipV="1">
            <a:off x="3607395" y="6335106"/>
            <a:ext cx="387420" cy="1856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4471491" y="6264106"/>
            <a:ext cx="1152128" cy="184666"/>
          </a:xfrm>
          <a:prstGeom prst="rect">
            <a:avLst/>
          </a:prstGeom>
          <a:noFill/>
        </p:spPr>
        <p:txBody>
          <a:bodyPr wrap="square" lIns="0" tIns="0" rIns="0" bIns="0" rtlCol="0">
            <a:spAutoFit/>
          </a:bodyPr>
          <a:lstStyle/>
          <a:p>
            <a:r>
              <a:rPr lang="en-GB" sz="1200" b="0" dirty="0" smtClean="0"/>
              <a:t>CVLAN </a:t>
            </a:r>
            <a:r>
              <a:rPr lang="en-GB" sz="1200" b="0" dirty="0" err="1" smtClean="0"/>
              <a:t>mux</a:t>
            </a:r>
            <a:endParaRPr lang="en-US" sz="1200" b="0" dirty="0" smtClean="0"/>
          </a:p>
        </p:txBody>
      </p:sp>
      <p:sp>
        <p:nvSpPr>
          <p:cNvPr id="955" name="Rectangle 954"/>
          <p:cNvSpPr/>
          <p:nvPr/>
        </p:nvSpPr>
        <p:spPr bwMode="auto">
          <a:xfrm>
            <a:off x="871091" y="1912268"/>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284837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306439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328042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36404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385648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33524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8" name="Group 251"/>
          <p:cNvGrpSpPr/>
          <p:nvPr/>
        </p:nvGrpSpPr>
        <p:grpSpPr>
          <a:xfrm>
            <a:off x="1879204" y="2272308"/>
            <a:ext cx="216024" cy="216023"/>
            <a:chOff x="9209112" y="7464897"/>
            <a:chExt cx="432048" cy="216023"/>
          </a:xfrm>
        </p:grpSpPr>
        <p:sp>
          <p:nvSpPr>
            <p:cNvPr id="976" name="Flowchart: Delay 97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9" name="Group 254"/>
          <p:cNvGrpSpPr/>
          <p:nvPr/>
        </p:nvGrpSpPr>
        <p:grpSpPr>
          <a:xfrm>
            <a:off x="2167236" y="2272308"/>
            <a:ext cx="216024" cy="216023"/>
            <a:chOff x="9209112" y="7464897"/>
            <a:chExt cx="432048" cy="216023"/>
          </a:xfrm>
        </p:grpSpPr>
        <p:sp>
          <p:nvSpPr>
            <p:cNvPr id="974" name="Flowchart: Delay 973"/>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0" name="Group 257"/>
          <p:cNvGrpSpPr/>
          <p:nvPr/>
        </p:nvGrpSpPr>
        <p:grpSpPr>
          <a:xfrm>
            <a:off x="2455268" y="2272308"/>
            <a:ext cx="216024" cy="216023"/>
            <a:chOff x="9209112" y="7464897"/>
            <a:chExt cx="432048" cy="216023"/>
          </a:xfrm>
        </p:grpSpPr>
        <p:sp>
          <p:nvSpPr>
            <p:cNvPr id="972" name="Flowchart: Delay 971"/>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3" name="Group 267"/>
          <p:cNvGrpSpPr/>
          <p:nvPr/>
        </p:nvGrpSpPr>
        <p:grpSpPr>
          <a:xfrm>
            <a:off x="943099" y="2272308"/>
            <a:ext cx="216024" cy="216023"/>
            <a:chOff x="9209112" y="7464897"/>
            <a:chExt cx="432048" cy="216023"/>
          </a:xfrm>
        </p:grpSpPr>
        <p:sp>
          <p:nvSpPr>
            <p:cNvPr id="992" name="Flowchart: Delay 991"/>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4" name="Group 270"/>
          <p:cNvGrpSpPr/>
          <p:nvPr/>
        </p:nvGrpSpPr>
        <p:grpSpPr>
          <a:xfrm>
            <a:off x="1231131" y="2272308"/>
            <a:ext cx="216024" cy="216023"/>
            <a:chOff x="9209112" y="7464897"/>
            <a:chExt cx="432048" cy="216023"/>
          </a:xfrm>
        </p:grpSpPr>
        <p:sp>
          <p:nvSpPr>
            <p:cNvPr id="990" name="Flowchart: Delay 989"/>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6" name="Group 273"/>
          <p:cNvGrpSpPr/>
          <p:nvPr/>
        </p:nvGrpSpPr>
        <p:grpSpPr>
          <a:xfrm>
            <a:off x="1519163" y="2272308"/>
            <a:ext cx="216024" cy="216023"/>
            <a:chOff x="9209112" y="7464897"/>
            <a:chExt cx="432048" cy="216023"/>
          </a:xfrm>
        </p:grpSpPr>
        <p:sp>
          <p:nvSpPr>
            <p:cNvPr id="988" name="Flowchart: Delay 98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1912268"/>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6215" y="2868693"/>
            <a:ext cx="370294" cy="215444"/>
          </a:xfrm>
          <a:prstGeom prst="rect">
            <a:avLst/>
          </a:prstGeom>
          <a:solidFill>
            <a:schemeClr val="bg1"/>
          </a:solidFill>
        </p:spPr>
        <p:txBody>
          <a:bodyPr wrap="none" lIns="0" tIns="0" rIns="0" bIns="0" rtlCol="0">
            <a:spAutoFit/>
          </a:bodyPr>
          <a:lstStyle/>
          <a:p>
            <a:r>
              <a:rPr lang="en-GB" sz="1400" dirty="0" smtClean="0"/>
              <a:t>PNP</a:t>
            </a:r>
            <a:endParaRPr lang="en-US" sz="1400" dirty="0" smtClean="0"/>
          </a:p>
        </p:txBody>
      </p:sp>
      <p:grpSp>
        <p:nvGrpSpPr>
          <p:cNvPr id="247" name="Group 998"/>
          <p:cNvGrpSpPr/>
          <p:nvPr/>
        </p:nvGrpSpPr>
        <p:grpSpPr>
          <a:xfrm>
            <a:off x="4111451" y="2848372"/>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2200300"/>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009" name="TextBox 1008"/>
          <p:cNvSpPr txBox="1"/>
          <p:nvPr/>
        </p:nvSpPr>
        <p:spPr>
          <a:xfrm>
            <a:off x="2743299" y="3280420"/>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2848372"/>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2911088"/>
            <a:ext cx="864096" cy="369332"/>
          </a:xfrm>
          <a:prstGeom prst="rect">
            <a:avLst/>
          </a:prstGeom>
          <a:noFill/>
        </p:spPr>
        <p:txBody>
          <a:bodyPr wrap="square" lIns="0" tIns="0" rIns="0" bIns="0" rtlCol="0">
            <a:spAutoFit/>
          </a:bodyPr>
          <a:lstStyle/>
          <a:p>
            <a:pPr algn="ctr"/>
            <a:r>
              <a:rPr lang="en-GB" sz="1200" b="0" dirty="0" smtClean="0"/>
              <a:t>SVLAN to Link </a:t>
            </a:r>
            <a:r>
              <a:rPr lang="en-GB" sz="1200" b="0" dirty="0" err="1" smtClean="0"/>
              <a:t>mux</a:t>
            </a:r>
            <a:endParaRPr lang="en-GB" sz="1200" b="0" dirty="0" smtClean="0"/>
          </a:p>
        </p:txBody>
      </p:sp>
      <p:sp>
        <p:nvSpPr>
          <p:cNvPr id="1050" name="Right Brace 1049"/>
          <p:cNvSpPr/>
          <p:nvPr/>
        </p:nvSpPr>
        <p:spPr bwMode="auto">
          <a:xfrm>
            <a:off x="6127675" y="1912268"/>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698" idx="0"/>
          </p:cNvCxnSpPr>
          <p:nvPr/>
        </p:nvCxnSpPr>
        <p:spPr bwMode="auto">
          <a:xfrm>
            <a:off x="6271691" y="2380320"/>
            <a:ext cx="396635" cy="220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3316424"/>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2848372"/>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899" idx="3"/>
          </p:cNvCxnSpPr>
          <p:nvPr/>
        </p:nvCxnSpPr>
        <p:spPr bwMode="auto">
          <a:xfrm flipV="1">
            <a:off x="6271691" y="2974932"/>
            <a:ext cx="387361" cy="1074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898" idx="5"/>
          </p:cNvCxnSpPr>
          <p:nvPr/>
        </p:nvCxnSpPr>
        <p:spPr bwMode="auto">
          <a:xfrm flipV="1">
            <a:off x="6271691" y="3111959"/>
            <a:ext cx="455959" cy="3664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62" name="TextBox 961"/>
          <p:cNvSpPr txBox="1"/>
          <p:nvPr/>
        </p:nvSpPr>
        <p:spPr>
          <a:xfrm>
            <a:off x="7135787" y="3136984"/>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964" name="TextBox 963"/>
          <p:cNvSpPr txBox="1"/>
          <p:nvPr/>
        </p:nvSpPr>
        <p:spPr>
          <a:xfrm>
            <a:off x="7135787" y="2560340"/>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67" name="Rectangle 966"/>
          <p:cNvSpPr/>
          <p:nvPr/>
        </p:nvSpPr>
        <p:spPr>
          <a:xfrm>
            <a:off x="7135787" y="2879730"/>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grpSp>
        <p:nvGrpSpPr>
          <p:cNvPr id="978" name="Group 61"/>
          <p:cNvGrpSpPr>
            <a:grpSpLocks noChangeAspect="1"/>
          </p:cNvGrpSpPr>
          <p:nvPr/>
        </p:nvGrpSpPr>
        <p:grpSpPr>
          <a:xfrm flipH="1" flipV="1">
            <a:off x="6631731" y="3496444"/>
            <a:ext cx="383676" cy="383676"/>
            <a:chOff x="655067" y="5296644"/>
            <a:chExt cx="504056" cy="504056"/>
          </a:xfrm>
          <a:solidFill>
            <a:schemeClr val="bg1"/>
          </a:solidFill>
        </p:grpSpPr>
        <p:sp>
          <p:nvSpPr>
            <p:cNvPr id="980" name="Isosceles Triangle 979"/>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3" name="Trapezoid 469"/>
            <p:cNvSpPr/>
            <p:nvPr/>
          </p:nvSpPr>
          <p:spPr bwMode="auto">
            <a:xfrm>
              <a:off x="655067" y="5656684"/>
              <a:ext cx="504056" cy="144016"/>
            </a:xfrm>
            <a:prstGeom prst="trapezoid">
              <a:avLst>
                <a:gd name="adj" fmla="val 49845"/>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86" name="Straight Connector 985"/>
          <p:cNvCxnSpPr>
            <a:endCxn id="980" idx="0"/>
          </p:cNvCxnSpPr>
          <p:nvPr/>
        </p:nvCxnSpPr>
        <p:spPr bwMode="auto">
          <a:xfrm flipV="1">
            <a:off x="6823569" y="3880120"/>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7" name="Right Brace 996"/>
          <p:cNvSpPr/>
          <p:nvPr/>
        </p:nvSpPr>
        <p:spPr bwMode="auto">
          <a:xfrm>
            <a:off x="6127675" y="3628901"/>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8" name="Straight Arrow Connector 997"/>
          <p:cNvCxnSpPr>
            <a:stCxn id="997" idx="1"/>
            <a:endCxn id="983" idx="3"/>
          </p:cNvCxnSpPr>
          <p:nvPr/>
        </p:nvCxnSpPr>
        <p:spPr bwMode="auto">
          <a:xfrm flipV="1">
            <a:off x="6271691" y="3551255"/>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0" name="Right Brace 999"/>
          <p:cNvSpPr/>
          <p:nvPr/>
        </p:nvSpPr>
        <p:spPr bwMode="auto">
          <a:xfrm>
            <a:off x="6127675" y="3862122"/>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01" name="Straight Arrow Connector 1000"/>
          <p:cNvCxnSpPr>
            <a:stCxn id="1000" idx="1"/>
            <a:endCxn id="980" idx="5"/>
          </p:cNvCxnSpPr>
          <p:nvPr/>
        </p:nvCxnSpPr>
        <p:spPr bwMode="auto">
          <a:xfrm flipV="1">
            <a:off x="6271691" y="3688282"/>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3" name="TextBox 1002"/>
          <p:cNvSpPr txBox="1"/>
          <p:nvPr/>
        </p:nvSpPr>
        <p:spPr>
          <a:xfrm>
            <a:off x="7135787" y="3671818"/>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1106" name="Rectangle 1105"/>
          <p:cNvSpPr/>
          <p:nvPr/>
        </p:nvSpPr>
        <p:spPr bwMode="auto">
          <a:xfrm>
            <a:off x="871092" y="4936604"/>
            <a:ext cx="648071"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7" name="Rectangle 1106"/>
          <p:cNvSpPr/>
          <p:nvPr/>
        </p:nvSpPr>
        <p:spPr bwMode="auto">
          <a:xfrm>
            <a:off x="871672" y="6304756"/>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108" name="Straight Connector 1107"/>
          <p:cNvCxnSpPr/>
          <p:nvPr/>
        </p:nvCxnSpPr>
        <p:spPr bwMode="auto">
          <a:xfrm>
            <a:off x="1231133" y="65207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09" name="Rectangle 1108"/>
          <p:cNvSpPr/>
          <p:nvPr/>
        </p:nvSpPr>
        <p:spPr bwMode="auto">
          <a:xfrm>
            <a:off x="871672" y="6736804"/>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0" name="Rectangle 1109"/>
          <p:cNvSpPr/>
          <p:nvPr/>
        </p:nvSpPr>
        <p:spPr bwMode="auto">
          <a:xfrm>
            <a:off x="871672" y="6952828"/>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1" name="Rectangle 1110"/>
          <p:cNvSpPr/>
          <p:nvPr/>
        </p:nvSpPr>
        <p:spPr bwMode="auto">
          <a:xfrm>
            <a:off x="871672" y="7168852"/>
            <a:ext cx="64755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2" name="Rectangle 1111"/>
          <p:cNvSpPr/>
          <p:nvPr/>
        </p:nvSpPr>
        <p:spPr bwMode="auto">
          <a:xfrm>
            <a:off x="871091" y="5872708"/>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3" name="Rectangle 1112"/>
          <p:cNvSpPr/>
          <p:nvPr/>
        </p:nvSpPr>
        <p:spPr bwMode="auto">
          <a:xfrm>
            <a:off x="871091" y="6088732"/>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4" name="Isosceles Triangle 1113"/>
          <p:cNvSpPr/>
          <p:nvPr/>
        </p:nvSpPr>
        <p:spPr bwMode="auto">
          <a:xfrm>
            <a:off x="943679"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15" name="Group 267"/>
          <p:cNvGrpSpPr/>
          <p:nvPr/>
        </p:nvGrpSpPr>
        <p:grpSpPr>
          <a:xfrm>
            <a:off x="943679" y="5304656"/>
            <a:ext cx="216024" cy="216023"/>
            <a:chOff x="9209112" y="7464897"/>
            <a:chExt cx="432048" cy="216023"/>
          </a:xfrm>
          <a:solidFill>
            <a:srgbClr val="FF99FF"/>
          </a:solidFill>
        </p:grpSpPr>
        <p:sp>
          <p:nvSpPr>
            <p:cNvPr id="1116" name="Flowchart: Delay 111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7" name="Flowchart: Delay 111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18" name="Isosceles Triangle 1117"/>
          <p:cNvSpPr/>
          <p:nvPr/>
        </p:nvSpPr>
        <p:spPr bwMode="auto">
          <a:xfrm flipV="1">
            <a:off x="943679"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9" name="Isosceles Triangle 1118"/>
          <p:cNvSpPr/>
          <p:nvPr/>
        </p:nvSpPr>
        <p:spPr bwMode="auto">
          <a:xfrm>
            <a:off x="1231711"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20" name="Group 270"/>
          <p:cNvGrpSpPr/>
          <p:nvPr/>
        </p:nvGrpSpPr>
        <p:grpSpPr>
          <a:xfrm>
            <a:off x="1231711" y="5304656"/>
            <a:ext cx="216024" cy="216023"/>
            <a:chOff x="9209112" y="7464897"/>
            <a:chExt cx="432048" cy="216023"/>
          </a:xfrm>
          <a:solidFill>
            <a:srgbClr val="FF99FF"/>
          </a:solidFill>
        </p:grpSpPr>
        <p:sp>
          <p:nvSpPr>
            <p:cNvPr id="1121" name="Flowchart: Delay 11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2" name="Flowchart: Delay 11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23" name="Isosceles Triangle 1122"/>
          <p:cNvSpPr/>
          <p:nvPr/>
        </p:nvSpPr>
        <p:spPr bwMode="auto">
          <a:xfrm flipV="1">
            <a:off x="1231711"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4" name="Isosceles Triangle 1123"/>
          <p:cNvSpPr/>
          <p:nvPr/>
        </p:nvSpPr>
        <p:spPr bwMode="auto">
          <a:xfrm flipV="1">
            <a:off x="1095501" y="7232848"/>
            <a:ext cx="279648"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85" name="Group 181"/>
          <p:cNvGrpSpPr/>
          <p:nvPr/>
        </p:nvGrpSpPr>
        <p:grpSpPr>
          <a:xfrm>
            <a:off x="2815366" y="5872708"/>
            <a:ext cx="504056" cy="1289313"/>
            <a:chOff x="1447155" y="3864495"/>
            <a:chExt cx="972108" cy="1512168"/>
          </a:xfrm>
        </p:grpSpPr>
        <p:sp>
          <p:nvSpPr>
            <p:cNvPr id="1186" name="TextBox 1185"/>
            <p:cNvSpPr txBox="1"/>
            <p:nvPr/>
          </p:nvSpPr>
          <p:spPr>
            <a:xfrm>
              <a:off x="1579814" y="4175293"/>
              <a:ext cx="700577" cy="307778"/>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187" name="Trapezoid 1186"/>
            <p:cNvSpPr/>
            <p:nvPr/>
          </p:nvSpPr>
          <p:spPr bwMode="auto">
            <a:xfrm flipV="1">
              <a:off x="1447155"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215" name="Group 637"/>
          <p:cNvGrpSpPr/>
          <p:nvPr/>
        </p:nvGrpSpPr>
        <p:grpSpPr>
          <a:xfrm flipV="1">
            <a:off x="4010344" y="5777064"/>
            <a:ext cx="317190" cy="383676"/>
            <a:chOff x="4277907" y="2848372"/>
            <a:chExt cx="238120" cy="288032"/>
          </a:xfrm>
          <a:solidFill>
            <a:srgbClr val="FF99FF"/>
          </a:solidFill>
        </p:grpSpPr>
        <p:grpSp>
          <p:nvGrpSpPr>
            <p:cNvPr id="1216" name="Group 263"/>
            <p:cNvGrpSpPr>
              <a:grpSpLocks noChangeAspect="1"/>
            </p:cNvGrpSpPr>
            <p:nvPr/>
          </p:nvGrpSpPr>
          <p:grpSpPr>
            <a:xfrm>
              <a:off x="4277907" y="2848372"/>
              <a:ext cx="96010" cy="288032"/>
              <a:chOff x="1951211" y="1696244"/>
              <a:chExt cx="144016" cy="432048"/>
            </a:xfrm>
            <a:grpFill/>
          </p:grpSpPr>
          <p:sp>
            <p:nvSpPr>
              <p:cNvPr id="1227" name="Flowchart: Delay 122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8" name="Isosceles Triangle 122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9" name="Flowchart: Delay 122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30" name="Isosceles Triangle 122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17" name="Group 264"/>
            <p:cNvGrpSpPr>
              <a:grpSpLocks noChangeAspect="1"/>
            </p:cNvGrpSpPr>
            <p:nvPr/>
          </p:nvGrpSpPr>
          <p:grpSpPr>
            <a:xfrm>
              <a:off x="4346157" y="2848372"/>
              <a:ext cx="96010" cy="288032"/>
              <a:chOff x="1951211" y="1696244"/>
              <a:chExt cx="144016" cy="432048"/>
            </a:xfrm>
            <a:grpFill/>
          </p:grpSpPr>
          <p:sp>
            <p:nvSpPr>
              <p:cNvPr id="1223" name="Flowchart: Delay 122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4" name="Isosceles Triangle 122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5" name="Flowchart: Delay 122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6" name="Isosceles Triangle 122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18" name="Group 273"/>
            <p:cNvGrpSpPr>
              <a:grpSpLocks noChangeAspect="1"/>
            </p:cNvGrpSpPr>
            <p:nvPr/>
          </p:nvGrpSpPr>
          <p:grpSpPr>
            <a:xfrm>
              <a:off x="4420017" y="2848372"/>
              <a:ext cx="96010" cy="288032"/>
              <a:chOff x="1951211" y="1696244"/>
              <a:chExt cx="144016" cy="432048"/>
            </a:xfrm>
            <a:grpFill/>
          </p:grpSpPr>
          <p:sp>
            <p:nvSpPr>
              <p:cNvPr id="1219" name="Flowchart: Delay 121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0" name="Isosceles Triangle 121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1" name="Flowchart: Delay 122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2" name="Isosceles Triangle 122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2" name="Rectangle 1011"/>
          <p:cNvSpPr/>
          <p:nvPr/>
        </p:nvSpPr>
        <p:spPr bwMode="auto">
          <a:xfrm>
            <a:off x="411145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6808812"/>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 name="Group 251"/>
          <p:cNvGrpSpPr/>
          <p:nvPr/>
        </p:nvGrpSpPr>
        <p:grpSpPr>
          <a:xfrm>
            <a:off x="5119564" y="5728692"/>
            <a:ext cx="216024" cy="216023"/>
            <a:chOff x="9209112" y="7464897"/>
            <a:chExt cx="432048" cy="216023"/>
          </a:xfrm>
          <a:solidFill>
            <a:srgbClr val="FF99FF"/>
          </a:solidFill>
        </p:grpSpPr>
        <p:sp>
          <p:nvSpPr>
            <p:cNvPr id="1021" name="Flowchart: Delay 10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 name="Group 254"/>
          <p:cNvGrpSpPr/>
          <p:nvPr/>
        </p:nvGrpSpPr>
        <p:grpSpPr>
          <a:xfrm>
            <a:off x="5407596" y="5728692"/>
            <a:ext cx="216024" cy="216023"/>
            <a:chOff x="9209112" y="7464897"/>
            <a:chExt cx="432048" cy="216023"/>
          </a:xfrm>
          <a:solidFill>
            <a:srgbClr val="FF99FF"/>
          </a:solidFill>
        </p:grpSpPr>
        <p:sp>
          <p:nvSpPr>
            <p:cNvPr id="1026" name="Flowchart: Delay 102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 name="Group 257"/>
          <p:cNvGrpSpPr/>
          <p:nvPr/>
        </p:nvGrpSpPr>
        <p:grpSpPr>
          <a:xfrm>
            <a:off x="5695628" y="5728692"/>
            <a:ext cx="216024" cy="216023"/>
            <a:chOff x="9209112" y="7464897"/>
            <a:chExt cx="432048" cy="216023"/>
          </a:xfrm>
          <a:solidFill>
            <a:srgbClr val="FF99FF"/>
          </a:solidFill>
        </p:grpSpPr>
        <p:sp>
          <p:nvSpPr>
            <p:cNvPr id="1031" name="Flowchart: Delay 103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 name="Group 267"/>
          <p:cNvGrpSpPr/>
          <p:nvPr/>
        </p:nvGrpSpPr>
        <p:grpSpPr>
          <a:xfrm>
            <a:off x="4183459" y="5728692"/>
            <a:ext cx="216024" cy="216023"/>
            <a:chOff x="9209112" y="7464897"/>
            <a:chExt cx="432048" cy="216023"/>
          </a:xfrm>
          <a:solidFill>
            <a:srgbClr val="FF99FF"/>
          </a:solidFill>
        </p:grpSpPr>
        <p:sp>
          <p:nvSpPr>
            <p:cNvPr id="1036" name="Flowchart: Delay 103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 name="Group 270"/>
          <p:cNvGrpSpPr/>
          <p:nvPr/>
        </p:nvGrpSpPr>
        <p:grpSpPr>
          <a:xfrm>
            <a:off x="4471491" y="5728692"/>
            <a:ext cx="216024" cy="216023"/>
            <a:chOff x="9209112" y="7464897"/>
            <a:chExt cx="432048" cy="216023"/>
          </a:xfrm>
          <a:solidFill>
            <a:srgbClr val="FF99FF"/>
          </a:solidFill>
        </p:grpSpPr>
        <p:sp>
          <p:nvSpPr>
            <p:cNvPr id="1041" name="Flowchart: Delay 104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 name="Group 273"/>
          <p:cNvGrpSpPr/>
          <p:nvPr/>
        </p:nvGrpSpPr>
        <p:grpSpPr>
          <a:xfrm>
            <a:off x="4759523" y="5728692"/>
            <a:ext cx="216024" cy="216023"/>
            <a:chOff x="9209112" y="7464897"/>
            <a:chExt cx="432048" cy="216023"/>
          </a:xfrm>
          <a:solidFill>
            <a:srgbClr val="FF99FF"/>
          </a:solidFill>
        </p:grpSpPr>
        <p:sp>
          <p:nvSpPr>
            <p:cNvPr id="1046" name="Flowchart: Delay 104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grpSp>
        <p:nvGrpSpPr>
          <p:cNvPr id="14" name="Group 61"/>
          <p:cNvGrpSpPr>
            <a:grpSpLocks noChangeAspect="1"/>
          </p:cNvGrpSpPr>
          <p:nvPr/>
        </p:nvGrpSpPr>
        <p:grpSpPr>
          <a:xfrm flipH="1" flipV="1">
            <a:off x="6631731" y="6376505"/>
            <a:ext cx="383676" cy="383676"/>
            <a:chOff x="655067" y="5296644"/>
            <a:chExt cx="504056" cy="504056"/>
          </a:xfrm>
          <a:solidFill>
            <a:schemeClr val="bg1"/>
          </a:solidFill>
        </p:grpSpPr>
        <p:sp>
          <p:nvSpPr>
            <p:cNvPr id="898" name="Isosceles Triangle 897"/>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469"/>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95" name="Straight Connector 470"/>
          <p:cNvCxnSpPr/>
          <p:nvPr/>
        </p:nvCxnSpPr>
        <p:spPr bwMode="auto">
          <a:xfrm flipH="1">
            <a:off x="6727650"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6" name="Straight Connector 471"/>
          <p:cNvCxnSpPr/>
          <p:nvPr/>
        </p:nvCxnSpPr>
        <p:spPr bwMode="auto">
          <a:xfrm flipH="1">
            <a:off x="6919488"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7" name="Straight Connector 896"/>
          <p:cNvCxnSpPr/>
          <p:nvPr/>
        </p:nvCxnSpPr>
        <p:spPr bwMode="auto">
          <a:xfrm flipH="1">
            <a:off x="6823569"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5" name="Straight Connector 244"/>
          <p:cNvCxnSpPr>
            <a:stCxn id="983" idx="2"/>
            <a:endCxn id="898" idx="0"/>
          </p:cNvCxnSpPr>
          <p:nvPr/>
        </p:nvCxnSpPr>
        <p:spPr bwMode="auto">
          <a:xfrm flipV="1">
            <a:off x="6823569" y="6760181"/>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637"/>
          <p:cNvGrpSpPr/>
          <p:nvPr/>
        </p:nvGrpSpPr>
        <p:grpSpPr>
          <a:xfrm flipV="1">
            <a:off x="6668325" y="5896910"/>
            <a:ext cx="317190" cy="383676"/>
            <a:chOff x="4277907" y="2848372"/>
            <a:chExt cx="238120" cy="288032"/>
          </a:xfrm>
        </p:grpSpPr>
        <p:grpSp>
          <p:nvGrpSpPr>
            <p:cNvPr id="16" name="Group 263"/>
            <p:cNvGrpSpPr>
              <a:grpSpLocks noChangeAspect="1"/>
            </p:cNvGrpSpPr>
            <p:nvPr/>
          </p:nvGrpSpPr>
          <p:grpSpPr>
            <a:xfrm>
              <a:off x="4277907" y="2848372"/>
              <a:ext cx="96010" cy="288032"/>
              <a:chOff x="1951211" y="1696244"/>
              <a:chExt cx="144016" cy="432048"/>
            </a:xfrm>
          </p:grpSpPr>
          <p:sp>
            <p:nvSpPr>
              <p:cNvPr id="696" name="Flowchart: Delay 695"/>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8" name="Flowchart: Delay 697"/>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264"/>
            <p:cNvGrpSpPr>
              <a:grpSpLocks noChangeAspect="1"/>
            </p:cNvGrpSpPr>
            <p:nvPr/>
          </p:nvGrpSpPr>
          <p:grpSpPr>
            <a:xfrm>
              <a:off x="4346157" y="2848372"/>
              <a:ext cx="96010" cy="288032"/>
              <a:chOff x="1951211" y="1696244"/>
              <a:chExt cx="144016" cy="432048"/>
            </a:xfrm>
          </p:grpSpPr>
          <p:sp>
            <p:nvSpPr>
              <p:cNvPr id="692" name="Flowchart: Delay 691"/>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4" name="Flowchart: Delay 693"/>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 name="Group 273"/>
            <p:cNvGrpSpPr>
              <a:grpSpLocks noChangeAspect="1"/>
            </p:cNvGrpSpPr>
            <p:nvPr/>
          </p:nvGrpSpPr>
          <p:grpSpPr>
            <a:xfrm>
              <a:off x="4420017" y="2848372"/>
              <a:ext cx="96010" cy="288032"/>
              <a:chOff x="1951211" y="1696244"/>
              <a:chExt cx="144016" cy="432048"/>
            </a:xfrm>
          </p:grpSpPr>
          <p:sp>
            <p:nvSpPr>
              <p:cNvPr id="688" name="Flowchart: Delay 687"/>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9" name="Isosceles Triangle 688"/>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0" name="Flowchart: Delay 689"/>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55" name="Rectangle 954"/>
          <p:cNvSpPr/>
          <p:nvPr/>
        </p:nvSpPr>
        <p:spPr bwMode="auto">
          <a:xfrm>
            <a:off x="87109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6808812"/>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9" name="Group 251"/>
          <p:cNvGrpSpPr/>
          <p:nvPr/>
        </p:nvGrpSpPr>
        <p:grpSpPr>
          <a:xfrm>
            <a:off x="1879204" y="5728692"/>
            <a:ext cx="216024" cy="216023"/>
            <a:chOff x="9209112" y="7464897"/>
            <a:chExt cx="432048" cy="216023"/>
          </a:xfrm>
          <a:solidFill>
            <a:srgbClr val="FF99FF"/>
          </a:solidFill>
        </p:grpSpPr>
        <p:sp>
          <p:nvSpPr>
            <p:cNvPr id="976" name="Flowchart: Delay 9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0" name="Group 254"/>
          <p:cNvGrpSpPr/>
          <p:nvPr/>
        </p:nvGrpSpPr>
        <p:grpSpPr>
          <a:xfrm>
            <a:off x="2167236" y="5728692"/>
            <a:ext cx="216024" cy="216023"/>
            <a:chOff x="9209112" y="7464897"/>
            <a:chExt cx="432048" cy="216023"/>
          </a:xfrm>
          <a:solidFill>
            <a:srgbClr val="FF99FF"/>
          </a:solidFill>
        </p:grpSpPr>
        <p:sp>
          <p:nvSpPr>
            <p:cNvPr id="974" name="Flowchart: Delay 97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1" name="Group 257"/>
          <p:cNvGrpSpPr/>
          <p:nvPr/>
        </p:nvGrpSpPr>
        <p:grpSpPr>
          <a:xfrm>
            <a:off x="2455268" y="5728692"/>
            <a:ext cx="216024" cy="216023"/>
            <a:chOff x="9209112" y="7464897"/>
            <a:chExt cx="432048" cy="216023"/>
          </a:xfrm>
          <a:solidFill>
            <a:srgbClr val="FF99FF"/>
          </a:solidFill>
        </p:grpSpPr>
        <p:sp>
          <p:nvSpPr>
            <p:cNvPr id="972" name="Flowchart: Delay 97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 name="Group 267"/>
          <p:cNvGrpSpPr/>
          <p:nvPr/>
        </p:nvGrpSpPr>
        <p:grpSpPr>
          <a:xfrm>
            <a:off x="943099" y="5728692"/>
            <a:ext cx="216024" cy="216023"/>
            <a:chOff x="9209112" y="7464897"/>
            <a:chExt cx="432048" cy="216023"/>
          </a:xfrm>
          <a:solidFill>
            <a:srgbClr val="FF99FF"/>
          </a:solidFill>
        </p:grpSpPr>
        <p:sp>
          <p:nvSpPr>
            <p:cNvPr id="992" name="Flowchart: Delay 99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 name="Group 270"/>
          <p:cNvGrpSpPr/>
          <p:nvPr/>
        </p:nvGrpSpPr>
        <p:grpSpPr>
          <a:xfrm>
            <a:off x="1231131" y="5728692"/>
            <a:ext cx="216024" cy="216023"/>
            <a:chOff x="9209112" y="7464897"/>
            <a:chExt cx="432048" cy="216023"/>
          </a:xfrm>
          <a:solidFill>
            <a:srgbClr val="FF99FF"/>
          </a:solidFill>
        </p:grpSpPr>
        <p:sp>
          <p:nvSpPr>
            <p:cNvPr id="990" name="Flowchart: Delay 98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 name="Group 273"/>
          <p:cNvGrpSpPr/>
          <p:nvPr/>
        </p:nvGrpSpPr>
        <p:grpSpPr>
          <a:xfrm>
            <a:off x="1519163" y="5728692"/>
            <a:ext cx="216024" cy="216023"/>
            <a:chOff x="9209112" y="7464897"/>
            <a:chExt cx="432048" cy="216023"/>
          </a:xfrm>
          <a:solidFill>
            <a:srgbClr val="FF99FF"/>
          </a:solidFill>
        </p:grpSpPr>
        <p:sp>
          <p:nvSpPr>
            <p:cNvPr id="988" name="Flowchart: Delay 98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5368652"/>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1406" y="6325077"/>
            <a:ext cx="379912" cy="215444"/>
          </a:xfrm>
          <a:prstGeom prst="rect">
            <a:avLst/>
          </a:prstGeom>
          <a:solidFill>
            <a:schemeClr val="bg1"/>
          </a:solidFill>
        </p:spPr>
        <p:txBody>
          <a:bodyPr wrap="none" lIns="0" tIns="0" rIns="0" bIns="0" rtlCol="0">
            <a:spAutoFit/>
          </a:bodyPr>
          <a:lstStyle/>
          <a:p>
            <a:r>
              <a:rPr lang="en-GB" sz="1400" dirty="0" smtClean="0"/>
              <a:t>CNP</a:t>
            </a:r>
            <a:endParaRPr lang="en-US" sz="1400" dirty="0" smtClean="0"/>
          </a:p>
        </p:txBody>
      </p:sp>
      <p:grpSp>
        <p:nvGrpSpPr>
          <p:cNvPr id="25" name="Group 998"/>
          <p:cNvGrpSpPr/>
          <p:nvPr/>
        </p:nvGrpSpPr>
        <p:grpSpPr>
          <a:xfrm>
            <a:off x="4111451" y="6304756"/>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565668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009" name="TextBox 1008"/>
          <p:cNvSpPr txBox="1"/>
          <p:nvPr/>
        </p:nvSpPr>
        <p:spPr>
          <a:xfrm>
            <a:off x="2743299" y="6736804"/>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6304756"/>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6367472"/>
            <a:ext cx="864096" cy="369332"/>
          </a:xfrm>
          <a:prstGeom prst="rect">
            <a:avLst/>
          </a:prstGeom>
          <a:noFill/>
        </p:spPr>
        <p:txBody>
          <a:bodyPr wrap="square" lIns="0" tIns="0" rIns="0" bIns="0" rtlCol="0">
            <a:spAutoFit/>
          </a:bodyPr>
          <a:lstStyle/>
          <a:p>
            <a:pPr algn="ctr"/>
            <a:r>
              <a:rPr lang="en-GB" sz="1200" b="0" dirty="0" smtClean="0"/>
              <a:t>SVLAN to Link </a:t>
            </a:r>
            <a:r>
              <a:rPr lang="en-GB" sz="1200" b="0" dirty="0" err="1" smtClean="0"/>
              <a:t>mux</a:t>
            </a:r>
            <a:endParaRPr lang="en-GB" sz="1200" b="0" dirty="0" smtClean="0"/>
          </a:p>
        </p:txBody>
      </p:sp>
      <p:sp>
        <p:nvSpPr>
          <p:cNvPr id="1050" name="Right Brace 1049"/>
          <p:cNvSpPr/>
          <p:nvPr/>
        </p:nvSpPr>
        <p:spPr bwMode="auto">
          <a:xfrm>
            <a:off x="6127675" y="5368652"/>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698" idx="0"/>
          </p:cNvCxnSpPr>
          <p:nvPr/>
        </p:nvCxnSpPr>
        <p:spPr bwMode="auto">
          <a:xfrm>
            <a:off x="6271691" y="5836704"/>
            <a:ext cx="396635" cy="220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6772808"/>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6304756"/>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899" idx="3"/>
          </p:cNvCxnSpPr>
          <p:nvPr/>
        </p:nvCxnSpPr>
        <p:spPr bwMode="auto">
          <a:xfrm flipV="1">
            <a:off x="6271691" y="6431316"/>
            <a:ext cx="387361" cy="1074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898" idx="5"/>
          </p:cNvCxnSpPr>
          <p:nvPr/>
        </p:nvCxnSpPr>
        <p:spPr bwMode="auto">
          <a:xfrm flipV="1">
            <a:off x="6271691" y="6568343"/>
            <a:ext cx="455959" cy="3664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62" name="TextBox 961"/>
          <p:cNvSpPr txBox="1"/>
          <p:nvPr/>
        </p:nvSpPr>
        <p:spPr>
          <a:xfrm>
            <a:off x="7135787" y="6593368"/>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964" name="TextBox 963"/>
          <p:cNvSpPr txBox="1"/>
          <p:nvPr/>
        </p:nvSpPr>
        <p:spPr>
          <a:xfrm>
            <a:off x="7135787" y="6016724"/>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67" name="Rectangle 966"/>
          <p:cNvSpPr/>
          <p:nvPr/>
        </p:nvSpPr>
        <p:spPr>
          <a:xfrm>
            <a:off x="7135787" y="6336114"/>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grpSp>
        <p:nvGrpSpPr>
          <p:cNvPr id="26" name="Group 61"/>
          <p:cNvGrpSpPr>
            <a:grpSpLocks noChangeAspect="1"/>
          </p:cNvGrpSpPr>
          <p:nvPr/>
        </p:nvGrpSpPr>
        <p:grpSpPr>
          <a:xfrm flipH="1" flipV="1">
            <a:off x="6631731" y="6952828"/>
            <a:ext cx="383676" cy="383676"/>
            <a:chOff x="655067" y="5296644"/>
            <a:chExt cx="504056" cy="504056"/>
          </a:xfrm>
          <a:solidFill>
            <a:schemeClr val="bg1"/>
          </a:solidFill>
        </p:grpSpPr>
        <p:sp>
          <p:nvSpPr>
            <p:cNvPr id="980" name="Isosceles Triangle 979"/>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3" name="Trapezoid 469"/>
            <p:cNvSpPr/>
            <p:nvPr/>
          </p:nvSpPr>
          <p:spPr bwMode="auto">
            <a:xfrm>
              <a:off x="655067" y="5656684"/>
              <a:ext cx="504056" cy="144016"/>
            </a:xfrm>
            <a:prstGeom prst="trapezoid">
              <a:avLst>
                <a:gd name="adj" fmla="val 49845"/>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86" name="Straight Connector 985"/>
          <p:cNvCxnSpPr>
            <a:endCxn id="980" idx="0"/>
          </p:cNvCxnSpPr>
          <p:nvPr/>
        </p:nvCxnSpPr>
        <p:spPr bwMode="auto">
          <a:xfrm flipV="1">
            <a:off x="6823569" y="7336504"/>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7" name="Right Brace 996"/>
          <p:cNvSpPr/>
          <p:nvPr/>
        </p:nvSpPr>
        <p:spPr bwMode="auto">
          <a:xfrm>
            <a:off x="6127675" y="7085285"/>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8" name="Straight Arrow Connector 997"/>
          <p:cNvCxnSpPr>
            <a:stCxn id="997" idx="1"/>
            <a:endCxn id="983" idx="3"/>
          </p:cNvCxnSpPr>
          <p:nvPr/>
        </p:nvCxnSpPr>
        <p:spPr bwMode="auto">
          <a:xfrm flipV="1">
            <a:off x="6271691" y="7007639"/>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0" name="Right Brace 999"/>
          <p:cNvSpPr/>
          <p:nvPr/>
        </p:nvSpPr>
        <p:spPr bwMode="auto">
          <a:xfrm>
            <a:off x="6127675" y="731850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01" name="Straight Arrow Connector 1000"/>
          <p:cNvCxnSpPr>
            <a:stCxn id="1000" idx="1"/>
            <a:endCxn id="980" idx="5"/>
          </p:cNvCxnSpPr>
          <p:nvPr/>
        </p:nvCxnSpPr>
        <p:spPr bwMode="auto">
          <a:xfrm flipV="1">
            <a:off x="6271691" y="7144666"/>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3" name="TextBox 1002"/>
          <p:cNvSpPr txBox="1"/>
          <p:nvPr/>
        </p:nvSpPr>
        <p:spPr>
          <a:xfrm>
            <a:off x="7135787" y="7128202"/>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grpSp>
        <p:nvGrpSpPr>
          <p:cNvPr id="251" name="Group 61"/>
          <p:cNvGrpSpPr>
            <a:grpSpLocks noChangeAspect="1"/>
          </p:cNvGrpSpPr>
          <p:nvPr/>
        </p:nvGrpSpPr>
        <p:grpSpPr>
          <a:xfrm rot="10800000">
            <a:off x="4032447" y="2860605"/>
            <a:ext cx="383676" cy="383676"/>
            <a:chOff x="655067" y="5296644"/>
            <a:chExt cx="504056" cy="504056"/>
          </a:xfrm>
          <a:solidFill>
            <a:schemeClr val="bg1"/>
          </a:solidFill>
        </p:grpSpPr>
        <p:sp>
          <p:nvSpPr>
            <p:cNvPr id="252" name="Isosceles Triangle 351"/>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53" name="Trapezoid 2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54" name="Straight Connector 253"/>
          <p:cNvCxnSpPr>
            <a:stCxn id="283" idx="2"/>
            <a:endCxn id="252" idx="0"/>
          </p:cNvCxnSpPr>
          <p:nvPr/>
        </p:nvCxnSpPr>
        <p:spPr bwMode="auto">
          <a:xfrm flipV="1">
            <a:off x="4224285" y="3244281"/>
            <a:ext cx="0" cy="16295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5" name="Straight Connector 254"/>
          <p:cNvCxnSpPr/>
          <p:nvPr/>
        </p:nvCxnSpPr>
        <p:spPr bwMode="auto">
          <a:xfrm rot="10800000" flipV="1">
            <a:off x="4128366"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6" name="Straight Connector 255"/>
          <p:cNvCxnSpPr/>
          <p:nvPr/>
        </p:nvCxnSpPr>
        <p:spPr bwMode="auto">
          <a:xfrm rot="10800000" flipV="1">
            <a:off x="4320204"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7" name="Straight Connector 334"/>
          <p:cNvCxnSpPr/>
          <p:nvPr/>
        </p:nvCxnSpPr>
        <p:spPr bwMode="auto">
          <a:xfrm rot="10800000" flipV="1">
            <a:off x="4224285"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8" name="Rectangle 257"/>
          <p:cNvSpPr/>
          <p:nvPr/>
        </p:nvSpPr>
        <p:spPr bwMode="auto">
          <a:xfrm>
            <a:off x="863515" y="2759167"/>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863515" y="2975191"/>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863515" y="3191215"/>
            <a:ext cx="72008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4" name="Rectangle 263"/>
          <p:cNvSpPr/>
          <p:nvPr/>
        </p:nvSpPr>
        <p:spPr bwMode="auto">
          <a:xfrm>
            <a:off x="863515" y="3551255"/>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5" name="Rectangle 264"/>
          <p:cNvSpPr/>
          <p:nvPr/>
        </p:nvSpPr>
        <p:spPr bwMode="auto">
          <a:xfrm>
            <a:off x="863515" y="3767279"/>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6" name="Isosceles Triangle 265"/>
          <p:cNvSpPr/>
          <p:nvPr/>
        </p:nvSpPr>
        <p:spPr bwMode="auto">
          <a:xfrm flipV="1">
            <a:off x="1007531" y="3263223"/>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7" name="Straight Arrow Connector 266"/>
          <p:cNvCxnSpPr/>
          <p:nvPr/>
        </p:nvCxnSpPr>
        <p:spPr bwMode="auto">
          <a:xfrm>
            <a:off x="720079" y="2759167"/>
            <a:ext cx="0" cy="122413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268" name="TextBox 267"/>
          <p:cNvSpPr txBox="1"/>
          <p:nvPr/>
        </p:nvSpPr>
        <p:spPr>
          <a:xfrm rot="16200000" flipH="1">
            <a:off x="499218" y="3258386"/>
            <a:ext cx="370294" cy="215444"/>
          </a:xfrm>
          <a:prstGeom prst="rect">
            <a:avLst/>
          </a:prstGeom>
          <a:solidFill>
            <a:schemeClr val="bg1"/>
          </a:solidFill>
        </p:spPr>
        <p:txBody>
          <a:bodyPr wrap="none" lIns="0" tIns="0" rIns="0" bIns="0" rtlCol="0">
            <a:spAutoFit/>
          </a:bodyPr>
          <a:lstStyle/>
          <a:p>
            <a:r>
              <a:rPr lang="en-GB" sz="1400" dirty="0" smtClean="0"/>
              <a:t>CEP</a:t>
            </a:r>
            <a:endParaRPr lang="en-US" sz="1400" dirty="0" smtClean="0"/>
          </a:p>
        </p:txBody>
      </p:sp>
      <p:sp>
        <p:nvSpPr>
          <p:cNvPr id="269" name="TextBox 268"/>
          <p:cNvSpPr txBox="1"/>
          <p:nvPr/>
        </p:nvSpPr>
        <p:spPr>
          <a:xfrm>
            <a:off x="1583595" y="3191215"/>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270" name="Right Brace 269"/>
          <p:cNvSpPr/>
          <p:nvPr/>
        </p:nvSpPr>
        <p:spPr bwMode="auto">
          <a:xfrm>
            <a:off x="1655603" y="2759167"/>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1" name="TextBox 270"/>
          <p:cNvSpPr txBox="1"/>
          <p:nvPr/>
        </p:nvSpPr>
        <p:spPr>
          <a:xfrm>
            <a:off x="1799619" y="2821883"/>
            <a:ext cx="864096" cy="369332"/>
          </a:xfrm>
          <a:prstGeom prst="rect">
            <a:avLst/>
          </a:prstGeom>
          <a:noFill/>
        </p:spPr>
        <p:txBody>
          <a:bodyPr wrap="square" lIns="0" tIns="0" rIns="0" bIns="0" rtlCol="0">
            <a:spAutoFit/>
          </a:bodyPr>
          <a:lstStyle/>
          <a:p>
            <a:pPr algn="ctr"/>
            <a:r>
              <a:rPr lang="en-GB" sz="1200" b="0" dirty="0" smtClean="0"/>
              <a:t>CVLAN to Link </a:t>
            </a:r>
            <a:r>
              <a:rPr lang="en-GB" sz="1200" b="0" dirty="0" err="1" smtClean="0"/>
              <a:t>mux</a:t>
            </a:r>
            <a:endParaRPr lang="en-GB" sz="1200" b="0" dirty="0" smtClean="0"/>
          </a:p>
        </p:txBody>
      </p:sp>
      <p:sp>
        <p:nvSpPr>
          <p:cNvPr id="272" name="Rectangle 271"/>
          <p:cNvSpPr/>
          <p:nvPr/>
        </p:nvSpPr>
        <p:spPr bwMode="auto">
          <a:xfrm>
            <a:off x="2736303" y="2759167"/>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3" name="Rectangle 272"/>
          <p:cNvSpPr/>
          <p:nvPr/>
        </p:nvSpPr>
        <p:spPr bwMode="auto">
          <a:xfrm>
            <a:off x="2736303" y="2975191"/>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a:off x="2736303" y="3191215"/>
            <a:ext cx="72008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5" name="Rectangle 274"/>
          <p:cNvSpPr/>
          <p:nvPr/>
        </p:nvSpPr>
        <p:spPr bwMode="auto">
          <a:xfrm>
            <a:off x="2736303" y="3551255"/>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6" name="Rectangle 275"/>
          <p:cNvSpPr/>
          <p:nvPr/>
        </p:nvSpPr>
        <p:spPr bwMode="auto">
          <a:xfrm>
            <a:off x="2736303" y="3767279"/>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flipV="1">
            <a:off x="2880319" y="3263223"/>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8" name="Group 181"/>
          <p:cNvGrpSpPr/>
          <p:nvPr/>
        </p:nvGrpSpPr>
        <p:grpSpPr>
          <a:xfrm>
            <a:off x="2808311" y="2759167"/>
            <a:ext cx="576064" cy="425217"/>
            <a:chOff x="1447155" y="3864495"/>
            <a:chExt cx="972108" cy="1512168"/>
          </a:xfrm>
        </p:grpSpPr>
        <p:sp>
          <p:nvSpPr>
            <p:cNvPr id="279" name="TextBox 278"/>
            <p:cNvSpPr txBox="1"/>
            <p:nvPr/>
          </p:nvSpPr>
          <p:spPr>
            <a:xfrm>
              <a:off x="1579814" y="4376649"/>
              <a:ext cx="700577"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80" name="Trapezoid 279"/>
            <p:cNvSpPr/>
            <p:nvPr/>
          </p:nvSpPr>
          <p:spPr bwMode="auto">
            <a:xfrm flipV="1">
              <a:off x="1447155"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81" name="Group 61"/>
          <p:cNvGrpSpPr>
            <a:grpSpLocks noChangeAspect="1"/>
          </p:cNvGrpSpPr>
          <p:nvPr/>
        </p:nvGrpSpPr>
        <p:grpSpPr>
          <a:xfrm flipH="1" flipV="1">
            <a:off x="4032447" y="3407239"/>
            <a:ext cx="383676" cy="383676"/>
            <a:chOff x="655067" y="5296644"/>
            <a:chExt cx="504056" cy="504056"/>
          </a:xfrm>
          <a:solidFill>
            <a:schemeClr val="bg1"/>
          </a:solidFill>
        </p:grpSpPr>
        <p:sp>
          <p:nvSpPr>
            <p:cNvPr id="282" name="Isosceles Triangle 281"/>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3" name="Trapezoid 469"/>
            <p:cNvSpPr/>
            <p:nvPr/>
          </p:nvSpPr>
          <p:spPr bwMode="auto">
            <a:xfrm>
              <a:off x="655067" y="5656684"/>
              <a:ext cx="504056" cy="144016"/>
            </a:xfrm>
            <a:prstGeom prst="trapezoid">
              <a:avLst>
                <a:gd name="adj" fmla="val 49845"/>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4" name="Straight Connector 283"/>
          <p:cNvCxnSpPr>
            <a:endCxn id="282" idx="0"/>
          </p:cNvCxnSpPr>
          <p:nvPr/>
        </p:nvCxnSpPr>
        <p:spPr bwMode="auto">
          <a:xfrm flipV="1">
            <a:off x="4224285" y="3790915"/>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5" name="Right Brace 284"/>
          <p:cNvSpPr/>
          <p:nvPr/>
        </p:nvSpPr>
        <p:spPr bwMode="auto">
          <a:xfrm>
            <a:off x="3528391" y="353969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86" name="Straight Arrow Connector 285"/>
          <p:cNvCxnSpPr>
            <a:stCxn id="285" idx="1"/>
            <a:endCxn id="283" idx="3"/>
          </p:cNvCxnSpPr>
          <p:nvPr/>
        </p:nvCxnSpPr>
        <p:spPr bwMode="auto">
          <a:xfrm flipV="1">
            <a:off x="3672407" y="3462050"/>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87" name="Right Brace 286"/>
          <p:cNvSpPr/>
          <p:nvPr/>
        </p:nvSpPr>
        <p:spPr bwMode="auto">
          <a:xfrm>
            <a:off x="3528391" y="3772917"/>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88" name="Straight Arrow Connector 287"/>
          <p:cNvCxnSpPr>
            <a:stCxn id="287" idx="1"/>
            <a:endCxn id="282" idx="5"/>
          </p:cNvCxnSpPr>
          <p:nvPr/>
        </p:nvCxnSpPr>
        <p:spPr bwMode="auto">
          <a:xfrm flipV="1">
            <a:off x="3672407" y="3599077"/>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89" name="Right Brace 288"/>
          <p:cNvSpPr/>
          <p:nvPr/>
        </p:nvSpPr>
        <p:spPr bwMode="auto">
          <a:xfrm>
            <a:off x="3527870" y="3167854"/>
            <a:ext cx="144537"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90" name="Straight Arrow Connector 289"/>
          <p:cNvCxnSpPr>
            <a:stCxn id="289" idx="1"/>
            <a:endCxn id="252" idx="5"/>
          </p:cNvCxnSpPr>
          <p:nvPr/>
        </p:nvCxnSpPr>
        <p:spPr bwMode="auto">
          <a:xfrm flipV="1">
            <a:off x="3672407" y="3052443"/>
            <a:ext cx="455959" cy="29543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1" name="Right Brace 290"/>
          <p:cNvSpPr/>
          <p:nvPr/>
        </p:nvSpPr>
        <p:spPr bwMode="auto">
          <a:xfrm>
            <a:off x="3528391" y="2759167"/>
            <a:ext cx="144016" cy="4135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92" name="Straight Arrow Connector 291"/>
          <p:cNvCxnSpPr>
            <a:stCxn id="291" idx="1"/>
            <a:endCxn id="253" idx="3"/>
          </p:cNvCxnSpPr>
          <p:nvPr/>
        </p:nvCxnSpPr>
        <p:spPr bwMode="auto">
          <a:xfrm flipV="1">
            <a:off x="3672407" y="2915416"/>
            <a:ext cx="387361" cy="5050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3" name="TextBox 292"/>
          <p:cNvSpPr txBox="1"/>
          <p:nvPr/>
        </p:nvSpPr>
        <p:spPr>
          <a:xfrm>
            <a:off x="4507495" y="3119207"/>
            <a:ext cx="684076"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294" name="Rectangle 293"/>
          <p:cNvSpPr/>
          <p:nvPr/>
        </p:nvSpPr>
        <p:spPr>
          <a:xfrm>
            <a:off x="4507495" y="2861953"/>
            <a:ext cx="965112" cy="185246"/>
          </a:xfrm>
          <a:prstGeom prst="rect">
            <a:avLst/>
          </a:prstGeom>
          <a:noFill/>
        </p:spPr>
        <p:txBody>
          <a:bodyPr wrap="square" lIns="0" tIns="0" rIns="0" bIns="0" rtlCol="0">
            <a:spAutoFit/>
          </a:bodyPr>
          <a:lstStyle/>
          <a:p>
            <a:r>
              <a:rPr lang="en-GB" sz="1200" b="0" dirty="0" smtClean="0"/>
              <a:t>CVLAN </a:t>
            </a:r>
            <a:r>
              <a:rPr lang="en-GB" sz="1200" b="0" dirty="0" err="1" smtClean="0"/>
              <a:t>mux</a:t>
            </a:r>
            <a:endParaRPr lang="en-US" sz="1200" b="0" dirty="0" smtClean="0"/>
          </a:p>
        </p:txBody>
      </p:sp>
      <p:sp>
        <p:nvSpPr>
          <p:cNvPr id="295" name="TextBox 294"/>
          <p:cNvSpPr txBox="1"/>
          <p:nvPr/>
        </p:nvSpPr>
        <p:spPr>
          <a:xfrm>
            <a:off x="4507495" y="3654041"/>
            <a:ext cx="893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169" name="TextBox 168"/>
          <p:cNvSpPr txBox="1"/>
          <p:nvPr/>
        </p:nvSpPr>
        <p:spPr>
          <a:xfrm>
            <a:off x="655067" y="904156"/>
            <a:ext cx="6665543" cy="1538883"/>
          </a:xfrm>
          <a:prstGeom prst="rect">
            <a:avLst/>
          </a:prstGeom>
          <a:noFill/>
        </p:spPr>
        <p:txBody>
          <a:bodyPr wrap="none" lIns="0" tIns="0" rIns="0" bIns="0" rtlCol="0">
            <a:spAutoFit/>
          </a:bodyPr>
          <a:lstStyle/>
          <a:p>
            <a:r>
              <a:rPr lang="en-GB" sz="2000" b="0" dirty="0" smtClean="0"/>
              <a:t>W: Working (is similar to Primary)</a:t>
            </a:r>
          </a:p>
          <a:p>
            <a:r>
              <a:rPr lang="en-GB" sz="2000" b="0" dirty="0" smtClean="0"/>
              <a:t>P: Protection (is similar to Secondary)</a:t>
            </a:r>
          </a:p>
          <a:p>
            <a:endParaRPr lang="en-GB" sz="2000" b="0" dirty="0" smtClean="0"/>
          </a:p>
          <a:p>
            <a:r>
              <a:rPr lang="en-GB" sz="2000" b="0" dirty="0" smtClean="0"/>
              <a:t>W*: Alternate Working/Primary in distributed protection</a:t>
            </a:r>
          </a:p>
          <a:p>
            <a:r>
              <a:rPr lang="en-GB" sz="2000" b="0" dirty="0" smtClean="0"/>
              <a:t>P*: Alternate Protection/Secondary in distributed protection</a:t>
            </a:r>
            <a:endParaRPr lang="en-US" sz="2000" b="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High level model of IBBEB nodes</a:t>
            </a:r>
            <a:endParaRPr lang="en-US" dirty="0"/>
          </a:p>
        </p:txBody>
      </p:sp>
      <p:sp>
        <p:nvSpPr>
          <p:cNvPr id="266" name="TextBox 265"/>
          <p:cNvSpPr txBox="1"/>
          <p:nvPr/>
        </p:nvSpPr>
        <p:spPr>
          <a:xfrm>
            <a:off x="7999883" y="4937765"/>
            <a:ext cx="1800200" cy="430887"/>
          </a:xfrm>
          <a:prstGeom prst="rect">
            <a:avLst/>
          </a:prstGeom>
          <a:noFill/>
        </p:spPr>
        <p:txBody>
          <a:bodyPr wrap="square" lIns="0" tIns="0" rIns="0" bIns="0" rtlCol="0">
            <a:spAutoFit/>
          </a:bodyPr>
          <a:lstStyle/>
          <a:p>
            <a:r>
              <a:rPr lang="en-GB" sz="1400" b="0" dirty="0" smtClean="0"/>
              <a:t>SVLAN </a:t>
            </a:r>
            <a:r>
              <a:rPr lang="en-GB" sz="1400" b="0" dirty="0" err="1" smtClean="0"/>
              <a:t>mux</a:t>
            </a:r>
            <a:r>
              <a:rPr lang="en-GB" sz="1400" b="0" dirty="0" smtClean="0"/>
              <a:t> BVLAN/TESI MEP</a:t>
            </a:r>
            <a:endParaRPr lang="en-US" sz="1400" b="0" dirty="0" smtClean="0"/>
          </a:p>
        </p:txBody>
      </p:sp>
      <p:sp>
        <p:nvSpPr>
          <p:cNvPr id="267" name="TextBox 266"/>
          <p:cNvSpPr txBox="1"/>
          <p:nvPr/>
        </p:nvSpPr>
        <p:spPr>
          <a:xfrm>
            <a:off x="6631731" y="6592788"/>
            <a:ext cx="1728192" cy="430887"/>
          </a:xfrm>
          <a:prstGeom prst="rect">
            <a:avLst/>
          </a:prstGeom>
          <a:noFill/>
        </p:spPr>
        <p:txBody>
          <a:bodyPr wrap="square" lIns="0" tIns="0" rIns="0" bIns="0" rtlCol="0">
            <a:spAutoFit/>
          </a:bodyPr>
          <a:lstStyle/>
          <a:p>
            <a:r>
              <a:rPr lang="en-GB" sz="1400" b="0" dirty="0" smtClean="0"/>
              <a:t>BVLAN/TESI </a:t>
            </a:r>
            <a:r>
              <a:rPr lang="en-GB" sz="1400" b="0" dirty="0" err="1" smtClean="0"/>
              <a:t>mux</a:t>
            </a:r>
            <a:endParaRPr lang="en-GB" sz="1400" b="0" dirty="0" smtClean="0"/>
          </a:p>
          <a:p>
            <a:r>
              <a:rPr lang="en-GB" sz="1400" b="0" dirty="0" smtClean="0"/>
              <a:t>Link MEP </a:t>
            </a:r>
            <a:endParaRPr lang="en-US" sz="1400" b="0" dirty="0" smtClean="0"/>
          </a:p>
        </p:txBody>
      </p:sp>
      <p:sp>
        <p:nvSpPr>
          <p:cNvPr id="465" name="Freeform 464"/>
          <p:cNvSpPr/>
          <p:nvPr/>
        </p:nvSpPr>
        <p:spPr bwMode="auto">
          <a:xfrm flipH="1" flipV="1">
            <a:off x="1095274" y="2474649"/>
            <a:ext cx="1344915" cy="2967933"/>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rot="10800000">
            <a:off x="3108285" y="4962985"/>
            <a:ext cx="383676" cy="383676"/>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rot="10800000">
            <a:off x="3587880" y="4962985"/>
            <a:ext cx="383676" cy="383676"/>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 name="Group 16"/>
          <p:cNvGrpSpPr>
            <a:grpSpLocks noChangeAspect="1"/>
          </p:cNvGrpSpPr>
          <p:nvPr/>
        </p:nvGrpSpPr>
        <p:grpSpPr>
          <a:xfrm rot="10800000">
            <a:off x="4067475" y="4962985"/>
            <a:ext cx="383676" cy="383676"/>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 name="Group 19"/>
          <p:cNvGrpSpPr>
            <a:grpSpLocks noChangeAspect="1"/>
          </p:cNvGrpSpPr>
          <p:nvPr/>
        </p:nvGrpSpPr>
        <p:grpSpPr>
          <a:xfrm rot="10800000">
            <a:off x="4547070" y="4962985"/>
            <a:ext cx="383676" cy="383676"/>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22"/>
          <p:cNvGrpSpPr>
            <a:grpSpLocks noChangeAspect="1"/>
          </p:cNvGrpSpPr>
          <p:nvPr/>
        </p:nvGrpSpPr>
        <p:grpSpPr>
          <a:xfrm rot="10800000">
            <a:off x="5026666" y="4962985"/>
            <a:ext cx="383676" cy="383676"/>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5"/>
          <p:cNvGrpSpPr>
            <a:grpSpLocks noChangeAspect="1"/>
          </p:cNvGrpSpPr>
          <p:nvPr/>
        </p:nvGrpSpPr>
        <p:grpSpPr>
          <a:xfrm rot="10800000">
            <a:off x="5506261" y="4962985"/>
            <a:ext cx="383676" cy="383676"/>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 name="Group 43"/>
          <p:cNvGrpSpPr>
            <a:grpSpLocks noChangeAspect="1"/>
          </p:cNvGrpSpPr>
          <p:nvPr/>
        </p:nvGrpSpPr>
        <p:grpSpPr>
          <a:xfrm rot="10800000">
            <a:off x="4547072" y="6593611"/>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3875638" y="6593611"/>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204205" y="6593611"/>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2532772" y="6593611"/>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3300123"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3779718"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4259313"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4738909"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218504"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5698099"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4834829"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63396"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91962"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20529"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0" name="Group 58"/>
          <p:cNvGrpSpPr>
            <a:grpSpLocks noChangeAspect="1"/>
          </p:cNvGrpSpPr>
          <p:nvPr/>
        </p:nvGrpSpPr>
        <p:grpSpPr>
          <a:xfrm flipH="1">
            <a:off x="2245014" y="2852768"/>
            <a:ext cx="383676" cy="383676"/>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1" name="Group 61"/>
          <p:cNvGrpSpPr>
            <a:grpSpLocks noChangeAspect="1"/>
          </p:cNvGrpSpPr>
          <p:nvPr/>
        </p:nvGrpSpPr>
        <p:grpSpPr>
          <a:xfrm flipH="1">
            <a:off x="3683800" y="2852768"/>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4"/>
          <p:cNvGrpSpPr>
            <a:grpSpLocks noChangeAspect="1"/>
          </p:cNvGrpSpPr>
          <p:nvPr/>
        </p:nvGrpSpPr>
        <p:grpSpPr>
          <a:xfrm flipH="1">
            <a:off x="4163396" y="2852768"/>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355234"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875638"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61"/>
          <p:cNvGrpSpPr>
            <a:grpSpLocks noChangeAspect="1"/>
          </p:cNvGrpSpPr>
          <p:nvPr/>
        </p:nvGrpSpPr>
        <p:grpSpPr>
          <a:xfrm flipH="1">
            <a:off x="2724610" y="2852768"/>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355234"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259315"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451153"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77971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971558"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87563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436852"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340933"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532772"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82052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012367"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916448"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916448"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12"/>
          <p:cNvGrpSpPr>
            <a:grpSpLocks noChangeAspect="1"/>
          </p:cNvGrpSpPr>
          <p:nvPr/>
        </p:nvGrpSpPr>
        <p:grpSpPr>
          <a:xfrm rot="10800000">
            <a:off x="5985858" y="4962986"/>
            <a:ext cx="383676" cy="383676"/>
            <a:chOff x="655067" y="5296644"/>
            <a:chExt cx="504056" cy="504056"/>
          </a:xfrm>
          <a:solidFill>
            <a:schemeClr val="bg1"/>
          </a:solidFill>
        </p:grpSpPr>
        <p:sp>
          <p:nvSpPr>
            <p:cNvPr id="51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13"/>
          <p:cNvGrpSpPr>
            <a:grpSpLocks noChangeAspect="1"/>
          </p:cNvGrpSpPr>
          <p:nvPr/>
        </p:nvGrpSpPr>
        <p:grpSpPr>
          <a:xfrm rot="10800000">
            <a:off x="6465453" y="4962986"/>
            <a:ext cx="383676" cy="383676"/>
            <a:chOff x="655067" y="5296644"/>
            <a:chExt cx="504056" cy="504056"/>
          </a:xfrm>
          <a:solidFill>
            <a:schemeClr val="bg1"/>
          </a:solidFill>
        </p:grpSpPr>
        <p:sp>
          <p:nvSpPr>
            <p:cNvPr id="516"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6" name="Group 16"/>
          <p:cNvGrpSpPr>
            <a:grpSpLocks noChangeAspect="1"/>
          </p:cNvGrpSpPr>
          <p:nvPr/>
        </p:nvGrpSpPr>
        <p:grpSpPr>
          <a:xfrm rot="10800000">
            <a:off x="6945048" y="4962986"/>
            <a:ext cx="383676" cy="383676"/>
            <a:chOff x="655067" y="5296644"/>
            <a:chExt cx="504056" cy="504056"/>
          </a:xfrm>
          <a:solidFill>
            <a:schemeClr val="bg1"/>
          </a:solidFill>
        </p:grpSpPr>
        <p:sp>
          <p:nvSpPr>
            <p:cNvPr id="51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7" name="Group 19"/>
          <p:cNvGrpSpPr>
            <a:grpSpLocks noChangeAspect="1"/>
          </p:cNvGrpSpPr>
          <p:nvPr/>
        </p:nvGrpSpPr>
        <p:grpSpPr>
          <a:xfrm rot="10800000">
            <a:off x="7424643" y="4962986"/>
            <a:ext cx="383676" cy="383676"/>
            <a:chOff x="655067" y="5296644"/>
            <a:chExt cx="504056" cy="504056"/>
          </a:xfrm>
          <a:solidFill>
            <a:schemeClr val="bg1"/>
          </a:solidFill>
        </p:grpSpPr>
        <p:sp>
          <p:nvSpPr>
            <p:cNvPr id="522" name="Isosceles Triangle 52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Trapezoid 5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8" name="Group 22"/>
          <p:cNvGrpSpPr>
            <a:grpSpLocks noChangeAspect="1"/>
          </p:cNvGrpSpPr>
          <p:nvPr/>
        </p:nvGrpSpPr>
        <p:grpSpPr>
          <a:xfrm rot="10800000">
            <a:off x="2149095" y="4962986"/>
            <a:ext cx="383676" cy="383676"/>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1" name="Group 25"/>
          <p:cNvGrpSpPr>
            <a:grpSpLocks noChangeAspect="1"/>
          </p:cNvGrpSpPr>
          <p:nvPr/>
        </p:nvGrpSpPr>
        <p:grpSpPr>
          <a:xfrm rot="10800000">
            <a:off x="2628691" y="4962986"/>
            <a:ext cx="383676" cy="383676"/>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p:nvPr/>
        </p:nvCxnSpPr>
        <p:spPr bwMode="auto">
          <a:xfrm rot="10800000" flipV="1">
            <a:off x="6177696"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rot="10800000" flipV="1">
            <a:off x="6657291"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flipV="1">
            <a:off x="7136886"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a:stCxn id="522" idx="0"/>
          </p:cNvCxnSpPr>
          <p:nvPr/>
        </p:nvCxnSpPr>
        <p:spPr bwMode="auto">
          <a:xfrm rot="10800000" flipV="1">
            <a:off x="7616482"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a:stCxn id="525" idx="0"/>
          </p:cNvCxnSpPr>
          <p:nvPr/>
        </p:nvCxnSpPr>
        <p:spPr bwMode="auto">
          <a:xfrm rot="10800000" flipV="1">
            <a:off x="2340934"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a:stCxn id="528" idx="0"/>
          </p:cNvCxnSpPr>
          <p:nvPr/>
        </p:nvCxnSpPr>
        <p:spPr bwMode="auto">
          <a:xfrm rot="10800000" flipV="1">
            <a:off x="2820529"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2" name="Group 733"/>
          <p:cNvGrpSpPr/>
          <p:nvPr/>
        </p:nvGrpSpPr>
        <p:grpSpPr>
          <a:xfrm>
            <a:off x="2245014" y="4379870"/>
            <a:ext cx="5467386" cy="583116"/>
            <a:chOff x="2095227" y="4864594"/>
            <a:chExt cx="4104456" cy="72009"/>
          </a:xfrm>
        </p:grpSpPr>
        <p:cxnSp>
          <p:nvCxnSpPr>
            <p:cNvPr id="312" name="Straight Connector 311"/>
            <p:cNvCxnSpPr/>
            <p:nvPr/>
          </p:nvCxnSpPr>
          <p:spPr bwMode="auto">
            <a:xfrm rot="10800000">
              <a:off x="468751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461550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475952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425546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439948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432747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367940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360739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353538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317534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331936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324735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389542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403944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396743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281530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295932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288731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252727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245526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259928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rot="10800000">
              <a:off x="209522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rot="10800000">
              <a:off x="223924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216723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rot="10800000">
              <a:off x="583964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3" name="Straight Connector 542"/>
            <p:cNvCxnSpPr/>
            <p:nvPr/>
          </p:nvCxnSpPr>
          <p:spPr bwMode="auto">
            <a:xfrm rot="10800000">
              <a:off x="576763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4" name="Straight Connector 543"/>
            <p:cNvCxnSpPr/>
            <p:nvPr/>
          </p:nvCxnSpPr>
          <p:spPr bwMode="auto">
            <a:xfrm rot="10800000">
              <a:off x="569562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5" name="Straight Connector 544"/>
            <p:cNvCxnSpPr/>
            <p:nvPr/>
          </p:nvCxnSpPr>
          <p:spPr bwMode="auto">
            <a:xfrm rot="10800000">
              <a:off x="533558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6" name="Straight Connector 545"/>
            <p:cNvCxnSpPr/>
            <p:nvPr/>
          </p:nvCxnSpPr>
          <p:spPr bwMode="auto">
            <a:xfrm rot="10800000">
              <a:off x="547960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7" name="Straight Connector 546"/>
            <p:cNvCxnSpPr/>
            <p:nvPr/>
          </p:nvCxnSpPr>
          <p:spPr bwMode="auto">
            <a:xfrm rot="10800000">
              <a:off x="540759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8" name="Straight Connector 547"/>
            <p:cNvCxnSpPr/>
            <p:nvPr/>
          </p:nvCxnSpPr>
          <p:spPr bwMode="auto">
            <a:xfrm rot="10800000">
              <a:off x="605566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9" name="Straight Connector 548"/>
            <p:cNvCxnSpPr/>
            <p:nvPr/>
          </p:nvCxnSpPr>
          <p:spPr bwMode="auto">
            <a:xfrm rot="10800000">
              <a:off x="619968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0" name="Straight Connector 549"/>
            <p:cNvCxnSpPr/>
            <p:nvPr/>
          </p:nvCxnSpPr>
          <p:spPr bwMode="auto">
            <a:xfrm rot="10800000">
              <a:off x="612767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1" name="Straight Connector 550"/>
            <p:cNvCxnSpPr/>
            <p:nvPr/>
          </p:nvCxnSpPr>
          <p:spPr bwMode="auto">
            <a:xfrm rot="10800000">
              <a:off x="497554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2" name="Straight Connector 551"/>
            <p:cNvCxnSpPr/>
            <p:nvPr/>
          </p:nvCxnSpPr>
          <p:spPr bwMode="auto">
            <a:xfrm rot="10800000">
              <a:off x="511956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rot="10800000">
              <a:off x="504755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54" name="TextBox 553"/>
          <p:cNvSpPr txBox="1"/>
          <p:nvPr/>
        </p:nvSpPr>
        <p:spPr>
          <a:xfrm rot="16200000">
            <a:off x="340549" y="3827933"/>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340934" y="2129339"/>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683800" y="2128292"/>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090757" y="7529940"/>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753" name="Group 43"/>
          <p:cNvGrpSpPr>
            <a:grpSpLocks noChangeAspect="1"/>
          </p:cNvGrpSpPr>
          <p:nvPr/>
        </p:nvGrpSpPr>
        <p:grpSpPr>
          <a:xfrm rot="10800000">
            <a:off x="5889939" y="6593613"/>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4" name="Group 46"/>
          <p:cNvGrpSpPr>
            <a:grpSpLocks noChangeAspect="1"/>
          </p:cNvGrpSpPr>
          <p:nvPr/>
        </p:nvGrpSpPr>
        <p:grpSpPr>
          <a:xfrm rot="10800000">
            <a:off x="5218505" y="6593613"/>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4834829" y="6018097"/>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3891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4299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02666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930748"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63396"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6747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7155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55234"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59315"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91962"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96043"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300124"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8380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8788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20529"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2461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2869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01236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16448"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177696" y="601810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81777"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85858"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69534"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73615"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506262"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410343"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314424"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98100"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602181"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77696" y="7169127"/>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506262" y="7169127"/>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83" name="Group 279"/>
          <p:cNvGrpSpPr/>
          <p:nvPr/>
        </p:nvGrpSpPr>
        <p:grpSpPr>
          <a:xfrm>
            <a:off x="2281609" y="3332363"/>
            <a:ext cx="317190" cy="383676"/>
            <a:chOff x="4277907" y="2848372"/>
            <a:chExt cx="238120" cy="288032"/>
          </a:xfrm>
        </p:grpSpPr>
        <p:grpSp>
          <p:nvGrpSpPr>
            <p:cNvPr id="784" name="Group 263"/>
            <p:cNvGrpSpPr>
              <a:grpSpLocks noChangeAspect="1"/>
            </p:cNvGrpSpPr>
            <p:nvPr/>
          </p:nvGrpSpPr>
          <p:grpSpPr>
            <a:xfrm>
              <a:off x="4277907" y="2848372"/>
              <a:ext cx="96010" cy="288032"/>
              <a:chOff x="1951211" y="1696244"/>
              <a:chExt cx="144016" cy="432048"/>
            </a:xfrm>
          </p:grpSpPr>
          <p:sp>
            <p:nvSpPr>
              <p:cNvPr id="342" name="Flowchart: Delay 3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3" name="Isosceles Triangle 3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4" name="Flowchart: Delay 35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5" name="Isosceles Triangle 35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5" name="Group 264"/>
            <p:cNvGrpSpPr>
              <a:grpSpLocks noChangeAspect="1"/>
            </p:cNvGrpSpPr>
            <p:nvPr/>
          </p:nvGrpSpPr>
          <p:grpSpPr>
            <a:xfrm>
              <a:off x="4346157" y="2848372"/>
              <a:ext cx="96010" cy="288032"/>
              <a:chOff x="1951211" y="1696244"/>
              <a:chExt cx="144016" cy="432048"/>
            </a:xfrm>
          </p:grpSpPr>
          <p:sp>
            <p:nvSpPr>
              <p:cNvPr id="338" name="Flowchart: Delay 3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9" name="Isosceles Triangle 3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0" name="Flowchart: Delay 3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1" name="Isosceles Triangle 3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6" name="Group 273"/>
            <p:cNvGrpSpPr>
              <a:grpSpLocks noChangeAspect="1"/>
            </p:cNvGrpSpPr>
            <p:nvPr/>
          </p:nvGrpSpPr>
          <p:grpSpPr>
            <a:xfrm>
              <a:off x="4420017" y="2848372"/>
              <a:ext cx="96010" cy="288032"/>
              <a:chOff x="1951211" y="1696244"/>
              <a:chExt cx="144016" cy="432048"/>
            </a:xfrm>
          </p:grpSpPr>
          <p:sp>
            <p:nvSpPr>
              <p:cNvPr id="284" name="Flowchart: Delay 28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5" name="Isosceles Triangle 28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6" name="Flowchart: Delay 3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7" name="Isosceles Triangle 3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99" name="Group 355"/>
          <p:cNvGrpSpPr/>
          <p:nvPr/>
        </p:nvGrpSpPr>
        <p:grpSpPr>
          <a:xfrm>
            <a:off x="3721165" y="3332363"/>
            <a:ext cx="317190" cy="383676"/>
            <a:chOff x="4277907" y="2848372"/>
            <a:chExt cx="238120" cy="288032"/>
          </a:xfrm>
        </p:grpSpPr>
        <p:grpSp>
          <p:nvGrpSpPr>
            <p:cNvPr id="800"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1"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2"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7" name="Group 621"/>
          <p:cNvGrpSpPr/>
          <p:nvPr/>
        </p:nvGrpSpPr>
        <p:grpSpPr>
          <a:xfrm>
            <a:off x="4199990" y="3332363"/>
            <a:ext cx="317190" cy="383676"/>
            <a:chOff x="4277907" y="2848372"/>
            <a:chExt cx="238120" cy="288032"/>
          </a:xfrm>
        </p:grpSpPr>
        <p:grpSp>
          <p:nvGrpSpPr>
            <p:cNvPr id="818"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1"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2"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33" name="Group 637"/>
          <p:cNvGrpSpPr/>
          <p:nvPr/>
        </p:nvGrpSpPr>
        <p:grpSpPr>
          <a:xfrm>
            <a:off x="2761204" y="3332363"/>
            <a:ext cx="317190" cy="383676"/>
            <a:chOff x="4277907" y="2848372"/>
            <a:chExt cx="238120" cy="288032"/>
          </a:xfrm>
        </p:grpSpPr>
        <p:grpSp>
          <p:nvGrpSpPr>
            <p:cNvPr id="834"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7"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8"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49" name="Group 653"/>
          <p:cNvGrpSpPr/>
          <p:nvPr/>
        </p:nvGrpSpPr>
        <p:grpSpPr>
          <a:xfrm>
            <a:off x="2178327" y="4483392"/>
            <a:ext cx="317190" cy="383676"/>
            <a:chOff x="4277907" y="2848372"/>
            <a:chExt cx="238120" cy="288032"/>
          </a:xfrm>
        </p:grpSpPr>
        <p:grpSp>
          <p:nvGrpSpPr>
            <p:cNvPr id="850" name="Group 263"/>
            <p:cNvGrpSpPr>
              <a:grpSpLocks noChangeAspect="1"/>
            </p:cNvGrpSpPr>
            <p:nvPr/>
          </p:nvGrpSpPr>
          <p:grpSpPr>
            <a:xfrm>
              <a:off x="4277907" y="2848372"/>
              <a:ext cx="96010" cy="288032"/>
              <a:chOff x="1951211" y="1696244"/>
              <a:chExt cx="144016" cy="432048"/>
            </a:xfrm>
          </p:grpSpPr>
          <p:sp>
            <p:nvSpPr>
              <p:cNvPr id="666" name="Flowchart: Delay 66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7" name="Isosceles Triangle 66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8" name="Flowchart: Delay 66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9" name="Isosceles Triangle 66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3" name="Group 264"/>
            <p:cNvGrpSpPr>
              <a:grpSpLocks noChangeAspect="1"/>
            </p:cNvGrpSpPr>
            <p:nvPr/>
          </p:nvGrpSpPr>
          <p:grpSpPr>
            <a:xfrm>
              <a:off x="4346157" y="2848372"/>
              <a:ext cx="96010" cy="288032"/>
              <a:chOff x="1951211" y="1696244"/>
              <a:chExt cx="144016" cy="432048"/>
            </a:xfrm>
          </p:grpSpPr>
          <p:sp>
            <p:nvSpPr>
              <p:cNvPr id="662" name="Flowchart: Delay 66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3" name="Isosceles Triangle 66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4" name="Flowchart: Delay 66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Isosceles Triangle 66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28" name="Group 273"/>
            <p:cNvGrpSpPr>
              <a:grpSpLocks noChangeAspect="1"/>
            </p:cNvGrpSpPr>
            <p:nvPr/>
          </p:nvGrpSpPr>
          <p:grpSpPr>
            <a:xfrm>
              <a:off x="4420017" y="2848372"/>
              <a:ext cx="96010" cy="288032"/>
              <a:chOff x="1951211" y="1696244"/>
              <a:chExt cx="144016" cy="432048"/>
            </a:xfrm>
          </p:grpSpPr>
          <p:sp>
            <p:nvSpPr>
              <p:cNvPr id="658" name="Flowchart: Delay 65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9" name="Isosceles Triangle 65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0" name="Flowchart: Delay 65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1" name="Isosceles Triangle 66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29" name="Group 669"/>
          <p:cNvGrpSpPr/>
          <p:nvPr/>
        </p:nvGrpSpPr>
        <p:grpSpPr>
          <a:xfrm>
            <a:off x="2664626" y="4483392"/>
            <a:ext cx="317190" cy="383676"/>
            <a:chOff x="4277907" y="2848372"/>
            <a:chExt cx="238120" cy="288032"/>
          </a:xfrm>
        </p:grpSpPr>
        <p:grpSp>
          <p:nvGrpSpPr>
            <p:cNvPr id="930" name="Group 263"/>
            <p:cNvGrpSpPr>
              <a:grpSpLocks noChangeAspect="1"/>
            </p:cNvGrpSpPr>
            <p:nvPr/>
          </p:nvGrpSpPr>
          <p:grpSpPr>
            <a:xfrm>
              <a:off x="4277907" y="2848372"/>
              <a:ext cx="96010" cy="288032"/>
              <a:chOff x="1951211" y="1696244"/>
              <a:chExt cx="144016" cy="432048"/>
            </a:xfrm>
          </p:grpSpPr>
          <p:sp>
            <p:nvSpPr>
              <p:cNvPr id="682" name="Flowchart: Delay 68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3" name="Isosceles Triangle 68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4" name="Flowchart: Delay 6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5" name="Isosceles Triangle 6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1" name="Group 264"/>
            <p:cNvGrpSpPr>
              <a:grpSpLocks noChangeAspect="1"/>
            </p:cNvGrpSpPr>
            <p:nvPr/>
          </p:nvGrpSpPr>
          <p:grpSpPr>
            <a:xfrm>
              <a:off x="4346157" y="2848372"/>
              <a:ext cx="96010" cy="288032"/>
              <a:chOff x="1951211" y="1696244"/>
              <a:chExt cx="144016" cy="432048"/>
            </a:xfrm>
          </p:grpSpPr>
          <p:sp>
            <p:nvSpPr>
              <p:cNvPr id="678" name="Flowchart: Delay 67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9" name="Isosceles Triangle 67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0" name="Flowchart: Delay 67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2" name="Group 273"/>
            <p:cNvGrpSpPr>
              <a:grpSpLocks noChangeAspect="1"/>
            </p:cNvGrpSpPr>
            <p:nvPr/>
          </p:nvGrpSpPr>
          <p:grpSpPr>
            <a:xfrm>
              <a:off x="4420017" y="2848372"/>
              <a:ext cx="96010" cy="288032"/>
              <a:chOff x="1951211" y="1696244"/>
              <a:chExt cx="144016" cy="432048"/>
            </a:xfrm>
          </p:grpSpPr>
          <p:sp>
            <p:nvSpPr>
              <p:cNvPr id="674" name="Flowchart: Delay 67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3" name="Group 685"/>
          <p:cNvGrpSpPr/>
          <p:nvPr/>
        </p:nvGrpSpPr>
        <p:grpSpPr>
          <a:xfrm>
            <a:off x="4104181" y="4483392"/>
            <a:ext cx="317190" cy="383676"/>
            <a:chOff x="4277907" y="2848372"/>
            <a:chExt cx="238120" cy="288032"/>
          </a:xfrm>
        </p:grpSpPr>
        <p:grpSp>
          <p:nvGrpSpPr>
            <p:cNvPr id="934" name="Group 263"/>
            <p:cNvGrpSpPr>
              <a:grpSpLocks noChangeAspect="1"/>
            </p:cNvGrpSpPr>
            <p:nvPr/>
          </p:nvGrpSpPr>
          <p:grpSpPr>
            <a:xfrm>
              <a:off x="4277907" y="2848372"/>
              <a:ext cx="96010" cy="288032"/>
              <a:chOff x="1951211" y="1696244"/>
              <a:chExt cx="144016" cy="432048"/>
            </a:xfrm>
          </p:grpSpPr>
          <p:sp>
            <p:nvSpPr>
              <p:cNvPr id="698" name="Flowchart: Delay 69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0" name="Flowchart: Delay 69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1" name="Isosceles Triangle 70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5" name="Group 264"/>
            <p:cNvGrpSpPr>
              <a:grpSpLocks noChangeAspect="1"/>
            </p:cNvGrpSpPr>
            <p:nvPr/>
          </p:nvGrpSpPr>
          <p:grpSpPr>
            <a:xfrm>
              <a:off x="4346157" y="2848372"/>
              <a:ext cx="96010" cy="288032"/>
              <a:chOff x="1951211" y="1696244"/>
              <a:chExt cx="144016" cy="432048"/>
            </a:xfrm>
          </p:grpSpPr>
          <p:sp>
            <p:nvSpPr>
              <p:cNvPr id="694" name="Flowchart: Delay 69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6" name="Flowchart: Delay 69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6" name="Group 273"/>
            <p:cNvGrpSpPr>
              <a:grpSpLocks noChangeAspect="1"/>
            </p:cNvGrpSpPr>
            <p:nvPr/>
          </p:nvGrpSpPr>
          <p:grpSpPr>
            <a:xfrm>
              <a:off x="4420017" y="2848372"/>
              <a:ext cx="96010" cy="288032"/>
              <a:chOff x="1951211" y="1696244"/>
              <a:chExt cx="144016" cy="432048"/>
            </a:xfrm>
          </p:grpSpPr>
          <p:sp>
            <p:nvSpPr>
              <p:cNvPr id="690" name="Flowchart: Delay 68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2" name="Flowchart: Delay 69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7" name="Group 701"/>
          <p:cNvGrpSpPr/>
          <p:nvPr/>
        </p:nvGrpSpPr>
        <p:grpSpPr>
          <a:xfrm>
            <a:off x="4583007" y="4483392"/>
            <a:ext cx="317190" cy="383676"/>
            <a:chOff x="4277907" y="2848372"/>
            <a:chExt cx="238120" cy="288032"/>
          </a:xfrm>
        </p:grpSpPr>
        <p:grpSp>
          <p:nvGrpSpPr>
            <p:cNvPr id="938" name="Group 263"/>
            <p:cNvGrpSpPr>
              <a:grpSpLocks noChangeAspect="1"/>
            </p:cNvGrpSpPr>
            <p:nvPr/>
          </p:nvGrpSpPr>
          <p:grpSpPr>
            <a:xfrm>
              <a:off x="4277907" y="2848372"/>
              <a:ext cx="96010" cy="288032"/>
              <a:chOff x="1951211" y="1696244"/>
              <a:chExt cx="144016" cy="432048"/>
            </a:xfrm>
          </p:grpSpPr>
          <p:sp>
            <p:nvSpPr>
              <p:cNvPr id="714" name="Flowchart: Delay 71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5" name="Isosceles Triangle 71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6" name="Flowchart: Delay 71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Isosceles Triangle 71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9" name="Group 264"/>
            <p:cNvGrpSpPr>
              <a:grpSpLocks noChangeAspect="1"/>
            </p:cNvGrpSpPr>
            <p:nvPr/>
          </p:nvGrpSpPr>
          <p:grpSpPr>
            <a:xfrm>
              <a:off x="4346157" y="2848372"/>
              <a:ext cx="96010" cy="288032"/>
              <a:chOff x="1951211" y="1696244"/>
              <a:chExt cx="144016" cy="432048"/>
            </a:xfrm>
          </p:grpSpPr>
          <p:sp>
            <p:nvSpPr>
              <p:cNvPr id="710" name="Flowchart: Delay 70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1" name="Isosceles Triangle 71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2" name="Flowchart: Delay 71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3" name="Isosceles Triangle 71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0" name="Group 273"/>
            <p:cNvGrpSpPr>
              <a:grpSpLocks noChangeAspect="1"/>
            </p:cNvGrpSpPr>
            <p:nvPr/>
          </p:nvGrpSpPr>
          <p:grpSpPr>
            <a:xfrm>
              <a:off x="4420017" y="2848372"/>
              <a:ext cx="96010" cy="288032"/>
              <a:chOff x="1951211" y="1696244"/>
              <a:chExt cx="144016" cy="432048"/>
            </a:xfrm>
          </p:grpSpPr>
          <p:sp>
            <p:nvSpPr>
              <p:cNvPr id="706" name="Flowchart: Delay 70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7" name="Isosceles Triangle 70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8" name="Flowchart: Delay 70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9" name="Isosceles Triangle 70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1" name="Group 717"/>
          <p:cNvGrpSpPr/>
          <p:nvPr/>
        </p:nvGrpSpPr>
        <p:grpSpPr>
          <a:xfrm>
            <a:off x="3144221" y="4483392"/>
            <a:ext cx="317190" cy="383676"/>
            <a:chOff x="4277907" y="2848372"/>
            <a:chExt cx="238120" cy="288032"/>
          </a:xfrm>
        </p:grpSpPr>
        <p:grpSp>
          <p:nvGrpSpPr>
            <p:cNvPr id="942" name="Group 263"/>
            <p:cNvGrpSpPr>
              <a:grpSpLocks noChangeAspect="1"/>
            </p:cNvGrpSpPr>
            <p:nvPr/>
          </p:nvGrpSpPr>
          <p:grpSpPr>
            <a:xfrm>
              <a:off x="4277907" y="2848372"/>
              <a:ext cx="96010" cy="288032"/>
              <a:chOff x="1951211" y="1696244"/>
              <a:chExt cx="144016" cy="432048"/>
            </a:xfrm>
          </p:grpSpPr>
          <p:sp>
            <p:nvSpPr>
              <p:cNvPr id="730" name="Flowchart: Delay 7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2" name="Flowchart: Delay 7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3" name="Isosceles Triangle 7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3" name="Group 264"/>
            <p:cNvGrpSpPr>
              <a:grpSpLocks noChangeAspect="1"/>
            </p:cNvGrpSpPr>
            <p:nvPr/>
          </p:nvGrpSpPr>
          <p:grpSpPr>
            <a:xfrm>
              <a:off x="4346157" y="2848372"/>
              <a:ext cx="96010" cy="288032"/>
              <a:chOff x="1951211" y="1696244"/>
              <a:chExt cx="144016" cy="432048"/>
            </a:xfrm>
          </p:grpSpPr>
          <p:sp>
            <p:nvSpPr>
              <p:cNvPr id="726" name="Flowchart: Delay 7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8" name="Flowchart: Delay 7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9" name="Isosceles Triangle 7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4" name="Group 273"/>
            <p:cNvGrpSpPr>
              <a:grpSpLocks noChangeAspect="1"/>
            </p:cNvGrpSpPr>
            <p:nvPr/>
          </p:nvGrpSpPr>
          <p:grpSpPr>
            <a:xfrm>
              <a:off x="4420017" y="2848372"/>
              <a:ext cx="96010" cy="288032"/>
              <a:chOff x="1951211" y="1696244"/>
              <a:chExt cx="144016" cy="432048"/>
            </a:xfrm>
          </p:grpSpPr>
          <p:sp>
            <p:nvSpPr>
              <p:cNvPr id="722" name="Flowchart: Delay 72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3" name="Isosceles Triangle 72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4" name="Flowchart: Delay 72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5" name="Isosceles Triangle 72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9" name="Group 734"/>
          <p:cNvGrpSpPr/>
          <p:nvPr/>
        </p:nvGrpSpPr>
        <p:grpSpPr>
          <a:xfrm>
            <a:off x="3617113" y="4483392"/>
            <a:ext cx="317190" cy="383676"/>
            <a:chOff x="4277907" y="2848372"/>
            <a:chExt cx="238120" cy="288032"/>
          </a:xfrm>
        </p:grpSpPr>
        <p:grpSp>
          <p:nvGrpSpPr>
            <p:cNvPr id="954" name="Group 263"/>
            <p:cNvGrpSpPr>
              <a:grpSpLocks noChangeAspect="1"/>
            </p:cNvGrpSpPr>
            <p:nvPr/>
          </p:nvGrpSpPr>
          <p:grpSpPr>
            <a:xfrm>
              <a:off x="4277907" y="2848372"/>
              <a:ext cx="96010" cy="288032"/>
              <a:chOff x="1951211" y="1696244"/>
              <a:chExt cx="144016" cy="432048"/>
            </a:xfrm>
          </p:grpSpPr>
          <p:sp>
            <p:nvSpPr>
              <p:cNvPr id="747" name="Flowchart: Delay 74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8" name="Isosceles Triangle 74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9" name="Flowchart: Delay 74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0" name="Isosceles Triangle 74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64"/>
            <p:cNvGrpSpPr>
              <a:grpSpLocks noChangeAspect="1"/>
            </p:cNvGrpSpPr>
            <p:nvPr/>
          </p:nvGrpSpPr>
          <p:grpSpPr>
            <a:xfrm>
              <a:off x="4346157" y="2848372"/>
              <a:ext cx="96010" cy="288032"/>
              <a:chOff x="1951211" y="1696244"/>
              <a:chExt cx="144016" cy="432048"/>
            </a:xfrm>
          </p:grpSpPr>
          <p:sp>
            <p:nvSpPr>
              <p:cNvPr id="743" name="Flowchart: Delay 7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4" name="Isosceles Triangle 7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5" name="Flowchart: Delay 7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6" name="Isosceles Triangle 7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6" name="Group 273"/>
            <p:cNvGrpSpPr>
              <a:grpSpLocks noChangeAspect="1"/>
            </p:cNvGrpSpPr>
            <p:nvPr/>
          </p:nvGrpSpPr>
          <p:grpSpPr>
            <a:xfrm>
              <a:off x="4420017" y="2848372"/>
              <a:ext cx="96010" cy="288032"/>
              <a:chOff x="1951211" y="1696244"/>
              <a:chExt cx="144016" cy="432048"/>
            </a:xfrm>
          </p:grpSpPr>
          <p:sp>
            <p:nvSpPr>
              <p:cNvPr id="739" name="Flowchart: Delay 73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0" name="Isosceles Triangle 73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1" name="Flowchart: Delay 74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2" name="Isosceles Triangle 74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7" name="Group 750"/>
          <p:cNvGrpSpPr/>
          <p:nvPr/>
        </p:nvGrpSpPr>
        <p:grpSpPr>
          <a:xfrm>
            <a:off x="5065643" y="4483392"/>
            <a:ext cx="317190" cy="383676"/>
            <a:chOff x="4277907" y="2848372"/>
            <a:chExt cx="238120" cy="288032"/>
          </a:xfrm>
        </p:grpSpPr>
        <p:grpSp>
          <p:nvGrpSpPr>
            <p:cNvPr id="958" name="Group 263"/>
            <p:cNvGrpSpPr>
              <a:grpSpLocks noChangeAspect="1"/>
            </p:cNvGrpSpPr>
            <p:nvPr/>
          </p:nvGrpSpPr>
          <p:grpSpPr>
            <a:xfrm>
              <a:off x="4277907" y="2848372"/>
              <a:ext cx="96010" cy="288032"/>
              <a:chOff x="1951211" y="1696244"/>
              <a:chExt cx="144016" cy="432048"/>
            </a:xfrm>
          </p:grpSpPr>
          <p:sp>
            <p:nvSpPr>
              <p:cNvPr id="763" name="Flowchart: Delay 76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4" name="Isosceles Triangle 76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5" name="Flowchart: Delay 76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6" name="Isosceles Triangle 76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64"/>
            <p:cNvGrpSpPr>
              <a:grpSpLocks noChangeAspect="1"/>
            </p:cNvGrpSpPr>
            <p:nvPr/>
          </p:nvGrpSpPr>
          <p:grpSpPr>
            <a:xfrm>
              <a:off x="4346157" y="2848372"/>
              <a:ext cx="96010" cy="288032"/>
              <a:chOff x="1951211" y="1696244"/>
              <a:chExt cx="144016" cy="432048"/>
            </a:xfrm>
          </p:grpSpPr>
          <p:sp>
            <p:nvSpPr>
              <p:cNvPr id="759" name="Flowchart: Delay 75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0" name="Isosceles Triangle 75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1" name="Flowchart: Delay 76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2" name="Isosceles Triangle 76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4420017" y="2848372"/>
              <a:ext cx="96010" cy="288032"/>
              <a:chOff x="1951211" y="1696244"/>
              <a:chExt cx="144016" cy="432048"/>
            </a:xfrm>
          </p:grpSpPr>
          <p:sp>
            <p:nvSpPr>
              <p:cNvPr id="755" name="Flowchart: Delay 75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6" name="Isosceles Triangle 75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Flowchart: Delay 75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8" name="Isosceles Triangle 75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1" name="Group 766"/>
          <p:cNvGrpSpPr/>
          <p:nvPr/>
        </p:nvGrpSpPr>
        <p:grpSpPr>
          <a:xfrm>
            <a:off x="5542197" y="4483392"/>
            <a:ext cx="317190" cy="383676"/>
            <a:chOff x="4277907" y="2848372"/>
            <a:chExt cx="238120" cy="288032"/>
          </a:xfrm>
        </p:grpSpPr>
        <p:grpSp>
          <p:nvGrpSpPr>
            <p:cNvPr id="982" name="Group 263"/>
            <p:cNvGrpSpPr>
              <a:grpSpLocks noChangeAspect="1"/>
            </p:cNvGrpSpPr>
            <p:nvPr/>
          </p:nvGrpSpPr>
          <p:grpSpPr>
            <a:xfrm>
              <a:off x="4277907" y="2848372"/>
              <a:ext cx="96010" cy="288032"/>
              <a:chOff x="1951211" y="1696244"/>
              <a:chExt cx="144016" cy="432048"/>
            </a:xfrm>
          </p:grpSpPr>
          <p:sp>
            <p:nvSpPr>
              <p:cNvPr id="779" name="Flowchart: Delay 77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0" name="Isosceles Triangle 77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1" name="Flowchart: Delay 78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Isosceles Triangle 78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3" name="Group 264"/>
            <p:cNvGrpSpPr>
              <a:grpSpLocks noChangeAspect="1"/>
            </p:cNvGrpSpPr>
            <p:nvPr/>
          </p:nvGrpSpPr>
          <p:grpSpPr>
            <a:xfrm>
              <a:off x="4346157" y="2848372"/>
              <a:ext cx="96010" cy="288032"/>
              <a:chOff x="1951211" y="1696244"/>
              <a:chExt cx="144016" cy="432048"/>
            </a:xfrm>
          </p:grpSpPr>
          <p:sp>
            <p:nvSpPr>
              <p:cNvPr id="775" name="Flowchart: Delay 77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6" name="Isosceles Triangle 77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Flowchart: Delay 77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Isosceles Triangle 77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4" name="Group 273"/>
            <p:cNvGrpSpPr>
              <a:grpSpLocks noChangeAspect="1"/>
            </p:cNvGrpSpPr>
            <p:nvPr/>
          </p:nvGrpSpPr>
          <p:grpSpPr>
            <a:xfrm>
              <a:off x="4420017" y="2848372"/>
              <a:ext cx="96010" cy="288032"/>
              <a:chOff x="1951211" y="1696244"/>
              <a:chExt cx="144016" cy="432048"/>
            </a:xfrm>
          </p:grpSpPr>
          <p:sp>
            <p:nvSpPr>
              <p:cNvPr id="771" name="Flowchart: Delay 77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2" name="Isosceles Triangle 77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Flowchart: Delay 77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Isosceles Triangle 77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5" name="Group 782"/>
          <p:cNvGrpSpPr/>
          <p:nvPr/>
        </p:nvGrpSpPr>
        <p:grpSpPr>
          <a:xfrm>
            <a:off x="6981753" y="4483392"/>
            <a:ext cx="317190" cy="383676"/>
            <a:chOff x="4277907" y="2848372"/>
            <a:chExt cx="238120" cy="288032"/>
          </a:xfrm>
        </p:grpSpPr>
        <p:grpSp>
          <p:nvGrpSpPr>
            <p:cNvPr id="986" name="Group 263"/>
            <p:cNvGrpSpPr>
              <a:grpSpLocks noChangeAspect="1"/>
            </p:cNvGrpSpPr>
            <p:nvPr/>
          </p:nvGrpSpPr>
          <p:grpSpPr>
            <a:xfrm>
              <a:off x="4277907" y="2848372"/>
              <a:ext cx="96010" cy="288032"/>
              <a:chOff x="1951211" y="1696244"/>
              <a:chExt cx="144016" cy="432048"/>
            </a:xfrm>
          </p:grpSpPr>
          <p:sp>
            <p:nvSpPr>
              <p:cNvPr id="795" name="Flowchart: Delay 79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6" name="Isosceles Triangle 79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7" name="Flowchart: Delay 79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8" name="Isosceles Triangle 79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4" name="Group 264"/>
            <p:cNvGrpSpPr>
              <a:grpSpLocks noChangeAspect="1"/>
            </p:cNvGrpSpPr>
            <p:nvPr/>
          </p:nvGrpSpPr>
          <p:grpSpPr>
            <a:xfrm>
              <a:off x="4346157" y="2848372"/>
              <a:ext cx="96010" cy="288032"/>
              <a:chOff x="1951211" y="1696244"/>
              <a:chExt cx="144016" cy="432048"/>
            </a:xfrm>
          </p:grpSpPr>
          <p:sp>
            <p:nvSpPr>
              <p:cNvPr id="791" name="Flowchart: Delay 79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2" name="Isosceles Triangle 79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3" name="Flowchart: Delay 79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4" name="Isosceles Triangle 79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5" name="Group 273"/>
            <p:cNvGrpSpPr>
              <a:grpSpLocks noChangeAspect="1"/>
            </p:cNvGrpSpPr>
            <p:nvPr/>
          </p:nvGrpSpPr>
          <p:grpSpPr>
            <a:xfrm>
              <a:off x="4420017" y="2848372"/>
              <a:ext cx="96010" cy="288032"/>
              <a:chOff x="1951211" y="1696244"/>
              <a:chExt cx="144016" cy="432048"/>
            </a:xfrm>
          </p:grpSpPr>
          <p:sp>
            <p:nvSpPr>
              <p:cNvPr id="787" name="Flowchart: Delay 78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8" name="Isosceles Triangle 78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9" name="Flowchart: Delay 78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0" name="Isosceles Triangle 78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26" name="Group 798"/>
          <p:cNvGrpSpPr/>
          <p:nvPr/>
        </p:nvGrpSpPr>
        <p:grpSpPr>
          <a:xfrm>
            <a:off x="7460579" y="4483392"/>
            <a:ext cx="317190" cy="383676"/>
            <a:chOff x="4277907" y="2848372"/>
            <a:chExt cx="238120" cy="288032"/>
          </a:xfrm>
        </p:grpSpPr>
        <p:grpSp>
          <p:nvGrpSpPr>
            <p:cNvPr id="227" name="Group 263"/>
            <p:cNvGrpSpPr>
              <a:grpSpLocks noChangeAspect="1"/>
            </p:cNvGrpSpPr>
            <p:nvPr/>
          </p:nvGrpSpPr>
          <p:grpSpPr>
            <a:xfrm>
              <a:off x="4277907" y="2848372"/>
              <a:ext cx="96010" cy="288032"/>
              <a:chOff x="1951211" y="1696244"/>
              <a:chExt cx="144016" cy="432048"/>
            </a:xfrm>
          </p:grpSpPr>
          <p:sp>
            <p:nvSpPr>
              <p:cNvPr id="811" name="Flowchart: Delay 81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2" name="Isosceles Triangle 81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3" name="Flowchart: Delay 81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4" name="Isosceles Triangle 81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8" name="Group 264"/>
            <p:cNvGrpSpPr>
              <a:grpSpLocks noChangeAspect="1"/>
            </p:cNvGrpSpPr>
            <p:nvPr/>
          </p:nvGrpSpPr>
          <p:grpSpPr>
            <a:xfrm>
              <a:off x="4346157" y="2848372"/>
              <a:ext cx="96010" cy="288032"/>
              <a:chOff x="1951211" y="1696244"/>
              <a:chExt cx="144016" cy="432048"/>
            </a:xfrm>
          </p:grpSpPr>
          <p:sp>
            <p:nvSpPr>
              <p:cNvPr id="807" name="Flowchart: Delay 8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8" name="Isosceles Triangle 8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9" name="Flowchart: Delay 8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0" name="Isosceles Triangle 8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9" name="Group 273"/>
            <p:cNvGrpSpPr>
              <a:grpSpLocks noChangeAspect="1"/>
            </p:cNvGrpSpPr>
            <p:nvPr/>
          </p:nvGrpSpPr>
          <p:grpSpPr>
            <a:xfrm>
              <a:off x="4420017" y="2848372"/>
              <a:ext cx="96010" cy="288032"/>
              <a:chOff x="1951211" y="1696244"/>
              <a:chExt cx="144016" cy="432048"/>
            </a:xfrm>
          </p:grpSpPr>
          <p:sp>
            <p:nvSpPr>
              <p:cNvPr id="803" name="Flowchart: Delay 80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4" name="Isosceles Triangle 80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5" name="Flowchart: Delay 80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6" name="Isosceles Triangle 8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0" name="Group 814"/>
          <p:cNvGrpSpPr/>
          <p:nvPr/>
        </p:nvGrpSpPr>
        <p:grpSpPr>
          <a:xfrm>
            <a:off x="6021793" y="4483392"/>
            <a:ext cx="317190" cy="383676"/>
            <a:chOff x="4277907" y="2848372"/>
            <a:chExt cx="238120" cy="288032"/>
          </a:xfrm>
        </p:grpSpPr>
        <p:grpSp>
          <p:nvGrpSpPr>
            <p:cNvPr id="231" name="Group 263"/>
            <p:cNvGrpSpPr>
              <a:grpSpLocks noChangeAspect="1"/>
            </p:cNvGrpSpPr>
            <p:nvPr/>
          </p:nvGrpSpPr>
          <p:grpSpPr>
            <a:xfrm>
              <a:off x="4277907" y="2848372"/>
              <a:ext cx="96010" cy="288032"/>
              <a:chOff x="1951211" y="1696244"/>
              <a:chExt cx="144016" cy="432048"/>
            </a:xfrm>
          </p:grpSpPr>
          <p:sp>
            <p:nvSpPr>
              <p:cNvPr id="827" name="Flowchart: Delay 82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8" name="Isosceles Triangle 82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9" name="Flowchart: Delay 82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0" name="Isosceles Triangle 82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2" name="Group 264"/>
            <p:cNvGrpSpPr>
              <a:grpSpLocks noChangeAspect="1"/>
            </p:cNvGrpSpPr>
            <p:nvPr/>
          </p:nvGrpSpPr>
          <p:grpSpPr>
            <a:xfrm>
              <a:off x="4346157" y="2848372"/>
              <a:ext cx="96010" cy="288032"/>
              <a:chOff x="1951211" y="1696244"/>
              <a:chExt cx="144016" cy="432048"/>
            </a:xfrm>
          </p:grpSpPr>
          <p:sp>
            <p:nvSpPr>
              <p:cNvPr id="823" name="Flowchart: Delay 82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4" name="Isosceles Triangle 82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5" name="Flowchart: Delay 82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6" name="Isosceles Triangle 82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73"/>
            <p:cNvGrpSpPr>
              <a:grpSpLocks noChangeAspect="1"/>
            </p:cNvGrpSpPr>
            <p:nvPr/>
          </p:nvGrpSpPr>
          <p:grpSpPr>
            <a:xfrm>
              <a:off x="4420017" y="2848372"/>
              <a:ext cx="96010" cy="288032"/>
              <a:chOff x="1951211" y="1696244"/>
              <a:chExt cx="144016" cy="432048"/>
            </a:xfrm>
          </p:grpSpPr>
          <p:sp>
            <p:nvSpPr>
              <p:cNvPr id="819" name="Flowchart: Delay 81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0" name="Isosceles Triangle 81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1" name="Flowchart: Delay 82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2" name="Isosceles Triangle 82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4" name="Group 830"/>
          <p:cNvGrpSpPr/>
          <p:nvPr/>
        </p:nvGrpSpPr>
        <p:grpSpPr>
          <a:xfrm>
            <a:off x="6494685" y="4483392"/>
            <a:ext cx="317190" cy="383676"/>
            <a:chOff x="4277907" y="2848372"/>
            <a:chExt cx="238120" cy="288032"/>
          </a:xfrm>
        </p:grpSpPr>
        <p:grpSp>
          <p:nvGrpSpPr>
            <p:cNvPr id="235" name="Group 263"/>
            <p:cNvGrpSpPr>
              <a:grpSpLocks noChangeAspect="1"/>
            </p:cNvGrpSpPr>
            <p:nvPr/>
          </p:nvGrpSpPr>
          <p:grpSpPr>
            <a:xfrm>
              <a:off x="4277907" y="2848372"/>
              <a:ext cx="96010" cy="288032"/>
              <a:chOff x="1951211" y="1696244"/>
              <a:chExt cx="144016" cy="432048"/>
            </a:xfrm>
          </p:grpSpPr>
          <p:sp>
            <p:nvSpPr>
              <p:cNvPr id="843" name="Flowchart: Delay 8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4" name="Isosceles Triangle 8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5" name="Flowchart: Delay 8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6" name="Isosceles Triangle 8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6" name="Group 264"/>
            <p:cNvGrpSpPr>
              <a:grpSpLocks noChangeAspect="1"/>
            </p:cNvGrpSpPr>
            <p:nvPr/>
          </p:nvGrpSpPr>
          <p:grpSpPr>
            <a:xfrm>
              <a:off x="4346157" y="2848372"/>
              <a:ext cx="96010" cy="288032"/>
              <a:chOff x="1951211" y="1696244"/>
              <a:chExt cx="144016" cy="432048"/>
            </a:xfrm>
          </p:grpSpPr>
          <p:sp>
            <p:nvSpPr>
              <p:cNvPr id="839" name="Flowchart: Delay 83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0" name="Isosceles Triangle 83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1" name="Flowchart: Delay 84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2" name="Isosceles Triangle 84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7" name="Group 273"/>
            <p:cNvGrpSpPr>
              <a:grpSpLocks noChangeAspect="1"/>
            </p:cNvGrpSpPr>
            <p:nvPr/>
          </p:nvGrpSpPr>
          <p:grpSpPr>
            <a:xfrm>
              <a:off x="4420017" y="2848372"/>
              <a:ext cx="96010" cy="288032"/>
              <a:chOff x="1951211" y="1696244"/>
              <a:chExt cx="144016" cy="432048"/>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Isosceles Triangle 83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Flowchart: Delay 83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8" name="Isosceles Triangle 83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8" name="Group 953"/>
          <p:cNvGrpSpPr/>
          <p:nvPr/>
        </p:nvGrpSpPr>
        <p:grpSpPr>
          <a:xfrm>
            <a:off x="2564495" y="6114016"/>
            <a:ext cx="511567" cy="383676"/>
            <a:chOff x="2335066" y="5800700"/>
            <a:chExt cx="384042" cy="288032"/>
          </a:xfrm>
        </p:grpSpPr>
        <p:grpSp>
          <p:nvGrpSpPr>
            <p:cNvPr id="239" name="Group 263"/>
            <p:cNvGrpSpPr>
              <a:grpSpLocks noChangeAspect="1"/>
            </p:cNvGrpSpPr>
            <p:nvPr/>
          </p:nvGrpSpPr>
          <p:grpSpPr>
            <a:xfrm>
              <a:off x="2335066" y="5800700"/>
              <a:ext cx="96010" cy="288032"/>
              <a:chOff x="1951211" y="1696244"/>
              <a:chExt cx="144016" cy="432048"/>
            </a:xfrm>
            <a:solidFill>
              <a:srgbClr val="99FF66"/>
            </a:solid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0" name="Group 264"/>
            <p:cNvGrpSpPr>
              <a:grpSpLocks noChangeAspect="1"/>
            </p:cNvGrpSpPr>
            <p:nvPr/>
          </p:nvGrpSpPr>
          <p:grpSpPr>
            <a:xfrm>
              <a:off x="2408079" y="5800700"/>
              <a:ext cx="96010" cy="288032"/>
              <a:chOff x="1951211" y="1696244"/>
              <a:chExt cx="144016" cy="432048"/>
            </a:xfrm>
            <a:solidFill>
              <a:srgbClr val="99FF66"/>
            </a:solid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1" name="Group 273"/>
            <p:cNvGrpSpPr>
              <a:grpSpLocks noChangeAspect="1"/>
            </p:cNvGrpSpPr>
            <p:nvPr/>
          </p:nvGrpSpPr>
          <p:grpSpPr>
            <a:xfrm>
              <a:off x="2481939" y="5800700"/>
              <a:ext cx="96010" cy="288032"/>
              <a:chOff x="1951211" y="1696244"/>
              <a:chExt cx="144016" cy="432048"/>
            </a:xfrm>
            <a:solidFill>
              <a:srgbClr val="99FF66"/>
            </a:solid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2" name="Group 273"/>
            <p:cNvGrpSpPr>
              <a:grpSpLocks noChangeAspect="1"/>
            </p:cNvGrpSpPr>
            <p:nvPr/>
          </p:nvGrpSpPr>
          <p:grpSpPr>
            <a:xfrm>
              <a:off x="2551466" y="5800700"/>
              <a:ext cx="96010" cy="288032"/>
              <a:chOff x="1951211" y="1696244"/>
              <a:chExt cx="144016" cy="432048"/>
            </a:xfrm>
            <a:solidFill>
              <a:srgbClr val="99FF66"/>
            </a:solid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3" name="Group 273"/>
            <p:cNvGrpSpPr>
              <a:grpSpLocks noChangeAspect="1"/>
            </p:cNvGrpSpPr>
            <p:nvPr/>
          </p:nvGrpSpPr>
          <p:grpSpPr>
            <a:xfrm>
              <a:off x="2623098" y="5800700"/>
              <a:ext cx="96010" cy="288032"/>
              <a:chOff x="1951211" y="1696244"/>
              <a:chExt cx="144016" cy="432048"/>
            </a:xfrm>
            <a:solidFill>
              <a:srgbClr val="99FF66"/>
            </a:solid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44" name="Group 954"/>
          <p:cNvGrpSpPr/>
          <p:nvPr/>
        </p:nvGrpSpPr>
        <p:grpSpPr>
          <a:xfrm>
            <a:off x="3236429" y="6114016"/>
            <a:ext cx="511567" cy="383676"/>
            <a:chOff x="2335066" y="5800700"/>
            <a:chExt cx="384042" cy="288032"/>
          </a:xfrm>
        </p:grpSpPr>
        <p:grpSp>
          <p:nvGrpSpPr>
            <p:cNvPr id="245" name="Group 263"/>
            <p:cNvGrpSpPr>
              <a:grpSpLocks noChangeAspect="1"/>
            </p:cNvGrpSpPr>
            <p:nvPr/>
          </p:nvGrpSpPr>
          <p:grpSpPr>
            <a:xfrm>
              <a:off x="2335066" y="5800700"/>
              <a:ext cx="96010" cy="288032"/>
              <a:chOff x="1951211" y="1696244"/>
              <a:chExt cx="144016" cy="432048"/>
            </a:xfrm>
            <a:solidFill>
              <a:srgbClr val="99FF66"/>
            </a:solid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6" name="Group 264"/>
            <p:cNvGrpSpPr>
              <a:grpSpLocks noChangeAspect="1"/>
            </p:cNvGrpSpPr>
            <p:nvPr/>
          </p:nvGrpSpPr>
          <p:grpSpPr>
            <a:xfrm>
              <a:off x="2408079" y="5800700"/>
              <a:ext cx="96010" cy="288032"/>
              <a:chOff x="1951211" y="1696244"/>
              <a:chExt cx="144016" cy="432048"/>
            </a:xfrm>
            <a:solidFill>
              <a:srgbClr val="99FF66"/>
            </a:solid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7" name="Group 273"/>
            <p:cNvGrpSpPr>
              <a:grpSpLocks noChangeAspect="1"/>
            </p:cNvGrpSpPr>
            <p:nvPr/>
          </p:nvGrpSpPr>
          <p:grpSpPr>
            <a:xfrm>
              <a:off x="2481939" y="5800700"/>
              <a:ext cx="96010" cy="288032"/>
              <a:chOff x="1951211" y="1696244"/>
              <a:chExt cx="144016" cy="432048"/>
            </a:xfrm>
            <a:solidFill>
              <a:srgbClr val="99FF66"/>
            </a:solid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8" name="Group 273"/>
            <p:cNvGrpSpPr>
              <a:grpSpLocks noChangeAspect="1"/>
            </p:cNvGrpSpPr>
            <p:nvPr/>
          </p:nvGrpSpPr>
          <p:grpSpPr>
            <a:xfrm>
              <a:off x="2551466" y="5800700"/>
              <a:ext cx="96010" cy="288032"/>
              <a:chOff x="1951211" y="1696244"/>
              <a:chExt cx="144016" cy="432048"/>
            </a:xfrm>
            <a:solidFill>
              <a:srgbClr val="99FF66"/>
            </a:solid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9" name="Group 273"/>
            <p:cNvGrpSpPr>
              <a:grpSpLocks noChangeAspect="1"/>
            </p:cNvGrpSpPr>
            <p:nvPr/>
          </p:nvGrpSpPr>
          <p:grpSpPr>
            <a:xfrm>
              <a:off x="2623098" y="5800700"/>
              <a:ext cx="96010" cy="288032"/>
              <a:chOff x="1951211" y="1696244"/>
              <a:chExt cx="144016" cy="432048"/>
            </a:xfrm>
            <a:solidFill>
              <a:srgbClr val="99FF66"/>
            </a:solid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50" name="Group 980"/>
          <p:cNvGrpSpPr/>
          <p:nvPr/>
        </p:nvGrpSpPr>
        <p:grpSpPr>
          <a:xfrm>
            <a:off x="3907361" y="6114016"/>
            <a:ext cx="511567" cy="383676"/>
            <a:chOff x="2335066" y="5800700"/>
            <a:chExt cx="384042" cy="288032"/>
          </a:xfrm>
        </p:grpSpPr>
        <p:grpSp>
          <p:nvGrpSpPr>
            <p:cNvPr id="251" name="Group 263"/>
            <p:cNvGrpSpPr>
              <a:grpSpLocks noChangeAspect="1"/>
            </p:cNvGrpSpPr>
            <p:nvPr/>
          </p:nvGrpSpPr>
          <p:grpSpPr>
            <a:xfrm>
              <a:off x="2335066" y="5800700"/>
              <a:ext cx="96010" cy="288032"/>
              <a:chOff x="1951211" y="1696244"/>
              <a:chExt cx="144016" cy="432048"/>
            </a:xfrm>
            <a:solidFill>
              <a:srgbClr val="99FF66"/>
            </a:solid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2" name="Group 264"/>
            <p:cNvGrpSpPr>
              <a:grpSpLocks noChangeAspect="1"/>
            </p:cNvGrpSpPr>
            <p:nvPr/>
          </p:nvGrpSpPr>
          <p:grpSpPr>
            <a:xfrm>
              <a:off x="2408079" y="5800700"/>
              <a:ext cx="96010" cy="288032"/>
              <a:chOff x="1951211" y="1696244"/>
              <a:chExt cx="144016" cy="432048"/>
            </a:xfrm>
            <a:solidFill>
              <a:srgbClr val="99FF66"/>
            </a:solid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3" name="Group 273"/>
            <p:cNvGrpSpPr>
              <a:grpSpLocks noChangeAspect="1"/>
            </p:cNvGrpSpPr>
            <p:nvPr/>
          </p:nvGrpSpPr>
          <p:grpSpPr>
            <a:xfrm>
              <a:off x="2481939" y="5800700"/>
              <a:ext cx="96010" cy="288032"/>
              <a:chOff x="1951211" y="1696244"/>
              <a:chExt cx="144016" cy="432048"/>
            </a:xfrm>
            <a:solidFill>
              <a:srgbClr val="99FF66"/>
            </a:solid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4" name="Group 273"/>
            <p:cNvGrpSpPr>
              <a:grpSpLocks noChangeAspect="1"/>
            </p:cNvGrpSpPr>
            <p:nvPr/>
          </p:nvGrpSpPr>
          <p:grpSpPr>
            <a:xfrm>
              <a:off x="2551466" y="5800700"/>
              <a:ext cx="96010" cy="288032"/>
              <a:chOff x="1951211" y="1696244"/>
              <a:chExt cx="144016" cy="432048"/>
            </a:xfrm>
            <a:solidFill>
              <a:srgbClr val="99FF66"/>
            </a:solid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6" name="Group 273"/>
            <p:cNvGrpSpPr>
              <a:grpSpLocks noChangeAspect="1"/>
            </p:cNvGrpSpPr>
            <p:nvPr/>
          </p:nvGrpSpPr>
          <p:grpSpPr>
            <a:xfrm>
              <a:off x="2623098" y="5800700"/>
              <a:ext cx="96010" cy="288032"/>
              <a:chOff x="1951211" y="1696244"/>
              <a:chExt cx="144016" cy="432048"/>
            </a:xfrm>
            <a:solidFill>
              <a:srgbClr val="99FF66"/>
            </a:solid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57" name="Group 1006"/>
          <p:cNvGrpSpPr/>
          <p:nvPr/>
        </p:nvGrpSpPr>
        <p:grpSpPr>
          <a:xfrm>
            <a:off x="4579296" y="6114016"/>
            <a:ext cx="511567" cy="383676"/>
            <a:chOff x="2335066" y="5800700"/>
            <a:chExt cx="384042" cy="288032"/>
          </a:xfrm>
        </p:grpSpPr>
        <p:grpSp>
          <p:nvGrpSpPr>
            <p:cNvPr id="258" name="Group 263"/>
            <p:cNvGrpSpPr>
              <a:grpSpLocks noChangeAspect="1"/>
            </p:cNvGrpSpPr>
            <p:nvPr/>
          </p:nvGrpSpPr>
          <p:grpSpPr>
            <a:xfrm>
              <a:off x="2335066" y="5800700"/>
              <a:ext cx="96010" cy="288032"/>
              <a:chOff x="1951211" y="1696244"/>
              <a:chExt cx="144016" cy="432048"/>
            </a:xfrm>
            <a:solidFill>
              <a:srgbClr val="99FF66"/>
            </a:solid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9" name="Group 264"/>
            <p:cNvGrpSpPr>
              <a:grpSpLocks noChangeAspect="1"/>
            </p:cNvGrpSpPr>
            <p:nvPr/>
          </p:nvGrpSpPr>
          <p:grpSpPr>
            <a:xfrm>
              <a:off x="2408079" y="5800700"/>
              <a:ext cx="96010" cy="288032"/>
              <a:chOff x="1951211" y="1696244"/>
              <a:chExt cx="144016" cy="432048"/>
            </a:xfrm>
            <a:solidFill>
              <a:srgbClr val="99FF66"/>
            </a:solid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3" name="Group 273"/>
            <p:cNvGrpSpPr>
              <a:grpSpLocks noChangeAspect="1"/>
            </p:cNvGrpSpPr>
            <p:nvPr/>
          </p:nvGrpSpPr>
          <p:grpSpPr>
            <a:xfrm>
              <a:off x="2481939" y="5800700"/>
              <a:ext cx="96010" cy="288032"/>
              <a:chOff x="1951211" y="1696244"/>
              <a:chExt cx="144016" cy="432048"/>
            </a:xfrm>
            <a:solidFill>
              <a:srgbClr val="99FF66"/>
            </a:solid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4" name="Group 273"/>
            <p:cNvGrpSpPr>
              <a:grpSpLocks noChangeAspect="1"/>
            </p:cNvGrpSpPr>
            <p:nvPr/>
          </p:nvGrpSpPr>
          <p:grpSpPr>
            <a:xfrm>
              <a:off x="2551466" y="5800700"/>
              <a:ext cx="96010" cy="288032"/>
              <a:chOff x="1951211" y="1696244"/>
              <a:chExt cx="144016" cy="432048"/>
            </a:xfrm>
            <a:solidFill>
              <a:srgbClr val="99FF66"/>
            </a:solid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5" name="Group 273"/>
            <p:cNvGrpSpPr>
              <a:grpSpLocks noChangeAspect="1"/>
            </p:cNvGrpSpPr>
            <p:nvPr/>
          </p:nvGrpSpPr>
          <p:grpSpPr>
            <a:xfrm>
              <a:off x="2623098" y="5800700"/>
              <a:ext cx="96010" cy="288032"/>
              <a:chOff x="1951211" y="1696244"/>
              <a:chExt cx="144016" cy="432048"/>
            </a:xfrm>
            <a:solidFill>
              <a:srgbClr val="99FF66"/>
            </a:solid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74" name="Group 1032"/>
          <p:cNvGrpSpPr/>
          <p:nvPr/>
        </p:nvGrpSpPr>
        <p:grpSpPr>
          <a:xfrm>
            <a:off x="5250228" y="6114016"/>
            <a:ext cx="511567" cy="383676"/>
            <a:chOff x="2335066" y="5800700"/>
            <a:chExt cx="384042" cy="288032"/>
          </a:xfrm>
        </p:grpSpPr>
        <p:grpSp>
          <p:nvGrpSpPr>
            <p:cNvPr id="279" name="Group 263"/>
            <p:cNvGrpSpPr>
              <a:grpSpLocks noChangeAspect="1"/>
            </p:cNvGrpSpPr>
            <p:nvPr/>
          </p:nvGrpSpPr>
          <p:grpSpPr>
            <a:xfrm>
              <a:off x="2335066" y="5800700"/>
              <a:ext cx="96010" cy="288032"/>
              <a:chOff x="1951211" y="1696244"/>
              <a:chExt cx="144016" cy="432048"/>
            </a:xfrm>
            <a:solidFill>
              <a:srgbClr val="99FF66"/>
            </a:solid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0" name="Group 264"/>
            <p:cNvGrpSpPr>
              <a:grpSpLocks noChangeAspect="1"/>
            </p:cNvGrpSpPr>
            <p:nvPr/>
          </p:nvGrpSpPr>
          <p:grpSpPr>
            <a:xfrm>
              <a:off x="2408079" y="5800700"/>
              <a:ext cx="96010" cy="288032"/>
              <a:chOff x="1951211" y="1696244"/>
              <a:chExt cx="144016" cy="432048"/>
            </a:xfrm>
            <a:solidFill>
              <a:srgbClr val="99FF66"/>
            </a:solid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1" name="Group 273"/>
            <p:cNvGrpSpPr>
              <a:grpSpLocks noChangeAspect="1"/>
            </p:cNvGrpSpPr>
            <p:nvPr/>
          </p:nvGrpSpPr>
          <p:grpSpPr>
            <a:xfrm>
              <a:off x="2481939" y="5800700"/>
              <a:ext cx="96010" cy="288032"/>
              <a:chOff x="1951211" y="1696244"/>
              <a:chExt cx="144016" cy="432048"/>
            </a:xfrm>
            <a:solidFill>
              <a:srgbClr val="99FF66"/>
            </a:solid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2" name="Group 273"/>
            <p:cNvGrpSpPr>
              <a:grpSpLocks noChangeAspect="1"/>
            </p:cNvGrpSpPr>
            <p:nvPr/>
          </p:nvGrpSpPr>
          <p:grpSpPr>
            <a:xfrm>
              <a:off x="2551466" y="5800700"/>
              <a:ext cx="96010" cy="288032"/>
              <a:chOff x="1951211" y="1696244"/>
              <a:chExt cx="144016" cy="432048"/>
            </a:xfrm>
            <a:solidFill>
              <a:srgbClr val="99FF66"/>
            </a:solid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3" name="Group 273"/>
            <p:cNvGrpSpPr>
              <a:grpSpLocks noChangeAspect="1"/>
            </p:cNvGrpSpPr>
            <p:nvPr/>
          </p:nvGrpSpPr>
          <p:grpSpPr>
            <a:xfrm>
              <a:off x="2623098" y="5800700"/>
              <a:ext cx="96010" cy="288032"/>
              <a:chOff x="1951211" y="1696244"/>
              <a:chExt cx="144016" cy="432048"/>
            </a:xfrm>
            <a:solidFill>
              <a:srgbClr val="99FF66"/>
            </a:solid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07" name="Group 1058"/>
          <p:cNvGrpSpPr/>
          <p:nvPr/>
        </p:nvGrpSpPr>
        <p:grpSpPr>
          <a:xfrm>
            <a:off x="5922162" y="6114016"/>
            <a:ext cx="511567" cy="383676"/>
            <a:chOff x="2335066" y="5800700"/>
            <a:chExt cx="384042" cy="288032"/>
          </a:xfrm>
        </p:grpSpPr>
        <p:grpSp>
          <p:nvGrpSpPr>
            <p:cNvPr id="1008" name="Group 263"/>
            <p:cNvGrpSpPr>
              <a:grpSpLocks noChangeAspect="1"/>
            </p:cNvGrpSpPr>
            <p:nvPr/>
          </p:nvGrpSpPr>
          <p:grpSpPr>
            <a:xfrm>
              <a:off x="2335066" y="5800700"/>
              <a:ext cx="96010" cy="288032"/>
              <a:chOff x="1951211" y="1696244"/>
              <a:chExt cx="144016" cy="432048"/>
            </a:xfrm>
            <a:solidFill>
              <a:srgbClr val="99FF66"/>
            </a:solid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09" name="Group 264"/>
            <p:cNvGrpSpPr>
              <a:grpSpLocks noChangeAspect="1"/>
            </p:cNvGrpSpPr>
            <p:nvPr/>
          </p:nvGrpSpPr>
          <p:grpSpPr>
            <a:xfrm>
              <a:off x="2408079" y="5800700"/>
              <a:ext cx="96010" cy="288032"/>
              <a:chOff x="1951211" y="1696244"/>
              <a:chExt cx="144016" cy="432048"/>
            </a:xfrm>
            <a:solidFill>
              <a:srgbClr val="99FF66"/>
            </a:solid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0" name="Group 273"/>
            <p:cNvGrpSpPr>
              <a:grpSpLocks noChangeAspect="1"/>
            </p:cNvGrpSpPr>
            <p:nvPr/>
          </p:nvGrpSpPr>
          <p:grpSpPr>
            <a:xfrm>
              <a:off x="2481939" y="5800700"/>
              <a:ext cx="96010" cy="288032"/>
              <a:chOff x="1951211" y="1696244"/>
              <a:chExt cx="144016" cy="432048"/>
            </a:xfrm>
            <a:solidFill>
              <a:srgbClr val="99FF66"/>
            </a:solid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1" name="Group 273"/>
            <p:cNvGrpSpPr>
              <a:grpSpLocks noChangeAspect="1"/>
            </p:cNvGrpSpPr>
            <p:nvPr/>
          </p:nvGrpSpPr>
          <p:grpSpPr>
            <a:xfrm>
              <a:off x="2551466" y="5800700"/>
              <a:ext cx="96010" cy="288032"/>
              <a:chOff x="1951211" y="1696244"/>
              <a:chExt cx="144016" cy="432048"/>
            </a:xfrm>
            <a:solidFill>
              <a:srgbClr val="99FF66"/>
            </a:solid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2" name="Group 273"/>
            <p:cNvGrpSpPr>
              <a:grpSpLocks noChangeAspect="1"/>
            </p:cNvGrpSpPr>
            <p:nvPr/>
          </p:nvGrpSpPr>
          <p:grpSpPr>
            <a:xfrm>
              <a:off x="2623098" y="5800700"/>
              <a:ext cx="96010" cy="288032"/>
              <a:chOff x="1951211" y="1696244"/>
              <a:chExt cx="144016" cy="432048"/>
            </a:xfrm>
            <a:solidFill>
              <a:srgbClr val="99FF66"/>
            </a:solid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669500" y="3784476"/>
            <a:ext cx="6618415" cy="60299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0" name="Rectangle 269"/>
          <p:cNvSpPr/>
          <p:nvPr/>
        </p:nvSpPr>
        <p:spPr bwMode="auto">
          <a:xfrm>
            <a:off x="902148" y="5442580"/>
            <a:ext cx="7385767" cy="57551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EC/TESI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5" name="TextBox 1084"/>
          <p:cNvSpPr txBox="1"/>
          <p:nvPr/>
        </p:nvSpPr>
        <p:spPr>
          <a:xfrm>
            <a:off x="6631731" y="6233328"/>
            <a:ext cx="2304256" cy="215444"/>
          </a:xfrm>
          <a:prstGeom prst="rect">
            <a:avLst/>
          </a:prstGeom>
          <a:noFill/>
        </p:spPr>
        <p:txBody>
          <a:bodyPr wrap="square" lIns="0" tIns="0" rIns="0" bIns="0" rtlCol="0">
            <a:spAutoFit/>
          </a:bodyPr>
          <a:lstStyle/>
          <a:p>
            <a:r>
              <a:rPr lang="en-GB" sz="1400" b="0" dirty="0" smtClean="0"/>
              <a:t>BVLAN/TESI MEP/MIP</a:t>
            </a:r>
            <a:endParaRPr lang="en-US" sz="1400" b="0" dirty="0" smtClean="0"/>
          </a:p>
        </p:txBody>
      </p:sp>
      <p:sp>
        <p:nvSpPr>
          <p:cNvPr id="1086" name="TextBox 1085"/>
          <p:cNvSpPr txBox="1"/>
          <p:nvPr/>
        </p:nvSpPr>
        <p:spPr>
          <a:xfrm>
            <a:off x="7999883" y="4576564"/>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7" name="TextBox 866"/>
          <p:cNvSpPr txBox="1"/>
          <p:nvPr/>
        </p:nvSpPr>
        <p:spPr>
          <a:xfrm>
            <a:off x="4738005" y="3424436"/>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8" name="TextBox 867"/>
          <p:cNvSpPr txBox="1"/>
          <p:nvPr/>
        </p:nvSpPr>
        <p:spPr>
          <a:xfrm>
            <a:off x="4738005" y="2848372"/>
            <a:ext cx="1152128" cy="430887"/>
          </a:xfrm>
          <a:prstGeom prst="rect">
            <a:avLst/>
          </a:prstGeom>
          <a:noFill/>
        </p:spPr>
        <p:txBody>
          <a:bodyPr wrap="square" lIns="0" tIns="0" rIns="0" bIns="0" rtlCol="0">
            <a:spAutoFit/>
          </a:bodyPr>
          <a:lstStyle/>
          <a:p>
            <a:r>
              <a:rPr lang="en-GB" sz="1400" b="0" dirty="0" smtClean="0"/>
              <a:t>Link MEP</a:t>
            </a:r>
          </a:p>
          <a:p>
            <a:r>
              <a:rPr lang="en-GB" sz="1400" b="0" dirty="0" smtClean="0"/>
              <a:t>SVLAN </a:t>
            </a:r>
            <a:r>
              <a:rPr lang="en-GB" sz="1400" b="0" dirty="0" err="1" smtClean="0"/>
              <a:t>mux</a:t>
            </a:r>
            <a:r>
              <a:rPr lang="en-GB" sz="1400" b="0" dirty="0" smtClean="0"/>
              <a:t> </a:t>
            </a:r>
            <a:endParaRPr lang="en-US" sz="1400" b="0" dirty="0" smtClean="0"/>
          </a:p>
        </p:txBody>
      </p:sp>
      <p:sp>
        <p:nvSpPr>
          <p:cNvPr id="869" name="TextBox 868"/>
          <p:cNvSpPr txBox="1"/>
          <p:nvPr/>
        </p:nvSpPr>
        <p:spPr>
          <a:xfrm>
            <a:off x="720080" y="2848372"/>
            <a:ext cx="1519163" cy="216024"/>
          </a:xfrm>
          <a:prstGeom prst="rect">
            <a:avLst/>
          </a:prstGeom>
          <a:noFill/>
        </p:spPr>
        <p:txBody>
          <a:bodyPr wrap="square" lIns="0" tIns="0" rIns="0" bIns="0" rtlCol="0">
            <a:spAutoFit/>
          </a:bodyPr>
          <a:lstStyle/>
          <a:p>
            <a:pPr algn="r"/>
            <a:r>
              <a:rPr lang="en-GB" sz="1400" b="0" dirty="0" smtClean="0"/>
              <a:t>BVLAN/TESI MEP</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Basic model of IBBEB nodes</a:t>
            </a:r>
            <a:br>
              <a:rPr lang="en-GB" dirty="0" smtClean="0"/>
            </a:br>
            <a:r>
              <a:rPr lang="en-GB" sz="2800" i="1" dirty="0" smtClean="0"/>
              <a:t>without illustrating intermediate MEP/MIP functions</a:t>
            </a:r>
            <a:endParaRPr lang="en-US" sz="2800" i="1" dirty="0"/>
          </a:p>
        </p:txBody>
      </p:sp>
      <p:sp>
        <p:nvSpPr>
          <p:cNvPr id="270" name="Rectangle 269"/>
          <p:cNvSpPr/>
          <p:nvPr/>
        </p:nvSpPr>
        <p:spPr bwMode="auto">
          <a:xfrm>
            <a:off x="912592" y="5273661"/>
            <a:ext cx="7299420" cy="568786"/>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EC/TESI</a:t>
            </a:r>
            <a:r>
              <a:rPr kumimoji="0" lang="en-GB" sz="1800" b="1" i="0" u="none" strike="noStrike" cap="none" normalizeH="0" dirty="0" smtClean="0">
                <a:ln>
                  <a:noFill/>
                </a:ln>
                <a:solidFill>
                  <a:schemeClr val="tx1"/>
                </a:solidFill>
                <a:effectLst/>
                <a:latin typeface="Arial" charset="0"/>
                <a:ea typeface="MS PGothic" pitchFamily="34" charset="-128"/>
              </a:rPr>
              <a:t>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1" name="Rectangle 270"/>
          <p:cNvSpPr/>
          <p:nvPr/>
        </p:nvSpPr>
        <p:spPr bwMode="auto">
          <a:xfrm>
            <a:off x="1670973" y="4136089"/>
            <a:ext cx="6541039" cy="568786"/>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3092937" y="4799672"/>
            <a:ext cx="379191" cy="379191"/>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3566925" y="4799672"/>
            <a:ext cx="379191" cy="379191"/>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040913" y="4799672"/>
            <a:ext cx="379191" cy="379191"/>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9"/>
          <p:cNvGrpSpPr>
            <a:grpSpLocks noChangeAspect="1"/>
          </p:cNvGrpSpPr>
          <p:nvPr/>
        </p:nvGrpSpPr>
        <p:grpSpPr>
          <a:xfrm rot="10800000">
            <a:off x="4514902" y="4799672"/>
            <a:ext cx="379191" cy="379191"/>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2"/>
          <p:cNvGrpSpPr>
            <a:grpSpLocks noChangeAspect="1"/>
          </p:cNvGrpSpPr>
          <p:nvPr/>
        </p:nvGrpSpPr>
        <p:grpSpPr>
          <a:xfrm rot="10800000">
            <a:off x="4988890" y="4799672"/>
            <a:ext cx="379191" cy="379191"/>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5"/>
          <p:cNvGrpSpPr>
            <a:grpSpLocks noChangeAspect="1"/>
          </p:cNvGrpSpPr>
          <p:nvPr/>
        </p:nvGrpSpPr>
        <p:grpSpPr>
          <a:xfrm rot="10800000">
            <a:off x="5462878" y="4799672"/>
            <a:ext cx="379191" cy="379191"/>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4514903" y="5937244"/>
            <a:ext cx="568786" cy="568786"/>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3851319" y="5937244"/>
            <a:ext cx="568786" cy="568786"/>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3187736" y="5937244"/>
            <a:ext cx="568786" cy="568786"/>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2524152" y="5937244"/>
            <a:ext cx="568786" cy="568786"/>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3282532"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3756520"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4230509"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4704497"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178485"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5652474"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4799296"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04498"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0970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498889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894094"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35712"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40915"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46117"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25308"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3051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72129"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7733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282533"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61724"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66926"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08545"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13747"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1895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299814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03343"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5652474"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5557676"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5747271"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083688"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273283"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178485"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4325306"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4230509"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4135711"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3661723"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3851318"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3756520"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4609699"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4799295"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4704497"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3187734"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3377330"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3282532"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4799296"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35712"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72129"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08545"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0" name="Group 58"/>
          <p:cNvGrpSpPr>
            <a:grpSpLocks noChangeAspect="1"/>
          </p:cNvGrpSpPr>
          <p:nvPr/>
        </p:nvGrpSpPr>
        <p:grpSpPr>
          <a:xfrm flipH="1">
            <a:off x="2239759" y="3662100"/>
            <a:ext cx="379191" cy="379191"/>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4" name="Group 61"/>
          <p:cNvGrpSpPr>
            <a:grpSpLocks noChangeAspect="1"/>
          </p:cNvGrpSpPr>
          <p:nvPr/>
        </p:nvGrpSpPr>
        <p:grpSpPr>
          <a:xfrm flipH="1">
            <a:off x="3661724" y="3662100"/>
            <a:ext cx="379191" cy="379191"/>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9" name="Group 64"/>
          <p:cNvGrpSpPr>
            <a:grpSpLocks noChangeAspect="1"/>
          </p:cNvGrpSpPr>
          <p:nvPr/>
        </p:nvGrpSpPr>
        <p:grpSpPr>
          <a:xfrm flipH="1">
            <a:off x="4135712" y="3662100"/>
            <a:ext cx="379191" cy="379191"/>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325308"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230510"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420105"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75652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94611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85131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42935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33455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52415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5" name="Freeform 464"/>
          <p:cNvSpPr/>
          <p:nvPr/>
        </p:nvSpPr>
        <p:spPr bwMode="auto">
          <a:xfrm flipH="1" flipV="1">
            <a:off x="1103460" y="3379992"/>
            <a:ext cx="1329192" cy="1914371"/>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466" name="Straight Connector 465"/>
          <p:cNvCxnSpPr>
            <a:endCxn id="450" idx="0"/>
          </p:cNvCxnSpPr>
          <p:nvPr/>
        </p:nvCxnSpPr>
        <p:spPr bwMode="auto">
          <a:xfrm flipH="1">
            <a:off x="4325308"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851319"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68" name="Group 61"/>
          <p:cNvGrpSpPr>
            <a:grpSpLocks noChangeAspect="1"/>
          </p:cNvGrpSpPr>
          <p:nvPr/>
        </p:nvGrpSpPr>
        <p:grpSpPr>
          <a:xfrm flipH="1">
            <a:off x="2713747" y="3662100"/>
            <a:ext cx="379191" cy="379191"/>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71" name="Straight Connector 470"/>
          <p:cNvCxnSpPr/>
          <p:nvPr/>
        </p:nvCxnSpPr>
        <p:spPr bwMode="auto">
          <a:xfrm flipH="1" flipV="1">
            <a:off x="2808545"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2998140"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903343"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903343"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12" name="Group 12"/>
          <p:cNvGrpSpPr>
            <a:grpSpLocks noChangeAspect="1"/>
          </p:cNvGrpSpPr>
          <p:nvPr/>
        </p:nvGrpSpPr>
        <p:grpSpPr>
          <a:xfrm rot="10800000">
            <a:off x="5936868" y="4799674"/>
            <a:ext cx="379191" cy="379191"/>
            <a:chOff x="655067" y="5296644"/>
            <a:chExt cx="504056" cy="504056"/>
          </a:xfrm>
          <a:solidFill>
            <a:schemeClr val="bg1"/>
          </a:solidFill>
        </p:grpSpPr>
        <p:sp>
          <p:nvSpPr>
            <p:cNvPr id="51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5" name="Group 13"/>
          <p:cNvGrpSpPr>
            <a:grpSpLocks noChangeAspect="1"/>
          </p:cNvGrpSpPr>
          <p:nvPr/>
        </p:nvGrpSpPr>
        <p:grpSpPr>
          <a:xfrm rot="10800000">
            <a:off x="6410856" y="4799674"/>
            <a:ext cx="379191" cy="379191"/>
            <a:chOff x="655067" y="5296644"/>
            <a:chExt cx="504056" cy="504056"/>
          </a:xfrm>
          <a:solidFill>
            <a:schemeClr val="bg1"/>
          </a:solidFill>
        </p:grpSpPr>
        <p:sp>
          <p:nvSpPr>
            <p:cNvPr id="516"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8" name="Group 16"/>
          <p:cNvGrpSpPr>
            <a:grpSpLocks noChangeAspect="1"/>
          </p:cNvGrpSpPr>
          <p:nvPr/>
        </p:nvGrpSpPr>
        <p:grpSpPr>
          <a:xfrm rot="10800000">
            <a:off x="6884845" y="4799674"/>
            <a:ext cx="379191" cy="379191"/>
            <a:chOff x="655067" y="5296644"/>
            <a:chExt cx="504056" cy="504056"/>
          </a:xfrm>
          <a:solidFill>
            <a:schemeClr val="bg1"/>
          </a:solidFill>
        </p:grpSpPr>
        <p:sp>
          <p:nvSpPr>
            <p:cNvPr id="51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1" name="Group 19"/>
          <p:cNvGrpSpPr>
            <a:grpSpLocks noChangeAspect="1"/>
          </p:cNvGrpSpPr>
          <p:nvPr/>
        </p:nvGrpSpPr>
        <p:grpSpPr>
          <a:xfrm rot="10800000">
            <a:off x="7358833" y="4799674"/>
            <a:ext cx="379191" cy="379191"/>
            <a:chOff x="655067" y="5296644"/>
            <a:chExt cx="504056" cy="504056"/>
          </a:xfrm>
          <a:solidFill>
            <a:schemeClr val="bg1"/>
          </a:solidFill>
        </p:grpSpPr>
        <p:sp>
          <p:nvSpPr>
            <p:cNvPr id="522" name="Isosceles Triangle 52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Trapezoid 5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4" name="Group 22"/>
          <p:cNvGrpSpPr>
            <a:grpSpLocks noChangeAspect="1"/>
          </p:cNvGrpSpPr>
          <p:nvPr/>
        </p:nvGrpSpPr>
        <p:grpSpPr>
          <a:xfrm rot="10800000">
            <a:off x="2144961" y="4799674"/>
            <a:ext cx="379191" cy="379191"/>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7" name="Group 25"/>
          <p:cNvGrpSpPr>
            <a:grpSpLocks noChangeAspect="1"/>
          </p:cNvGrpSpPr>
          <p:nvPr/>
        </p:nvGrpSpPr>
        <p:grpSpPr>
          <a:xfrm rot="10800000">
            <a:off x="2618950" y="4799674"/>
            <a:ext cx="379191" cy="379191"/>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p:nvPr/>
        </p:nvCxnSpPr>
        <p:spPr bwMode="auto">
          <a:xfrm rot="10800000" flipV="1">
            <a:off x="6126463"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rot="10800000" flipV="1">
            <a:off x="6600452"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flipV="1">
            <a:off x="7074440"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a:stCxn id="522" idx="0"/>
          </p:cNvCxnSpPr>
          <p:nvPr/>
        </p:nvCxnSpPr>
        <p:spPr bwMode="auto">
          <a:xfrm rot="10800000" flipV="1">
            <a:off x="7548428"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a:stCxn id="525" idx="0"/>
          </p:cNvCxnSpPr>
          <p:nvPr/>
        </p:nvCxnSpPr>
        <p:spPr bwMode="auto">
          <a:xfrm rot="10800000" flipV="1">
            <a:off x="2334557"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a:stCxn id="528" idx="0"/>
          </p:cNvCxnSpPr>
          <p:nvPr/>
        </p:nvCxnSpPr>
        <p:spPr bwMode="auto">
          <a:xfrm rot="10800000" flipV="1">
            <a:off x="2808545"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2808545"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2713747"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2903343"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rot="10800000">
            <a:off x="2239759"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rot="10800000">
            <a:off x="2429354"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2334557"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rot="10800000">
            <a:off x="7169238"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3" name="Straight Connector 542"/>
          <p:cNvCxnSpPr/>
          <p:nvPr/>
        </p:nvCxnSpPr>
        <p:spPr bwMode="auto">
          <a:xfrm rot="10800000">
            <a:off x="7074440"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4" name="Straight Connector 543"/>
          <p:cNvCxnSpPr/>
          <p:nvPr/>
        </p:nvCxnSpPr>
        <p:spPr bwMode="auto">
          <a:xfrm rot="10800000">
            <a:off x="6979642"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5" name="Straight Connector 544"/>
          <p:cNvCxnSpPr/>
          <p:nvPr/>
        </p:nvCxnSpPr>
        <p:spPr bwMode="auto">
          <a:xfrm rot="10800000">
            <a:off x="6505654"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6" name="Straight Connector 545"/>
          <p:cNvCxnSpPr/>
          <p:nvPr/>
        </p:nvCxnSpPr>
        <p:spPr bwMode="auto">
          <a:xfrm rot="10800000">
            <a:off x="6695249"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7" name="Straight Connector 546"/>
          <p:cNvCxnSpPr/>
          <p:nvPr/>
        </p:nvCxnSpPr>
        <p:spPr bwMode="auto">
          <a:xfrm rot="10800000">
            <a:off x="6600452"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8" name="Straight Connector 547"/>
          <p:cNvCxnSpPr/>
          <p:nvPr/>
        </p:nvCxnSpPr>
        <p:spPr bwMode="auto">
          <a:xfrm rot="10800000">
            <a:off x="7453631"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9" name="Straight Connector 548"/>
          <p:cNvCxnSpPr/>
          <p:nvPr/>
        </p:nvCxnSpPr>
        <p:spPr bwMode="auto">
          <a:xfrm rot="10800000">
            <a:off x="7643226"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0" name="Straight Connector 549"/>
          <p:cNvCxnSpPr/>
          <p:nvPr/>
        </p:nvCxnSpPr>
        <p:spPr bwMode="auto">
          <a:xfrm rot="10800000">
            <a:off x="7548428"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1" name="Straight Connector 550"/>
          <p:cNvCxnSpPr/>
          <p:nvPr/>
        </p:nvCxnSpPr>
        <p:spPr bwMode="auto">
          <a:xfrm rot="10800000">
            <a:off x="6031666"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2" name="Straight Connector 551"/>
          <p:cNvCxnSpPr/>
          <p:nvPr/>
        </p:nvCxnSpPr>
        <p:spPr bwMode="auto">
          <a:xfrm rot="10800000">
            <a:off x="6221261"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rot="10800000">
            <a:off x="6126463"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4" name="TextBox 553"/>
          <p:cNvSpPr txBox="1"/>
          <p:nvPr/>
        </p:nvSpPr>
        <p:spPr>
          <a:xfrm rot="16200000">
            <a:off x="296789" y="4281983"/>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334557" y="2999282"/>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661724" y="2998518"/>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135712" y="688522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561" name="Group 43"/>
          <p:cNvGrpSpPr>
            <a:grpSpLocks noChangeAspect="1"/>
          </p:cNvGrpSpPr>
          <p:nvPr/>
        </p:nvGrpSpPr>
        <p:grpSpPr>
          <a:xfrm rot="10800000">
            <a:off x="5842070" y="5937246"/>
            <a:ext cx="568786" cy="568786"/>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4" name="Group 46"/>
          <p:cNvGrpSpPr>
            <a:grpSpLocks noChangeAspect="1"/>
          </p:cNvGrpSpPr>
          <p:nvPr/>
        </p:nvGrpSpPr>
        <p:grpSpPr>
          <a:xfrm rot="10800000">
            <a:off x="5178487" y="5937246"/>
            <a:ext cx="568786" cy="568786"/>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67" name="Straight Connector 566"/>
          <p:cNvCxnSpPr>
            <a:stCxn id="563" idx="2"/>
          </p:cNvCxnSpPr>
          <p:nvPr/>
        </p:nvCxnSpPr>
        <p:spPr bwMode="auto">
          <a:xfrm rot="10800000">
            <a:off x="6126463"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31666"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36868"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16059"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21261"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462880"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368082"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273284"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52475"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557677"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26463" y="6506032"/>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462880" y="6506032"/>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huawei-template-mv">
  <a:themeElements>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uawei-template-mv">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lnDef>
    <a:txDef>
      <a:spPr>
        <a:noFill/>
      </a:spPr>
      <a:bodyPr wrap="square" lIns="0" tIns="0" rIns="0" bIns="0" rtlCol="0">
        <a:spAutoFit/>
      </a:bodyPr>
      <a:lstStyle>
        <a:defPPr>
          <a:defRPr sz="1400" b="0" dirty="0" smtClean="0"/>
        </a:defPPr>
      </a:lstStyle>
    </a:txDef>
  </a:objectDefaults>
  <a:extraClrSchemeLst>
    <a:extraClrScheme>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uawei-template-m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uawei-template-m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uawei-template-m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uawei-template-m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uawei-template-m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uawei-template-m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uawei-template-m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uawei-template-m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uawei-template-m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uawei-template-m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uawei-template-m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huawei-template-mv</Template>
  <TotalTime>17849</TotalTime>
  <Words>3558</Words>
  <Application>Microsoft Office PowerPoint</Application>
  <PresentationFormat>Custom</PresentationFormat>
  <Paragraphs>1280</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huawei-template-mv</vt:lpstr>
      <vt:lpstr>Distributed Network Protection (DNP) architecture study</vt:lpstr>
      <vt:lpstr>Contents</vt:lpstr>
      <vt:lpstr>Introduction</vt:lpstr>
      <vt:lpstr>Legend</vt:lpstr>
      <vt:lpstr>Legend</vt:lpstr>
      <vt:lpstr>Legend</vt:lpstr>
      <vt:lpstr>Legend</vt:lpstr>
      <vt:lpstr>High level model of IBBEB nodes</vt:lpstr>
      <vt:lpstr>Basic model of IBBEB nodes without illustrating intermediate MEP/MIP functions</vt:lpstr>
      <vt:lpstr>High level model of PEB/PB nodes</vt:lpstr>
      <vt:lpstr>Basic model of PEB/PB nodes without illustrating intermediate MEP/MIP functions</vt:lpstr>
      <vt:lpstr>PBB/PBB-TE Network with IBBEB nodes</vt:lpstr>
      <vt:lpstr>PBB Domain with BVLAN ECs</vt:lpstr>
      <vt:lpstr>Load sharing at portal nodes</vt:lpstr>
      <vt:lpstr>Distributed Restorable BVLAN connected to DRNI</vt:lpstr>
      <vt:lpstr>Distributed Restorable BVLAN connected to DRNI</vt:lpstr>
      <vt:lpstr>PBB-TE Domain with TESI connections</vt:lpstr>
      <vt:lpstr>TESI W &amp; P connection configurations</vt:lpstr>
      <vt:lpstr>Load sharing at portal nodes</vt:lpstr>
      <vt:lpstr>Distributed TESI Protection connected to DRNI</vt:lpstr>
      <vt:lpstr>Distributed TESI Protection connected to DRNI</vt:lpstr>
      <vt:lpstr>Port filtering entities</vt:lpstr>
      <vt:lpstr>Port filtering entities location in CBP?</vt:lpstr>
      <vt:lpstr>PBB Domain with G.8031 SNC protected SVLAN EC</vt:lpstr>
      <vt:lpstr>SNC protected SVLAN EC W &amp; P configurations</vt:lpstr>
      <vt:lpstr>Compound view Normal state, no failures</vt:lpstr>
      <vt:lpstr>Compound view Right ENNI failure</vt:lpstr>
      <vt:lpstr>Compound view Right ENNI and Intra-DAS link failure (or right portal node failure)</vt:lpstr>
      <vt:lpstr>Virtual BVLAN, TESI, SVLAN end points</vt:lpstr>
      <vt:lpstr>MAC Addresses at CBP/PIP ports</vt:lpstr>
      <vt:lpstr>Impact of single switch fabric?</vt:lpstr>
      <vt:lpstr>Slides added in v2</vt:lpstr>
      <vt:lpstr>PBB-TE Domain with TESI segment protection</vt:lpstr>
      <vt:lpstr>Distributed TESI Segment Protection connected to DRNI</vt:lpstr>
      <vt:lpstr>Distributed TESI Segment Protection connected to DRNI</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Distributed Network Protection (DNP) architecture study</dc:title>
  <dc:creator>Vissers</dc:creator>
  <cp:lastModifiedBy>Maarten vissers</cp:lastModifiedBy>
  <cp:revision>914</cp:revision>
  <dcterms:created xsi:type="dcterms:W3CDTF">2008-06-13T12:10:18Z</dcterms:created>
  <dcterms:modified xsi:type="dcterms:W3CDTF">2011-11-10T17:23:20Z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(3)uvgKRpWf2awubE/4tMTvB5pVAITyHnGrZHR/BmvWoXrQCqJOjYTZ260Oe5dJgEwepZfZneLY
rUJUDngkI1y1njcuAaKcdf6n0T6FXVRRBTug8vYBC1YaDe5WAHyjbnaAX3QvOogOKWhbFQdz
5NYyadUsoNQQ61+J6GVjmzqRmGL60PS0TfxSIGOpIi6Wp9Ovn5xr5QM0sXRaIpKD0D3jGeHL
1/B0uJrRXNtW8b6C9ospN</vt:lpwstr>
  </property>
  <property fmtid="{D5CDD505-2E9C-101B-9397-08002B2CF9AE}" pid="3" name="_ms_pID_7253431">
    <vt:lpwstr>T1JAE4EtakzsgYQ+EMvtSq0ww5DWMLFi5XwhPtN71Xd6g1hW2rP ISWMhqdGl9fhmCA4C7I0zyXl854H7rjQzH5cKCVXaWQuIUbPA3WzrpfVG3jxWeECkWstHXAN i5kyTXBOgEN7phfCjNdlwRPCRpfFzOMMaz1HtKPB8y4a85g+x94DUnbhvGjVInicqWlYV+bZ 70XGeAFwM1umeJDW8KjV7KbnDjrak281iiPv6hu/Md</vt:lpwstr>
  </property>
  <property fmtid="{D5CDD505-2E9C-101B-9397-08002B2CF9AE}" pid="4" name="_ms_pID_7253432">
    <vt:lpwstr>coFH0PLTICQwRGq9TbtIzxlQsN/SCk nrsNnClurfs5vu+YDoFZ/KTSUfzqgyj/xwticbIOSWJCAVg9hH/RFab5KuFrF1deRqDcBFIP 5uPmxYaHFeqXMxXDVxfMsg2BkQA8ZkSTVkCits2ZyGOjK1Q3OUcOaegq+dfw2Pow</vt:lpwstr>
  </property>
  <property fmtid="{D5CDD505-2E9C-101B-9397-08002B2CF9AE}" pid="5" name="sflag">
    <vt:lpwstr>1320945725</vt:lpwstr>
  </property>
</Properties>
</file>