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61" r:id="rId4"/>
    <p:sldId id="258" r:id="rId5"/>
    <p:sldId id="267" r:id="rId6"/>
    <p:sldId id="264" r:id="rId7"/>
    <p:sldId id="265" r:id="rId8"/>
    <p:sldId id="266" r:id="rId9"/>
    <p:sldId id="259" r:id="rId10"/>
    <p:sldId id="260" r:id="rId11"/>
    <p:sldId id="262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14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D797B5-82F1-4575-B561-DBDCA833B555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708770-53BC-4493-B76C-D6B4B40A660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79035BB4-3EB6-4DBA-B5C9-32CD9F85383D}" type="datetimeFigureOut">
              <a:rPr lang="en-US" smtClean="0"/>
              <a:pPr/>
              <a:t>3/18/2010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924B34F5-A4B8-413D-A64B-F440BD1EAA0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9" name="Picture 12" descr="tejas"/>
          <p:cNvPicPr>
            <a:picLocks noChangeAspect="1" noChangeArrowheads="1"/>
          </p:cNvPicPr>
          <p:nvPr userDrawn="1"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4267200" y="6421500"/>
            <a:ext cx="941387" cy="41275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4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4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4.gi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Relationship Id="rId5" Type="http://schemas.openxmlformats.org/officeDocument/2006/relationships/hyperlink" Target="http://www.google.co.in/imgres?imgurl=http://3.bp.blogspot.com/_AcBUSVxs82w/Sv1A1nUtBxI/AAAAAAAAWUk/brQ-eBmGopg/s400/BSNL+Logo.jpg&amp;imgrefurl=http://symbolphotos.blogspot.com/2009/11/bsnl-logo-photos.html&amp;h=317&amp;w=373&amp;sz=15&amp;tbnid=-DP2mbqX34hqtM:&amp;tbnh=104&amp;tbnw=122&amp;prev=/images?q=BSNL+logo&amp;hl=en&amp;usg=__hmGp0Vagx2dhK24UqdYKS4pfuhI=&amp;ei=7Eo4S8H7GIjYtgP9z53XAw&amp;sa=X&amp;oi=image_result&amp;resnum=5&amp;ct=image&amp;ved=0CBEQ9QEwBA" TargetMode="External"/><Relationship Id="rId4" Type="http://schemas.openxmlformats.org/officeDocument/2006/relationships/image" Target="../media/image4.gi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ENNI Protection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3200" dirty="0" smtClean="0"/>
              <a:t>M Vinod Kumar</a:t>
            </a:r>
          </a:p>
          <a:p>
            <a:r>
              <a:rPr lang="en-US" dirty="0" smtClean="0"/>
              <a:t>Tejas Networks Ltd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Possible solutions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 smtClean="0"/>
              <a:t>Enhancing PBB-TE with</a:t>
            </a:r>
          </a:p>
          <a:p>
            <a:pPr marL="971550" lvl="1" indent="-514350"/>
            <a:r>
              <a:rPr lang="en-US" dirty="0" smtClean="0"/>
              <a:t>Multi-domain PBB-TE and ISP</a:t>
            </a:r>
          </a:p>
          <a:p>
            <a:pPr marL="971550" lvl="1" indent="-514350"/>
            <a:r>
              <a:rPr lang="en-US" dirty="0" smtClean="0"/>
              <a:t>Alarm Indication Signal (AIS) in CFM</a:t>
            </a:r>
          </a:p>
          <a:p>
            <a:pPr marL="971550" lvl="1" indent="-514350"/>
            <a:r>
              <a:rPr lang="en-US" dirty="0" smtClean="0"/>
              <a:t>Advantages: Leverages existing standards and provides a more general solution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 smtClean="0"/>
              <a:t>SPB</a:t>
            </a:r>
          </a:p>
          <a:p>
            <a:pPr marL="914400" lvl="1" indent="-514350"/>
            <a:r>
              <a:rPr lang="en-US" dirty="0" smtClean="0"/>
              <a:t>Load sharing using ECT at ENNI (works for specific topology ‘8’ of ENNI)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Requesting permission for bringing a new PAR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Thank You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</a:t>
            </a:r>
            <a:r>
              <a:rPr lang="en-US" dirty="0" smtClean="0"/>
              <a:t>xample</a:t>
            </a:r>
          </a:p>
          <a:p>
            <a:r>
              <a:rPr lang="en-US" dirty="0" smtClean="0"/>
              <a:t>Requirements</a:t>
            </a:r>
          </a:p>
          <a:p>
            <a:r>
              <a:rPr lang="en-US" dirty="0" smtClean="0"/>
              <a:t>Possible solutions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ENNI Topologies</a:t>
            </a:r>
            <a:endParaRPr lang="en-US" dirty="0"/>
          </a:p>
        </p:txBody>
      </p:sp>
      <p:grpSp>
        <p:nvGrpSpPr>
          <p:cNvPr id="60" name="Group 59"/>
          <p:cNvGrpSpPr/>
          <p:nvPr/>
        </p:nvGrpSpPr>
        <p:grpSpPr>
          <a:xfrm>
            <a:off x="6324600" y="1752600"/>
            <a:ext cx="2438400" cy="2133600"/>
            <a:chOff x="1143000" y="4343400"/>
            <a:chExt cx="2438400" cy="2133600"/>
          </a:xfrm>
        </p:grpSpPr>
        <p:sp>
          <p:nvSpPr>
            <p:cNvPr id="4" name="Cloud 3"/>
            <p:cNvSpPr/>
            <p:nvPr/>
          </p:nvSpPr>
          <p:spPr>
            <a:xfrm>
              <a:off x="11430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Cloud 4"/>
            <p:cNvSpPr/>
            <p:nvPr/>
          </p:nvSpPr>
          <p:spPr>
            <a:xfrm>
              <a:off x="27432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Oval 5"/>
            <p:cNvSpPr/>
            <p:nvPr/>
          </p:nvSpPr>
          <p:spPr>
            <a:xfrm>
              <a:off x="17526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Oval 6"/>
            <p:cNvSpPr/>
            <p:nvPr/>
          </p:nvSpPr>
          <p:spPr>
            <a:xfrm>
              <a:off x="2667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Oval 7"/>
            <p:cNvSpPr/>
            <p:nvPr/>
          </p:nvSpPr>
          <p:spPr>
            <a:xfrm>
              <a:off x="2667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Oval 8"/>
            <p:cNvSpPr/>
            <p:nvPr/>
          </p:nvSpPr>
          <p:spPr>
            <a:xfrm>
              <a:off x="17526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11" name="Straight Connector 10"/>
            <p:cNvCxnSpPr>
              <a:stCxn id="6" idx="6"/>
              <a:endCxn id="7" idx="2"/>
            </p:cNvCxnSpPr>
            <p:nvPr/>
          </p:nvCxnSpPr>
          <p:spPr>
            <a:xfrm>
              <a:off x="20574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>
              <a:stCxn id="6" idx="5"/>
              <a:endCxn id="8" idx="1"/>
            </p:cNvCxnSpPr>
            <p:nvPr/>
          </p:nvCxnSpPr>
          <p:spPr>
            <a:xfrm rot="16200000" flipH="1">
              <a:off x="19365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>
              <a:stCxn id="7" idx="3"/>
              <a:endCxn id="9" idx="7"/>
            </p:cNvCxnSpPr>
            <p:nvPr/>
          </p:nvCxnSpPr>
          <p:spPr>
            <a:xfrm rot="5400000">
              <a:off x="19365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>
              <a:stCxn id="9" idx="6"/>
              <a:endCxn id="8" idx="2"/>
            </p:cNvCxnSpPr>
            <p:nvPr/>
          </p:nvCxnSpPr>
          <p:spPr>
            <a:xfrm>
              <a:off x="20574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1" name="Group 60"/>
          <p:cNvGrpSpPr/>
          <p:nvPr/>
        </p:nvGrpSpPr>
        <p:grpSpPr>
          <a:xfrm>
            <a:off x="152400" y="4419600"/>
            <a:ext cx="2438400" cy="2133600"/>
            <a:chOff x="5105400" y="4343400"/>
            <a:chExt cx="2438400" cy="2133600"/>
          </a:xfrm>
        </p:grpSpPr>
        <p:sp>
          <p:nvSpPr>
            <p:cNvPr id="18" name="Cloud 17"/>
            <p:cNvSpPr/>
            <p:nvPr/>
          </p:nvSpPr>
          <p:spPr>
            <a:xfrm>
              <a:off x="51054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" name="Cloud 18"/>
            <p:cNvSpPr/>
            <p:nvPr/>
          </p:nvSpPr>
          <p:spPr>
            <a:xfrm>
              <a:off x="67056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0" name="Oval 19"/>
            <p:cNvSpPr/>
            <p:nvPr/>
          </p:nvSpPr>
          <p:spPr>
            <a:xfrm>
              <a:off x="5715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" name="Oval 20"/>
            <p:cNvSpPr/>
            <p:nvPr/>
          </p:nvSpPr>
          <p:spPr>
            <a:xfrm>
              <a:off x="66294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/>
            <p:cNvSpPr/>
            <p:nvPr/>
          </p:nvSpPr>
          <p:spPr>
            <a:xfrm>
              <a:off x="66294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Oval 22"/>
            <p:cNvSpPr/>
            <p:nvPr/>
          </p:nvSpPr>
          <p:spPr>
            <a:xfrm>
              <a:off x="5715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24" name="Straight Connector 23"/>
            <p:cNvCxnSpPr>
              <a:stCxn id="20" idx="6"/>
              <a:endCxn id="21" idx="2"/>
            </p:cNvCxnSpPr>
            <p:nvPr/>
          </p:nvCxnSpPr>
          <p:spPr>
            <a:xfrm>
              <a:off x="60198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>
              <a:stCxn id="20" idx="5"/>
              <a:endCxn id="22" idx="1"/>
            </p:cNvCxnSpPr>
            <p:nvPr/>
          </p:nvCxnSpPr>
          <p:spPr>
            <a:xfrm rot="16200000" flipH="1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>
              <a:stCxn id="21" idx="3"/>
              <a:endCxn id="23" idx="7"/>
            </p:cNvCxnSpPr>
            <p:nvPr/>
          </p:nvCxnSpPr>
          <p:spPr>
            <a:xfrm rot="5400000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>
              <a:stCxn id="23" idx="6"/>
              <a:endCxn id="22" idx="2"/>
            </p:cNvCxnSpPr>
            <p:nvPr/>
          </p:nvCxnSpPr>
          <p:spPr>
            <a:xfrm>
              <a:off x="60198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>
              <a:stCxn id="20" idx="4"/>
              <a:endCxn id="23" idx="0"/>
            </p:cNvCxnSpPr>
            <p:nvPr/>
          </p:nvCxnSpPr>
          <p:spPr>
            <a:xfrm rot="5400000">
              <a:off x="54864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>
              <a:stCxn id="21" idx="4"/>
              <a:endCxn id="22" idx="0"/>
            </p:cNvCxnSpPr>
            <p:nvPr/>
          </p:nvCxnSpPr>
          <p:spPr>
            <a:xfrm rot="5400000">
              <a:off x="64008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8" name="Group 57"/>
          <p:cNvGrpSpPr/>
          <p:nvPr/>
        </p:nvGrpSpPr>
        <p:grpSpPr>
          <a:xfrm>
            <a:off x="76200" y="1676400"/>
            <a:ext cx="2438400" cy="2133600"/>
            <a:chOff x="1143000" y="1828800"/>
            <a:chExt cx="2438400" cy="2133600"/>
          </a:xfrm>
        </p:grpSpPr>
        <p:sp>
          <p:nvSpPr>
            <p:cNvPr id="32" name="Cloud 31"/>
            <p:cNvSpPr/>
            <p:nvPr/>
          </p:nvSpPr>
          <p:spPr>
            <a:xfrm>
              <a:off x="1143000" y="18288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Cloud 32"/>
            <p:cNvSpPr/>
            <p:nvPr/>
          </p:nvSpPr>
          <p:spPr>
            <a:xfrm>
              <a:off x="2743200" y="18288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1752600" y="22860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2667000" y="22860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Oval 35"/>
            <p:cNvSpPr/>
            <p:nvPr/>
          </p:nvSpPr>
          <p:spPr>
            <a:xfrm>
              <a:off x="2667000" y="3352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Oval 36"/>
            <p:cNvSpPr/>
            <p:nvPr/>
          </p:nvSpPr>
          <p:spPr>
            <a:xfrm>
              <a:off x="1752600" y="3352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38" name="Straight Connector 37"/>
            <p:cNvCxnSpPr>
              <a:stCxn id="34" idx="6"/>
              <a:endCxn id="35" idx="2"/>
            </p:cNvCxnSpPr>
            <p:nvPr/>
          </p:nvCxnSpPr>
          <p:spPr>
            <a:xfrm>
              <a:off x="2057400" y="24384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>
              <a:stCxn id="37" idx="6"/>
              <a:endCxn id="36" idx="2"/>
            </p:cNvCxnSpPr>
            <p:nvPr/>
          </p:nvCxnSpPr>
          <p:spPr>
            <a:xfrm>
              <a:off x="2057400" y="35052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/>
          <p:cNvGrpSpPr/>
          <p:nvPr/>
        </p:nvGrpSpPr>
        <p:grpSpPr>
          <a:xfrm>
            <a:off x="3276600" y="1752600"/>
            <a:ext cx="2438400" cy="2133600"/>
            <a:chOff x="5105400" y="1752600"/>
            <a:chExt cx="2438400" cy="2133600"/>
          </a:xfrm>
        </p:grpSpPr>
        <p:sp>
          <p:nvSpPr>
            <p:cNvPr id="42" name="Cloud 41"/>
            <p:cNvSpPr/>
            <p:nvPr/>
          </p:nvSpPr>
          <p:spPr>
            <a:xfrm>
              <a:off x="5105400" y="17526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Cloud 42"/>
            <p:cNvSpPr/>
            <p:nvPr/>
          </p:nvSpPr>
          <p:spPr>
            <a:xfrm>
              <a:off x="6705600" y="17526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4" name="Oval 43"/>
            <p:cNvSpPr/>
            <p:nvPr/>
          </p:nvSpPr>
          <p:spPr>
            <a:xfrm>
              <a:off x="5715000" y="2209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Oval 44"/>
            <p:cNvSpPr/>
            <p:nvPr/>
          </p:nvSpPr>
          <p:spPr>
            <a:xfrm>
              <a:off x="6629400" y="22098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Oval 45"/>
            <p:cNvSpPr/>
            <p:nvPr/>
          </p:nvSpPr>
          <p:spPr>
            <a:xfrm>
              <a:off x="6629400" y="3276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Oval 46"/>
            <p:cNvSpPr/>
            <p:nvPr/>
          </p:nvSpPr>
          <p:spPr>
            <a:xfrm>
              <a:off x="5715000" y="3276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Connector 47"/>
            <p:cNvCxnSpPr>
              <a:stCxn id="44" idx="6"/>
              <a:endCxn id="45" idx="2"/>
            </p:cNvCxnSpPr>
            <p:nvPr/>
          </p:nvCxnSpPr>
          <p:spPr>
            <a:xfrm>
              <a:off x="6019800" y="23622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>
              <a:stCxn id="47" idx="6"/>
              <a:endCxn id="46" idx="2"/>
            </p:cNvCxnSpPr>
            <p:nvPr/>
          </p:nvCxnSpPr>
          <p:spPr>
            <a:xfrm>
              <a:off x="6019800" y="3429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>
              <a:stCxn id="44" idx="4"/>
              <a:endCxn id="47" idx="0"/>
            </p:cNvCxnSpPr>
            <p:nvPr/>
          </p:nvCxnSpPr>
          <p:spPr>
            <a:xfrm rot="5400000">
              <a:off x="5486400" y="28956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>
              <a:stCxn id="45" idx="4"/>
              <a:endCxn id="46" idx="0"/>
            </p:cNvCxnSpPr>
            <p:nvPr/>
          </p:nvCxnSpPr>
          <p:spPr>
            <a:xfrm rot="5400000">
              <a:off x="6400800" y="28956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4" name="TextBox 53"/>
          <p:cNvSpPr txBox="1"/>
          <p:nvPr/>
        </p:nvSpPr>
        <p:spPr>
          <a:xfrm>
            <a:off x="1066800" y="1371600"/>
            <a:ext cx="538930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=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5" name="TextBox 54"/>
          <p:cNvSpPr txBox="1"/>
          <p:nvPr/>
        </p:nvSpPr>
        <p:spPr>
          <a:xfrm>
            <a:off x="4191000" y="1447800"/>
            <a:ext cx="69121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O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6" name="TextBox 55"/>
          <p:cNvSpPr txBox="1"/>
          <p:nvPr/>
        </p:nvSpPr>
        <p:spPr>
          <a:xfrm>
            <a:off x="990600" y="3724870"/>
            <a:ext cx="85472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|8|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7308067" y="1438870"/>
            <a:ext cx="54053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8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725033" y="3733800"/>
            <a:ext cx="17331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|M:N|</a:t>
            </a:r>
            <a:endParaRPr lang="en-US" sz="5400" dirty="0">
              <a:solidFill>
                <a:srgbClr val="FF0000"/>
              </a:solidFill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3810000" y="3724870"/>
            <a:ext cx="141897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dirty="0" smtClean="0">
                <a:solidFill>
                  <a:srgbClr val="FF0000"/>
                </a:solidFill>
              </a:rPr>
              <a:t>M:N</a:t>
            </a:r>
            <a:endParaRPr lang="en-US" sz="5400" dirty="0">
              <a:solidFill>
                <a:srgbClr val="FF0000"/>
              </a:solidFill>
            </a:endParaRPr>
          </a:p>
        </p:txBody>
      </p:sp>
      <p:grpSp>
        <p:nvGrpSpPr>
          <p:cNvPr id="64" name="Group 63"/>
          <p:cNvGrpSpPr/>
          <p:nvPr/>
        </p:nvGrpSpPr>
        <p:grpSpPr>
          <a:xfrm>
            <a:off x="3276600" y="4343400"/>
            <a:ext cx="2438400" cy="2133600"/>
            <a:chOff x="5105400" y="4343400"/>
            <a:chExt cx="2438400" cy="2133600"/>
          </a:xfrm>
        </p:grpSpPr>
        <p:sp>
          <p:nvSpPr>
            <p:cNvPr id="65" name="Cloud 64"/>
            <p:cNvSpPr/>
            <p:nvPr/>
          </p:nvSpPr>
          <p:spPr>
            <a:xfrm>
              <a:off x="51054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Cloud 65"/>
            <p:cNvSpPr/>
            <p:nvPr/>
          </p:nvSpPr>
          <p:spPr>
            <a:xfrm>
              <a:off x="67056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Oval 66"/>
            <p:cNvSpPr/>
            <p:nvPr/>
          </p:nvSpPr>
          <p:spPr>
            <a:xfrm>
              <a:off x="5715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Oval 67"/>
            <p:cNvSpPr/>
            <p:nvPr/>
          </p:nvSpPr>
          <p:spPr>
            <a:xfrm>
              <a:off x="66294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Oval 68"/>
            <p:cNvSpPr/>
            <p:nvPr/>
          </p:nvSpPr>
          <p:spPr>
            <a:xfrm>
              <a:off x="66294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Oval 69"/>
            <p:cNvSpPr/>
            <p:nvPr/>
          </p:nvSpPr>
          <p:spPr>
            <a:xfrm>
              <a:off x="5715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71" name="Straight Connector 70"/>
            <p:cNvCxnSpPr>
              <a:stCxn id="67" idx="6"/>
              <a:endCxn id="68" idx="2"/>
            </p:cNvCxnSpPr>
            <p:nvPr/>
          </p:nvCxnSpPr>
          <p:spPr>
            <a:xfrm>
              <a:off x="60198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>
              <a:stCxn id="67" idx="5"/>
              <a:endCxn id="69" idx="1"/>
            </p:cNvCxnSpPr>
            <p:nvPr/>
          </p:nvCxnSpPr>
          <p:spPr>
            <a:xfrm rot="16200000" flipH="1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>
              <a:stCxn id="68" idx="3"/>
              <a:endCxn id="70" idx="7"/>
            </p:cNvCxnSpPr>
            <p:nvPr/>
          </p:nvCxnSpPr>
          <p:spPr>
            <a:xfrm rot="5400000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>
              <a:stCxn id="70" idx="6"/>
              <a:endCxn id="69" idx="2"/>
            </p:cNvCxnSpPr>
            <p:nvPr/>
          </p:nvCxnSpPr>
          <p:spPr>
            <a:xfrm>
              <a:off x="60198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77" name="Freeform 76"/>
          <p:cNvSpPr/>
          <p:nvPr/>
        </p:nvSpPr>
        <p:spPr>
          <a:xfrm>
            <a:off x="4198513" y="5035639"/>
            <a:ext cx="714777" cy="813515"/>
          </a:xfrm>
          <a:custGeom>
            <a:avLst/>
            <a:gdLst>
              <a:gd name="connsiteX0" fmla="*/ 0 w 714777"/>
              <a:gd name="connsiteY0" fmla="*/ 0 h 813515"/>
              <a:gd name="connsiteX1" fmla="*/ 502276 w 714777"/>
              <a:gd name="connsiteY1" fmla="*/ 579550 h 813515"/>
              <a:gd name="connsiteX2" fmla="*/ 682580 w 714777"/>
              <a:gd name="connsiteY2" fmla="*/ 811369 h 813515"/>
              <a:gd name="connsiteX3" fmla="*/ 695459 w 714777"/>
              <a:gd name="connsiteY3" fmla="*/ 566671 h 813515"/>
              <a:gd name="connsiteX4" fmla="*/ 695459 w 714777"/>
              <a:gd name="connsiteY4" fmla="*/ 257578 h 813515"/>
              <a:gd name="connsiteX5" fmla="*/ 695459 w 714777"/>
              <a:gd name="connsiteY5" fmla="*/ 25758 h 81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777" h="813515">
                <a:moveTo>
                  <a:pt x="0" y="0"/>
                </a:moveTo>
                <a:cubicBezTo>
                  <a:pt x="194256" y="222161"/>
                  <a:pt x="388513" y="444322"/>
                  <a:pt x="502276" y="579550"/>
                </a:cubicBezTo>
                <a:cubicBezTo>
                  <a:pt x="616039" y="714778"/>
                  <a:pt x="650383" y="813515"/>
                  <a:pt x="682580" y="811369"/>
                </a:cubicBezTo>
                <a:cubicBezTo>
                  <a:pt x="714777" y="809223"/>
                  <a:pt x="693313" y="658970"/>
                  <a:pt x="695459" y="566671"/>
                </a:cubicBezTo>
                <a:cubicBezTo>
                  <a:pt x="697606" y="474373"/>
                  <a:pt x="695459" y="257578"/>
                  <a:pt x="695459" y="257578"/>
                </a:cubicBezTo>
                <a:lnTo>
                  <a:pt x="695459" y="25758"/>
                </a:lnTo>
              </a:path>
            </a:pathLst>
          </a:cu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8" name="Group 77"/>
          <p:cNvGrpSpPr/>
          <p:nvPr/>
        </p:nvGrpSpPr>
        <p:grpSpPr>
          <a:xfrm>
            <a:off x="6324600" y="4343400"/>
            <a:ext cx="2438400" cy="2133600"/>
            <a:chOff x="5105400" y="4343400"/>
            <a:chExt cx="2438400" cy="2133600"/>
          </a:xfrm>
        </p:grpSpPr>
        <p:sp>
          <p:nvSpPr>
            <p:cNvPr id="79" name="Cloud 78"/>
            <p:cNvSpPr/>
            <p:nvPr/>
          </p:nvSpPr>
          <p:spPr>
            <a:xfrm>
              <a:off x="51054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0" name="Cloud 79"/>
            <p:cNvSpPr/>
            <p:nvPr/>
          </p:nvSpPr>
          <p:spPr>
            <a:xfrm>
              <a:off x="6705600" y="4343400"/>
              <a:ext cx="838200" cy="2133600"/>
            </a:xfrm>
            <a:prstGeom prst="cloud">
              <a:avLst/>
            </a:prstGeom>
            <a:solidFill>
              <a:schemeClr val="bg1">
                <a:lumMod val="85000"/>
              </a:schemeClr>
            </a:solidFill>
            <a:ln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1" name="Oval 80"/>
            <p:cNvSpPr/>
            <p:nvPr/>
          </p:nvSpPr>
          <p:spPr>
            <a:xfrm>
              <a:off x="57150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2" name="Oval 81"/>
            <p:cNvSpPr/>
            <p:nvPr/>
          </p:nvSpPr>
          <p:spPr>
            <a:xfrm>
              <a:off x="6629400" y="48006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Oval 82"/>
            <p:cNvSpPr/>
            <p:nvPr/>
          </p:nvSpPr>
          <p:spPr>
            <a:xfrm>
              <a:off x="66294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4" name="Oval 83"/>
            <p:cNvSpPr/>
            <p:nvPr/>
          </p:nvSpPr>
          <p:spPr>
            <a:xfrm>
              <a:off x="5715000" y="5867400"/>
              <a:ext cx="304800" cy="304800"/>
            </a:xfrm>
            <a:prstGeom prst="ellipse">
              <a:avLst/>
            </a:prstGeom>
            <a:solidFill>
              <a:srgbClr val="00B0F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85" name="Straight Connector 84"/>
            <p:cNvCxnSpPr>
              <a:stCxn id="81" idx="6"/>
              <a:endCxn id="82" idx="2"/>
            </p:cNvCxnSpPr>
            <p:nvPr/>
          </p:nvCxnSpPr>
          <p:spPr>
            <a:xfrm>
              <a:off x="6019800" y="49530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>
              <a:stCxn id="81" idx="5"/>
              <a:endCxn id="83" idx="1"/>
            </p:cNvCxnSpPr>
            <p:nvPr/>
          </p:nvCxnSpPr>
          <p:spPr>
            <a:xfrm rot="16200000" flipH="1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>
              <a:stCxn id="82" idx="3"/>
              <a:endCxn id="84" idx="7"/>
            </p:cNvCxnSpPr>
            <p:nvPr/>
          </p:nvCxnSpPr>
          <p:spPr>
            <a:xfrm rot="5400000">
              <a:off x="5898963" y="5136963"/>
              <a:ext cx="851274" cy="69887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8" name="Straight Connector 87"/>
            <p:cNvCxnSpPr>
              <a:stCxn id="84" idx="6"/>
              <a:endCxn id="83" idx="2"/>
            </p:cNvCxnSpPr>
            <p:nvPr/>
          </p:nvCxnSpPr>
          <p:spPr>
            <a:xfrm>
              <a:off x="6019800" y="6019800"/>
              <a:ext cx="609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Connector 88"/>
            <p:cNvCxnSpPr>
              <a:stCxn id="81" idx="4"/>
              <a:endCxn id="84" idx="0"/>
            </p:cNvCxnSpPr>
            <p:nvPr/>
          </p:nvCxnSpPr>
          <p:spPr>
            <a:xfrm rot="5400000">
              <a:off x="54864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Connector 89"/>
            <p:cNvCxnSpPr>
              <a:stCxn id="82" idx="4"/>
              <a:endCxn id="83" idx="0"/>
            </p:cNvCxnSpPr>
            <p:nvPr/>
          </p:nvCxnSpPr>
          <p:spPr>
            <a:xfrm rot="5400000">
              <a:off x="6400800" y="5486400"/>
              <a:ext cx="7620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1" name="Freeform 90"/>
          <p:cNvSpPr/>
          <p:nvPr/>
        </p:nvSpPr>
        <p:spPr>
          <a:xfrm>
            <a:off x="7246513" y="5035639"/>
            <a:ext cx="714777" cy="813515"/>
          </a:xfrm>
          <a:custGeom>
            <a:avLst/>
            <a:gdLst>
              <a:gd name="connsiteX0" fmla="*/ 0 w 714777"/>
              <a:gd name="connsiteY0" fmla="*/ 0 h 813515"/>
              <a:gd name="connsiteX1" fmla="*/ 502276 w 714777"/>
              <a:gd name="connsiteY1" fmla="*/ 579550 h 813515"/>
              <a:gd name="connsiteX2" fmla="*/ 682580 w 714777"/>
              <a:gd name="connsiteY2" fmla="*/ 811369 h 813515"/>
              <a:gd name="connsiteX3" fmla="*/ 695459 w 714777"/>
              <a:gd name="connsiteY3" fmla="*/ 566671 h 813515"/>
              <a:gd name="connsiteX4" fmla="*/ 695459 w 714777"/>
              <a:gd name="connsiteY4" fmla="*/ 257578 h 813515"/>
              <a:gd name="connsiteX5" fmla="*/ 695459 w 714777"/>
              <a:gd name="connsiteY5" fmla="*/ 25758 h 813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14777" h="813515">
                <a:moveTo>
                  <a:pt x="0" y="0"/>
                </a:moveTo>
                <a:cubicBezTo>
                  <a:pt x="194256" y="222161"/>
                  <a:pt x="388513" y="444322"/>
                  <a:pt x="502276" y="579550"/>
                </a:cubicBezTo>
                <a:cubicBezTo>
                  <a:pt x="616039" y="714778"/>
                  <a:pt x="650383" y="813515"/>
                  <a:pt x="682580" y="811369"/>
                </a:cubicBezTo>
                <a:cubicBezTo>
                  <a:pt x="714777" y="809223"/>
                  <a:pt x="693313" y="658970"/>
                  <a:pt x="695459" y="566671"/>
                </a:cubicBezTo>
                <a:cubicBezTo>
                  <a:pt x="697606" y="474373"/>
                  <a:pt x="695459" y="257578"/>
                  <a:pt x="695459" y="257578"/>
                </a:cubicBezTo>
                <a:lnTo>
                  <a:pt x="695459" y="25758"/>
                </a:lnTo>
              </a:path>
            </a:pathLst>
          </a:cu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2" name="Oval 91"/>
          <p:cNvSpPr/>
          <p:nvPr/>
        </p:nvSpPr>
        <p:spPr>
          <a:xfrm>
            <a:off x="5029200" y="5257800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4" name="Straight Connector 93"/>
          <p:cNvCxnSpPr>
            <a:stCxn id="67" idx="5"/>
            <a:endCxn id="92" idx="2"/>
          </p:cNvCxnSpPr>
          <p:nvPr/>
        </p:nvCxnSpPr>
        <p:spPr>
          <a:xfrm rot="16200000" flipH="1">
            <a:off x="4413063" y="4794062"/>
            <a:ext cx="349437" cy="882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5" name="Oval 94"/>
          <p:cNvSpPr/>
          <p:nvPr/>
        </p:nvSpPr>
        <p:spPr>
          <a:xfrm>
            <a:off x="8077200" y="5257800"/>
            <a:ext cx="304800" cy="304800"/>
          </a:xfrm>
          <a:prstGeom prst="ellipse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6" name="Straight Connector 95"/>
          <p:cNvCxnSpPr>
            <a:endCxn id="95" idx="2"/>
          </p:cNvCxnSpPr>
          <p:nvPr/>
        </p:nvCxnSpPr>
        <p:spPr>
          <a:xfrm rot="16200000" flipH="1">
            <a:off x="7461063" y="4794062"/>
            <a:ext cx="349437" cy="882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Straight Connector 97"/>
          <p:cNvCxnSpPr>
            <a:stCxn id="83" idx="7"/>
            <a:endCxn id="95" idx="4"/>
          </p:cNvCxnSpPr>
          <p:nvPr/>
        </p:nvCxnSpPr>
        <p:spPr>
          <a:xfrm rot="5400000" flipH="1" flipV="1">
            <a:off x="7994463" y="5676901"/>
            <a:ext cx="349437" cy="1208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Straight Connector 99"/>
          <p:cNvCxnSpPr>
            <a:stCxn id="95" idx="0"/>
          </p:cNvCxnSpPr>
          <p:nvPr/>
        </p:nvCxnSpPr>
        <p:spPr>
          <a:xfrm rot="16200000" flipV="1">
            <a:off x="7962900" y="4991100"/>
            <a:ext cx="304800" cy="2286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" grpId="0"/>
      <p:bldP spid="55" grpId="0"/>
      <p:bldP spid="56" grpId="0"/>
      <p:bldP spid="57" grpId="0"/>
      <p:bldP spid="62" grpId="0"/>
      <p:bldP spid="6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Topology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9906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/>
              <a:t>MTNL wants  </a:t>
            </a:r>
            <a:r>
              <a:rPr lang="en-US" sz="2000" dirty="0" smtClean="0"/>
              <a:t>p2p </a:t>
            </a:r>
            <a:r>
              <a:rPr lang="en-US" sz="2000" dirty="0"/>
              <a:t>L2VPN </a:t>
            </a:r>
            <a:r>
              <a:rPr lang="en-US" sz="2000" dirty="0" smtClean="0"/>
              <a:t>from </a:t>
            </a:r>
            <a:r>
              <a:rPr lang="en-US" sz="2000" dirty="0"/>
              <a:t>C1 to C2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/>
              <a:t>MTNL leases </a:t>
            </a:r>
            <a:r>
              <a:rPr lang="en-US" sz="2000" dirty="0" smtClean="0"/>
              <a:t>L2 service </a:t>
            </a:r>
            <a:r>
              <a:rPr lang="en-US" sz="2000" dirty="0"/>
              <a:t>from BSNL</a:t>
            </a:r>
          </a:p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ENNI Protection issue</a:t>
            </a:r>
            <a:endParaRPr lang="en-US" sz="2000" dirty="0"/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27" name="Straight Connector 26"/>
          <p:cNvCxnSpPr>
            <a:stCxn id="3095" idx="0"/>
            <a:endCxn id="22" idx="2"/>
          </p:cNvCxnSpPr>
          <p:nvPr/>
        </p:nvCxnSpPr>
        <p:spPr>
          <a:xfrm rot="16200000" flipH="1">
            <a:off x="4372914" y="2866085"/>
            <a:ext cx="574183" cy="1395211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>
            <a:stCxn id="3095" idx="1"/>
            <a:endCxn id="22" idx="0"/>
          </p:cNvCxnSpPr>
          <p:nvPr/>
        </p:nvCxnSpPr>
        <p:spPr>
          <a:xfrm rot="16200000" flipH="1" flipV="1">
            <a:off x="4100848" y="2833352"/>
            <a:ext cx="561304" cy="1447800"/>
          </a:xfrm>
          <a:prstGeom prst="line">
            <a:avLst/>
          </a:prstGeom>
          <a:ln w="57150">
            <a:solidFill>
              <a:srgbClr val="00B0F0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6477000" y="4343400"/>
            <a:ext cx="2514600" cy="91440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Out of all topologies, the complex one is ‘=‘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Three Deployment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Same operator technology</a:t>
            </a:r>
          </a:p>
          <a:p>
            <a:endParaRPr lang="en-US" dirty="0" smtClean="0"/>
          </a:p>
          <a:p>
            <a:r>
              <a:rPr lang="en-US" dirty="0" smtClean="0"/>
              <a:t>Different operator technology</a:t>
            </a:r>
          </a:p>
          <a:p>
            <a:endParaRPr lang="en-US" dirty="0" smtClean="0"/>
          </a:p>
          <a:p>
            <a:r>
              <a:rPr lang="en-US" dirty="0" smtClean="0"/>
              <a:t>Different operator technology and ENNI is a third network between the operators</a:t>
            </a:r>
          </a:p>
          <a:p>
            <a:pPr lvl="1"/>
            <a:r>
              <a:rPr lang="en-US" dirty="0" smtClean="0"/>
              <a:t>Is the third network an ENNI anymore or an operator?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1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105400"/>
            <a:ext cx="4648200" cy="12192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342900" indent="-342900" fontAlgn="auto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sz="2000" dirty="0" smtClean="0"/>
              <a:t>Working-ENNI fails </a:t>
            </a:r>
            <a:r>
              <a:rPr lang="en-US" sz="2000" dirty="0" smtClean="0">
                <a:sym typeface="Wingdings" pitchFamily="2" charset="2"/>
              </a:rPr>
              <a:t> traffic switches to protection-ENNI</a:t>
            </a:r>
          </a:p>
          <a:p>
            <a:pPr marL="800100" lvl="1" indent="-342900">
              <a:buFont typeface="Arial" pitchFamily="34" charset="0"/>
              <a:buChar char="•"/>
              <a:defRPr/>
            </a:pPr>
            <a:r>
              <a:rPr lang="en-US" sz="2000" dirty="0" smtClean="0">
                <a:sym typeface="Wingdings" pitchFamily="2" charset="2"/>
              </a:rPr>
              <a:t>Protection-ENNI could be defined over the 4 topologies mentioned</a:t>
            </a:r>
            <a:endParaRPr lang="en-US" sz="2000" dirty="0"/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81200" y="3200400"/>
            <a:ext cx="51816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1983346" y="3110248"/>
            <a:ext cx="5138671" cy="1221346"/>
          </a:xfrm>
          <a:custGeom>
            <a:avLst/>
            <a:gdLst>
              <a:gd name="connsiteX0" fmla="*/ 0 w 5138671"/>
              <a:gd name="connsiteY0" fmla="*/ 109470 h 1221346"/>
              <a:gd name="connsiteX1" fmla="*/ 695460 w 5138671"/>
              <a:gd name="connsiteY1" fmla="*/ 109470 h 1221346"/>
              <a:gd name="connsiteX2" fmla="*/ 1313646 w 5138671"/>
              <a:gd name="connsiteY2" fmla="*/ 109470 h 1221346"/>
              <a:gd name="connsiteX3" fmla="*/ 1803043 w 5138671"/>
              <a:gd name="connsiteY3" fmla="*/ 766293 h 1221346"/>
              <a:gd name="connsiteX4" fmla="*/ 2575775 w 5138671"/>
              <a:gd name="connsiteY4" fmla="*/ 1217053 h 1221346"/>
              <a:gd name="connsiteX5" fmla="*/ 3309871 w 5138671"/>
              <a:gd name="connsiteY5" fmla="*/ 740535 h 1221346"/>
              <a:gd name="connsiteX6" fmla="*/ 3683358 w 5138671"/>
              <a:gd name="connsiteY6" fmla="*/ 109470 h 1221346"/>
              <a:gd name="connsiteX7" fmla="*/ 4172755 w 5138671"/>
              <a:gd name="connsiteY7" fmla="*/ 109470 h 1221346"/>
              <a:gd name="connsiteX8" fmla="*/ 5138671 w 5138671"/>
              <a:gd name="connsiteY8" fmla="*/ 83713 h 122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8671" h="1221346">
                <a:moveTo>
                  <a:pt x="0" y="109470"/>
                </a:moveTo>
                <a:lnTo>
                  <a:pt x="695460" y="109470"/>
                </a:lnTo>
                <a:cubicBezTo>
                  <a:pt x="914401" y="109470"/>
                  <a:pt x="1129049" y="0"/>
                  <a:pt x="1313646" y="109470"/>
                </a:cubicBezTo>
                <a:cubicBezTo>
                  <a:pt x="1498243" y="218940"/>
                  <a:pt x="1592688" y="581696"/>
                  <a:pt x="1803043" y="766293"/>
                </a:cubicBezTo>
                <a:cubicBezTo>
                  <a:pt x="2013398" y="950890"/>
                  <a:pt x="2324637" y="1221346"/>
                  <a:pt x="2575775" y="1217053"/>
                </a:cubicBezTo>
                <a:cubicBezTo>
                  <a:pt x="2826913" y="1212760"/>
                  <a:pt x="3125274" y="925132"/>
                  <a:pt x="3309871" y="740535"/>
                </a:cubicBezTo>
                <a:cubicBezTo>
                  <a:pt x="3494468" y="555938"/>
                  <a:pt x="3539544" y="214647"/>
                  <a:pt x="3683358" y="109470"/>
                </a:cubicBezTo>
                <a:cubicBezTo>
                  <a:pt x="3827172" y="4293"/>
                  <a:pt x="4172755" y="109470"/>
                  <a:pt x="4172755" y="109470"/>
                </a:cubicBezTo>
                <a:lnTo>
                  <a:pt x="5138671" y="83713"/>
                </a:lnTo>
              </a:path>
            </a:pathLst>
          </a:cu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181600" y="3048000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3581400" y="3048000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7239001" y="4951412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724400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Fault</a:t>
            </a:r>
          </a:p>
          <a:p>
            <a:r>
              <a:rPr lang="en-US" dirty="0" smtClean="0"/>
              <a:t>Notification</a:t>
            </a:r>
            <a:endParaRPr lang="en-US" dirty="0"/>
          </a:p>
        </p:txBody>
      </p:sp>
      <p:sp>
        <p:nvSpPr>
          <p:cNvPr id="28" name="&quot;No&quot; Symbol 27"/>
          <p:cNvSpPr/>
          <p:nvPr/>
        </p:nvSpPr>
        <p:spPr>
          <a:xfrm>
            <a:off x="4648200" y="3200400"/>
            <a:ext cx="381000" cy="3810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2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7620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marL="457200" indent="-457200"/>
            <a:r>
              <a:rPr lang="en-US" sz="2000" dirty="0" smtClean="0"/>
              <a:t>	Fault within the operator may lead to  ENNI protection</a:t>
            </a:r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191000" y="2895600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981200" y="3200400"/>
            <a:ext cx="5181600" cy="0"/>
          </a:xfrm>
          <a:prstGeom prst="line">
            <a:avLst/>
          </a:pr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Freeform 34"/>
          <p:cNvSpPr/>
          <p:nvPr/>
        </p:nvSpPr>
        <p:spPr>
          <a:xfrm>
            <a:off x="1983346" y="3110248"/>
            <a:ext cx="5138671" cy="1221346"/>
          </a:xfrm>
          <a:custGeom>
            <a:avLst/>
            <a:gdLst>
              <a:gd name="connsiteX0" fmla="*/ 0 w 5138671"/>
              <a:gd name="connsiteY0" fmla="*/ 109470 h 1221346"/>
              <a:gd name="connsiteX1" fmla="*/ 695460 w 5138671"/>
              <a:gd name="connsiteY1" fmla="*/ 109470 h 1221346"/>
              <a:gd name="connsiteX2" fmla="*/ 1313646 w 5138671"/>
              <a:gd name="connsiteY2" fmla="*/ 109470 h 1221346"/>
              <a:gd name="connsiteX3" fmla="*/ 1803043 w 5138671"/>
              <a:gd name="connsiteY3" fmla="*/ 766293 h 1221346"/>
              <a:gd name="connsiteX4" fmla="*/ 2575775 w 5138671"/>
              <a:gd name="connsiteY4" fmla="*/ 1217053 h 1221346"/>
              <a:gd name="connsiteX5" fmla="*/ 3309871 w 5138671"/>
              <a:gd name="connsiteY5" fmla="*/ 740535 h 1221346"/>
              <a:gd name="connsiteX6" fmla="*/ 3683358 w 5138671"/>
              <a:gd name="connsiteY6" fmla="*/ 109470 h 1221346"/>
              <a:gd name="connsiteX7" fmla="*/ 4172755 w 5138671"/>
              <a:gd name="connsiteY7" fmla="*/ 109470 h 1221346"/>
              <a:gd name="connsiteX8" fmla="*/ 5138671 w 5138671"/>
              <a:gd name="connsiteY8" fmla="*/ 83713 h 122134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138671" h="1221346">
                <a:moveTo>
                  <a:pt x="0" y="109470"/>
                </a:moveTo>
                <a:lnTo>
                  <a:pt x="695460" y="109470"/>
                </a:lnTo>
                <a:cubicBezTo>
                  <a:pt x="914401" y="109470"/>
                  <a:pt x="1129049" y="0"/>
                  <a:pt x="1313646" y="109470"/>
                </a:cubicBezTo>
                <a:cubicBezTo>
                  <a:pt x="1498243" y="218940"/>
                  <a:pt x="1592688" y="581696"/>
                  <a:pt x="1803043" y="766293"/>
                </a:cubicBezTo>
                <a:cubicBezTo>
                  <a:pt x="2013398" y="950890"/>
                  <a:pt x="2324637" y="1221346"/>
                  <a:pt x="2575775" y="1217053"/>
                </a:cubicBezTo>
                <a:cubicBezTo>
                  <a:pt x="2826913" y="1212760"/>
                  <a:pt x="3125274" y="925132"/>
                  <a:pt x="3309871" y="740535"/>
                </a:cubicBezTo>
                <a:cubicBezTo>
                  <a:pt x="3494468" y="555938"/>
                  <a:pt x="3539544" y="214647"/>
                  <a:pt x="3683358" y="109470"/>
                </a:cubicBezTo>
                <a:cubicBezTo>
                  <a:pt x="3827172" y="4293"/>
                  <a:pt x="4172755" y="109470"/>
                  <a:pt x="4172755" y="109470"/>
                </a:cubicBezTo>
                <a:lnTo>
                  <a:pt x="5138671" y="83713"/>
                </a:lnTo>
              </a:path>
            </a:pathLst>
          </a:custGeom>
          <a:ln w="571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7" name="Straight Arrow Connector 36"/>
          <p:cNvCxnSpPr/>
          <p:nvPr/>
        </p:nvCxnSpPr>
        <p:spPr>
          <a:xfrm>
            <a:off x="5181600" y="3048000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0800000">
            <a:off x="3276601" y="3048000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chemeClr val="accent3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>
            <a:off x="7239001" y="4951412"/>
            <a:ext cx="457200" cy="1588"/>
          </a:xfrm>
          <a:prstGeom prst="straightConnector1">
            <a:avLst/>
          </a:prstGeom>
          <a:ln w="381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724400"/>
            <a:ext cx="132119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Fault</a:t>
            </a:r>
          </a:p>
          <a:p>
            <a:r>
              <a:rPr lang="en-US" dirty="0" smtClean="0"/>
              <a:t>Notification</a:t>
            </a:r>
            <a:endParaRPr lang="en-US" dirty="0"/>
          </a:p>
        </p:txBody>
      </p:sp>
      <p:sp>
        <p:nvSpPr>
          <p:cNvPr id="28" name="&quot;No&quot; Symbol 27"/>
          <p:cNvSpPr/>
          <p:nvPr/>
        </p:nvSpPr>
        <p:spPr>
          <a:xfrm>
            <a:off x="3810000" y="3124200"/>
            <a:ext cx="381000" cy="381000"/>
          </a:xfrm>
          <a:prstGeom prst="noSmoking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" grpId="0" animBg="1"/>
      <p:bldP spid="2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5" name="Straight Connector 24"/>
          <p:cNvCxnSpPr/>
          <p:nvPr/>
        </p:nvCxnSpPr>
        <p:spPr>
          <a:xfrm rot="5400000">
            <a:off x="3695700" y="3695700"/>
            <a:ext cx="1752600" cy="0"/>
          </a:xfrm>
          <a:prstGeom prst="line">
            <a:avLst/>
          </a:prstGeom>
          <a:ln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75" name="Picture 8" descr="http://4.bp.blogspot.com/_AcBUSVxs82w/Sv1A1byLL0I/AAAAAAAAWUc/S37lATMHCRM/s400/BSNL-Logo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38800" y="2209800"/>
            <a:ext cx="685800" cy="68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Requirement 3</a:t>
            </a:r>
          </a:p>
        </p:txBody>
      </p:sp>
      <p:sp>
        <p:nvSpPr>
          <p:cNvPr id="4" name="Cloud 3"/>
          <p:cNvSpPr/>
          <p:nvPr/>
        </p:nvSpPr>
        <p:spPr>
          <a:xfrm>
            <a:off x="2133600" y="2819400"/>
            <a:ext cx="1905000" cy="1219200"/>
          </a:xfrm>
          <a:prstGeom prst="cloud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b="1" dirty="0"/>
              <a:t>MTNL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b="1" dirty="0" smtClean="0"/>
              <a:t>L2 Network</a:t>
            </a:r>
            <a:endParaRPr lang="en-US" b="1" dirty="0"/>
          </a:p>
        </p:txBody>
      </p:sp>
      <p:sp>
        <p:nvSpPr>
          <p:cNvPr id="5" name="Cloud 4"/>
          <p:cNvSpPr/>
          <p:nvPr/>
        </p:nvSpPr>
        <p:spPr>
          <a:xfrm>
            <a:off x="5105400" y="2819400"/>
            <a:ext cx="1905000" cy="1219200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BSNL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600" dirty="0" smtClean="0"/>
              <a:t>L2 Leased Line</a:t>
            </a:r>
            <a:endParaRPr lang="en-US" dirty="0"/>
          </a:p>
        </p:txBody>
      </p:sp>
      <p:sp>
        <p:nvSpPr>
          <p:cNvPr id="6" name="Cube 5"/>
          <p:cNvSpPr/>
          <p:nvPr/>
        </p:nvSpPr>
        <p:spPr>
          <a:xfrm>
            <a:off x="1524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C1</a:t>
            </a:r>
          </a:p>
        </p:txBody>
      </p:sp>
      <p:sp>
        <p:nvSpPr>
          <p:cNvPr id="7" name="Cube 6"/>
          <p:cNvSpPr/>
          <p:nvPr/>
        </p:nvSpPr>
        <p:spPr>
          <a:xfrm>
            <a:off x="8229600" y="2971800"/>
            <a:ext cx="762000" cy="762000"/>
          </a:xfrm>
          <a:prstGeom prst="cube">
            <a:avLst/>
          </a:prstGeom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dirty="0"/>
              <a:t>C2</a:t>
            </a:r>
          </a:p>
        </p:txBody>
      </p:sp>
      <p:pic>
        <p:nvPicPr>
          <p:cNvPr id="3083" name="Picture 12" descr="mtnl.gif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514600" y="2286000"/>
            <a:ext cx="1114425" cy="473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84" name="AutoShape 6" descr="data:image/jpg;base64,/9j/4AAQSkZJRgABAQAAAQABAAD/2wBDAAkGBwgHBgkIBwgKCgkLDRYPDQwMDRsUFRAWIB0iIiAdHx8kKDQsJCYxJx8fLT0tMTU3Ojo6Iys/RD84QzQ5Ojf/2wBDAQoKCg0MDRoPDxo3JR8lNzc3Nzc3Nzc3Nzc3Nzc3Nzc3Nzc3Nzc3Nzc3Nzc3Nzc3Nzc3Nzc3Nzc3Nzc3Nzc3Nzf/wAARCABeAG4DASIAAhEBAxEB/8QAGwABAAIDAQEAAAAAAAAAAAAAAAUGAQMEAgf/xAA4EAABAwMBBgQDBgUFAAAAAAABAAIDBAURMQYSIUFRcRMyYYEUIpEHFUKhsfAzQ2LB0SNScoLh/8QAGQEBAAMBAQAAAAAAAAAAAAAAAAIDBAUB/8QAIREAAwACAgIDAQEAAAAAAAAAAAECAxEEEiExEyJBUcH/2gAMAwEAAhEDEQA/APuCIiAIETRACiEhapqmGAEzSsZ3KA2oNVHuvNED/Ec71a0rZFdKOUgNnaCeTuCA7EWA5rgC0gg8wVlAFjK562upKGAzVtTFBEPxSPACqtz+0Sz0ga6njqKxhOPEijwwf9nYBUpi7epRGqmfbLmgUJsxtJR7R00k1I2SN0TsSRyAZaTxGnAjVTa8qXL1Xs9mlS2giIvD0LDjgZKyoW/1pY0U0bsFwy8jXHRAarjeXEujozgDgZOZ7KtPutG6VwkqQJAfmEmc/muv96Kt7SNpjUB8cg8c8JGjj791HLTxraNXDwRmvrWyeZV00nkqIj2eFtBDxluCOo4qhEBWzZ1pZa4ycDLnOB/fZQw53kemjTzeBPHjsq2TdJWz0hBied3m0+U+ynoKp1xhHw8rYXjhIC3ec3tnh9VWFupah9NUMljPEHiOo6LQ0cwn4bHQsn+InjNTUYx41SfEcB0GeAHoAFG7dXCktWzdV4jGF0zDFDHgcXEcuwyfZS1ddqOhtbrhVSiOnDQ7J5k8gOZ9F86tcVVt9tN8dWRllqo3/LETw6hnqTwLj7dFbght96epRRlrX1Xtlm+zOzOtezzZZmbs9WfFdnUNxhg+nH3Kt68sbujGAANML0qslvJTt/pbE9ZUhERQJAqmVkxnqpZD+Jxx2VxlOI3divl16u/g71PSn/UPmeD5e3qvHahbZdgwVnvpKPV5u4pw6CmIM2jn/wCz/wBVcZHJNJuMa58jjwGMkldlutc9e7f8kOf4jufYKz0dFBRR7lOzd6nPE+6zdLzvs/COy8+HhR0jzRWa60z0UDZnua5p8wb+BWKzs3bXTjOcsz9St8j4XvNNIWlzmbxjI1bnH6r1BEyCJkMYwxgwB0WiMCx1tHO5HNrPiU372e1x3S5UtrpXVFW75dGsHmeegH7Cir/tRTW3fgpt2erHAj8MZ9T19FSQbhtDc2tc50879M+Vjf7D0XSw8V1978I5d5UvE+yapZbrtteI6NrnCFji5rc5bAzQu9T36+y+0We201ot8NFRs3YYm4HVx5k9SdVXfs+s0Npp5o48PkIYZZeb3cfyVwwqeTmVPpHiV6GLH1+z9hERZS4IdFjKh9o7wLTQF4w6eTLYmnmcansvG9LbJY4rJSmV5ZwbXX/4KI0dJJipkHzOH8tp/uqdbrE8yeLcGua3ORG4YLuhPdWXZWxuqpvvW5jxHPO9G1/He/qI/RTN+ot5oqYxksGH41x1VUx8j7V6OhkzLjR8OF+f1/4QDQGtDWgAAaDks8kKcitX4c5vb2yjbb11RSX+klpn+G+CEFjh6kk59Fx3ba6trYBBTj4Vm5iQsPFx9DyC17cvL9opRvAhkTAAOXBQGOZHD6Lt4MEPHNNeTBeSuzR2Wy3VV1qhBSM3nauc7Rg6k/vK+l2Sz09npvChy6R3GSUji8/4XnZ2K3stkbrW3EMgySTlxOh3j1BUxSwSVM7IYxxdqeQC5/J5NZH19I0YsaS2yd2ehLKZ0p/mO/IcP1z9FLrXBE2GJkTB8rGgBbFgLgiLBQHnhxHqvnzZBtFtUxtS4eA0kNYTjLW6DuSvoWOByqpPsVA+qdLHVyRsc4uDN3JbnocqrKm9aNvDy48bru9Nrw/4WV8scEe/I5kTANXOAAHutEdfHVHdpGunboXgfJ9Tr7Lio9mbdTua+SN1Q9ujp3F+PbRTTQAMAYA0AVk7MtKE/q9kDcbK5pdLRjLdTF07KHc0tcWuBBHIjCvC0z08M4xNEx//ACblS2QKHUW+iqSXVFJBK52rnxgk++FxybN2aQfNb4Wj+jLf0IV/+56InPgkdnu/yvcVso4jlsDSRzcSf1Viy0vTIuU/wptj2djp3PFshfHHJguBe4sB0zx59lcrfQR0UeG/M8+Z55+i6wAAABgDksqFU6e2SQRFlRBhEQIAiIgMLKIEARCiAINUQaoAiIgCIiAIiBAf/9k=">
            <a:hlinkClick r:id="rId5"/>
          </p:cNvPr>
          <p:cNvSpPr>
            <a:spLocks noChangeAspect="1" noChangeArrowheads="1"/>
          </p:cNvSpPr>
          <p:nvPr/>
        </p:nvSpPr>
        <p:spPr bwMode="auto">
          <a:xfrm>
            <a:off x="155575" y="-427038"/>
            <a:ext cx="1047750" cy="8953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n-US">
              <a:latin typeface="Calibri" pitchFamily="34" charset="0"/>
            </a:endParaRPr>
          </a:p>
        </p:txBody>
      </p:sp>
      <p:sp>
        <p:nvSpPr>
          <p:cNvPr id="3085" name="TextBox 16"/>
          <p:cNvSpPr txBox="1">
            <a:spLocks noChangeArrowheads="1"/>
          </p:cNvSpPr>
          <p:nvPr/>
        </p:nvSpPr>
        <p:spPr bwMode="auto">
          <a:xfrm>
            <a:off x="97155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6" name="TextBox 17"/>
          <p:cNvSpPr txBox="1">
            <a:spLocks noChangeArrowheads="1"/>
          </p:cNvSpPr>
          <p:nvPr/>
        </p:nvSpPr>
        <p:spPr bwMode="auto">
          <a:xfrm>
            <a:off x="7010400" y="3352800"/>
            <a:ext cx="1085850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>
                <a:latin typeface="Calibri" pitchFamily="34" charset="0"/>
              </a:rPr>
              <a:t>Carrier </a:t>
            </a:r>
          </a:p>
          <a:p>
            <a:pPr algn="ctr"/>
            <a:r>
              <a:rPr lang="en-US">
                <a:latin typeface="Calibri" pitchFamily="34" charset="0"/>
              </a:rPr>
              <a:t>Ethernet/</a:t>
            </a:r>
          </a:p>
          <a:p>
            <a:pPr algn="ctr"/>
            <a:r>
              <a:rPr lang="en-US">
                <a:latin typeface="Calibri" pitchFamily="34" charset="0"/>
              </a:rPr>
              <a:t>EoSDH</a:t>
            </a:r>
          </a:p>
        </p:txBody>
      </p:sp>
      <p:sp>
        <p:nvSpPr>
          <p:cNvPr id="3087" name="TextBox 18"/>
          <p:cNvSpPr txBox="1">
            <a:spLocks noChangeArrowheads="1"/>
          </p:cNvSpPr>
          <p:nvPr/>
        </p:nvSpPr>
        <p:spPr bwMode="auto">
          <a:xfrm>
            <a:off x="60023" y="2047875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3088" name="TextBox 19"/>
          <p:cNvSpPr txBox="1">
            <a:spLocks noChangeArrowheads="1"/>
          </p:cNvSpPr>
          <p:nvPr/>
        </p:nvSpPr>
        <p:spPr bwMode="auto">
          <a:xfrm>
            <a:off x="8034036" y="2057400"/>
            <a:ext cx="1126142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algn="ctr"/>
            <a:r>
              <a:rPr lang="en-US" dirty="0">
                <a:latin typeface="Calibri" pitchFamily="34" charset="0"/>
              </a:rPr>
              <a:t>MTNL’s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L2 Service</a:t>
            </a:r>
            <a:endParaRPr lang="en-US" dirty="0">
              <a:latin typeface="Calibri" pitchFamily="34" charset="0"/>
            </a:endParaRPr>
          </a:p>
          <a:p>
            <a:pPr algn="ctr"/>
            <a:r>
              <a:rPr lang="en-US" dirty="0">
                <a:latin typeface="Calibri" pitchFamily="34" charset="0"/>
              </a:rPr>
              <a:t>Customer</a:t>
            </a:r>
          </a:p>
        </p:txBody>
      </p:sp>
      <p:sp>
        <p:nvSpPr>
          <p:cNvPr id="21" name="Rectangle 20"/>
          <p:cNvSpPr/>
          <p:nvPr/>
        </p:nvSpPr>
        <p:spPr>
          <a:xfrm>
            <a:off x="2286000" y="5334000"/>
            <a:ext cx="4648200" cy="685800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r>
              <a:rPr lang="en-US" sz="2000" dirty="0" smtClean="0"/>
              <a:t>No change to the customer frames</a:t>
            </a:r>
          </a:p>
        </p:txBody>
      </p:sp>
      <p:sp>
        <p:nvSpPr>
          <p:cNvPr id="3092" name="TextBox 25"/>
          <p:cNvSpPr txBox="1">
            <a:spLocks noChangeArrowheads="1"/>
          </p:cNvSpPr>
          <p:nvPr/>
        </p:nvSpPr>
        <p:spPr bwMode="auto">
          <a:xfrm>
            <a:off x="4224337" y="2373312"/>
            <a:ext cx="652463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dirty="0">
                <a:latin typeface="Calibri" pitchFamily="34" charset="0"/>
              </a:rPr>
              <a:t>ENNI</a:t>
            </a:r>
          </a:p>
        </p:txBody>
      </p:sp>
      <p:sp>
        <p:nvSpPr>
          <p:cNvPr id="3093" name="Line 24"/>
          <p:cNvSpPr>
            <a:spLocks noChangeShapeType="1"/>
          </p:cNvSpPr>
          <p:nvPr/>
        </p:nvSpPr>
        <p:spPr bwMode="auto">
          <a:xfrm>
            <a:off x="914400" y="3352800"/>
            <a:ext cx="1219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4" name="Line 25"/>
          <p:cNvSpPr>
            <a:spLocks noChangeShapeType="1"/>
          </p:cNvSpPr>
          <p:nvPr/>
        </p:nvSpPr>
        <p:spPr bwMode="auto">
          <a:xfrm>
            <a:off x="6934200" y="3352800"/>
            <a:ext cx="12954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3095" name="Line 26"/>
          <p:cNvSpPr>
            <a:spLocks noChangeShapeType="1"/>
          </p:cNvSpPr>
          <p:nvPr/>
        </p:nvSpPr>
        <p:spPr bwMode="auto">
          <a:xfrm>
            <a:off x="3962400" y="3276600"/>
            <a:ext cx="11430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22" name="Freeform 21"/>
          <p:cNvSpPr/>
          <p:nvPr/>
        </p:nvSpPr>
        <p:spPr>
          <a:xfrm>
            <a:off x="3657600" y="3837904"/>
            <a:ext cx="1700011" cy="530181"/>
          </a:xfrm>
          <a:custGeom>
            <a:avLst/>
            <a:gdLst>
              <a:gd name="connsiteX0" fmla="*/ 0 w 1700011"/>
              <a:gd name="connsiteY0" fmla="*/ 0 h 530181"/>
              <a:gd name="connsiteX1" fmla="*/ 888642 w 1700011"/>
              <a:gd name="connsiteY1" fmla="*/ 528034 h 530181"/>
              <a:gd name="connsiteX2" fmla="*/ 1700011 w 1700011"/>
              <a:gd name="connsiteY2" fmla="*/ 12879 h 53018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700011" h="530181">
                <a:moveTo>
                  <a:pt x="0" y="0"/>
                </a:moveTo>
                <a:cubicBezTo>
                  <a:pt x="302653" y="262944"/>
                  <a:pt x="605307" y="525888"/>
                  <a:pt x="888642" y="528034"/>
                </a:cubicBezTo>
                <a:cubicBezTo>
                  <a:pt x="1171977" y="530181"/>
                  <a:pt x="1435994" y="271530"/>
                  <a:pt x="1700011" y="12879"/>
                </a:cubicBezTo>
              </a:path>
            </a:pathLst>
          </a:custGeom>
          <a:ln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TextBox 22"/>
          <p:cNvSpPr txBox="1"/>
          <p:nvPr/>
        </p:nvSpPr>
        <p:spPr>
          <a:xfrm>
            <a:off x="4267200" y="3288268"/>
            <a:ext cx="6863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Work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86865" y="3897868"/>
            <a:ext cx="86613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Protect</a:t>
            </a:r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4191000" y="3200400"/>
            <a:ext cx="2971800" cy="0"/>
          </a:xfrm>
          <a:prstGeom prst="line">
            <a:avLst/>
          </a:pr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>
            <a:off x="7315201" y="5180012"/>
            <a:ext cx="457200" cy="1588"/>
          </a:xfrm>
          <a:prstGeom prst="straightConnector1">
            <a:avLst/>
          </a:prstGeom>
          <a:ln w="57150">
            <a:solidFill>
              <a:srgbClr val="00B05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/>
          <p:nvPr/>
        </p:nvCxnSpPr>
        <p:spPr>
          <a:xfrm rot="10800000" flipH="1">
            <a:off x="7315200" y="4951412"/>
            <a:ext cx="457200" cy="1588"/>
          </a:xfrm>
          <a:prstGeom prst="straightConnector1">
            <a:avLst/>
          </a:prstGeom>
          <a:ln w="5715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72400" y="4495800"/>
            <a:ext cx="112216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Tunnelled</a:t>
            </a:r>
            <a:endParaRPr lang="en-US" dirty="0" smtClean="0"/>
          </a:p>
          <a:p>
            <a:r>
              <a:rPr lang="en-US" dirty="0" smtClean="0"/>
              <a:t>Carrier</a:t>
            </a:r>
          </a:p>
          <a:p>
            <a:r>
              <a:rPr lang="en-US" dirty="0" smtClean="0"/>
              <a:t>Frames</a:t>
            </a:r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 flipV="1">
            <a:off x="2057400" y="3179996"/>
            <a:ext cx="1925404" cy="20404"/>
          </a:xfrm>
          <a:prstGeom prst="line">
            <a:avLst/>
          </a:prstGeom>
          <a:ln w="57150">
            <a:solidFill>
              <a:srgbClr val="00B0F0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Curved Down Arrow 35"/>
          <p:cNvSpPr/>
          <p:nvPr/>
        </p:nvSpPr>
        <p:spPr>
          <a:xfrm>
            <a:off x="3962400" y="304800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8" name="Curved Down Arrow 37"/>
          <p:cNvSpPr/>
          <p:nvPr/>
        </p:nvSpPr>
        <p:spPr>
          <a:xfrm flipH="1" flipV="1">
            <a:off x="3733800" y="323088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45" name="Straight Connector 44"/>
          <p:cNvCxnSpPr/>
          <p:nvPr/>
        </p:nvCxnSpPr>
        <p:spPr>
          <a:xfrm>
            <a:off x="990600" y="3200400"/>
            <a:ext cx="990600" cy="0"/>
          </a:xfrm>
          <a:prstGeom prst="line">
            <a:avLst/>
          </a:prstGeom>
          <a:ln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Straight Arrow Connector 46"/>
          <p:cNvCxnSpPr/>
          <p:nvPr/>
        </p:nvCxnSpPr>
        <p:spPr>
          <a:xfrm>
            <a:off x="7086600" y="3200400"/>
            <a:ext cx="10668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/>
          <p:nvPr/>
        </p:nvCxnSpPr>
        <p:spPr>
          <a:xfrm>
            <a:off x="7315200" y="5637212"/>
            <a:ext cx="457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7772400" y="5449669"/>
            <a:ext cx="11208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Customer</a:t>
            </a:r>
          </a:p>
          <a:p>
            <a:r>
              <a:rPr lang="en-US" dirty="0" smtClean="0"/>
              <a:t>Frames</a:t>
            </a:r>
            <a:endParaRPr lang="en-US" dirty="0"/>
          </a:p>
        </p:txBody>
      </p:sp>
      <p:sp>
        <p:nvSpPr>
          <p:cNvPr id="34" name="Curved Down Arrow 33"/>
          <p:cNvSpPr/>
          <p:nvPr/>
        </p:nvSpPr>
        <p:spPr>
          <a:xfrm>
            <a:off x="7239000" y="617220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5" name="Curved Down Arrow 34"/>
          <p:cNvSpPr/>
          <p:nvPr/>
        </p:nvSpPr>
        <p:spPr>
          <a:xfrm flipH="1" flipV="1">
            <a:off x="7010400" y="6355080"/>
            <a:ext cx="609600" cy="274320"/>
          </a:xfrm>
          <a:prstGeom prst="curvedDownArrow">
            <a:avLst/>
          </a:prstGeom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7772400" y="6096000"/>
            <a:ext cx="129529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Translation </a:t>
            </a:r>
          </a:p>
          <a:p>
            <a:r>
              <a:rPr lang="en-US" dirty="0" smtClean="0"/>
              <a:t>of Frames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8" grpId="0" animBg="1"/>
      <p:bldP spid="34" grpId="0" animBg="1"/>
      <p:bldP spid="3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Requirements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47500" lnSpcReduction="20000"/>
          </a:bodyPr>
          <a:lstStyle/>
          <a:p>
            <a:pPr marL="633222" indent="-514350">
              <a:buFont typeface="+mj-lt"/>
              <a:buAutoNum type="arabicPeriod"/>
            </a:pPr>
            <a:r>
              <a:rPr lang="en-US" dirty="0" smtClean="0"/>
              <a:t>Work for all the topologies shown: </a:t>
            </a:r>
            <a:r>
              <a:rPr lang="en-US" dirty="0" smtClean="0">
                <a:solidFill>
                  <a:srgbClr val="FF0000"/>
                </a:solidFill>
              </a:rPr>
              <a:t>=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0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8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|8|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M:N</a:t>
            </a:r>
            <a:r>
              <a:rPr lang="en-US" dirty="0" smtClean="0"/>
              <a:t>, </a:t>
            </a:r>
            <a:r>
              <a:rPr lang="en-US" dirty="0" smtClean="0">
                <a:solidFill>
                  <a:srgbClr val="FF0000"/>
                </a:solidFill>
              </a:rPr>
              <a:t>|M:N|</a:t>
            </a:r>
            <a:r>
              <a:rPr lang="en-US" dirty="0" smtClean="0"/>
              <a:t>, etc.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If working-ENNI fails then traffic be switched to the protection-ENNI</a:t>
            </a:r>
          </a:p>
          <a:p>
            <a:pPr marL="925830" lvl="1" indent="-514350"/>
            <a:r>
              <a:rPr lang="en-US" dirty="0" smtClean="0">
                <a:solidFill>
                  <a:srgbClr val="FF0000"/>
                </a:solidFill>
              </a:rPr>
              <a:t>Sub-50</a:t>
            </a:r>
            <a:r>
              <a:rPr lang="en-US" dirty="0" smtClean="0"/>
              <a:t> </a:t>
            </a:r>
            <a:r>
              <a:rPr lang="en-US" dirty="0" err="1" smtClean="0"/>
              <a:t>msec</a:t>
            </a:r>
            <a:r>
              <a:rPr lang="en-US" dirty="0" smtClean="0"/>
              <a:t> protection switching</a:t>
            </a:r>
          </a:p>
          <a:p>
            <a:pPr marL="925830" lvl="1" indent="-514350"/>
            <a:r>
              <a:rPr lang="en-US" dirty="0" smtClean="0"/>
              <a:t>Protection-ENNI may share zero, one, or more terminal bridges with working-ENNI</a:t>
            </a:r>
          </a:p>
          <a:p>
            <a:pPr marL="925830" lvl="1" indent="-514350"/>
            <a:r>
              <a:rPr lang="en-US" dirty="0" smtClean="0"/>
              <a:t>Fault notification may be sent to one or both operators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Fault within the operator cloud may lead to traffic movement from working-ENNI to protection-ENNI</a:t>
            </a:r>
          </a:p>
          <a:p>
            <a:pPr marL="925830" lvl="1" indent="-514350"/>
            <a:r>
              <a:rPr lang="en-US" dirty="0" smtClean="0"/>
              <a:t>Example: when the node bridging MTNL and working-ENNI fails</a:t>
            </a:r>
          </a:p>
          <a:p>
            <a:pPr marL="925830" lvl="1" indent="-514350"/>
            <a:r>
              <a:rPr lang="en-US" dirty="0" smtClean="0"/>
              <a:t>Fault notification be sent towards ENNI or the peering operator</a:t>
            </a:r>
          </a:p>
          <a:p>
            <a:pPr marL="925830" lvl="1" indent="-514350"/>
            <a:r>
              <a:rPr lang="en-US" dirty="0" smtClean="0"/>
              <a:t>M:1 protections</a:t>
            </a:r>
          </a:p>
          <a:p>
            <a:pPr marL="633222" indent="-514350">
              <a:buFont typeface="+mj-lt"/>
              <a:buAutoNum type="arabicPeriod"/>
            </a:pPr>
            <a:r>
              <a:rPr lang="en-US" dirty="0" smtClean="0"/>
              <a:t>No change to the customer frames</a:t>
            </a:r>
          </a:p>
          <a:p>
            <a:pPr marL="971550" lvl="1" indent="-514350"/>
            <a:r>
              <a:rPr lang="en-US" dirty="0" smtClean="0"/>
              <a:t>Provider identifiers like S-VLAN, B-VLAN, TESI-ID, etc. may change at the ENNI from provider to provider</a:t>
            </a:r>
          </a:p>
          <a:p>
            <a:pPr marL="971550" lvl="1" indent="-514350"/>
            <a:r>
              <a:rPr lang="en-US" dirty="0" smtClean="0"/>
              <a:t>Bi-directionally congruent service path</a:t>
            </a:r>
          </a:p>
          <a:p>
            <a:pPr marL="678942" indent="-514350">
              <a:buFont typeface="+mj-lt"/>
              <a:buAutoNum type="arabicPeriod"/>
            </a:pPr>
            <a:r>
              <a:rPr lang="en-US" dirty="0" smtClean="0"/>
              <a:t>Work for PBB-TE based operator network (and possibly based on PB and PBB)</a:t>
            </a:r>
          </a:p>
          <a:p>
            <a:pPr marL="678942" indent="-514350">
              <a:buFont typeface="+mj-lt"/>
              <a:buAutoNum type="arabicPeriod"/>
            </a:pPr>
            <a:r>
              <a:rPr lang="en-US" dirty="0" smtClean="0"/>
              <a:t>Allow maintenance of each ENNI  entity</a:t>
            </a:r>
          </a:p>
          <a:p>
            <a:pPr marL="971550" lvl="1" indent="-514350"/>
            <a:r>
              <a:rPr lang="en-US" dirty="0" smtClean="0"/>
              <a:t>The entity is owned by only one operator, and not both</a:t>
            </a:r>
          </a:p>
          <a:p>
            <a:pPr marL="971550" lvl="1" indent="-514350"/>
            <a:r>
              <a:rPr lang="en-US" dirty="0" smtClean="0"/>
              <a:t>The fiber is owned by one, and the bridges on either side of fiber is owned by each operator</a:t>
            </a:r>
          </a:p>
          <a:p>
            <a:pPr marL="678942" indent="-514350">
              <a:buFont typeface="+mj-lt"/>
              <a:buAutoNum type="arabicPeriod"/>
            </a:pPr>
            <a:r>
              <a:rPr lang="en-US" dirty="0" smtClean="0"/>
              <a:t>Scalable: Service and MAC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smtClean="0"/>
              <a:t>B-SA translation at ENNI will avoid learning of B-MAC of one operator in another operator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2049</TotalTime>
  <Words>493</Words>
  <Application>Microsoft Office PowerPoint</Application>
  <PresentationFormat>On-screen Show (4:3)</PresentationFormat>
  <Paragraphs>157</Paragraphs>
  <Slides>12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Module</vt:lpstr>
      <vt:lpstr>ENNI Protection</vt:lpstr>
      <vt:lpstr>Agenda</vt:lpstr>
      <vt:lpstr>Some ENNI Topologies</vt:lpstr>
      <vt:lpstr>Topology</vt:lpstr>
      <vt:lpstr>Three Deployment Types</vt:lpstr>
      <vt:lpstr>Requirement 1</vt:lpstr>
      <vt:lpstr>Requirement 2</vt:lpstr>
      <vt:lpstr>Requirement 3</vt:lpstr>
      <vt:lpstr>Requirements</vt:lpstr>
      <vt:lpstr>Possible solutions</vt:lpstr>
      <vt:lpstr>Closing</vt:lpstr>
      <vt:lpstr>Thank You</vt:lpstr>
    </vt:vector>
  </TitlesOfParts>
  <Company>Tejas Networks India Ltd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ENNI Protection</dc:title>
  <dc:creator>vinod kumar</dc:creator>
  <cp:lastModifiedBy>vinod kumar</cp:lastModifiedBy>
  <cp:revision>23</cp:revision>
  <dcterms:created xsi:type="dcterms:W3CDTF">2010-01-20T19:31:47Z</dcterms:created>
  <dcterms:modified xsi:type="dcterms:W3CDTF">2010-03-18T13:14:53Z</dcterms:modified>
</cp:coreProperties>
</file>