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1" r:id="rId4"/>
    <p:sldId id="258" r:id="rId5"/>
    <p:sldId id="264" r:id="rId6"/>
    <p:sldId id="265" r:id="rId7"/>
    <p:sldId id="266" r:id="rId8"/>
    <p:sldId id="259" r:id="rId9"/>
    <p:sldId id="260" r:id="rId10"/>
    <p:sldId id="262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97B5-82F1-4575-B561-DBDCA833B555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8770-53BC-4493-B76C-D6B4B40A6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9035BB4-3EB6-4DBA-B5C9-32CD9F85383D}" type="datetimeFigureOut">
              <a:rPr lang="en-US" smtClean="0"/>
              <a:pPr/>
              <a:t>1/21/2010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67200" y="6421500"/>
            <a:ext cx="941387" cy="412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ENNI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M Vinod Kumar</a:t>
            </a:r>
          </a:p>
          <a:p>
            <a:r>
              <a:rPr lang="en-US" dirty="0" smtClean="0"/>
              <a:t>Tejas Networks Ltd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 for bringing a new PAR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xample</a:t>
            </a:r>
          </a:p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Possible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ENNI Topologies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1143000" y="4343400"/>
            <a:ext cx="2438400" cy="2133600"/>
            <a:chOff x="1143000" y="4343400"/>
            <a:chExt cx="2438400" cy="2133600"/>
          </a:xfrm>
        </p:grpSpPr>
        <p:sp>
          <p:nvSpPr>
            <p:cNvPr id="4" name="Cloud 3"/>
            <p:cNvSpPr/>
            <p:nvPr/>
          </p:nvSpPr>
          <p:spPr>
            <a:xfrm>
              <a:off x="11430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loud 4"/>
            <p:cNvSpPr/>
            <p:nvPr/>
          </p:nvSpPr>
          <p:spPr>
            <a:xfrm>
              <a:off x="27432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7526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526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6" idx="6"/>
              <a:endCxn id="7" idx="2"/>
            </p:cNvCxnSpPr>
            <p:nvPr/>
          </p:nvCxnSpPr>
          <p:spPr>
            <a:xfrm>
              <a:off x="20574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5"/>
              <a:endCxn id="8" idx="1"/>
            </p:cNvCxnSpPr>
            <p:nvPr/>
          </p:nvCxnSpPr>
          <p:spPr>
            <a:xfrm rot="16200000" flipH="1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3"/>
              <a:endCxn id="9" idx="7"/>
            </p:cNvCxnSpPr>
            <p:nvPr/>
          </p:nvCxnSpPr>
          <p:spPr>
            <a:xfrm rot="5400000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8" idx="2"/>
            </p:cNvCxnSpPr>
            <p:nvPr/>
          </p:nvCxnSpPr>
          <p:spPr>
            <a:xfrm>
              <a:off x="20574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5105400" y="4343400"/>
            <a:ext cx="2438400" cy="2133600"/>
            <a:chOff x="5105400" y="4343400"/>
            <a:chExt cx="2438400" cy="2133600"/>
          </a:xfrm>
        </p:grpSpPr>
        <p:sp>
          <p:nvSpPr>
            <p:cNvPr id="18" name="Cloud 17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0" idx="6"/>
              <a:endCxn id="21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0" idx="5"/>
              <a:endCxn id="22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3"/>
              <a:endCxn id="23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3" idx="6"/>
              <a:endCxn id="22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4"/>
              <a:endCxn id="23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1" idx="4"/>
              <a:endCxn id="22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1143000" y="1828800"/>
            <a:ext cx="2438400" cy="2133600"/>
            <a:chOff x="1143000" y="1828800"/>
            <a:chExt cx="2438400" cy="2133600"/>
          </a:xfrm>
        </p:grpSpPr>
        <p:sp>
          <p:nvSpPr>
            <p:cNvPr id="32" name="Cloud 31"/>
            <p:cNvSpPr/>
            <p:nvPr/>
          </p:nvSpPr>
          <p:spPr>
            <a:xfrm>
              <a:off x="11430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loud 32"/>
            <p:cNvSpPr/>
            <p:nvPr/>
          </p:nvSpPr>
          <p:spPr>
            <a:xfrm>
              <a:off x="27432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7526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6670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6670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7526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>
              <a:stCxn id="34" idx="6"/>
              <a:endCxn id="35" idx="2"/>
            </p:cNvCxnSpPr>
            <p:nvPr/>
          </p:nvCxnSpPr>
          <p:spPr>
            <a:xfrm>
              <a:off x="2057400" y="2438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7" idx="6"/>
              <a:endCxn id="36" idx="2"/>
            </p:cNvCxnSpPr>
            <p:nvPr/>
          </p:nvCxnSpPr>
          <p:spPr>
            <a:xfrm>
              <a:off x="2057400" y="3505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5105400" y="1752600"/>
            <a:ext cx="2438400" cy="2133600"/>
            <a:chOff x="5105400" y="1752600"/>
            <a:chExt cx="2438400" cy="2133600"/>
          </a:xfrm>
        </p:grpSpPr>
        <p:sp>
          <p:nvSpPr>
            <p:cNvPr id="42" name="Cloud 41"/>
            <p:cNvSpPr/>
            <p:nvPr/>
          </p:nvSpPr>
          <p:spPr>
            <a:xfrm>
              <a:off x="51054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loud 42"/>
            <p:cNvSpPr/>
            <p:nvPr/>
          </p:nvSpPr>
          <p:spPr>
            <a:xfrm>
              <a:off x="67056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6294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7150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stCxn id="44" idx="6"/>
              <a:endCxn id="45" idx="2"/>
            </p:cNvCxnSpPr>
            <p:nvPr/>
          </p:nvCxnSpPr>
          <p:spPr>
            <a:xfrm>
              <a:off x="6019800" y="2362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6"/>
              <a:endCxn id="46" idx="2"/>
            </p:cNvCxnSpPr>
            <p:nvPr/>
          </p:nvCxnSpPr>
          <p:spPr>
            <a:xfrm>
              <a:off x="6019800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4"/>
              <a:endCxn id="47" idx="0"/>
            </p:cNvCxnSpPr>
            <p:nvPr/>
          </p:nvCxnSpPr>
          <p:spPr>
            <a:xfrm rot="5400000">
              <a:off x="54864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5" idx="4"/>
              <a:endCxn id="46" idx="0"/>
            </p:cNvCxnSpPr>
            <p:nvPr/>
          </p:nvCxnSpPr>
          <p:spPr>
            <a:xfrm rot="5400000">
              <a:off x="64008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2133600" y="1524000"/>
            <a:ext cx="53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=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019800" y="1447800"/>
            <a:ext cx="691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O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943600" y="3724870"/>
            <a:ext cx="8547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|8|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126467" y="3801070"/>
            <a:ext cx="54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8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Topology</a:t>
            </a:r>
            <a:endParaRPr lang="en-US" dirty="0" smtClean="0"/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1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2</a:t>
            </a: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Op#1 </a:t>
            </a:r>
            <a:r>
              <a:rPr lang="en-US" sz="2000" dirty="0"/>
              <a:t>wants  </a:t>
            </a:r>
            <a:r>
              <a:rPr lang="en-US" sz="2000" dirty="0" smtClean="0"/>
              <a:t>p2p </a:t>
            </a:r>
            <a:r>
              <a:rPr lang="en-US" sz="2000" dirty="0"/>
              <a:t>L2VPN </a:t>
            </a:r>
            <a:r>
              <a:rPr lang="en-US" sz="2000" dirty="0" smtClean="0"/>
              <a:t>from </a:t>
            </a:r>
            <a:r>
              <a:rPr lang="en-US" sz="2000" dirty="0"/>
              <a:t>C1 to C2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Op#1</a:t>
            </a:r>
            <a:r>
              <a:rPr lang="en-US" sz="2000" dirty="0" smtClean="0"/>
              <a:t> </a:t>
            </a:r>
            <a:r>
              <a:rPr lang="en-US" sz="2000" dirty="0"/>
              <a:t>leases </a:t>
            </a:r>
            <a:r>
              <a:rPr lang="en-US" sz="2000" dirty="0" smtClean="0"/>
              <a:t>L2 service </a:t>
            </a:r>
            <a:r>
              <a:rPr lang="en-US" sz="2000" dirty="0"/>
              <a:t>from </a:t>
            </a:r>
            <a:r>
              <a:rPr lang="en-US" sz="2000" dirty="0" smtClean="0"/>
              <a:t>Op#2</a:t>
            </a:r>
            <a:endParaRPr lang="en-US" sz="2000" dirty="0"/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ENNI Protection issue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27" name="Straight Connector 26"/>
          <p:cNvCxnSpPr>
            <a:stCxn id="3095" idx="0"/>
            <a:endCxn id="22" idx="2"/>
          </p:cNvCxnSpPr>
          <p:nvPr/>
        </p:nvCxnSpPr>
        <p:spPr>
          <a:xfrm rot="16200000" flipH="1">
            <a:off x="4372914" y="2866085"/>
            <a:ext cx="574183" cy="139521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095" idx="1"/>
            <a:endCxn id="22" idx="0"/>
          </p:cNvCxnSpPr>
          <p:nvPr/>
        </p:nvCxnSpPr>
        <p:spPr>
          <a:xfrm rot="16200000" flipH="1" flipV="1">
            <a:off x="4100848" y="2833352"/>
            <a:ext cx="561304" cy="1447800"/>
          </a:xfrm>
          <a:prstGeom prst="line">
            <a:avLst/>
          </a:prstGeom>
          <a:ln w="571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reeform 29"/>
          <p:cNvSpPr/>
          <p:nvPr/>
        </p:nvSpPr>
        <p:spPr>
          <a:xfrm>
            <a:off x="4005330" y="3271234"/>
            <a:ext cx="1326524" cy="553791"/>
          </a:xfrm>
          <a:custGeom>
            <a:avLst/>
            <a:gdLst>
              <a:gd name="connsiteX0" fmla="*/ 0 w 1326524"/>
              <a:gd name="connsiteY0" fmla="*/ 90152 h 553791"/>
              <a:gd name="connsiteX1" fmla="*/ 605307 w 1326524"/>
              <a:gd name="connsiteY1" fmla="*/ 90152 h 553791"/>
              <a:gd name="connsiteX2" fmla="*/ 1120462 w 1326524"/>
              <a:gd name="connsiteY2" fmla="*/ 77273 h 553791"/>
              <a:gd name="connsiteX3" fmla="*/ 1326524 w 1326524"/>
              <a:gd name="connsiteY3" fmla="*/ 553791 h 553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6524" h="553791">
                <a:moveTo>
                  <a:pt x="0" y="90152"/>
                </a:moveTo>
                <a:lnTo>
                  <a:pt x="605307" y="90152"/>
                </a:lnTo>
                <a:cubicBezTo>
                  <a:pt x="792051" y="88006"/>
                  <a:pt x="1000259" y="0"/>
                  <a:pt x="1120462" y="77273"/>
                </a:cubicBezTo>
                <a:cubicBezTo>
                  <a:pt x="1240665" y="154546"/>
                  <a:pt x="1283594" y="354168"/>
                  <a:pt x="1326524" y="553791"/>
                </a:cubicBezTo>
              </a:path>
            </a:pathLst>
          </a:cu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3709115" y="3271234"/>
            <a:ext cx="1649033" cy="1090411"/>
          </a:xfrm>
          <a:custGeom>
            <a:avLst/>
            <a:gdLst>
              <a:gd name="connsiteX0" fmla="*/ 0 w 1571223"/>
              <a:gd name="connsiteY0" fmla="*/ 579549 h 1090411"/>
              <a:gd name="connsiteX1" fmla="*/ 631065 w 1571223"/>
              <a:gd name="connsiteY1" fmla="*/ 1017431 h 1090411"/>
              <a:gd name="connsiteX2" fmla="*/ 1081826 w 1571223"/>
              <a:gd name="connsiteY2" fmla="*/ 1017431 h 1090411"/>
              <a:gd name="connsiteX3" fmla="*/ 1571223 w 1571223"/>
              <a:gd name="connsiteY3" fmla="*/ 605307 h 1090411"/>
              <a:gd name="connsiteX4" fmla="*/ 1571223 w 1571223"/>
              <a:gd name="connsiteY4" fmla="*/ 605307 h 1090411"/>
              <a:gd name="connsiteX5" fmla="*/ 1416677 w 1571223"/>
              <a:gd name="connsiteY5" fmla="*/ 0 h 1090411"/>
              <a:gd name="connsiteX0" fmla="*/ 0 w 1649033"/>
              <a:gd name="connsiteY0" fmla="*/ 579549 h 1090411"/>
              <a:gd name="connsiteX1" fmla="*/ 631065 w 1649033"/>
              <a:gd name="connsiteY1" fmla="*/ 1017431 h 1090411"/>
              <a:gd name="connsiteX2" fmla="*/ 1081826 w 1649033"/>
              <a:gd name="connsiteY2" fmla="*/ 1017431 h 1090411"/>
              <a:gd name="connsiteX3" fmla="*/ 1571223 w 1649033"/>
              <a:gd name="connsiteY3" fmla="*/ 605307 h 1090411"/>
              <a:gd name="connsiteX4" fmla="*/ 1548685 w 1649033"/>
              <a:gd name="connsiteY4" fmla="*/ 386366 h 1090411"/>
              <a:gd name="connsiteX5" fmla="*/ 1416677 w 1649033"/>
              <a:gd name="connsiteY5" fmla="*/ 0 h 1090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49033" h="1090411">
                <a:moveTo>
                  <a:pt x="0" y="579549"/>
                </a:moveTo>
                <a:cubicBezTo>
                  <a:pt x="225380" y="762000"/>
                  <a:pt x="450761" y="944451"/>
                  <a:pt x="631065" y="1017431"/>
                </a:cubicBezTo>
                <a:cubicBezTo>
                  <a:pt x="811369" y="1090411"/>
                  <a:pt x="925133" y="1086118"/>
                  <a:pt x="1081826" y="1017431"/>
                </a:cubicBezTo>
                <a:cubicBezTo>
                  <a:pt x="1238519" y="948744"/>
                  <a:pt x="1493413" y="710484"/>
                  <a:pt x="1571223" y="605307"/>
                </a:cubicBezTo>
                <a:cubicBezTo>
                  <a:pt x="1649033" y="500130"/>
                  <a:pt x="1556198" y="459346"/>
                  <a:pt x="1548685" y="386366"/>
                </a:cubicBezTo>
                <a:lnTo>
                  <a:pt x="1416677" y="0"/>
                </a:lnTo>
              </a:path>
            </a:pathLst>
          </a:custGeom>
          <a:ln w="571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114800" y="4648200"/>
            <a:ext cx="89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Rail-Tel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28" grpId="0"/>
      <p:bldP spid="2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1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Working-ENNI fails </a:t>
            </a:r>
            <a:r>
              <a:rPr lang="en-US" sz="2000" dirty="0" smtClean="0">
                <a:sym typeface="Wingdings" pitchFamily="2" charset="2"/>
              </a:rPr>
              <a:t> traffic switches to protection-ENNI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000" dirty="0" smtClean="0">
                <a:sym typeface="Wingdings" pitchFamily="2" charset="2"/>
              </a:rPr>
              <a:t>Protection-ENNI could be defined over the 4 topologies mentioned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581400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4648200" y="32004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2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/>
            <a:r>
              <a:rPr lang="en-US" sz="2000" dirty="0" smtClean="0"/>
              <a:t>	Fault within the operator cloud may lead to  ENNI protection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276601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3810000" y="31242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3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1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Operator 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Op#1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</a:t>
            </a:r>
            <a:r>
              <a:rPr lang="en-US" dirty="0" smtClean="0">
                <a:latin typeface="Calibri" pitchFamily="34" charset="0"/>
              </a:rPr>
              <a:t>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000" dirty="0" smtClean="0"/>
              <a:t>No change to the customer frames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67200" y="3288268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91000" y="3200400"/>
            <a:ext cx="2971800" cy="0"/>
          </a:xfrm>
          <a:prstGeom prst="line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H="1">
            <a:off x="7315200" y="4951412"/>
            <a:ext cx="457200" cy="1588"/>
          </a:xfrm>
          <a:prstGeom prst="straightConnector1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8915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Carrier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057400" y="3179996"/>
            <a:ext cx="1925404" cy="20404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rved Down Arrow 35"/>
          <p:cNvSpPr/>
          <p:nvPr/>
        </p:nvSpPr>
        <p:spPr>
          <a:xfrm>
            <a:off x="3962400" y="30480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V="1">
            <a:off x="3733800" y="32308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990600" y="320040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086600" y="3200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315200" y="5637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772400" y="5449669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 smtClean="0"/>
              <a:t>If working-ENNI fails then traffic be switched to the protection-ENNI</a:t>
            </a:r>
          </a:p>
          <a:p>
            <a:pPr marL="971550" lvl="1" indent="-514350"/>
            <a:r>
              <a:rPr lang="en-US" dirty="0" smtClean="0"/>
              <a:t>Protection-ENNI may share zero, one or two terminal bridges with working-ENNI</a:t>
            </a:r>
          </a:p>
          <a:p>
            <a:pPr marL="971550" lvl="1" indent="-514350"/>
            <a:r>
              <a:rPr lang="en-US" dirty="0"/>
              <a:t>F</a:t>
            </a:r>
            <a:r>
              <a:rPr lang="en-US" dirty="0" smtClean="0"/>
              <a:t>ault notification may be sent to one or both operators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Fault within the operator cloud may lead to traffic movement from working-ENNI to protection-ENNI</a:t>
            </a:r>
          </a:p>
          <a:p>
            <a:pPr marL="971550" lvl="1" indent="-514350"/>
            <a:r>
              <a:rPr lang="en-US" dirty="0" smtClean="0"/>
              <a:t>Example: when the node bridging MTNL and working-ENNI fails</a:t>
            </a:r>
          </a:p>
          <a:p>
            <a:pPr marL="971550" lvl="1" indent="-514350"/>
            <a:r>
              <a:rPr lang="en-US" dirty="0" smtClean="0"/>
              <a:t>Fault notification be sent towards ENNI or the peering operator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No change to the customer </a:t>
            </a:r>
            <a:r>
              <a:rPr lang="en-US" dirty="0" smtClean="0"/>
              <a:t>frames</a:t>
            </a:r>
          </a:p>
          <a:p>
            <a:pPr marL="971550" lvl="1" indent="-514350"/>
            <a:r>
              <a:rPr lang="en-US" dirty="0" smtClean="0"/>
              <a:t>Provider </a:t>
            </a:r>
            <a:r>
              <a:rPr lang="en-US" dirty="0" smtClean="0"/>
              <a:t>identifiers like S-VLAN, B-VLAN, TESI-ID, etc. may change at the ENNI from provider to </a:t>
            </a:r>
            <a:r>
              <a:rPr lang="en-US" dirty="0" smtClean="0"/>
              <a:t>provider</a:t>
            </a:r>
            <a:endParaRPr lang="en-US" dirty="0" smtClean="0"/>
          </a:p>
          <a:p>
            <a:pPr marL="633222" indent="-514350">
              <a:buFont typeface="+mj-lt"/>
              <a:buAutoNum type="arabicPeriod"/>
            </a:pPr>
            <a:endParaRPr lang="en-US" dirty="0" smtClean="0"/>
          </a:p>
          <a:p>
            <a:pPr marL="633222" indent="-51435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Enhancing PBB-TE with</a:t>
            </a:r>
          </a:p>
          <a:p>
            <a:pPr marL="971550" lvl="1" indent="-514350"/>
            <a:r>
              <a:rPr lang="en-US" dirty="0" smtClean="0"/>
              <a:t>Open-jaw</a:t>
            </a:r>
          </a:p>
          <a:p>
            <a:pPr marL="971550" lvl="1" indent="-514350"/>
            <a:r>
              <a:rPr lang="en-US" dirty="0" smtClean="0"/>
              <a:t>Alarm Indication Signal (AIS) in CFM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SPB</a:t>
            </a:r>
          </a:p>
          <a:p>
            <a:pPr marL="914400" lvl="1" indent="-514350"/>
            <a:r>
              <a:rPr lang="en-US" dirty="0" smtClean="0"/>
              <a:t>Load sharing using ECT at ENNI (works for specific topology ‘8’ of ENNI)</a:t>
            </a:r>
          </a:p>
          <a:p>
            <a:pPr marL="621792" indent="-514350">
              <a:buFont typeface="+mj-lt"/>
              <a:buAutoNum type="arabicPeriod"/>
            </a:pPr>
            <a:r>
              <a:rPr lang="en-US" dirty="0" smtClean="0"/>
              <a:t>New idea if and only if we cannot enhance the existing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332</TotalTime>
  <Words>343</Words>
  <Application>Microsoft Office PowerPoint</Application>
  <PresentationFormat>On-screen Show (4:3)</PresentationFormat>
  <Paragraphs>135</Paragraphs>
  <Slides>11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ENNI Protection</vt:lpstr>
      <vt:lpstr>Agenda</vt:lpstr>
      <vt:lpstr>Some ENNI Topologies</vt:lpstr>
      <vt:lpstr>Topology</vt:lpstr>
      <vt:lpstr>Requirement 1</vt:lpstr>
      <vt:lpstr>Requirement 2</vt:lpstr>
      <vt:lpstr>Requirement 3</vt:lpstr>
      <vt:lpstr>Requirements</vt:lpstr>
      <vt:lpstr>Possible solutions</vt:lpstr>
      <vt:lpstr>Closing</vt:lpstr>
      <vt:lpstr>Thank You</vt:lpstr>
    </vt:vector>
  </TitlesOfParts>
  <Company>Tejas Networks India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ENNI Protection</dc:title>
  <dc:creator>vinod kumar</dc:creator>
  <cp:lastModifiedBy>vinod kumar</cp:lastModifiedBy>
  <cp:revision>8</cp:revision>
  <dcterms:created xsi:type="dcterms:W3CDTF">2010-01-20T19:31:47Z</dcterms:created>
  <dcterms:modified xsi:type="dcterms:W3CDTF">2010-01-21T18:44:18Z</dcterms:modified>
</cp:coreProperties>
</file>