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9" r:id="rId2"/>
    <p:sldId id="257" r:id="rId3"/>
    <p:sldId id="258" r:id="rId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6" autoAdjust="0"/>
    <p:restoredTop sz="94728" autoAdjust="0"/>
  </p:normalViewPr>
  <p:slideViewPr>
    <p:cSldViewPr>
      <p:cViewPr varScale="1">
        <p:scale>
          <a:sx n="83" d="100"/>
          <a:sy n="83" d="100"/>
        </p:scale>
        <p:origin x="-5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E44D85D-5E3E-449E-9DD3-B1AF3AA56997}" type="datetimeFigureOut">
              <a:rPr lang="en-US" smtClean="0"/>
              <a:pPr/>
              <a:t>3/9/2009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D8DF6F41-292C-4F8F-A3C2-ACFA1FDEF0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8DF6F41-292C-4F8F-A3C2-ACFA1FDEF000}"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8DF6F41-292C-4F8F-A3C2-ACFA1FDEF000}"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792DB-E0D9-44B1-825E-7C026B7941B7}" type="datetimeFigureOut">
              <a:rPr lang="en-US" smtClean="0"/>
              <a:pPr/>
              <a:t>3/9/2009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792DB-E0D9-44B1-825E-7C026B7941B7}" type="datetimeFigureOut">
              <a:rPr lang="en-US" smtClean="0"/>
              <a:pPr/>
              <a:t>3/9/2009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792DB-E0D9-44B1-825E-7C026B7941B7}" type="datetimeFigureOut">
              <a:rPr lang="en-US" smtClean="0"/>
              <a:pPr/>
              <a:t>3/9/2009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792DB-E0D9-44B1-825E-7C026B7941B7}" type="datetimeFigureOut">
              <a:rPr lang="en-US" smtClean="0"/>
              <a:pPr/>
              <a:t>3/9/2009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792DB-E0D9-44B1-825E-7C026B7941B7}" type="datetimeFigureOut">
              <a:rPr lang="en-US" smtClean="0"/>
              <a:pPr/>
              <a:t>3/9/2009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792DB-E0D9-44B1-825E-7C026B7941B7}" type="datetimeFigureOut">
              <a:rPr lang="en-US" smtClean="0"/>
              <a:pPr/>
              <a:t>3/9/2009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792DB-E0D9-44B1-825E-7C026B7941B7}" type="datetimeFigureOut">
              <a:rPr lang="en-US" smtClean="0"/>
              <a:pPr/>
              <a:t>3/9/2009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792DB-E0D9-44B1-825E-7C026B7941B7}" type="datetimeFigureOut">
              <a:rPr lang="en-US" smtClean="0"/>
              <a:pPr/>
              <a:t>3/9/2009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792DB-E0D9-44B1-825E-7C026B7941B7}" type="datetimeFigureOut">
              <a:rPr lang="en-US" smtClean="0"/>
              <a:pPr/>
              <a:t>3/9/2009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792DB-E0D9-44B1-825E-7C026B7941B7}" type="datetimeFigureOut">
              <a:rPr lang="en-US" smtClean="0"/>
              <a:pPr/>
              <a:t>3/9/2009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792DB-E0D9-44B1-825E-7C026B7941B7}" type="datetimeFigureOut">
              <a:rPr lang="en-US" smtClean="0"/>
              <a:pPr/>
              <a:t>3/9/2009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7C94D-F094-48AA-8AF8-6E736BE90F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792DB-E0D9-44B1-825E-7C026B7941B7}" type="datetimeFigureOut">
              <a:rPr lang="en-US" smtClean="0"/>
              <a:pPr/>
              <a:t>3/9/2009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7C94D-F094-48AA-8AF8-6E736BE90F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Preliminary Interworking Agenda</a:t>
            </a:r>
            <a:endParaRPr lang="en-US" dirty="0"/>
          </a:p>
        </p:txBody>
      </p:sp>
      <p:sp>
        <p:nvSpPr>
          <p:cNvPr id="4" name="Content Placeholder 3"/>
          <p:cNvSpPr>
            <a:spLocks noGrp="1"/>
          </p:cNvSpPr>
          <p:nvPr>
            <p:ph idx="1"/>
          </p:nvPr>
        </p:nvSpPr>
        <p:spPr/>
        <p:txBody>
          <a:bodyPr>
            <a:normAutofit fontScale="92500"/>
          </a:bodyPr>
          <a:lstStyle/>
          <a:p>
            <a:r>
              <a:rPr lang="en-US" dirty="0" smtClean="0"/>
              <a:t>Very Preliminary</a:t>
            </a:r>
          </a:p>
          <a:p>
            <a:pPr lvl="1"/>
            <a:r>
              <a:rPr lang="en-US" sz="2400" dirty="0" smtClean="0"/>
              <a:t>This agenda is *very* preliminary and subject to change.  Some agenda items may take more time than anticipated.  Some agenda items may take less time than anticipated, in which case subsequent items may be pulled forward in the agenda.</a:t>
            </a:r>
          </a:p>
          <a:p>
            <a:pPr lvl="1"/>
            <a:r>
              <a:rPr lang="en-US" sz="2400" dirty="0" smtClean="0"/>
              <a:t>The general structure of the agenda is to give highest priority for projects nearest completion (e.g. comment resolution for sponsor ballots before working group ballots before task group ballots).  Some exceptions are made to accommodate the schedules of editors who are also editors or chairman of other task groups.  Individual requests to have a specific item agenda at a particular time can rarely be </a:t>
            </a:r>
            <a:r>
              <a:rPr lang="en-US" sz="2400" dirty="0" err="1" smtClean="0"/>
              <a:t>accomodated</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0" y="1397000"/>
          <a:ext cx="7239000" cy="5003800"/>
        </p:xfrm>
        <a:graphic>
          <a:graphicData uri="http://schemas.openxmlformats.org/drawingml/2006/table">
            <a:tbl>
              <a:tblPr firstRow="1" bandRow="1">
                <a:tableStyleId>{2D5ABB26-0587-4C30-8999-92F81FD0307C}</a:tableStyleId>
              </a:tblPr>
              <a:tblGrid>
                <a:gridCol w="1447800"/>
                <a:gridCol w="1447800"/>
                <a:gridCol w="1447800"/>
                <a:gridCol w="1447800"/>
                <a:gridCol w="1447800"/>
              </a:tblGrid>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graphicFrame>
        <p:nvGraphicFramePr>
          <p:cNvPr id="3" name="Table 2"/>
          <p:cNvGraphicFramePr>
            <a:graphicFrameLocks noGrp="1"/>
          </p:cNvGraphicFramePr>
          <p:nvPr/>
        </p:nvGraphicFramePr>
        <p:xfrm>
          <a:off x="762000" y="1371600"/>
          <a:ext cx="7620000" cy="5342580"/>
        </p:xfrm>
        <a:graphic>
          <a:graphicData uri="http://schemas.openxmlformats.org/drawingml/2006/table">
            <a:tbl>
              <a:tblPr firstRow="1">
                <a:tableStyleId>{5940675A-B579-460E-94D1-54222C63F5DA}</a:tableStyleId>
              </a:tblPr>
              <a:tblGrid>
                <a:gridCol w="1143000"/>
                <a:gridCol w="1676400"/>
                <a:gridCol w="1676400"/>
                <a:gridCol w="1524000"/>
                <a:gridCol w="1600200"/>
              </a:tblGrid>
              <a:tr h="770580">
                <a:tc>
                  <a:txBody>
                    <a:bodyPr/>
                    <a:lstStyle/>
                    <a:p>
                      <a:endParaRPr lang="en-US" dirty="0"/>
                    </a:p>
                  </a:txBody>
                  <a:tcPr/>
                </a:tc>
                <a:tc>
                  <a:txBody>
                    <a:bodyPr/>
                    <a:lstStyle/>
                    <a:p>
                      <a:pPr algn="ctr"/>
                      <a:r>
                        <a:rPr lang="en-US" dirty="0" smtClean="0"/>
                        <a:t>Mon</a:t>
                      </a:r>
                    </a:p>
                    <a:p>
                      <a:pPr algn="ctr"/>
                      <a:r>
                        <a:rPr lang="en-US" dirty="0" smtClean="0"/>
                        <a:t>3/9/09</a:t>
                      </a:r>
                      <a:endParaRPr lang="en-US" dirty="0"/>
                    </a:p>
                  </a:txBody>
                  <a:tcPr/>
                </a:tc>
                <a:tc>
                  <a:txBody>
                    <a:bodyPr/>
                    <a:lstStyle/>
                    <a:p>
                      <a:pPr algn="ctr"/>
                      <a:r>
                        <a:rPr lang="en-US" dirty="0" smtClean="0"/>
                        <a:t>Tues</a:t>
                      </a:r>
                    </a:p>
                    <a:p>
                      <a:pPr algn="ctr"/>
                      <a:r>
                        <a:rPr lang="en-US" dirty="0" smtClean="0"/>
                        <a:t>3/10/09</a:t>
                      </a:r>
                      <a:endParaRPr lang="en-US" dirty="0"/>
                    </a:p>
                  </a:txBody>
                  <a:tcPr/>
                </a:tc>
                <a:tc>
                  <a:txBody>
                    <a:bodyPr/>
                    <a:lstStyle/>
                    <a:p>
                      <a:pPr algn="ctr"/>
                      <a:r>
                        <a:rPr lang="en-US" dirty="0" smtClean="0"/>
                        <a:t>Wed</a:t>
                      </a:r>
                    </a:p>
                    <a:p>
                      <a:pPr algn="ctr"/>
                      <a:r>
                        <a:rPr lang="en-US" dirty="0" smtClean="0"/>
                        <a:t>3/11/09</a:t>
                      </a:r>
                      <a:endParaRPr lang="en-US" dirty="0"/>
                    </a:p>
                  </a:txBody>
                  <a:tcPr/>
                </a:tc>
                <a:tc>
                  <a:txBody>
                    <a:bodyPr/>
                    <a:lstStyle/>
                    <a:p>
                      <a:pPr algn="ctr"/>
                      <a:r>
                        <a:rPr lang="en-US" dirty="0" smtClean="0"/>
                        <a:t>Thurs</a:t>
                      </a:r>
                    </a:p>
                    <a:p>
                      <a:pPr algn="ctr"/>
                      <a:r>
                        <a:rPr lang="en-US" dirty="0" smtClean="0"/>
                        <a:t>3/12/09</a:t>
                      </a:r>
                      <a:endParaRPr lang="en-US" dirty="0"/>
                    </a:p>
                  </a:txBody>
                  <a:tcPr/>
                </a:tc>
              </a:tr>
              <a:tr h="1697510">
                <a:tc>
                  <a:txBody>
                    <a:bodyPr/>
                    <a:lstStyle/>
                    <a:p>
                      <a:pPr algn="ctr"/>
                      <a:endParaRPr lang="en-US" dirty="0" smtClean="0"/>
                    </a:p>
                    <a:p>
                      <a:pPr algn="ctr"/>
                      <a:endParaRPr lang="en-US" dirty="0" smtClean="0"/>
                    </a:p>
                    <a:p>
                      <a:pPr algn="ctr"/>
                      <a:r>
                        <a:rPr lang="en-US" dirty="0" smtClean="0"/>
                        <a:t>Morning</a:t>
                      </a:r>
                    </a:p>
                  </a:txBody>
                  <a:tcPr/>
                </a:tc>
                <a:tc>
                  <a:txBody>
                    <a:bodyPr/>
                    <a:lstStyle/>
                    <a:p>
                      <a:pPr algn="ctr"/>
                      <a:endParaRPr lang="en-US" dirty="0" smtClean="0"/>
                    </a:p>
                    <a:p>
                      <a:pPr algn="ctr"/>
                      <a:r>
                        <a:rPr lang="en-US" b="1" dirty="0" smtClean="0"/>
                        <a:t>.1Qaw</a:t>
                      </a:r>
                      <a:r>
                        <a:rPr lang="en-US" b="1" baseline="0" dirty="0" smtClean="0"/>
                        <a:t> DDCFM</a:t>
                      </a:r>
                    </a:p>
                    <a:p>
                      <a:pPr algn="ctr"/>
                      <a:r>
                        <a:rPr lang="en-US" baseline="0" dirty="0" smtClean="0"/>
                        <a:t>D4.0 </a:t>
                      </a:r>
                      <a:r>
                        <a:rPr lang="en-US" baseline="0" dirty="0" smtClean="0"/>
                        <a:t>Sponsor</a:t>
                      </a:r>
                      <a:endParaRPr lang="en-US" baseline="0" dirty="0" smtClean="0"/>
                    </a:p>
                    <a:p>
                      <a:pPr algn="ctr"/>
                      <a:r>
                        <a:rPr lang="en-US" baseline="0" dirty="0" smtClean="0"/>
                        <a:t>(Dunbar)</a:t>
                      </a:r>
                      <a:endParaRPr lang="en-US" dirty="0" smtClean="0"/>
                    </a:p>
                  </a:txBody>
                  <a:tcPr/>
                </a:tc>
                <a:tc>
                  <a:txBody>
                    <a:bodyPr/>
                    <a:lstStyle/>
                    <a:p>
                      <a:pPr algn="ctr"/>
                      <a:endParaRPr lang="en-US" b="1" dirty="0" smtClean="0"/>
                    </a:p>
                    <a:p>
                      <a:pPr algn="ctr"/>
                      <a:r>
                        <a:rPr lang="en-US" b="1" dirty="0" smtClean="0"/>
                        <a:t>.1Qay PBB-TE</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D5.0 </a:t>
                      </a:r>
                      <a:r>
                        <a:rPr lang="en-US" dirty="0" smtClean="0"/>
                        <a:t>Sponsor</a:t>
                      </a:r>
                      <a:endParaRPr lang="en-US" baseline="0" dirty="0" smtClean="0"/>
                    </a:p>
                    <a:p>
                      <a:pPr algn="ctr"/>
                      <a:r>
                        <a:rPr lang="en-US" dirty="0" smtClean="0"/>
                        <a:t>(</a:t>
                      </a:r>
                      <a:r>
                        <a:rPr lang="en-US" dirty="0" err="1" smtClean="0"/>
                        <a:t>Saltsidis</a:t>
                      </a:r>
                      <a:r>
                        <a:rPr lang="en-US" dirty="0" smtClean="0"/>
                        <a:t>)</a:t>
                      </a:r>
                    </a:p>
                  </a:txBody>
                  <a:tcPr/>
                </a:tc>
                <a:tc>
                  <a:txBody>
                    <a:bodyPr/>
                    <a:lstStyle/>
                    <a:p>
                      <a:pPr algn="ctr"/>
                      <a:endParaRPr lang="en-US" b="1" dirty="0" smtClean="0"/>
                    </a:p>
                    <a:p>
                      <a:pPr algn="ctr"/>
                      <a:r>
                        <a:rPr lang="en-US" b="1" dirty="0" smtClean="0"/>
                        <a:t>. 1aq SPB</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r>
                        <a:rPr lang="en-US" dirty="0" err="1" smtClean="0"/>
                        <a:t>Fedyk</a:t>
                      </a:r>
                      <a:r>
                        <a:rPr lang="en-US" dirty="0" smtClean="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 </a:t>
                      </a:r>
                      <a:endParaRPr lang="en-US" b="1" dirty="0" smtClean="0"/>
                    </a:p>
                  </a:txBody>
                  <a:tcPr/>
                </a:tc>
                <a:tc>
                  <a:txBody>
                    <a:bodyPr/>
                    <a:lstStyle/>
                    <a:p>
                      <a:pPr algn="ctr"/>
                      <a:r>
                        <a:rPr lang="en-US" b="1" dirty="0" smtClean="0"/>
                        <a:t>Liaisons</a:t>
                      </a:r>
                    </a:p>
                    <a:p>
                      <a:pPr algn="ctr"/>
                      <a:endParaRPr lang="en-US" baseline="0" dirty="0" smtClean="0"/>
                    </a:p>
                    <a:p>
                      <a:pPr algn="ctr"/>
                      <a:r>
                        <a:rPr lang="en-US" b="1" baseline="0" dirty="0" smtClean="0"/>
                        <a:t>New Work</a:t>
                      </a:r>
                    </a:p>
                    <a:p>
                      <a:pPr algn="ctr"/>
                      <a:r>
                        <a:rPr lang="en-US" b="0" dirty="0" smtClean="0"/>
                        <a:t>(Lemon, </a:t>
                      </a:r>
                      <a:r>
                        <a:rPr lang="en-US" b="0" dirty="0" err="1" smtClean="0"/>
                        <a:t>Porat</a:t>
                      </a:r>
                      <a:r>
                        <a:rPr lang="en-US" b="0" dirty="0" smtClean="0"/>
                        <a:t>, Kumar, </a:t>
                      </a:r>
                      <a:r>
                        <a:rPr lang="en-US" b="0" dirty="0" smtClean="0"/>
                        <a:t>Wei, Ting, Finn,</a:t>
                      </a:r>
                      <a:r>
                        <a:rPr lang="en-US" b="0" baseline="0" dirty="0" smtClean="0"/>
                        <a:t> Mack-Crane</a:t>
                      </a:r>
                      <a:r>
                        <a:rPr lang="en-US" b="0" dirty="0" smtClean="0"/>
                        <a:t>)</a:t>
                      </a:r>
                      <a:endParaRPr lang="en-US" b="1" dirty="0" smtClean="0"/>
                    </a:p>
                  </a:txBody>
                  <a:tcPr/>
                </a:tc>
              </a:tr>
              <a:tr h="1697510">
                <a:tc>
                  <a:txBody>
                    <a:bodyPr/>
                    <a:lstStyle/>
                    <a:p>
                      <a:pPr algn="ctr"/>
                      <a:endParaRPr lang="en-US" dirty="0" smtClean="0"/>
                    </a:p>
                    <a:p>
                      <a:pPr algn="ctr"/>
                      <a:endParaRPr lang="en-US" dirty="0" smtClean="0"/>
                    </a:p>
                    <a:p>
                      <a:pPr algn="ctr"/>
                      <a:r>
                        <a:rPr lang="en-US" dirty="0" smtClean="0"/>
                        <a:t>Afternoon</a:t>
                      </a:r>
                      <a:endParaRPr lang="en-US" dirty="0"/>
                    </a:p>
                  </a:txBody>
                  <a:tcPr/>
                </a:tc>
                <a:tc>
                  <a:txBody>
                    <a:bodyPr/>
                    <a:lstStyle/>
                    <a:p>
                      <a:pPr algn="ctr"/>
                      <a:endParaRPr lang="en-US" b="1" dirty="0" smtClean="0"/>
                    </a:p>
                    <a:p>
                      <a:pPr algn="ctr"/>
                      <a:r>
                        <a:rPr lang="en-US" b="1" dirty="0" smtClean="0"/>
                        <a:t>802.1</a:t>
                      </a:r>
                    </a:p>
                    <a:p>
                      <a:pPr algn="ctr"/>
                      <a:r>
                        <a:rPr lang="en-US" dirty="0" smtClean="0"/>
                        <a:t>Opening Plenary</a:t>
                      </a:r>
                    </a:p>
                    <a:p>
                      <a:pPr algn="ctr"/>
                      <a:endParaRPr lang="en-US" dirty="0" smtClean="0"/>
                    </a:p>
                    <a:p>
                      <a:pPr algn="ctr"/>
                      <a:r>
                        <a:rPr lang="en-US" b="1" dirty="0" smtClean="0"/>
                        <a:t>Joint </a:t>
                      </a:r>
                      <a:r>
                        <a:rPr lang="en-US" b="1" dirty="0" err="1" smtClean="0"/>
                        <a:t>mtg</a:t>
                      </a:r>
                      <a:r>
                        <a:rPr lang="en-US" b="1" dirty="0" smtClean="0"/>
                        <a:t>: </a:t>
                      </a:r>
                    </a:p>
                    <a:p>
                      <a:pPr algn="ctr"/>
                      <a:r>
                        <a:rPr lang="en-US" b="1" dirty="0" smtClean="0"/>
                        <a:t>IW</a:t>
                      </a:r>
                      <a:r>
                        <a:rPr lang="en-US" b="1" baseline="0" dirty="0" smtClean="0"/>
                        <a:t>, Sec, DCB</a:t>
                      </a:r>
                      <a:endParaRPr lang="en-US"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Virtual Bridging</a:t>
                      </a:r>
                      <a:endParaRPr lang="en-US" b="1" dirty="0" smtClean="0"/>
                    </a:p>
                  </a:txBody>
                  <a:tcPr/>
                </a:tc>
                <a:tc>
                  <a:txBody>
                    <a:bodyPr/>
                    <a:lstStyle/>
                    <a:p>
                      <a:pPr algn="ctr"/>
                      <a:r>
                        <a:rPr lang="en-US" b="1" dirty="0" smtClean="0"/>
                        <a:t>.</a:t>
                      </a:r>
                      <a:r>
                        <a:rPr lang="en-US" b="1" dirty="0" smtClean="0"/>
                        <a:t>1AB-REV</a:t>
                      </a:r>
                      <a:r>
                        <a:rPr lang="en-US" b="1" baseline="0" dirty="0" smtClean="0"/>
                        <a:t> LLDP</a:t>
                      </a:r>
                    </a:p>
                    <a:p>
                      <a:pPr algn="ctr"/>
                      <a:r>
                        <a:rPr lang="en-US" baseline="0" dirty="0" smtClean="0"/>
                        <a:t>D5.0 </a:t>
                      </a:r>
                      <a:r>
                        <a:rPr lang="en-US" baseline="0" dirty="0" smtClean="0"/>
                        <a:t>WG-</a:t>
                      </a:r>
                      <a:r>
                        <a:rPr lang="en-US" baseline="0" dirty="0" err="1" smtClean="0"/>
                        <a:t>recirc</a:t>
                      </a:r>
                      <a:r>
                        <a:rPr lang="en-US" baseline="0" dirty="0" smtClean="0"/>
                        <a:t> </a:t>
                      </a:r>
                      <a:r>
                        <a:rPr lang="en-US" baseline="0" dirty="0" smtClean="0"/>
                        <a:t>(</a:t>
                      </a:r>
                      <a:r>
                        <a:rPr lang="en-US" baseline="0" dirty="0" err="1" smtClean="0"/>
                        <a:t>Jeffree</a:t>
                      </a:r>
                      <a:r>
                        <a:rPr lang="en-US" baseline="0" dirty="0" smtClean="0"/>
                        <a:t>)</a:t>
                      </a:r>
                      <a:endParaRPr lang="en-US" baseline="0" dirty="0" smtClean="0"/>
                    </a:p>
                    <a:p>
                      <a:pPr algn="ctr"/>
                      <a:r>
                        <a:rPr lang="en-US" b="1" dirty="0" smtClean="0"/>
                        <a:t>802-REV O&amp;A</a:t>
                      </a:r>
                    </a:p>
                    <a:p>
                      <a:pPr algn="ctr"/>
                      <a:r>
                        <a:rPr lang="en-US" dirty="0" smtClean="0"/>
                        <a:t>D0.0 TG (</a:t>
                      </a:r>
                      <a:r>
                        <a:rPr lang="en-US" dirty="0" err="1" smtClean="0"/>
                        <a:t>Jeffree</a:t>
                      </a:r>
                      <a:r>
                        <a:rPr lang="en-US" dirty="0" smtClean="0"/>
                        <a:t>)</a:t>
                      </a:r>
                      <a:endParaRPr lang="en-US" b="1" dirty="0" smtClean="0"/>
                    </a:p>
                    <a:p>
                      <a:pPr algn="ctr"/>
                      <a:r>
                        <a:rPr lang="en-US" b="1" dirty="0" smtClean="0"/>
                        <a:t>.1AC-REV MS</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D0.2 TG (</a:t>
                      </a:r>
                      <a:r>
                        <a:rPr lang="en-US" dirty="0" err="1" smtClean="0"/>
                        <a:t>Jeffree</a:t>
                      </a:r>
                      <a:r>
                        <a:rPr lang="en-US" dirty="0" smtClean="0"/>
                        <a:t>)</a:t>
                      </a:r>
                      <a:endParaRPr lang="en-US" b="1" dirty="0" smtClean="0"/>
                    </a:p>
                  </a:txBody>
                  <a:tcPr/>
                </a:tc>
                <a:tc>
                  <a:txBody>
                    <a:bodyPr/>
                    <a:lstStyle/>
                    <a:p>
                      <a:pPr algn="ctr"/>
                      <a:endParaRPr lang="en-US" b="1" dirty="0" smtClean="0"/>
                    </a:p>
                    <a:p>
                      <a:pPr algn="ctr"/>
                      <a:r>
                        <a:rPr lang="en-US" b="1" dirty="0" smtClean="0"/>
                        <a:t>.1H-REV</a:t>
                      </a:r>
                      <a:r>
                        <a:rPr lang="en-US" b="1" baseline="0" dirty="0" smtClean="0"/>
                        <a:t> Eth</a:t>
                      </a:r>
                    </a:p>
                    <a:p>
                      <a:pPr algn="ctr"/>
                      <a:r>
                        <a:rPr lang="en-US" baseline="0" dirty="0" smtClean="0"/>
                        <a:t>D0.1 TG (</a:t>
                      </a:r>
                      <a:r>
                        <a:rPr lang="en-US" baseline="0" dirty="0" err="1" smtClean="0"/>
                        <a:t>Nolish</a:t>
                      </a:r>
                      <a:r>
                        <a:rPr lang="en-US" baseline="0" dirty="0" smtClean="0"/>
                        <a:t>)</a:t>
                      </a:r>
                      <a:endParaRPr lang="en-US" dirty="0" smtClean="0"/>
                    </a:p>
                    <a:p>
                      <a:pPr algn="ctr"/>
                      <a:endParaRPr lang="en-US" b="1" dirty="0" smtClean="0"/>
                    </a:p>
                  </a:txBody>
                  <a:tcPr/>
                </a:tc>
                <a:tc>
                  <a:txBody>
                    <a:bodyPr/>
                    <a:lstStyle/>
                    <a:p>
                      <a:pPr algn="ctr"/>
                      <a:endParaRPr lang="en-US" dirty="0" smtClean="0"/>
                    </a:p>
                    <a:p>
                      <a:pPr algn="ctr"/>
                      <a:r>
                        <a:rPr lang="en-US" b="1" dirty="0" smtClean="0"/>
                        <a:t>802.1</a:t>
                      </a:r>
                    </a:p>
                    <a:p>
                      <a:pPr algn="ctr"/>
                      <a:r>
                        <a:rPr lang="en-US" dirty="0" smtClean="0"/>
                        <a:t>Closing Plenary</a:t>
                      </a:r>
                    </a:p>
                    <a:p>
                      <a:pPr algn="ctr"/>
                      <a:endParaRPr lang="en-US" dirty="0" smtClean="0"/>
                    </a:p>
                    <a:p>
                      <a:pPr algn="ctr"/>
                      <a:endParaRPr lang="en-US" dirty="0"/>
                    </a:p>
                  </a:txBody>
                  <a:tcPr/>
                </a:tc>
              </a:tr>
            </a:tbl>
          </a:graphicData>
        </a:graphic>
      </p:graphicFrame>
      <p:sp>
        <p:nvSpPr>
          <p:cNvPr id="4" name="Title 3"/>
          <p:cNvSpPr>
            <a:spLocks noGrp="1"/>
          </p:cNvSpPr>
          <p:nvPr>
            <p:ph type="title"/>
          </p:nvPr>
        </p:nvSpPr>
        <p:spPr>
          <a:xfrm>
            <a:off x="457200" y="228600"/>
            <a:ext cx="8229600" cy="1143000"/>
          </a:xfrm>
        </p:spPr>
        <p:txBody>
          <a:bodyPr/>
          <a:lstStyle/>
          <a:p>
            <a:r>
              <a:rPr lang="en-US" dirty="0" smtClean="0"/>
              <a:t>Interworking Task Group Agenda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0" y="1397000"/>
          <a:ext cx="7239000" cy="5003800"/>
        </p:xfrm>
        <a:graphic>
          <a:graphicData uri="http://schemas.openxmlformats.org/drawingml/2006/table">
            <a:tbl>
              <a:tblPr firstRow="1" bandRow="1">
                <a:tableStyleId>{2D5ABB26-0587-4C30-8999-92F81FD0307C}</a:tableStyleId>
              </a:tblPr>
              <a:tblGrid>
                <a:gridCol w="1447800"/>
                <a:gridCol w="1447800"/>
                <a:gridCol w="1447800"/>
                <a:gridCol w="1447800"/>
                <a:gridCol w="1447800"/>
              </a:tblGrid>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100076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graphicFrame>
        <p:nvGraphicFramePr>
          <p:cNvPr id="3" name="Table 2"/>
          <p:cNvGraphicFramePr>
            <a:graphicFrameLocks noGrp="1"/>
          </p:cNvGraphicFramePr>
          <p:nvPr/>
        </p:nvGraphicFramePr>
        <p:xfrm>
          <a:off x="762000" y="1143000"/>
          <a:ext cx="7620000" cy="5593080"/>
        </p:xfrm>
        <a:graphic>
          <a:graphicData uri="http://schemas.openxmlformats.org/drawingml/2006/table">
            <a:tbl>
              <a:tblPr firstRow="1">
                <a:tableStyleId>{5940675A-B579-460E-94D1-54222C63F5DA}</a:tableStyleId>
              </a:tblPr>
              <a:tblGrid>
                <a:gridCol w="1295400"/>
                <a:gridCol w="3352800"/>
                <a:gridCol w="1143000"/>
                <a:gridCol w="838200"/>
                <a:gridCol w="990600"/>
              </a:tblGrid>
              <a:tr h="381000">
                <a:tc>
                  <a:txBody>
                    <a:bodyPr/>
                    <a:lstStyle/>
                    <a:p>
                      <a:pPr algn="ctr"/>
                      <a:r>
                        <a:rPr lang="en-US" b="1" dirty="0" smtClean="0"/>
                        <a:t>Project</a:t>
                      </a:r>
                      <a:endParaRPr lang="en-US" b="1" dirty="0"/>
                    </a:p>
                  </a:txBody>
                  <a:tcPr/>
                </a:tc>
                <a:tc>
                  <a:txBody>
                    <a:bodyPr/>
                    <a:lstStyle/>
                    <a:p>
                      <a:pPr algn="ctr"/>
                      <a:r>
                        <a:rPr lang="en-US" b="1" dirty="0" smtClean="0"/>
                        <a:t>Title</a:t>
                      </a:r>
                      <a:endParaRPr lang="en-US" b="1" dirty="0"/>
                    </a:p>
                  </a:txBody>
                  <a:tcPr/>
                </a:tc>
                <a:tc>
                  <a:txBody>
                    <a:bodyPr/>
                    <a:lstStyle/>
                    <a:p>
                      <a:pPr algn="ctr"/>
                      <a:r>
                        <a:rPr lang="en-US" b="1" dirty="0" smtClean="0"/>
                        <a:t>Editor</a:t>
                      </a:r>
                      <a:endParaRPr lang="en-US" b="1" dirty="0"/>
                    </a:p>
                  </a:txBody>
                  <a:tcPr/>
                </a:tc>
                <a:tc>
                  <a:txBody>
                    <a:bodyPr/>
                    <a:lstStyle/>
                    <a:p>
                      <a:pPr algn="ctr"/>
                      <a:r>
                        <a:rPr lang="en-US" b="1" dirty="0" smtClean="0"/>
                        <a:t>Draft</a:t>
                      </a:r>
                      <a:endParaRPr lang="en-US" b="1" dirty="0"/>
                    </a:p>
                  </a:txBody>
                  <a:tcPr/>
                </a:tc>
                <a:tc>
                  <a:txBody>
                    <a:bodyPr/>
                    <a:lstStyle/>
                    <a:p>
                      <a:pPr algn="ctr"/>
                      <a:r>
                        <a:rPr lang="en-US" b="1" dirty="0" smtClean="0"/>
                        <a:t>Ballot</a:t>
                      </a:r>
                      <a:endParaRPr lang="en-US" b="1" dirty="0"/>
                    </a:p>
                  </a:txBody>
                  <a:tcPr/>
                </a:tc>
              </a:tr>
              <a:tr h="533400">
                <a:tc>
                  <a:txBody>
                    <a:bodyPr/>
                    <a:lstStyle/>
                    <a:p>
                      <a:pPr algn="ctr"/>
                      <a:r>
                        <a:rPr lang="en-US" sz="1600" dirty="0" smtClean="0"/>
                        <a:t>802.1aj</a:t>
                      </a:r>
                    </a:p>
                    <a:p>
                      <a:pPr algn="ctr"/>
                      <a:r>
                        <a:rPr lang="en-US" sz="1600" dirty="0" smtClean="0"/>
                        <a:t>TPMR</a:t>
                      </a:r>
                    </a:p>
                  </a:txBody>
                  <a:tcPr/>
                </a:tc>
                <a:tc>
                  <a:txBody>
                    <a:bodyPr/>
                    <a:lstStyle/>
                    <a:p>
                      <a:pPr algn="ctr"/>
                      <a:r>
                        <a:rPr lang="en-US" sz="1600" b="0" dirty="0" smtClean="0"/>
                        <a:t>Two Port MAC Relay</a:t>
                      </a:r>
                    </a:p>
                  </a:txBody>
                  <a:tcPr/>
                </a:tc>
                <a:tc>
                  <a:txBody>
                    <a:bodyPr/>
                    <a:lstStyle/>
                    <a:p>
                      <a:pPr algn="ctr"/>
                      <a:r>
                        <a:rPr lang="en-US" sz="1600" b="0" dirty="0" smtClean="0"/>
                        <a:t>John</a:t>
                      </a:r>
                    </a:p>
                    <a:p>
                      <a:pPr algn="ctr"/>
                      <a:r>
                        <a:rPr lang="en-US" sz="1600" b="0" dirty="0" smtClean="0"/>
                        <a:t>Messenger</a:t>
                      </a:r>
                    </a:p>
                  </a:txBody>
                  <a:tcPr/>
                </a:tc>
                <a:tc>
                  <a:txBody>
                    <a:bodyPr/>
                    <a:lstStyle/>
                    <a:p>
                      <a:pPr algn="ctr"/>
                      <a:r>
                        <a:rPr lang="en-US" sz="1600" b="0" dirty="0" smtClean="0"/>
                        <a:t>3.1</a:t>
                      </a:r>
                    </a:p>
                  </a:txBody>
                  <a:tcPr/>
                </a:tc>
                <a:tc>
                  <a:txBody>
                    <a:bodyPr/>
                    <a:lstStyle/>
                    <a:p>
                      <a:pPr algn="ctr"/>
                      <a:r>
                        <a:rPr lang="en-US" sz="1600" b="0" dirty="0" smtClean="0"/>
                        <a:t>Working</a:t>
                      </a:r>
                    </a:p>
                    <a:p>
                      <a:pPr algn="ctr"/>
                      <a:r>
                        <a:rPr lang="en-US" sz="1600" b="0" dirty="0" err="1" smtClean="0"/>
                        <a:t>Recirc</a:t>
                      </a:r>
                      <a:endParaRPr lang="en-US" sz="1600" b="0" dirty="0" smtClean="0"/>
                    </a:p>
                  </a:txBody>
                  <a:tcPr/>
                </a:tc>
              </a:tr>
              <a:tr h="487680">
                <a:tc>
                  <a:txBody>
                    <a:bodyPr/>
                    <a:lstStyle/>
                    <a:p>
                      <a:pPr algn="ctr"/>
                      <a:r>
                        <a:rPr lang="en-US" sz="1600" dirty="0" smtClean="0"/>
                        <a:t>802.1aq</a:t>
                      </a:r>
                    </a:p>
                    <a:p>
                      <a:pPr algn="ctr"/>
                      <a:r>
                        <a:rPr lang="en-US" sz="1600" dirty="0" smtClean="0"/>
                        <a:t>SPB</a:t>
                      </a:r>
                    </a:p>
                  </a:txBody>
                  <a:tcPr/>
                </a:tc>
                <a:tc>
                  <a:txBody>
                    <a:bodyPr/>
                    <a:lstStyle/>
                    <a:p>
                      <a:pPr algn="ctr"/>
                      <a:r>
                        <a:rPr lang="en-US" sz="1600" b="0" dirty="0" smtClean="0"/>
                        <a:t>Shortest Path Bridging</a:t>
                      </a:r>
                    </a:p>
                  </a:txBody>
                  <a:tcPr/>
                </a:tc>
                <a:tc>
                  <a:txBody>
                    <a:bodyPr/>
                    <a:lstStyle/>
                    <a:p>
                      <a:pPr algn="ctr"/>
                      <a:r>
                        <a:rPr lang="en-US" sz="1600" b="0" dirty="0" smtClean="0"/>
                        <a:t>Don</a:t>
                      </a:r>
                    </a:p>
                    <a:p>
                      <a:pPr algn="ctr"/>
                      <a:r>
                        <a:rPr lang="en-US" sz="1600" b="0" dirty="0" err="1" smtClean="0"/>
                        <a:t>Fedyk</a:t>
                      </a:r>
                      <a:endParaRPr lang="en-US" sz="1600" b="0" dirty="0" smtClean="0"/>
                    </a:p>
                  </a:txBody>
                  <a:tcPr/>
                </a:tc>
                <a:tc>
                  <a:txBody>
                    <a:bodyPr/>
                    <a:lstStyle/>
                    <a:p>
                      <a:pPr algn="ctr"/>
                      <a:r>
                        <a:rPr lang="en-US" sz="1600" b="0" dirty="0" smtClean="0"/>
                        <a:t>1.5</a:t>
                      </a:r>
                    </a:p>
                  </a:txBody>
                  <a:tcPr/>
                </a:tc>
                <a:tc>
                  <a:txBody>
                    <a:bodyPr/>
                    <a:lstStyle/>
                    <a:p>
                      <a:pPr algn="ctr"/>
                      <a:r>
                        <a:rPr lang="en-US" sz="1600" b="0" dirty="0" smtClean="0"/>
                        <a:t>Task</a:t>
                      </a:r>
                    </a:p>
                  </a:txBody>
                  <a:tcPr/>
                </a:tc>
              </a:tr>
              <a:tr h="441960">
                <a:tc>
                  <a:txBody>
                    <a:bodyPr/>
                    <a:lstStyle/>
                    <a:p>
                      <a:pPr algn="ctr"/>
                      <a:r>
                        <a:rPr lang="en-US" sz="1600" dirty="0" smtClean="0"/>
                        <a:t>802.1Qaw</a:t>
                      </a:r>
                    </a:p>
                    <a:p>
                      <a:pPr algn="ctr"/>
                      <a:r>
                        <a:rPr lang="en-US" sz="1600" dirty="0" smtClean="0"/>
                        <a:t>DDCFM</a:t>
                      </a:r>
                    </a:p>
                  </a:txBody>
                  <a:tcPr/>
                </a:tc>
                <a:tc>
                  <a:txBody>
                    <a:bodyPr/>
                    <a:lstStyle/>
                    <a:p>
                      <a:pPr algn="ctr"/>
                      <a:r>
                        <a:rPr lang="en-US" sz="1600" b="0" dirty="0" smtClean="0"/>
                        <a:t>Management of Data</a:t>
                      </a:r>
                      <a:r>
                        <a:rPr lang="en-US" sz="1600" b="0" baseline="0" dirty="0" smtClean="0"/>
                        <a:t> Dependent and Data Driven Connectivity Faults</a:t>
                      </a:r>
                      <a:endParaRPr lang="en-US" sz="1600" b="0" dirty="0" smtClean="0"/>
                    </a:p>
                  </a:txBody>
                  <a:tcPr/>
                </a:tc>
                <a:tc>
                  <a:txBody>
                    <a:bodyPr/>
                    <a:lstStyle/>
                    <a:p>
                      <a:pPr algn="ctr"/>
                      <a:r>
                        <a:rPr lang="en-US" sz="1600" b="0" dirty="0" smtClean="0"/>
                        <a:t>Linda</a:t>
                      </a:r>
                    </a:p>
                    <a:p>
                      <a:pPr algn="ctr"/>
                      <a:r>
                        <a:rPr lang="en-US" sz="1600" b="0" dirty="0" smtClean="0"/>
                        <a:t>Dunbar</a:t>
                      </a:r>
                    </a:p>
                  </a:txBody>
                  <a:tcPr/>
                </a:tc>
                <a:tc>
                  <a:txBody>
                    <a:bodyPr/>
                    <a:lstStyle/>
                    <a:p>
                      <a:pPr algn="ctr"/>
                      <a:r>
                        <a:rPr lang="en-US" sz="1600" b="0" dirty="0" smtClean="0"/>
                        <a:t>4.0</a:t>
                      </a:r>
                    </a:p>
                  </a:txBody>
                  <a:tcPr/>
                </a:tc>
                <a:tc>
                  <a:txBody>
                    <a:bodyPr/>
                    <a:lstStyle/>
                    <a:p>
                      <a:pPr algn="ctr"/>
                      <a:r>
                        <a:rPr lang="en-US" sz="1600" b="0" dirty="0" smtClean="0"/>
                        <a:t>Sponsor</a:t>
                      </a:r>
                    </a:p>
                  </a:txBody>
                  <a:tcPr/>
                </a:tc>
              </a:tr>
              <a:tr h="472440">
                <a:tc>
                  <a:txBody>
                    <a:bodyPr/>
                    <a:lstStyle/>
                    <a:p>
                      <a:pPr algn="ctr"/>
                      <a:r>
                        <a:rPr lang="en-US" sz="1600" dirty="0" smtClean="0"/>
                        <a:t>802.1Qay</a:t>
                      </a:r>
                    </a:p>
                    <a:p>
                      <a:pPr algn="ctr"/>
                      <a:r>
                        <a:rPr lang="en-US" sz="1600" dirty="0" smtClean="0"/>
                        <a:t>PBB-TE</a:t>
                      </a:r>
                      <a:endParaRPr lang="en-US" sz="1600" dirty="0"/>
                    </a:p>
                  </a:txBody>
                  <a:tcPr/>
                </a:tc>
                <a:tc>
                  <a:txBody>
                    <a:bodyPr/>
                    <a:lstStyle/>
                    <a:p>
                      <a:pPr algn="ctr"/>
                      <a:r>
                        <a:rPr lang="en-US" sz="1600" b="0" dirty="0" smtClean="0"/>
                        <a:t>Provider</a:t>
                      </a:r>
                      <a:r>
                        <a:rPr lang="en-US" sz="1600" b="0" baseline="0" dirty="0" smtClean="0"/>
                        <a:t> Backbone Bridge Traffic Engineering</a:t>
                      </a:r>
                      <a:endParaRPr lang="en-US" sz="1600" b="0" dirty="0" smtClean="0"/>
                    </a:p>
                  </a:txBody>
                  <a:tcPr/>
                </a:tc>
                <a:tc>
                  <a:txBody>
                    <a:bodyPr/>
                    <a:lstStyle/>
                    <a:p>
                      <a:pPr algn="ctr"/>
                      <a:r>
                        <a:rPr lang="en-US" sz="1600" dirty="0" err="1" smtClean="0"/>
                        <a:t>Panagiotis</a:t>
                      </a:r>
                      <a:endParaRPr lang="en-US" sz="1600" dirty="0" smtClean="0"/>
                    </a:p>
                    <a:p>
                      <a:pPr algn="ctr"/>
                      <a:r>
                        <a:rPr lang="en-US" sz="1600" dirty="0" err="1" smtClean="0"/>
                        <a:t>Saltsidis</a:t>
                      </a:r>
                      <a:endParaRPr lang="en-US" sz="1600" dirty="0"/>
                    </a:p>
                  </a:txBody>
                  <a:tcPr/>
                </a:tc>
                <a:tc>
                  <a:txBody>
                    <a:bodyPr/>
                    <a:lstStyle/>
                    <a:p>
                      <a:pPr algn="ctr"/>
                      <a:r>
                        <a:rPr lang="en-US" sz="1600" b="0" dirty="0" smtClean="0"/>
                        <a:t>5.0</a:t>
                      </a:r>
                    </a:p>
                  </a:txBody>
                  <a:tcPr/>
                </a:tc>
                <a:tc>
                  <a:txBody>
                    <a:bodyPr/>
                    <a:lstStyle/>
                    <a:p>
                      <a:pPr algn="ctr"/>
                      <a:r>
                        <a:rPr lang="en-US" sz="1600" b="0" dirty="0" smtClean="0"/>
                        <a:t>Sponsor</a:t>
                      </a:r>
                    </a:p>
                  </a:txBody>
                  <a:tcPr/>
                </a:tc>
              </a:tr>
              <a:tr h="502920">
                <a:tc>
                  <a:txBody>
                    <a:bodyPr/>
                    <a:lstStyle/>
                    <a:p>
                      <a:pPr algn="ctr"/>
                      <a:r>
                        <a:rPr lang="en-US" sz="1600" dirty="0" smtClean="0"/>
                        <a:t>802.1AB-Rev</a:t>
                      </a:r>
                    </a:p>
                    <a:p>
                      <a:pPr algn="ctr"/>
                      <a:r>
                        <a:rPr lang="en-US" sz="1600" dirty="0" smtClean="0"/>
                        <a:t>LLDP</a:t>
                      </a:r>
                      <a:endParaRPr lang="en-US" sz="1600" dirty="0"/>
                    </a:p>
                  </a:txBody>
                  <a:tcPr/>
                </a:tc>
                <a:tc>
                  <a:txBody>
                    <a:bodyPr/>
                    <a:lstStyle/>
                    <a:p>
                      <a:pPr algn="ctr"/>
                      <a:r>
                        <a:rPr lang="en-US" sz="1600" b="0" dirty="0" smtClean="0"/>
                        <a:t>Link Layer Discovery Protocol</a:t>
                      </a:r>
                    </a:p>
                  </a:txBody>
                  <a:tcPr/>
                </a:tc>
                <a:tc>
                  <a:txBody>
                    <a:bodyPr/>
                    <a:lstStyle/>
                    <a:p>
                      <a:pPr algn="ctr"/>
                      <a:r>
                        <a:rPr lang="en-US" sz="1600" dirty="0" smtClean="0"/>
                        <a:t>Tony</a:t>
                      </a:r>
                    </a:p>
                    <a:p>
                      <a:pPr algn="ctr"/>
                      <a:r>
                        <a:rPr lang="en-US" sz="1600" dirty="0" err="1" smtClean="0"/>
                        <a:t>Jeffree</a:t>
                      </a:r>
                      <a:endParaRPr lang="en-US" sz="1600" dirty="0"/>
                    </a:p>
                  </a:txBody>
                  <a:tcPr/>
                </a:tc>
                <a:tc>
                  <a:txBody>
                    <a:bodyPr/>
                    <a:lstStyle/>
                    <a:p>
                      <a:pPr algn="ctr"/>
                      <a:r>
                        <a:rPr lang="en-US" sz="1600" b="0" dirty="0" smtClean="0"/>
                        <a:t>5.0</a:t>
                      </a:r>
                    </a:p>
                  </a:txBody>
                  <a:tcPr/>
                </a:tc>
                <a:tc>
                  <a:txBody>
                    <a:bodyPr/>
                    <a:lstStyle/>
                    <a:p>
                      <a:pPr algn="ctr"/>
                      <a:r>
                        <a:rPr lang="en-US" sz="1600" b="0" dirty="0" smtClean="0"/>
                        <a:t>Working </a:t>
                      </a:r>
                    </a:p>
                    <a:p>
                      <a:pPr algn="ctr"/>
                      <a:r>
                        <a:rPr lang="en-US" sz="1600" b="0" dirty="0" err="1" smtClean="0"/>
                        <a:t>Recirc</a:t>
                      </a:r>
                      <a:endParaRPr lang="en-US" sz="1600" b="0" dirty="0" smtClean="0"/>
                    </a:p>
                  </a:txBody>
                  <a:tcPr/>
                </a:tc>
              </a:tr>
              <a:tr h="457200">
                <a:tc>
                  <a:txBody>
                    <a:bodyPr/>
                    <a:lstStyle/>
                    <a:p>
                      <a:pPr algn="ctr"/>
                      <a:r>
                        <a:rPr lang="en-US" sz="1600" dirty="0" smtClean="0"/>
                        <a:t>802.1AC-Rev</a:t>
                      </a:r>
                    </a:p>
                    <a:p>
                      <a:pPr algn="ctr"/>
                      <a:r>
                        <a:rPr lang="en-US" sz="1600" dirty="0" smtClean="0"/>
                        <a:t>MS</a:t>
                      </a:r>
                      <a:endParaRPr lang="en-US" sz="1600" dirty="0"/>
                    </a:p>
                  </a:txBody>
                  <a:tcPr/>
                </a:tc>
                <a:tc>
                  <a:txBody>
                    <a:bodyPr/>
                    <a:lstStyle/>
                    <a:p>
                      <a:pPr algn="ctr"/>
                      <a:r>
                        <a:rPr lang="en-US" sz="1600" b="0" dirty="0" smtClean="0"/>
                        <a:t>MAC Service Definition</a:t>
                      </a:r>
                    </a:p>
                  </a:txBody>
                  <a:tcPr/>
                </a:tc>
                <a:tc>
                  <a:txBody>
                    <a:bodyPr/>
                    <a:lstStyle/>
                    <a:p>
                      <a:pPr algn="ctr"/>
                      <a:r>
                        <a:rPr lang="en-US" sz="1600" dirty="0" smtClean="0"/>
                        <a:t>Tony</a:t>
                      </a:r>
                    </a:p>
                    <a:p>
                      <a:pPr algn="ctr"/>
                      <a:r>
                        <a:rPr lang="en-US" sz="1600" dirty="0" err="1" smtClean="0"/>
                        <a:t>Jeffree</a:t>
                      </a:r>
                      <a:endParaRPr lang="en-US" sz="1600" dirty="0" smtClean="0"/>
                    </a:p>
                  </a:txBody>
                  <a:tcPr/>
                </a:tc>
                <a:tc>
                  <a:txBody>
                    <a:bodyPr/>
                    <a:lstStyle/>
                    <a:p>
                      <a:pPr algn="ctr"/>
                      <a:r>
                        <a:rPr lang="en-US" sz="1600" b="0" dirty="0" smtClean="0"/>
                        <a:t>0.2</a:t>
                      </a:r>
                    </a:p>
                  </a:txBody>
                  <a:tcPr/>
                </a:tc>
                <a:tc>
                  <a:txBody>
                    <a:bodyPr/>
                    <a:lstStyle/>
                    <a:p>
                      <a:pPr algn="ctr"/>
                      <a:r>
                        <a:rPr lang="en-US" sz="1600" b="0" dirty="0" smtClean="0"/>
                        <a:t>Task</a:t>
                      </a:r>
                    </a:p>
                  </a:txBody>
                  <a:tcPr/>
                </a:tc>
              </a:tr>
              <a:tr h="487680">
                <a:tc>
                  <a:txBody>
                    <a:bodyPr/>
                    <a:lstStyle/>
                    <a:p>
                      <a:pPr algn="ctr"/>
                      <a:r>
                        <a:rPr lang="en-US" sz="1600" dirty="0" smtClean="0"/>
                        <a:t>802-Rev</a:t>
                      </a:r>
                    </a:p>
                    <a:p>
                      <a:pPr algn="ctr"/>
                      <a:r>
                        <a:rPr lang="en-US" sz="1600" dirty="0" smtClean="0"/>
                        <a:t>O&amp;A</a:t>
                      </a:r>
                      <a:endParaRPr lang="en-US" sz="1600" dirty="0"/>
                    </a:p>
                  </a:txBody>
                  <a:tcPr/>
                </a:tc>
                <a:tc>
                  <a:txBody>
                    <a:bodyPr/>
                    <a:lstStyle/>
                    <a:p>
                      <a:pPr algn="ctr"/>
                      <a:r>
                        <a:rPr lang="en-US" sz="1600" b="0" dirty="0" smtClean="0"/>
                        <a:t>Overview and Architecture</a:t>
                      </a:r>
                    </a:p>
                  </a:txBody>
                  <a:tcPr/>
                </a:tc>
                <a:tc>
                  <a:txBody>
                    <a:bodyPr/>
                    <a:lstStyle/>
                    <a:p>
                      <a:pPr algn="ctr"/>
                      <a:r>
                        <a:rPr lang="en-US" sz="1600" dirty="0" smtClean="0"/>
                        <a:t>Tony</a:t>
                      </a:r>
                    </a:p>
                    <a:p>
                      <a:pPr algn="ctr"/>
                      <a:r>
                        <a:rPr lang="en-US" sz="1600" dirty="0" err="1" smtClean="0"/>
                        <a:t>Jeffree</a:t>
                      </a:r>
                      <a:endParaRPr lang="en-US" sz="1600" dirty="0" smtClean="0"/>
                    </a:p>
                  </a:txBody>
                  <a:tcPr/>
                </a:tc>
                <a:tc>
                  <a:txBody>
                    <a:bodyPr/>
                    <a:lstStyle/>
                    <a:p>
                      <a:pPr algn="ctr"/>
                      <a:r>
                        <a:rPr lang="en-US" sz="1600" b="0" dirty="0" smtClean="0"/>
                        <a:t>0.0</a:t>
                      </a:r>
                    </a:p>
                  </a:txBody>
                  <a:tcPr/>
                </a:tc>
                <a:tc>
                  <a:txBody>
                    <a:bodyPr/>
                    <a:lstStyle/>
                    <a:p>
                      <a:pPr algn="ctr"/>
                      <a:r>
                        <a:rPr lang="en-US" sz="1600" b="0" dirty="0" smtClean="0"/>
                        <a:t>Task</a:t>
                      </a:r>
                    </a:p>
                  </a:txBody>
                  <a:tcPr/>
                </a:tc>
              </a:tr>
              <a:tr h="441960">
                <a:tc>
                  <a:txBody>
                    <a:bodyPr/>
                    <a:lstStyle/>
                    <a:p>
                      <a:pPr algn="ctr"/>
                      <a:r>
                        <a:rPr lang="en-US" sz="1600" dirty="0" smtClean="0"/>
                        <a:t>802.1H-Rev</a:t>
                      </a:r>
                    </a:p>
                    <a:p>
                      <a:pPr algn="ctr"/>
                      <a:r>
                        <a:rPr lang="en-US" sz="1600" dirty="0" smtClean="0"/>
                        <a:t>Eth</a:t>
                      </a:r>
                      <a:endParaRPr lang="en-US" sz="1600" dirty="0"/>
                    </a:p>
                  </a:txBody>
                  <a:tcPr/>
                </a:tc>
                <a:tc>
                  <a:txBody>
                    <a:bodyPr/>
                    <a:lstStyle/>
                    <a:p>
                      <a:pPr algn="ctr"/>
                      <a:r>
                        <a:rPr lang="en-US" sz="1600" b="0" dirty="0" smtClean="0"/>
                        <a:t>Recommended</a:t>
                      </a:r>
                      <a:r>
                        <a:rPr lang="en-US" sz="1600" b="0" baseline="0" dirty="0" smtClean="0"/>
                        <a:t> Practice for MAC Bridging of Ethernet in LANs</a:t>
                      </a:r>
                      <a:endParaRPr lang="en-US" sz="1600" b="0" dirty="0" smtClean="0"/>
                    </a:p>
                  </a:txBody>
                  <a:tcPr/>
                </a:tc>
                <a:tc>
                  <a:txBody>
                    <a:bodyPr/>
                    <a:lstStyle/>
                    <a:p>
                      <a:pPr algn="ctr"/>
                      <a:r>
                        <a:rPr lang="en-US" sz="1600" dirty="0" err="1" smtClean="0"/>
                        <a:t>Nolish</a:t>
                      </a:r>
                      <a:r>
                        <a:rPr lang="en-US" sz="1600" dirty="0" smtClean="0"/>
                        <a:t>, Wright</a:t>
                      </a:r>
                      <a:endParaRPr lang="en-US" sz="1600" dirty="0"/>
                    </a:p>
                  </a:txBody>
                  <a:tcPr/>
                </a:tc>
                <a:tc>
                  <a:txBody>
                    <a:bodyPr/>
                    <a:lstStyle/>
                    <a:p>
                      <a:pPr algn="ctr"/>
                      <a:r>
                        <a:rPr lang="en-US" sz="1600" b="0" dirty="0" smtClean="0"/>
                        <a:t>0.1</a:t>
                      </a:r>
                    </a:p>
                  </a:txBody>
                  <a:tcPr/>
                </a:tc>
                <a:tc>
                  <a:txBody>
                    <a:bodyPr/>
                    <a:lstStyle/>
                    <a:p>
                      <a:pPr algn="ctr"/>
                      <a:r>
                        <a:rPr lang="en-US" sz="1600" b="0" dirty="0" smtClean="0"/>
                        <a:t>Task</a:t>
                      </a:r>
                    </a:p>
                  </a:txBody>
                  <a:tcPr/>
                </a:tc>
              </a:tr>
              <a:tr h="472440">
                <a:tc>
                  <a:txBody>
                    <a:bodyPr/>
                    <a:lstStyle/>
                    <a:p>
                      <a:pPr algn="ctr"/>
                      <a:r>
                        <a:rPr lang="en-US" sz="1600" dirty="0" smtClean="0"/>
                        <a:t>802.1Q-Rev</a:t>
                      </a:r>
                    </a:p>
                    <a:p>
                      <a:pPr algn="ctr"/>
                      <a:r>
                        <a:rPr lang="en-US" sz="1600" dirty="0" smtClean="0"/>
                        <a:t>VLAN</a:t>
                      </a:r>
                      <a:endParaRPr lang="en-US" sz="1600" dirty="0"/>
                    </a:p>
                  </a:txBody>
                  <a:tcPr/>
                </a:tc>
                <a:tc>
                  <a:txBody>
                    <a:bodyPr/>
                    <a:lstStyle/>
                    <a:p>
                      <a:pPr algn="ctr"/>
                      <a:r>
                        <a:rPr lang="en-US" sz="1600" b="0" dirty="0" smtClean="0"/>
                        <a:t>Virtual Bridged LANs</a:t>
                      </a:r>
                    </a:p>
                  </a:txBody>
                  <a:tcPr/>
                </a:tc>
                <a:tc>
                  <a:txBody>
                    <a:bodyPr/>
                    <a:lstStyle/>
                    <a:p>
                      <a:pPr algn="ctr"/>
                      <a:r>
                        <a:rPr lang="en-US" sz="1600" dirty="0" smtClean="0"/>
                        <a:t>Mick</a:t>
                      </a:r>
                    </a:p>
                    <a:p>
                      <a:pPr algn="ctr"/>
                      <a:r>
                        <a:rPr lang="en-US" sz="1600" dirty="0" smtClean="0"/>
                        <a:t>Seaman</a:t>
                      </a:r>
                      <a:endParaRPr lang="en-US" sz="1600" dirty="0"/>
                    </a:p>
                  </a:txBody>
                  <a:tcPr/>
                </a:tc>
                <a:tc>
                  <a:txBody>
                    <a:bodyPr/>
                    <a:lstStyle/>
                    <a:p>
                      <a:pPr algn="ctr"/>
                      <a:r>
                        <a:rPr lang="en-US" sz="1600" b="0" dirty="0" smtClean="0"/>
                        <a:t>--</a:t>
                      </a:r>
                    </a:p>
                  </a:txBody>
                  <a:tcPr/>
                </a:tc>
                <a:tc>
                  <a:txBody>
                    <a:bodyPr/>
                    <a:lstStyle/>
                    <a:p>
                      <a:pPr algn="ctr"/>
                      <a:r>
                        <a:rPr lang="en-US" sz="1600" b="0" dirty="0" smtClean="0"/>
                        <a:t>--</a:t>
                      </a:r>
                    </a:p>
                  </a:txBody>
                  <a:tcPr/>
                </a:tc>
              </a:tr>
            </a:tbl>
          </a:graphicData>
        </a:graphic>
      </p:graphicFrame>
      <p:sp>
        <p:nvSpPr>
          <p:cNvPr id="4" name="Title 3"/>
          <p:cNvSpPr>
            <a:spLocks noGrp="1"/>
          </p:cNvSpPr>
          <p:nvPr>
            <p:ph type="title"/>
          </p:nvPr>
        </p:nvSpPr>
        <p:spPr>
          <a:xfrm>
            <a:off x="457200" y="76200"/>
            <a:ext cx="8229600" cy="1143000"/>
          </a:xfrm>
        </p:spPr>
        <p:txBody>
          <a:bodyPr/>
          <a:lstStyle/>
          <a:p>
            <a:r>
              <a:rPr lang="en-US" dirty="0" smtClean="0"/>
              <a:t>Interworking Task Group Projects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7811</TotalTime>
  <Words>333</Words>
  <Application>Microsoft Office PowerPoint</Application>
  <PresentationFormat>On-screen Show (4:3)</PresentationFormat>
  <Paragraphs>126</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Preliminary Interworking Agenda</vt:lpstr>
      <vt:lpstr>Interworking Task Group Agenda</vt:lpstr>
      <vt:lpstr>Interworking Task Group Projects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stevehaddock</dc:creator>
  <cp:lastModifiedBy>Stephen Haddock</cp:lastModifiedBy>
  <cp:revision>44</cp:revision>
  <dcterms:created xsi:type="dcterms:W3CDTF">2007-07-16T20:12:27Z</dcterms:created>
  <dcterms:modified xsi:type="dcterms:W3CDTF">2009-03-10T00:04:53Z</dcterms:modified>
</cp:coreProperties>
</file>