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82" r:id="rId6"/>
    <p:sldId id="277"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86" r:id="rId20"/>
    <p:sldId id="285" r:id="rId21"/>
    <p:sldId id="284" r:id="rId22"/>
    <p:sldId id="275" r:id="rId23"/>
    <p:sldId id="279" r:id="rId24"/>
    <p:sldId id="280" r:id="rId25"/>
    <p:sldId id="281" r:id="rId26"/>
    <p:sldId id="276" r:id="rId27"/>
    <p:sldId id="278"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82" autoAdjust="0"/>
  </p:normalViewPr>
  <p:slideViewPr>
    <p:cSldViewPr>
      <p:cViewPr varScale="1">
        <p:scale>
          <a:sx n="57" d="100"/>
          <a:sy n="57" d="100"/>
        </p:scale>
        <p:origin x="-184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4AE0C-29CB-44A6-A244-0B6136935ABC}" type="datetimeFigureOut">
              <a:rPr lang="en-US" smtClean="0"/>
              <a:pPr/>
              <a:t>5/7/2010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076C7-6B64-4DE2-B846-68C5EE51B3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3632066-1525-452C-BC7F-A0762929A314}"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CF9F7E7-BC79-4A82-BFD1-8D2B683EB3B7}" type="slidenum">
              <a:rPr lang="en-US" smtClean="0"/>
              <a:pPr/>
              <a:t>13</a:t>
            </a:fld>
            <a:endParaRPr lang="en-US" smtClean="0"/>
          </a:p>
        </p:txBody>
      </p:sp>
      <p:sp>
        <p:nvSpPr>
          <p:cNvPr id="32771" name="Rectangle 2"/>
          <p:cNvSpPr>
            <a:spLocks noGrp="1" noRot="1" noChangeAspect="1" noChangeArrowheads="1" noTextEdit="1"/>
          </p:cNvSpPr>
          <p:nvPr>
            <p:ph type="sldImg"/>
          </p:nvPr>
        </p:nvSpPr>
        <p:spPr>
          <a:xfrm>
            <a:off x="1141413" y="685800"/>
            <a:ext cx="4573587" cy="3430588"/>
          </a:xfrm>
          <a:ln/>
        </p:spPr>
      </p:sp>
      <p:sp>
        <p:nvSpPr>
          <p:cNvPr id="32772" name="Rectangle 3"/>
          <p:cNvSpPr>
            <a:spLocks noGrp="1" noChangeArrowheads="1"/>
          </p:cNvSpPr>
          <p:nvPr>
            <p:ph type="body" idx="1"/>
          </p:nvPr>
        </p:nvSpPr>
        <p:spPr>
          <a:noFill/>
          <a:ln/>
        </p:spPr>
        <p:txBody>
          <a:bodyPr/>
          <a:lstStyle/>
          <a:p>
            <a:pPr eaLnBrk="1" hangingPunct="1">
              <a:buFontTx/>
              <a:buChar char="•"/>
            </a:pPr>
            <a:r>
              <a:rPr lang="en-US" smtClean="0"/>
              <a:t>The Essentials course aims to help teachers use the power of computer technology to spark student imagination and ultimately move them to greater learning.  Goal is to train classroom teachers how to promote student centered learning and effectively integrate the use of computers into their existing curriculum so that students will increase their learning and achievement.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6772EE3-B80C-4785-95FD-E423846D686D}" type="slidenum">
              <a:rPr lang="en-US" smtClean="0"/>
              <a:pPr/>
              <a:t>14</a:t>
            </a:fld>
            <a:endParaRPr lang="en-US" smtClean="0"/>
          </a:p>
        </p:txBody>
      </p:sp>
      <p:sp>
        <p:nvSpPr>
          <p:cNvPr id="33795" name="Rectangle 2"/>
          <p:cNvSpPr>
            <a:spLocks noGrp="1" noRot="1" noChangeAspect="1" noChangeArrowheads="1" noTextEdit="1"/>
          </p:cNvSpPr>
          <p:nvPr>
            <p:ph type="sldImg"/>
          </p:nvPr>
        </p:nvSpPr>
        <p:spPr>
          <a:xfrm>
            <a:off x="1141413" y="685800"/>
            <a:ext cx="4573587" cy="3430588"/>
          </a:xfrm>
          <a:ln/>
        </p:spPr>
      </p:sp>
      <p:sp>
        <p:nvSpPr>
          <p:cNvPr id="33796" name="Rectangle 3"/>
          <p:cNvSpPr>
            <a:spLocks noGrp="1" noChangeArrowheads="1"/>
          </p:cNvSpPr>
          <p:nvPr>
            <p:ph type="body" idx="1"/>
          </p:nvPr>
        </p:nvSpPr>
        <p:spPr>
          <a:noFill/>
          <a:ln/>
        </p:spPr>
        <p:txBody>
          <a:bodyPr/>
          <a:lstStyle/>
          <a:p>
            <a:pPr eaLnBrk="1" hangingPunct="1">
              <a:buFontTx/>
              <a:buChar char="•"/>
            </a:pPr>
            <a:r>
              <a:rPr lang="en-US" smtClean="0"/>
              <a:t>The course is grounded with strong evaluation tools that can help guide the content and design of all that is taught in the classroom.  Guided by these evaluation tools, teachers can expand the possibilities for learning in the classroom by using the computer for research, publishing, and communication.</a:t>
            </a:r>
          </a:p>
          <a:p>
            <a:pPr eaLnBrk="1" hangingPunct="1">
              <a:buFontTx/>
              <a:buChar char="•"/>
            </a:pPr>
            <a:r>
              <a:rPr lang="en-US" smtClean="0"/>
              <a:t>This evaluation matrix shows the range of student skills and their attributes, in this example focusing on content and presentation skills.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3B5F16D-5387-4E64-B8A3-1068DF254D7F}" type="slidenum">
              <a:rPr lang="en-US" smtClean="0"/>
              <a:pPr/>
              <a:t>16</a:t>
            </a:fld>
            <a:endParaRPr lang="en-US" smtClean="0"/>
          </a:p>
        </p:txBody>
      </p:sp>
      <p:sp>
        <p:nvSpPr>
          <p:cNvPr id="34819" name="Rectangle 2"/>
          <p:cNvSpPr>
            <a:spLocks noGrp="1" noRot="1" noChangeAspect="1" noChangeArrowheads="1" noTextEdit="1"/>
          </p:cNvSpPr>
          <p:nvPr>
            <p:ph type="sldImg"/>
          </p:nvPr>
        </p:nvSpPr>
        <p:spPr>
          <a:xfrm>
            <a:off x="1141413" y="685800"/>
            <a:ext cx="4573587" cy="3430588"/>
          </a:xfrm>
          <a:ln/>
        </p:spPr>
      </p:sp>
      <p:sp>
        <p:nvSpPr>
          <p:cNvPr id="34820" name="Rectangle 3"/>
          <p:cNvSpPr>
            <a:spLocks noGrp="1" noChangeArrowheads="1"/>
          </p:cNvSpPr>
          <p:nvPr>
            <p:ph type="body" idx="1"/>
          </p:nvPr>
        </p:nvSpPr>
        <p:spPr>
          <a:noFill/>
          <a:ln/>
        </p:spPr>
        <p:txBody>
          <a:bodyPr/>
          <a:lstStyle/>
          <a:p>
            <a:pPr eaLnBrk="1" hangingPunct="1"/>
            <a:r>
              <a:rPr lang="en-US" dirty="0" smtClean="0"/>
              <a:t>Thinking with Technology helps teachers learn how to integrate into their curriculum </a:t>
            </a:r>
            <a:r>
              <a:rPr lang="en-US" b="1" dirty="0" smtClean="0"/>
              <a:t>unique online thinking tools </a:t>
            </a:r>
            <a:r>
              <a:rPr lang="en-US" dirty="0" smtClean="0"/>
              <a:t>that are </a:t>
            </a:r>
            <a:r>
              <a:rPr lang="en-US" b="1" dirty="0" smtClean="0"/>
              <a:t>designed for students to visually represent their understanding of complex and interconnected issues.</a:t>
            </a:r>
          </a:p>
          <a:p>
            <a:pPr eaLnBrk="1" hangingPunct="1"/>
            <a:r>
              <a:rPr lang="en-US" dirty="0" smtClean="0"/>
              <a:t>Here teachers use online tools that have students prioritize and compare lists, investigate cause and effect relationships, and build well-structured arguments.</a:t>
            </a:r>
          </a:p>
          <a:p>
            <a:pPr eaLnBrk="1" hangingPunct="1"/>
            <a:r>
              <a:rPr lang="en-US" dirty="0" smtClean="0"/>
              <a:t>Teachers learn instructional strategies for addressing and assessing thinking skills using technology to increase opportunities for effective student collaboration, student-teacher interactions, and the inquiry process.</a:t>
            </a:r>
          </a:p>
          <a:p>
            <a:pPr eaLnBrk="1" hangingPunct="1"/>
            <a:r>
              <a:rPr lang="en-US" dirty="0" smtClean="0"/>
              <a:t>Teachers create a unit plan and sample projects that are aligned to their state standards and support a project approach to learning and authentic inquiry.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560E7C7D-9E12-4B3A-A102-45F1D17C819A}"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BA07A52-2CF5-4AA1-9C68-CD6935239344}" type="slidenum">
              <a:rPr lang="en-US" smtClean="0"/>
              <a:pPr/>
              <a:t>19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EB28A8A-27D0-4278-86CA-A640C8006511}" type="slidenum">
              <a:rPr lang="en-US" smtClean="0"/>
              <a:pPr/>
              <a:t>20</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&gt;&gt; </a:t>
            </a:r>
            <a:r>
              <a:rPr lang="en-US" u="sng" smtClean="0"/>
              <a:t>Launch the course</a:t>
            </a:r>
            <a:r>
              <a:rPr lang="en-US" smtClean="0"/>
              <a:t> and show the </a:t>
            </a:r>
            <a:r>
              <a:rPr lang="en-US" b="1" smtClean="0"/>
              <a:t>Orientation</a:t>
            </a:r>
            <a:r>
              <a:rPr lang="en-US" smtClean="0"/>
              <a:t> and scroll through the </a:t>
            </a:r>
            <a:r>
              <a:rPr lang="en-US" b="1" smtClean="0"/>
              <a:t>Introduction</a:t>
            </a:r>
            <a:r>
              <a:rPr lang="en-US" smtClean="0"/>
              <a:t>. </a:t>
            </a:r>
          </a:p>
          <a:p>
            <a:pPr eaLnBrk="1" hangingPunct="1"/>
            <a:endParaRPr lang="en-US" smtClean="0"/>
          </a:p>
          <a:p>
            <a:pPr eaLnBrk="1" hangingPunct="1"/>
            <a:r>
              <a:rPr lang="en-US" b="1" smtClean="0"/>
              <a:t>[TO PRESENTER: If you have time, do one activity</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DE183B7-7A9C-4ECE-B696-44574EE03982}" type="slidenum">
              <a:rPr lang="en-US" smtClean="0"/>
              <a:pPr/>
              <a:t>21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&gt;&gt; </a:t>
            </a:r>
            <a:r>
              <a:rPr lang="en-US" u="sng" smtClean="0"/>
              <a:t>Launch the course</a:t>
            </a:r>
            <a:r>
              <a:rPr lang="en-US" smtClean="0"/>
              <a:t> and show the </a:t>
            </a:r>
            <a:r>
              <a:rPr lang="en-US" b="1" smtClean="0"/>
              <a:t>Orientation</a:t>
            </a:r>
            <a:r>
              <a:rPr lang="en-US" smtClean="0"/>
              <a:t> and scroll through the </a:t>
            </a:r>
            <a:r>
              <a:rPr lang="en-US" b="1" smtClean="0"/>
              <a:t>Introduction</a:t>
            </a:r>
            <a:r>
              <a:rPr lang="en-US" smtClean="0"/>
              <a:t>. </a:t>
            </a:r>
          </a:p>
          <a:p>
            <a:pPr eaLnBrk="1" hangingPunct="1"/>
            <a:endParaRPr lang="en-US" smtClean="0"/>
          </a:p>
          <a:p>
            <a:pPr eaLnBrk="1" hangingPunct="1"/>
            <a:r>
              <a:rPr lang="en-US" b="1" smtClean="0"/>
              <a:t>[TO PRESENTER: If you have time, do one activity:</a:t>
            </a:r>
            <a:r>
              <a:rPr lang="en-US" smtClean="0"/>
              <a:t> A good one is Module 1: Lesson 2 (PBL Benefits, Misconceptions &amp; Challenges: Maria’s advice to Abe). You can jump straight into an activity (you probably know this) by clicking the Menu button at the bottom of the page, then select (this one is </a:t>
            </a:r>
            <a:r>
              <a:rPr lang="en-US" b="1" smtClean="0">
                <a:solidFill>
                  <a:srgbClr val="C00000"/>
                </a:solidFill>
              </a:rPr>
              <a:t>Mod 1, Lesson 2, activity 3</a:t>
            </a:r>
            <a:r>
              <a:rPr lang="en-US" smtClean="0"/>
              <a:t>)]</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ED5A2BE3-E0E8-4264-80C3-966086ED137C}" type="slidenum">
              <a:rPr lang="en-US" smtClean="0"/>
              <a:pPr/>
              <a:t>26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marL="0" indent="0" eaLnBrk="1" hangingPunct="1">
              <a:spcBef>
                <a:spcPts val="600"/>
              </a:spcBef>
              <a:spcAft>
                <a:spcPts val="600"/>
              </a:spcAft>
              <a:defRPr/>
            </a:pPr>
            <a:r>
              <a:rPr lang="en-US" sz="1200" b="0" kern="1200" dirty="0" smtClean="0">
                <a:solidFill>
                  <a:schemeClr val="tx1"/>
                </a:solidFill>
                <a:latin typeface="+mn-lt"/>
                <a:ea typeface="+mn-ea"/>
                <a:cs typeface="Arial" charset="0"/>
              </a:rPr>
              <a:t>Intel’s sustained philanthropic commitment delivers programs that improve teaching and learning through the effective use of technology; advance math, science, and engineering education; and enable cutting-edge research </a:t>
            </a:r>
          </a:p>
          <a:p>
            <a:pPr marL="112713" indent="-112713" eaLnBrk="1" hangingPunct="1">
              <a:spcBef>
                <a:spcPts val="600"/>
              </a:spcBef>
              <a:spcAft>
                <a:spcPts val="600"/>
              </a:spcAft>
              <a:buFont typeface="Arial" pitchFamily="34" charset="0"/>
              <a:buChar char="•"/>
              <a:defRPr/>
            </a:pPr>
            <a:r>
              <a:rPr lang="en-US" sz="1200" b="0" kern="1200" dirty="0" smtClean="0">
                <a:solidFill>
                  <a:schemeClr val="tx1"/>
                </a:solidFill>
                <a:latin typeface="+mn-lt"/>
                <a:ea typeface="+mn-ea"/>
                <a:cs typeface="Arial" charset="0"/>
              </a:rPr>
              <a:t>Intel helps education leaders build a more competitive future by using technology to support new teaching and learning methods.  Technology-based 21st century education represents a transformation of the education experience that will in turn transform lives</a:t>
            </a:r>
          </a:p>
          <a:p>
            <a:pPr marL="112713" indent="-112713" eaLnBrk="1" hangingPunct="1">
              <a:spcBef>
                <a:spcPts val="600"/>
              </a:spcBef>
              <a:spcAft>
                <a:spcPts val="600"/>
              </a:spcAft>
              <a:buFont typeface="Arial" pitchFamily="34" charset="0"/>
              <a:buChar char="•"/>
              <a:defRPr/>
            </a:pPr>
            <a:r>
              <a:rPr lang="en-US" sz="1200" b="0" kern="1200" dirty="0" smtClean="0">
                <a:solidFill>
                  <a:schemeClr val="tx1"/>
                </a:solidFill>
                <a:latin typeface="+mn-lt"/>
                <a:ea typeface="+mn-ea"/>
                <a:cs typeface="Arial" charset="0"/>
              </a:rPr>
              <a:t>Intel aims to better equip teachers to help students to develop the technology literacy, critical-thinking, problem-solving and collaboration skills needed for success.</a:t>
            </a:r>
          </a:p>
          <a:p>
            <a:endParaRPr lang="en-US" dirty="0" smtClean="0"/>
          </a:p>
        </p:txBody>
      </p:sp>
      <p:sp>
        <p:nvSpPr>
          <p:cNvPr id="23556" name="Slide Number Placeholder 3"/>
          <p:cNvSpPr>
            <a:spLocks noGrp="1"/>
          </p:cNvSpPr>
          <p:nvPr>
            <p:ph type="sldNum" sz="quarter" idx="5"/>
          </p:nvPr>
        </p:nvSpPr>
        <p:spPr>
          <a:noFill/>
        </p:spPr>
        <p:txBody>
          <a:bodyPr/>
          <a:lstStyle/>
          <a:p>
            <a:fld id="{6466310E-CB92-4BD4-9267-1AE8F7D1CE03}" type="slidenum">
              <a:rPr lang="en-US" smtClean="0"/>
              <a:pPr/>
              <a:t>27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545FAF1-311F-4EAF-AE4B-10ED66FA9B69}" type="slidenum">
              <a:rPr lang="en-US" smtClean="0"/>
              <a:pPr/>
              <a:t>28</a:t>
            </a:fld>
            <a:endParaRPr lang="en-US" smtClean="0"/>
          </a:p>
        </p:txBody>
      </p:sp>
      <p:sp>
        <p:nvSpPr>
          <p:cNvPr id="47107" name="Rectangle 2"/>
          <p:cNvSpPr>
            <a:spLocks noGrp="1" noRot="1" noChangeAspect="1" noChangeArrowheads="1" noTextEdit="1"/>
          </p:cNvSpPr>
          <p:nvPr>
            <p:ph type="sldImg"/>
          </p:nvPr>
        </p:nvSpPr>
        <p:spPr>
          <a:xfrm>
            <a:off x="1143000" y="685800"/>
            <a:ext cx="4572000" cy="3430588"/>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3463A48-12E4-4E85-8A79-FFCF546F3A8C}" type="slidenum">
              <a:rPr lang="en-US" smtClean="0"/>
              <a:pPr/>
              <a:t>2</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939D2CA-00D7-41B5-B779-5A679E635F19}" type="slidenum">
              <a:rPr lang="en-US" smtClean="0"/>
              <a:pPr/>
              <a:t>3</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Tx/>
              <a:buChar char="•"/>
            </a:pPr>
            <a:r>
              <a:rPr lang="en-US" dirty="0" smtClean="0"/>
              <a:t>We strive to work together with educators and governments around the world to improve teaching and learning. We collaborate with governments, educators and leading institutions in every community in which we have a presence.</a:t>
            </a:r>
          </a:p>
          <a:p>
            <a:pPr eaLnBrk="1" hangingPunct="1">
              <a:buFontTx/>
              <a:buChar char="•"/>
            </a:pPr>
            <a:r>
              <a:rPr lang="en-US" dirty="0" smtClean="0"/>
              <a:t>We also recognize the expertise and reach of multilateral development organizations like UNESCO.  In November 2004, we signed an MOU with UNESCO around the creation of a worldwide framework for teacher training in the use of ICT to build 21</a:t>
            </a:r>
            <a:r>
              <a:rPr lang="en-US" baseline="30000" dirty="0" smtClean="0"/>
              <a:t>st</a:t>
            </a:r>
            <a:r>
              <a:rPr lang="en-US" dirty="0" smtClean="0"/>
              <a:t> century skills in today’s students.  </a:t>
            </a:r>
          </a:p>
          <a:p>
            <a:pPr eaLnBrk="1" hangingPunct="1">
              <a:buFontTx/>
              <a:buChar char="•"/>
            </a:pPr>
            <a:r>
              <a:rPr lang="en-US" dirty="0" smtClean="0"/>
              <a:t>We recognize that educators are the key to improving how students learn, thus the Intel® Education Initiative offers programs in collaboration with these educators.</a:t>
            </a:r>
          </a:p>
          <a:p>
            <a:pPr eaLnBrk="1" hangingPunct="1">
              <a:buFontTx/>
              <a:buChar char="•"/>
            </a:pPr>
            <a:r>
              <a:rPr lang="en-US" dirty="0" smtClean="0"/>
              <a:t>Creating localized programs is critical to the success of an international initiative.  So while our programs and resources are available in more than 60 countries, they are localized to meet the language and cultural needs of each community.</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4F8AC8C-F713-43FC-BEBF-770A5FF628AB}" type="slidenum">
              <a:rPr lang="en-US" smtClean="0"/>
              <a:pPr/>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a:buFontTx/>
              <a:buChar char="•"/>
            </a:pPr>
            <a:r>
              <a:rPr lang="en-US" altLang="ja-JP" dirty="0" smtClean="0"/>
              <a:t>Independent evaluation results show that the program is having a measurable impact. Find this and other 3</a:t>
            </a:r>
            <a:r>
              <a:rPr lang="en-US" altLang="ja-JP" baseline="30000" dirty="0" smtClean="0"/>
              <a:t>rd</a:t>
            </a:r>
            <a:r>
              <a:rPr lang="en-US" altLang="ja-JP" dirty="0" smtClean="0"/>
              <a:t> party evaluation</a:t>
            </a:r>
            <a:r>
              <a:rPr lang="en-US" altLang="ja-JP" baseline="0" dirty="0" smtClean="0"/>
              <a:t> reports on the Intel Education Evaluation Site, accessible from </a:t>
            </a:r>
            <a:r>
              <a:rPr lang="en-US" altLang="ja-JP" u="sng" baseline="0" dirty="0" smtClean="0"/>
              <a:t>www.intel.com/education/k12</a:t>
            </a:r>
            <a:r>
              <a:rPr lang="en-US" altLang="ja-JP" baseline="0" dirty="0" smtClean="0"/>
              <a:t> </a:t>
            </a:r>
            <a:endParaRPr lang="en-US" sz="1600" dirty="0" smtClean="0"/>
          </a:p>
          <a:p>
            <a:pPr>
              <a:buFontTx/>
              <a:buChar char="•"/>
            </a:pPr>
            <a:r>
              <a:rPr lang="en-US" sz="1600" dirty="0" smtClean="0"/>
              <a:t>Globally, the program has strong success rates across four indicators. </a:t>
            </a:r>
          </a:p>
          <a:p>
            <a:pPr lvl="1"/>
            <a:r>
              <a:rPr lang="en-US" sz="900" dirty="0" smtClean="0">
                <a:solidFill>
                  <a:srgbClr val="FFFFFF"/>
                </a:solidFill>
              </a:rPr>
              <a:t>91% of teachers said students were “motivated and involved in the lesson” </a:t>
            </a:r>
          </a:p>
          <a:p>
            <a:pPr lvl="1"/>
            <a:r>
              <a:rPr lang="en-US" sz="900" dirty="0" smtClean="0">
                <a:solidFill>
                  <a:srgbClr val="FFFFFF"/>
                </a:solidFill>
              </a:rPr>
              <a:t>81% of teachers reported that “student projects showed more in-depth understanding” than other, comparable work</a:t>
            </a:r>
          </a:p>
          <a:p>
            <a:pPr lvl="1"/>
            <a:r>
              <a:rPr lang="en-US" sz="900" dirty="0" smtClean="0">
                <a:solidFill>
                  <a:srgbClr val="FFFFFF"/>
                </a:solidFill>
              </a:rPr>
              <a:t>75% of teachers integrate technology in new ways after the training</a:t>
            </a:r>
            <a:r>
              <a:rPr lang="en-US" dirty="0" smtClean="0"/>
              <a:t> </a:t>
            </a:r>
          </a:p>
          <a:p>
            <a:pPr lvl="1"/>
            <a:r>
              <a:rPr lang="en-US" sz="900" dirty="0" smtClean="0">
                <a:solidFill>
                  <a:srgbClr val="FFFFFF"/>
                </a:solidFill>
              </a:rPr>
              <a:t>61% of teachers increase their use of project-based approaches in their teaching</a:t>
            </a:r>
            <a:endParaRPr lang="en-US" sz="900" dirty="0" smtClean="0"/>
          </a:p>
          <a:p>
            <a:pPr lvl="1"/>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E55186C1-D639-48A0-91B4-EF8CAF3FBB3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44588" y="685800"/>
            <a:ext cx="4570412" cy="3429000"/>
          </a:xfrm>
          <a:ln/>
        </p:spPr>
      </p:sp>
      <p:sp>
        <p:nvSpPr>
          <p:cNvPr id="17411" name="Rectangle 3"/>
          <p:cNvSpPr>
            <a:spLocks noGrp="1" noChangeArrowheads="1"/>
          </p:cNvSpPr>
          <p:nvPr>
            <p:ph type="body" idx="1"/>
          </p:nvPr>
        </p:nvSpPr>
        <p:spPr>
          <a:xfrm>
            <a:off x="915133" y="4342141"/>
            <a:ext cx="5027734" cy="4115430"/>
          </a:xfrm>
          <a:noFill/>
          <a:ln/>
        </p:spPr>
        <p:txBody>
          <a:bodyPr/>
          <a:lstStyle/>
          <a:p>
            <a:pPr eaLnBrk="1" hangingPunct="1">
              <a:lnSpc>
                <a:spcPct val="80000"/>
              </a:lnSpc>
            </a:pPr>
            <a:endParaRPr lang="en-US" altLang="ja-JP" sz="8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C244A55D-DFE3-4CE5-8A08-79579106B9C5}"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7E9D6192-15C0-4387-A12D-ABCF3C523E8A}"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BC331E65-D3FA-4505-8964-C5A4902A5711}"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860A8"/>
        </a:solidFill>
        <a:effectLst/>
      </p:bgPr>
    </p:bg>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1055688" y="6242050"/>
            <a:ext cx="7707312" cy="400110"/>
          </a:xfrm>
          <a:prstGeom prst="rect">
            <a:avLst/>
          </a:prstGeom>
          <a:noFill/>
          <a:ln w="50800" algn="ctr">
            <a:noFill/>
            <a:miter lim="800000"/>
            <a:headEnd/>
            <a:tailEnd/>
          </a:ln>
          <a:effectLst/>
        </p:spPr>
        <p:txBody>
          <a:bodyPr wrap="square" lIns="0" tIns="0" rIns="0" bIns="0">
            <a:spAutoFit/>
          </a:bodyPr>
          <a:lstStyle/>
          <a:p>
            <a:pPr>
              <a:spcAft>
                <a:spcPts val="600"/>
              </a:spcAft>
              <a:defRPr/>
            </a:pPr>
            <a:r>
              <a:rPr lang="en-US" sz="700" dirty="0"/>
              <a:t>Programs of the Intel Education Initiative are funded by the Intel Foundation and Intel Corporation. </a:t>
            </a:r>
          </a:p>
          <a:p>
            <a:pPr>
              <a:spcAft>
                <a:spcPts val="1600"/>
              </a:spcAft>
              <a:defRPr/>
            </a:pPr>
            <a:r>
              <a:rPr lang="en-US" sz="700" dirty="0"/>
              <a:t>Copyright © </a:t>
            </a:r>
            <a:r>
              <a:rPr lang="en-US" sz="700" dirty="0" smtClean="0"/>
              <a:t>2010 </a:t>
            </a:r>
            <a:r>
              <a:rPr lang="en-US" sz="700" dirty="0"/>
              <a:t>Intel Corporation. All rights reserved. Intel and Intel Education are trademarks or registered trademarks of Intel Corporation or its subsidiaries in the United States and other countries. *Other names and brands may be claimed as the property of others.</a:t>
            </a:r>
            <a:endParaRPr lang="en-US" sz="1600" dirty="0">
              <a:solidFill>
                <a:schemeClr val="bg1"/>
              </a:solidFill>
            </a:endParaRPr>
          </a:p>
        </p:txBody>
      </p:sp>
      <p:sp>
        <p:nvSpPr>
          <p:cNvPr id="4098" name="Rectangle 2"/>
          <p:cNvSpPr>
            <a:spLocks noGrp="1" noChangeArrowheads="1"/>
          </p:cNvSpPr>
          <p:nvPr>
            <p:ph type="ctrTitle"/>
          </p:nvPr>
        </p:nvSpPr>
        <p:spPr>
          <a:xfrm>
            <a:off x="914400" y="2286000"/>
            <a:ext cx="7772400" cy="1143000"/>
          </a:xfrm>
        </p:spPr>
        <p:txBody>
          <a:bodyPr anchor="b"/>
          <a:lstStyle>
            <a:lvl1pPr algn="r">
              <a:defRPr sz="3600">
                <a:solidFill>
                  <a:srgbClr val="FFFFFF"/>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914400" y="3429000"/>
            <a:ext cx="7772400" cy="1428750"/>
          </a:xfrm>
        </p:spPr>
        <p:txBody>
          <a:bodyPr/>
          <a:lstStyle>
            <a:lvl1pPr algn="r">
              <a:defRPr sz="3600">
                <a:solidFill>
                  <a:srgbClr val="FFFFFF"/>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273050"/>
            <a:ext cx="2058987" cy="5441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3050"/>
            <a:ext cx="6026150"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9788" y="1371600"/>
            <a:ext cx="4043362"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371600"/>
            <a:ext cx="8237537" cy="4343400"/>
          </a:xfrm>
        </p:spPr>
        <p:txBody>
          <a:bodyPr/>
          <a:lstStyle/>
          <a:p>
            <a:pPr lvl="0"/>
            <a:r>
              <a:rPr lang="en-US" noProof="0" smtClean="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1600"/>
            <a:ext cx="4041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371600"/>
            <a:ext cx="4043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6DFE8DF-266D-4C40-B6BE-438B5D546F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grayWhite">
          <a:xfrm>
            <a:off x="3175" y="6029325"/>
            <a:ext cx="9140825" cy="828675"/>
          </a:xfrm>
          <a:prstGeom prst="rect">
            <a:avLst/>
          </a:prstGeom>
          <a:solidFill>
            <a:srgbClr val="0860A8"/>
          </a:solidFill>
          <a:ln w="9525">
            <a:noFill/>
            <a:miter lim="800000"/>
            <a:headEnd/>
            <a:tailEnd/>
          </a:ln>
          <a:effectLst/>
        </p:spPr>
        <p:txBody>
          <a:bodyPr wrap="none" anchor="ctr"/>
          <a:lstStyle/>
          <a:p>
            <a:pPr>
              <a:defRPr/>
            </a:pPr>
            <a:endParaRPr lang="en-US"/>
          </a:p>
        </p:txBody>
      </p:sp>
      <p:sp>
        <p:nvSpPr>
          <p:cNvPr id="2051" name="Rectangle 2"/>
          <p:cNvSpPr>
            <a:spLocks noGrp="1" noChangeArrowheads="1"/>
          </p:cNvSpPr>
          <p:nvPr>
            <p:ph type="title"/>
          </p:nvPr>
        </p:nvSpPr>
        <p:spPr bwMode="auto">
          <a:xfrm>
            <a:off x="455613" y="273050"/>
            <a:ext cx="8237537" cy="889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5613" y="1371600"/>
            <a:ext cx="8237537"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55613" y="6357938"/>
            <a:ext cx="415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b="1">
                <a:solidFill>
                  <a:srgbClr val="FFFFFF"/>
                </a:solidFill>
              </a:defRPr>
            </a:lvl1pPr>
          </a:lstStyle>
          <a:p>
            <a:fld id="{56DFE8DF-266D-4C40-B6BE-438B5D546FCE}" type="slidenum">
              <a:rPr lang="en-US" smtClean="0"/>
              <a:pPr/>
              <a:t>‹#›</a:t>
            </a:fld>
            <a:endParaRPr lang="en-US"/>
          </a:p>
        </p:txBody>
      </p:sp>
      <p:sp>
        <p:nvSpPr>
          <p:cNvPr id="1052" name="Text Box 28"/>
          <p:cNvSpPr txBox="1">
            <a:spLocks noChangeArrowheads="1"/>
          </p:cNvSpPr>
          <p:nvPr/>
        </p:nvSpPr>
        <p:spPr bwMode="auto">
          <a:xfrm>
            <a:off x="1055688" y="6254750"/>
            <a:ext cx="6411912" cy="400110"/>
          </a:xfrm>
          <a:prstGeom prst="rect">
            <a:avLst/>
          </a:prstGeom>
          <a:noFill/>
          <a:ln w="50800" algn="ctr">
            <a:noFill/>
            <a:miter lim="800000"/>
            <a:headEnd/>
            <a:tailEnd/>
          </a:ln>
          <a:effectLst/>
        </p:spPr>
        <p:txBody>
          <a:bodyPr wrap="square" lIns="0" tIns="0" rIns="0" bIns="0">
            <a:spAutoFit/>
          </a:bodyPr>
          <a:lstStyle/>
          <a:p>
            <a:pPr>
              <a:spcAft>
                <a:spcPts val="600"/>
              </a:spcAft>
              <a:defRPr/>
            </a:pPr>
            <a:r>
              <a:rPr lang="en-US" sz="700" dirty="0"/>
              <a:t>Programs of the Intel Education Initiative are funded by the Intel Foundation and Intel Corporation. </a:t>
            </a:r>
          </a:p>
          <a:p>
            <a:pPr>
              <a:spcAft>
                <a:spcPts val="1600"/>
              </a:spcAft>
              <a:defRPr/>
            </a:pPr>
            <a:r>
              <a:rPr lang="en-US" sz="700" dirty="0"/>
              <a:t>Copyright © </a:t>
            </a:r>
            <a:r>
              <a:rPr lang="en-US" sz="700" dirty="0" smtClean="0"/>
              <a:t>2010 </a:t>
            </a:r>
            <a:r>
              <a:rPr lang="en-US" sz="700" dirty="0"/>
              <a:t>Intel Corporation. All rights reserved. Intel and Intel Education are trademarks or registered trademarks of Intel Corporation or its subsidiaries in the United States and other countries. *Other names and brands may be claimed as the property of others.</a:t>
            </a:r>
            <a:endParaRPr lang="en-US" sz="1600" dirty="0">
              <a:solidFill>
                <a:schemeClr val="bg1"/>
              </a:solidFill>
            </a:endParaRPr>
          </a:p>
        </p:txBody>
      </p:sp>
      <p:pic>
        <p:nvPicPr>
          <p:cNvPr id="2055" name="Picture 7" descr="intel_wht_100.png"/>
          <p:cNvPicPr>
            <a:picLocks noChangeAspect="1"/>
          </p:cNvPicPr>
          <p:nvPr/>
        </p:nvPicPr>
        <p:blipFill>
          <a:blip r:embed="rId15" cstate="print"/>
          <a:srcRect/>
          <a:stretch>
            <a:fillRect/>
          </a:stretch>
        </p:blipFill>
        <p:spPr bwMode="auto">
          <a:xfrm>
            <a:off x="7632700" y="6051550"/>
            <a:ext cx="1062038" cy="8064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34" charset="0"/>
        </a:defRPr>
      </a:lvl2pPr>
      <a:lvl3pPr algn="l" rtl="0" eaLnBrk="1" fontAlgn="base" hangingPunct="1">
        <a:spcBef>
          <a:spcPct val="0"/>
        </a:spcBef>
        <a:spcAft>
          <a:spcPct val="0"/>
        </a:spcAft>
        <a:defRPr sz="2600" b="1">
          <a:solidFill>
            <a:schemeClr val="tx1"/>
          </a:solidFill>
          <a:latin typeface="Verdana" pitchFamily="34" charset="0"/>
        </a:defRPr>
      </a:lvl3pPr>
      <a:lvl4pPr algn="l" rtl="0" eaLnBrk="1" fontAlgn="base" hangingPunct="1">
        <a:spcBef>
          <a:spcPct val="0"/>
        </a:spcBef>
        <a:spcAft>
          <a:spcPct val="0"/>
        </a:spcAft>
        <a:defRPr sz="2600" b="1">
          <a:solidFill>
            <a:schemeClr val="tx1"/>
          </a:solidFill>
          <a:latin typeface="Verdana" pitchFamily="34" charset="0"/>
        </a:defRPr>
      </a:lvl4pPr>
      <a:lvl5pPr algn="l" rtl="0" eaLnBrk="1" fontAlgn="base" hangingPunct="1">
        <a:spcBef>
          <a:spcPct val="0"/>
        </a:spcBef>
        <a:spcAft>
          <a:spcPct val="0"/>
        </a:spcAft>
        <a:defRPr sz="2600" b="1">
          <a:solidFill>
            <a:schemeClr val="tx1"/>
          </a:solidFill>
          <a:latin typeface="Verdana" pitchFamily="34" charset="0"/>
        </a:defRPr>
      </a:lvl5pPr>
      <a:lvl6pPr marL="457200" algn="l" rtl="0" eaLnBrk="1" fontAlgn="base" hangingPunct="1">
        <a:spcBef>
          <a:spcPct val="0"/>
        </a:spcBef>
        <a:spcAft>
          <a:spcPct val="0"/>
        </a:spcAft>
        <a:defRPr sz="2600" b="1">
          <a:solidFill>
            <a:schemeClr val="tx1"/>
          </a:solidFill>
          <a:latin typeface="Verdana" pitchFamily="34" charset="0"/>
        </a:defRPr>
      </a:lvl6pPr>
      <a:lvl7pPr marL="914400" algn="l" rtl="0" eaLnBrk="1" fontAlgn="base" hangingPunct="1">
        <a:spcBef>
          <a:spcPct val="0"/>
        </a:spcBef>
        <a:spcAft>
          <a:spcPct val="0"/>
        </a:spcAft>
        <a:defRPr sz="2600" b="1">
          <a:solidFill>
            <a:schemeClr val="tx1"/>
          </a:solidFill>
          <a:latin typeface="Verdana" pitchFamily="34" charset="0"/>
        </a:defRPr>
      </a:lvl7pPr>
      <a:lvl8pPr marL="1371600" algn="l" rtl="0" eaLnBrk="1" fontAlgn="base" hangingPunct="1">
        <a:spcBef>
          <a:spcPct val="0"/>
        </a:spcBef>
        <a:spcAft>
          <a:spcPct val="0"/>
        </a:spcAft>
        <a:defRPr sz="2600" b="1">
          <a:solidFill>
            <a:schemeClr val="tx1"/>
          </a:solidFill>
          <a:latin typeface="Verdana" pitchFamily="34" charset="0"/>
        </a:defRPr>
      </a:lvl8pPr>
      <a:lvl9pPr marL="1828800" algn="l" rtl="0" eaLnBrk="1" fontAlgn="base" hangingPunct="1">
        <a:spcBef>
          <a:spcPct val="0"/>
        </a:spcBef>
        <a:spcAft>
          <a:spcPct val="0"/>
        </a:spcAft>
        <a:defRPr sz="2600" b="1">
          <a:solidFill>
            <a:schemeClr val="tx1"/>
          </a:solidFill>
          <a:latin typeface="Verdana" pitchFamily="34" charset="0"/>
        </a:defRPr>
      </a:lvl9pPr>
    </p:titleStyle>
    <p:bodyStyle>
      <a:lvl1pPr marL="342900" indent="-342900" algn="l" rtl="0" eaLnBrk="1" fontAlgn="base" hangingPunct="1">
        <a:spcBef>
          <a:spcPct val="60000"/>
        </a:spcBef>
        <a:spcAft>
          <a:spcPct val="0"/>
        </a:spcAft>
        <a:buChar char="•"/>
        <a:defRPr sz="3200">
          <a:solidFill>
            <a:schemeClr val="tx1"/>
          </a:solidFill>
          <a:latin typeface="+mn-lt"/>
          <a:ea typeface="+mn-ea"/>
          <a:cs typeface="+mn-cs"/>
        </a:defRPr>
      </a:lvl1pPr>
      <a:lvl2pPr marL="246063" indent="-244475" algn="l" rtl="0" eaLnBrk="1" fontAlgn="base" hangingPunct="1">
        <a:spcBef>
          <a:spcPct val="40000"/>
        </a:spcBef>
        <a:spcAft>
          <a:spcPct val="0"/>
        </a:spcAft>
        <a:buSzPct val="125000"/>
        <a:buFont typeface="Times" charset="0"/>
        <a:buChar char="•"/>
        <a:defRPr sz="2800">
          <a:solidFill>
            <a:schemeClr val="tx1"/>
          </a:solidFill>
          <a:latin typeface="+mn-lt"/>
        </a:defRPr>
      </a:lvl2pPr>
      <a:lvl3pPr marL="571500" indent="-323850" algn="l" rtl="0" eaLnBrk="1" fontAlgn="base" hangingPunct="1">
        <a:spcBef>
          <a:spcPct val="20000"/>
        </a:spcBef>
        <a:spcAft>
          <a:spcPct val="0"/>
        </a:spcAft>
        <a:buChar char="–"/>
        <a:defRPr sz="1600">
          <a:solidFill>
            <a:schemeClr val="tx1"/>
          </a:solidFill>
          <a:latin typeface="+mn-lt"/>
        </a:defRPr>
      </a:lvl3pPr>
      <a:lvl4pPr marL="725488" indent="-152400" algn="l" rtl="0" eaLnBrk="1" fontAlgn="base" hangingPunct="1">
        <a:spcBef>
          <a:spcPct val="20000"/>
        </a:spcBef>
        <a:spcAft>
          <a:spcPct val="0"/>
        </a:spcAft>
        <a:buFont typeface="Times" charset="0"/>
        <a:buChar char="•"/>
        <a:defRPr sz="1600">
          <a:solidFill>
            <a:schemeClr val="tx1"/>
          </a:solidFill>
          <a:latin typeface="+mn-lt"/>
        </a:defRPr>
      </a:lvl4pPr>
      <a:lvl5pPr marL="1136650" indent="-409575" algn="l" rtl="0" eaLnBrk="1" fontAlgn="base" hangingPunct="1">
        <a:spcBef>
          <a:spcPct val="20000"/>
        </a:spcBef>
        <a:spcAft>
          <a:spcPct val="0"/>
        </a:spcAft>
        <a:buChar char="–"/>
        <a:defRPr sz="1600">
          <a:solidFill>
            <a:schemeClr val="tx1"/>
          </a:solidFill>
          <a:latin typeface="+mn-lt"/>
        </a:defRPr>
      </a:lvl5pPr>
      <a:lvl6pPr marL="1593850" indent="-409575" algn="l" rtl="0" eaLnBrk="1" fontAlgn="base" hangingPunct="1">
        <a:spcBef>
          <a:spcPct val="20000"/>
        </a:spcBef>
        <a:spcAft>
          <a:spcPct val="0"/>
        </a:spcAft>
        <a:buChar char="–"/>
        <a:defRPr sz="1600">
          <a:solidFill>
            <a:schemeClr val="tx1"/>
          </a:solidFill>
          <a:latin typeface="+mn-lt"/>
        </a:defRPr>
      </a:lvl6pPr>
      <a:lvl7pPr marL="2051050" indent="-409575" algn="l" rtl="0" eaLnBrk="1" fontAlgn="base" hangingPunct="1">
        <a:spcBef>
          <a:spcPct val="20000"/>
        </a:spcBef>
        <a:spcAft>
          <a:spcPct val="0"/>
        </a:spcAft>
        <a:buChar char="–"/>
        <a:defRPr sz="1600">
          <a:solidFill>
            <a:schemeClr val="tx1"/>
          </a:solidFill>
          <a:latin typeface="+mn-lt"/>
        </a:defRPr>
      </a:lvl7pPr>
      <a:lvl8pPr marL="2508250" indent="-409575" algn="l" rtl="0" eaLnBrk="1" fontAlgn="base" hangingPunct="1">
        <a:spcBef>
          <a:spcPct val="20000"/>
        </a:spcBef>
        <a:spcAft>
          <a:spcPct val="0"/>
        </a:spcAft>
        <a:buChar char="–"/>
        <a:defRPr sz="1600">
          <a:solidFill>
            <a:schemeClr val="tx1"/>
          </a:solidFill>
          <a:latin typeface="+mn-lt"/>
        </a:defRPr>
      </a:lvl8pPr>
      <a:lvl9pPr marL="2965450" indent="-409575"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tel.com/education/element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www.intel.com/education/elemen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www.intel.com/education/video/pbl/content.htm"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www.intel.com/teachers"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educate.intel.com/en/ThinkingTools/SeeingReason" TargetMode="External"/><Relationship Id="rId7" Type="http://schemas.openxmlformats.org/officeDocument/2006/relationships/image" Target="../media/image33.png"/><Relationship Id="rId2" Type="http://schemas.openxmlformats.org/officeDocument/2006/relationships/hyperlink" Target="http://educate.intel.com/en/ThinkingTools/VisualRanking"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intel.com/education/helpguide/" TargetMode="External"/><Relationship Id="rId4" Type="http://schemas.openxmlformats.org/officeDocument/2006/relationships/hyperlink" Target="http://educate.intel.com/en/ThinkingTools/ShowingEvidenc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ducate.intel.com/en/AssessingProjects" TargetMode="External"/><Relationship Id="rId2" Type="http://schemas.openxmlformats.org/officeDocument/2006/relationships/hyperlink" Target="http://educate.intel.com/en/projectdesign"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intel.com/education/technologyliteracy/index.htm" TargetMode="External"/><Relationship Id="rId4" Type="http://schemas.openxmlformats.org/officeDocument/2006/relationships/hyperlink" Target="http://educate.intel.com/en/designdiscover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intel.com/education/elem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robertkozma.com/?q=node/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download.intel.com/education/teach/public/K12_OverviewPresentation.ppt" TargetMode="External"/><Relationship Id="rId4" Type="http://schemas.openxmlformats.org/officeDocument/2006/relationships/hyperlink" Target="http://www.intel.com/education/K1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intel.com/teachers" TargetMode="External"/><Relationship Id="rId3" Type="http://schemas.openxmlformats.org/officeDocument/2006/relationships/hyperlink" Target="http://www.intel.com/education/teach/us/essential-course.htm" TargetMode="External"/><Relationship Id="rId7" Type="http://schemas.openxmlformats.org/officeDocument/2006/relationships/image" Target="../media/image10.jpeg"/><Relationship Id="rId12" Type="http://schemas.openxmlformats.org/officeDocument/2006/relationships/hyperlink" Target="http://www3.intel.com/cd/corporate/education/emea/eng/uk/elem_sec/teach/341555.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hyperlink" Target="http://www.intel.com/education/teach/forums/index.htm" TargetMode="External"/><Relationship Id="rId5" Type="http://schemas.openxmlformats.org/officeDocument/2006/relationships/image" Target="../media/image8.jpeg"/><Relationship Id="rId10" Type="http://schemas.openxmlformats.org/officeDocument/2006/relationships/hyperlink" Target="http://download.intel.com/education/common/en/resources/programDeploymentModel/pdm_ImplementationKit/2_ST-MT_Support/Support-for-STs_MTs/PT%20Training/Training%20and%20Recruiting/GS_CourseOverview.doc" TargetMode="External"/><Relationship Id="rId4" Type="http://schemas.openxmlformats.org/officeDocument/2006/relationships/hyperlink" Target="http://educate.intel.com/education/teach/workshops/index.asp" TargetMode="External"/><Relationship Id="rId9" Type="http://schemas.openxmlformats.org/officeDocument/2006/relationships/image" Target="../media/image12.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_brand_137_HiRes"/>
          <p:cNvPicPr>
            <a:picLocks noChangeAspect="1" noChangeArrowheads="1"/>
          </p:cNvPicPr>
          <p:nvPr/>
        </p:nvPicPr>
        <p:blipFill>
          <a:blip r:embed="rId3" cstate="print"/>
          <a:srcRect r="-5"/>
          <a:stretch>
            <a:fillRect/>
          </a:stretch>
        </p:blipFill>
        <p:spPr bwMode="auto">
          <a:xfrm>
            <a:off x="0" y="-17463"/>
            <a:ext cx="9144000" cy="6875463"/>
          </a:xfrm>
          <a:prstGeom prst="rect">
            <a:avLst/>
          </a:prstGeom>
          <a:noFill/>
          <a:ln w="9525">
            <a:noFill/>
            <a:miter lim="800000"/>
            <a:headEnd/>
            <a:tailEnd/>
          </a:ln>
        </p:spPr>
      </p:pic>
      <p:sp>
        <p:nvSpPr>
          <p:cNvPr id="8" name="Rectangle 7"/>
          <p:cNvSpPr/>
          <p:nvPr/>
        </p:nvSpPr>
        <p:spPr bwMode="auto">
          <a:xfrm>
            <a:off x="0" y="4174437"/>
            <a:ext cx="8176591" cy="1895060"/>
          </a:xfrm>
          <a:prstGeom prst="rect">
            <a:avLst/>
          </a:prstGeom>
          <a:solidFill>
            <a:srgbClr val="0860A8">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3078" name="Text Box 6"/>
          <p:cNvSpPr txBox="1">
            <a:spLocks noChangeArrowheads="1"/>
          </p:cNvSpPr>
          <p:nvPr/>
        </p:nvSpPr>
        <p:spPr bwMode="auto">
          <a:xfrm>
            <a:off x="552112" y="6327912"/>
            <a:ext cx="8088312" cy="446276"/>
          </a:xfrm>
          <a:prstGeom prst="rect">
            <a:avLst/>
          </a:prstGeom>
          <a:noFill/>
          <a:ln w="50800" algn="ctr">
            <a:noFill/>
            <a:miter lim="800000"/>
            <a:headEnd/>
            <a:tailEnd/>
          </a:ln>
        </p:spPr>
        <p:txBody>
          <a:bodyPr wrap="square" lIns="0" tIns="0" rIns="0" bIns="0">
            <a:spAutoFit/>
          </a:bodyPr>
          <a:lstStyle/>
          <a:p>
            <a:pPr>
              <a:spcAft>
                <a:spcPts val="600"/>
              </a:spcAft>
            </a:pPr>
            <a:r>
              <a:rPr lang="en-US" sz="800" dirty="0"/>
              <a:t>Programs of the Intel Education Initiative are funded </a:t>
            </a:r>
            <a:r>
              <a:rPr lang="en-US" sz="700" dirty="0"/>
              <a:t>by</a:t>
            </a:r>
            <a:r>
              <a:rPr lang="en-US" sz="800" dirty="0"/>
              <a:t> the Intel Foundation and Intel Corporation. </a:t>
            </a:r>
          </a:p>
          <a:p>
            <a:pPr>
              <a:spcAft>
                <a:spcPts val="1600"/>
              </a:spcAft>
            </a:pPr>
            <a:r>
              <a:rPr lang="en-US" sz="800" dirty="0"/>
              <a:t>Copyright © </a:t>
            </a:r>
            <a:r>
              <a:rPr lang="en-US" sz="800" dirty="0" smtClean="0"/>
              <a:t>2010 </a:t>
            </a:r>
            <a:r>
              <a:rPr lang="en-US" sz="800" dirty="0"/>
              <a:t>Intel Corporation. All rights reserved. Intel and Intel Education are trademarks or registered trademarks of Intel Corporation or its subsidiaries in the United States and other countries. *Other names and brands may be claimed as the property of others.</a:t>
            </a:r>
            <a:endParaRPr lang="en-US" dirty="0">
              <a:solidFill>
                <a:schemeClr val="bg1"/>
              </a:solidFill>
            </a:endParaRPr>
          </a:p>
        </p:txBody>
      </p:sp>
      <p:pic>
        <p:nvPicPr>
          <p:cNvPr id="7" name="Picture 6" descr="Intel_png.png"/>
          <p:cNvPicPr>
            <a:picLocks noChangeAspect="1"/>
          </p:cNvPicPr>
          <p:nvPr/>
        </p:nvPicPr>
        <p:blipFill>
          <a:blip r:embed="rId4" cstate="print"/>
          <a:stretch>
            <a:fillRect/>
          </a:stretch>
        </p:blipFill>
        <p:spPr>
          <a:xfrm>
            <a:off x="7460129" y="0"/>
            <a:ext cx="1683871" cy="1275876"/>
          </a:xfrm>
          <a:prstGeom prst="rect">
            <a:avLst/>
          </a:prstGeom>
        </p:spPr>
      </p:pic>
      <p:sp>
        <p:nvSpPr>
          <p:cNvPr id="3075" name="Rectangle 3"/>
          <p:cNvSpPr>
            <a:spLocks noGrp="1" noChangeArrowheads="1"/>
          </p:cNvSpPr>
          <p:nvPr>
            <p:ph type="ctrTitle"/>
          </p:nvPr>
        </p:nvSpPr>
        <p:spPr>
          <a:xfrm>
            <a:off x="210932" y="4114800"/>
            <a:ext cx="8267700" cy="1143000"/>
          </a:xfrm>
        </p:spPr>
        <p:txBody>
          <a:bodyPr/>
          <a:lstStyle/>
          <a:p>
            <a:pPr algn="l" eaLnBrk="1" hangingPunct="1"/>
            <a:r>
              <a:rPr lang="en-US" sz="3200" dirty="0" smtClean="0"/>
              <a:t>Empowering Today’s Education to Inspire Tomorrow’s Innovation </a:t>
            </a:r>
          </a:p>
        </p:txBody>
      </p:sp>
      <p:sp>
        <p:nvSpPr>
          <p:cNvPr id="3076" name="Rectangle 4"/>
          <p:cNvSpPr>
            <a:spLocks noGrp="1" noChangeArrowheads="1"/>
          </p:cNvSpPr>
          <p:nvPr>
            <p:ph type="subTitle" idx="1"/>
          </p:nvPr>
        </p:nvSpPr>
        <p:spPr>
          <a:xfrm>
            <a:off x="189404" y="5416824"/>
            <a:ext cx="7772400" cy="811698"/>
          </a:xfrm>
        </p:spPr>
        <p:txBody>
          <a:bodyPr/>
          <a:lstStyle/>
          <a:p>
            <a:pPr marL="0" indent="0" algn="l" eaLnBrk="1" hangingPunct="1">
              <a:buFontTx/>
              <a:buNone/>
            </a:pPr>
            <a:r>
              <a:rPr lang="en-US" sz="3200" dirty="0" smtClean="0"/>
              <a:t>Intel</a:t>
            </a:r>
            <a:r>
              <a:rPr lang="en-US" sz="3200" baseline="30000" dirty="0" smtClean="0"/>
              <a:t>®</a:t>
            </a:r>
            <a:r>
              <a:rPr lang="en-US" sz="3200" dirty="0" smtClean="0"/>
              <a:t> Education Initiative: K-12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xfrm>
            <a:off x="0" y="6270625"/>
            <a:ext cx="6283325" cy="361950"/>
          </a:xfrm>
          <a:noFill/>
        </p:spPr>
        <p:txBody>
          <a:bodyPr/>
          <a:lstStyle/>
          <a:p>
            <a:fld id="{92460474-8AE0-4C4E-8DC4-AC149FFE5497}" type="slidenum">
              <a:rPr lang="en-US" smtClean="0"/>
              <a:pPr/>
              <a:t>10</a:t>
            </a:fld>
            <a:endParaRPr lang="en-US" smtClean="0"/>
          </a:p>
        </p:txBody>
      </p:sp>
      <p:pic>
        <p:nvPicPr>
          <p:cNvPr id="11267" name="Picture 2" descr="kid3"/>
          <p:cNvPicPr>
            <a:picLocks noChangeAspect="1" noChangeArrowheads="1"/>
          </p:cNvPicPr>
          <p:nvPr/>
        </p:nvPicPr>
        <p:blipFill>
          <a:blip r:embed="rId3" cstate="print"/>
          <a:srcRect b="11667"/>
          <a:stretch>
            <a:fillRect/>
          </a:stretch>
        </p:blipFill>
        <p:spPr bwMode="auto">
          <a:xfrm>
            <a:off x="-3175" y="0"/>
            <a:ext cx="9147175" cy="6057900"/>
          </a:xfrm>
          <a:prstGeom prst="rect">
            <a:avLst/>
          </a:prstGeom>
          <a:noFill/>
          <a:ln w="9525">
            <a:noFill/>
            <a:miter lim="800000"/>
            <a:headEnd/>
            <a:tailEnd/>
          </a:ln>
        </p:spPr>
      </p:pic>
      <p:sp>
        <p:nvSpPr>
          <p:cNvPr id="5" name="Rectangle 3"/>
          <p:cNvSpPr txBox="1">
            <a:spLocks noChangeArrowheads="1"/>
          </p:cNvSpPr>
          <p:nvPr/>
        </p:nvSpPr>
        <p:spPr>
          <a:xfrm>
            <a:off x="455613" y="311150"/>
            <a:ext cx="8237537" cy="887413"/>
          </a:xfrm>
          <a:prstGeom prst="rect">
            <a:avLst/>
          </a:prstGeom>
        </p:spPr>
        <p:txBody>
          <a:bodyPr/>
          <a:lstStyle/>
          <a:p>
            <a:pPr>
              <a:defRPr/>
            </a:pPr>
            <a:r>
              <a:rPr lang="en-US" sz="2600" b="1" kern="0" dirty="0">
                <a:latin typeface="+mj-lt"/>
                <a:ea typeface="+mj-ea"/>
                <a:cs typeface="+mj-cs"/>
              </a:rPr>
              <a:t>Skills for Success Course</a:t>
            </a:r>
          </a:p>
        </p:txBody>
      </p:sp>
      <p:sp>
        <p:nvSpPr>
          <p:cNvPr id="6" name="Rectangle 4"/>
          <p:cNvSpPr txBox="1">
            <a:spLocks noChangeArrowheads="1"/>
          </p:cNvSpPr>
          <p:nvPr/>
        </p:nvSpPr>
        <p:spPr>
          <a:xfrm>
            <a:off x="142875" y="1090613"/>
            <a:ext cx="4856163" cy="4737100"/>
          </a:xfrm>
          <a:prstGeom prst="rect">
            <a:avLst/>
          </a:prstGeom>
        </p:spPr>
        <p:txBody>
          <a:bodyPr/>
          <a:lstStyle/>
          <a:p>
            <a:pPr marL="346075" lvl="1">
              <a:spcBef>
                <a:spcPct val="40000"/>
              </a:spcBef>
              <a:buSzPct val="125000"/>
              <a:buFont typeface="Verdana" pitchFamily="34" charset="0"/>
              <a:buNone/>
              <a:defRPr/>
            </a:pPr>
            <a:r>
              <a:rPr lang="en-US" sz="1800" kern="0" dirty="0">
                <a:latin typeface="+mn-lt"/>
              </a:rPr>
              <a:t>Training for Computer Teachers in a computer lab environment</a:t>
            </a:r>
          </a:p>
          <a:p>
            <a:pPr marL="346075" lvl="1">
              <a:lnSpc>
                <a:spcPct val="50000"/>
              </a:lnSpc>
              <a:spcBef>
                <a:spcPct val="50000"/>
              </a:spcBef>
              <a:buSzPct val="125000"/>
              <a:buFont typeface="Times" charset="0"/>
              <a:buChar char="•"/>
              <a:defRPr/>
            </a:pPr>
            <a:endParaRPr lang="en-US" sz="1800" kern="0" dirty="0">
              <a:latin typeface="+mn-lt"/>
            </a:endParaRPr>
          </a:p>
          <a:p>
            <a:pPr marL="346075" lvl="1">
              <a:spcBef>
                <a:spcPct val="40000"/>
              </a:spcBef>
              <a:buSzPct val="125000"/>
              <a:buFont typeface="Verdana" pitchFamily="34" charset="0"/>
              <a:buNone/>
              <a:defRPr/>
            </a:pPr>
            <a:r>
              <a:rPr lang="en-US" sz="1800" kern="0" dirty="0">
                <a:latin typeface="+mn-lt"/>
              </a:rPr>
              <a:t>Focus: Training on a student curriculum that develops 21</a:t>
            </a:r>
            <a:r>
              <a:rPr lang="en-US" sz="1800" kern="0" baseline="30000" dirty="0">
                <a:latin typeface="+mn-lt"/>
              </a:rPr>
              <a:t>st</a:t>
            </a:r>
            <a:r>
              <a:rPr lang="en-US" sz="1800" kern="0" dirty="0">
                <a:latin typeface="+mn-lt"/>
              </a:rPr>
              <a:t> century learning</a:t>
            </a:r>
          </a:p>
          <a:p>
            <a:pPr marL="346075" lvl="1">
              <a:lnSpc>
                <a:spcPct val="50000"/>
              </a:lnSpc>
              <a:spcBef>
                <a:spcPct val="50000"/>
              </a:spcBef>
              <a:buSzPct val="125000"/>
              <a:buFont typeface="Verdana" pitchFamily="34" charset="0"/>
              <a:buNone/>
              <a:defRPr/>
            </a:pPr>
            <a:endParaRPr lang="en-US" sz="1800" kern="0" dirty="0">
              <a:latin typeface="+mn-lt"/>
            </a:endParaRPr>
          </a:p>
          <a:p>
            <a:pPr marL="346075" lvl="1">
              <a:spcBef>
                <a:spcPct val="40000"/>
              </a:spcBef>
              <a:buSzPct val="125000"/>
              <a:buFont typeface="Verdana" pitchFamily="34" charset="0"/>
              <a:buNone/>
              <a:defRPr/>
            </a:pPr>
            <a:r>
              <a:rPr lang="en-US" sz="1800" kern="0" dirty="0">
                <a:latin typeface="+mn-lt"/>
              </a:rPr>
              <a:t>Teacher benefits:</a:t>
            </a:r>
          </a:p>
          <a:p>
            <a:pPr marL="784225" lvl="2" indent="-323850">
              <a:spcBef>
                <a:spcPct val="20000"/>
              </a:spcBef>
              <a:buSzPct val="125000"/>
              <a:buFontTx/>
              <a:buChar char="•"/>
              <a:defRPr/>
            </a:pPr>
            <a:r>
              <a:rPr lang="en-US" sz="1600" kern="0" dirty="0">
                <a:latin typeface="+mn-lt"/>
              </a:rPr>
              <a:t>A fully developed student curriculum</a:t>
            </a:r>
          </a:p>
          <a:p>
            <a:pPr marL="784225" lvl="2" indent="-323850">
              <a:spcBef>
                <a:spcPct val="20000"/>
              </a:spcBef>
              <a:buSzPct val="125000"/>
              <a:buFontTx/>
              <a:buChar char="•"/>
              <a:defRPr/>
            </a:pPr>
            <a:r>
              <a:rPr lang="en-US" sz="1600" kern="0" dirty="0">
                <a:latin typeface="+mn-lt"/>
              </a:rPr>
              <a:t>New strategies for developing a                           21</a:t>
            </a:r>
            <a:r>
              <a:rPr lang="en-US" sz="1600" kern="0" baseline="30000" dirty="0">
                <a:latin typeface="+mn-lt"/>
              </a:rPr>
              <a:t>st</a:t>
            </a:r>
            <a:r>
              <a:rPr lang="en-US" sz="1600" kern="0" dirty="0">
                <a:latin typeface="+mn-lt"/>
              </a:rPr>
              <a:t> century learning environment 	</a:t>
            </a:r>
          </a:p>
          <a:p>
            <a:pPr marL="784225" lvl="2" indent="-323850">
              <a:spcBef>
                <a:spcPct val="20000"/>
              </a:spcBef>
              <a:buSzPct val="125000"/>
              <a:buFontTx/>
              <a:buChar char="•"/>
              <a:defRPr/>
            </a:pPr>
            <a:r>
              <a:rPr lang="en-US" sz="1600" kern="0" dirty="0">
                <a:latin typeface="+mn-lt"/>
              </a:rPr>
              <a:t>Local community and work-themed activities </a:t>
            </a:r>
          </a:p>
          <a:p>
            <a:pPr marL="784225" lvl="2" indent="-323850">
              <a:spcBef>
                <a:spcPct val="20000"/>
              </a:spcBef>
              <a:buSzPct val="125000"/>
              <a:buFontTx/>
              <a:buChar char="•"/>
              <a:defRPr/>
            </a:pPr>
            <a:endParaRPr lang="en-US" sz="1600" kern="0" dirty="0">
              <a:latin typeface="+mn-lt"/>
            </a:endParaRPr>
          </a:p>
          <a:p>
            <a:pPr marL="784225" lvl="2" indent="-323850">
              <a:spcBef>
                <a:spcPct val="20000"/>
              </a:spcBef>
              <a:buSzPct val="125000"/>
              <a:buFontTx/>
              <a:buChar char="•"/>
              <a:defRPr/>
            </a:pPr>
            <a:endParaRPr lang="en-US" sz="1600" kern="0" dirty="0">
              <a:latin typeface="+mn-lt"/>
            </a:endParaRPr>
          </a:p>
          <a:p>
            <a:pPr marL="346075" lvl="1">
              <a:spcBef>
                <a:spcPct val="40000"/>
              </a:spcBef>
              <a:buSzPct val="125000"/>
              <a:buFont typeface="Times" charset="0"/>
              <a:buChar char="•"/>
              <a:defRPr/>
            </a:pPr>
            <a:endParaRPr lang="en-US" sz="800" kern="0" dirty="0">
              <a:latin typeface="+mn-l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Skills for Success: Sample</a:t>
            </a:r>
          </a:p>
        </p:txBody>
      </p:sp>
      <p:sp>
        <p:nvSpPr>
          <p:cNvPr id="12291" name="Rectangle 6"/>
          <p:cNvSpPr>
            <a:spLocks noGrp="1" noChangeArrowheads="1"/>
          </p:cNvSpPr>
          <p:nvPr>
            <p:ph idx="1"/>
          </p:nvPr>
        </p:nvSpPr>
        <p:spPr>
          <a:xfrm>
            <a:off x="6248400" y="1447800"/>
            <a:ext cx="1997075" cy="4414838"/>
          </a:xfrm>
        </p:spPr>
        <p:txBody>
          <a:bodyPr/>
          <a:lstStyle/>
          <a:p>
            <a:pPr marL="0" indent="0" eaLnBrk="1" hangingPunct="1">
              <a:buFontTx/>
              <a:buNone/>
            </a:pPr>
            <a:r>
              <a:rPr lang="en-US" sz="1800" smtClean="0"/>
              <a:t>Activities:</a:t>
            </a:r>
          </a:p>
          <a:p>
            <a:pPr lvl="2" eaLnBrk="1" hangingPunct="1"/>
            <a:r>
              <a:rPr lang="en-US" smtClean="0"/>
              <a:t>Designed to support teacher mediated ICT classes</a:t>
            </a:r>
          </a:p>
          <a:p>
            <a:pPr lvl="2" eaLnBrk="1" hangingPunct="1"/>
            <a:r>
              <a:rPr lang="en-US" smtClean="0"/>
              <a:t>Structured so students learn by doing</a:t>
            </a:r>
          </a:p>
          <a:p>
            <a:pPr lvl="2" eaLnBrk="1" hangingPunct="1"/>
            <a:r>
              <a:rPr lang="en-US" smtClean="0"/>
              <a:t>Support outcomes in Digital Fluency, Problem solving and Collaboration</a:t>
            </a:r>
          </a:p>
        </p:txBody>
      </p:sp>
      <p:sp>
        <p:nvSpPr>
          <p:cNvPr id="12292" name="Slide Number Placeholder 3"/>
          <p:cNvSpPr>
            <a:spLocks noGrp="1"/>
          </p:cNvSpPr>
          <p:nvPr>
            <p:ph type="sldNum" sz="quarter" idx="10"/>
          </p:nvPr>
        </p:nvSpPr>
        <p:spPr>
          <a:noFill/>
        </p:spPr>
        <p:txBody>
          <a:bodyPr/>
          <a:lstStyle/>
          <a:p>
            <a:fld id="{B2607200-9471-4BE9-B6AC-04F94A3A28C9}" type="slidenum">
              <a:rPr lang="en-US" smtClean="0"/>
              <a:pPr/>
              <a:t>11</a:t>
            </a:fld>
            <a:endParaRPr lang="en-US" smtClean="0"/>
          </a:p>
        </p:txBody>
      </p:sp>
      <p:pic>
        <p:nvPicPr>
          <p:cNvPr id="12293" name="Picture 4"/>
          <p:cNvPicPr>
            <a:picLocks noChangeAspect="1" noChangeArrowheads="1"/>
          </p:cNvPicPr>
          <p:nvPr/>
        </p:nvPicPr>
        <p:blipFill>
          <a:blip r:embed="rId2" cstate="print"/>
          <a:srcRect/>
          <a:stretch>
            <a:fillRect/>
          </a:stretch>
        </p:blipFill>
        <p:spPr bwMode="auto">
          <a:xfrm>
            <a:off x="457200" y="1143000"/>
            <a:ext cx="5105400" cy="4373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xfrm>
            <a:off x="0" y="6270625"/>
            <a:ext cx="6283325" cy="361950"/>
          </a:xfrm>
          <a:noFill/>
        </p:spPr>
        <p:txBody>
          <a:bodyPr/>
          <a:lstStyle/>
          <a:p>
            <a:fld id="{D3A5B92B-CEA9-43A8-B4B8-1E20B43B9F4C}" type="slidenum">
              <a:rPr lang="en-US" smtClean="0"/>
              <a:pPr/>
              <a:t>12</a:t>
            </a:fld>
            <a:endParaRPr lang="en-US" smtClean="0"/>
          </a:p>
        </p:txBody>
      </p:sp>
      <p:pic>
        <p:nvPicPr>
          <p:cNvPr id="13315" name="Picture 2"/>
          <p:cNvPicPr>
            <a:picLocks noChangeAspect="1" noChangeArrowheads="1"/>
          </p:cNvPicPr>
          <p:nvPr/>
        </p:nvPicPr>
        <p:blipFill>
          <a:blip r:embed="rId3" cstate="print"/>
          <a:srcRect b="12038"/>
          <a:stretch>
            <a:fillRect/>
          </a:stretch>
        </p:blipFill>
        <p:spPr bwMode="auto">
          <a:xfrm>
            <a:off x="3175" y="0"/>
            <a:ext cx="9140825" cy="6032500"/>
          </a:xfrm>
          <a:prstGeom prst="rect">
            <a:avLst/>
          </a:prstGeom>
          <a:noFill/>
          <a:ln w="9525">
            <a:noFill/>
            <a:miter lim="800000"/>
            <a:headEnd/>
            <a:tailEnd/>
          </a:ln>
        </p:spPr>
      </p:pic>
      <p:sp>
        <p:nvSpPr>
          <p:cNvPr id="5" name="Rectangle 3"/>
          <p:cNvSpPr txBox="1">
            <a:spLocks noChangeArrowheads="1"/>
          </p:cNvSpPr>
          <p:nvPr/>
        </p:nvSpPr>
        <p:spPr>
          <a:xfrm>
            <a:off x="455613" y="273050"/>
            <a:ext cx="8237537" cy="887413"/>
          </a:xfrm>
          <a:prstGeom prst="rect">
            <a:avLst/>
          </a:prstGeom>
        </p:spPr>
        <p:txBody>
          <a:bodyPr/>
          <a:lstStyle/>
          <a:p>
            <a:pPr>
              <a:defRPr/>
            </a:pPr>
            <a:r>
              <a:rPr lang="en-US" sz="2800" b="1" kern="0" dirty="0">
                <a:latin typeface="+mj-lt"/>
                <a:ea typeface="+mj-ea"/>
                <a:cs typeface="+mj-cs"/>
              </a:rPr>
              <a:t>Essentials </a:t>
            </a:r>
            <a:r>
              <a:rPr lang="en-US" sz="2800" b="1" kern="0" dirty="0" smtClean="0">
                <a:latin typeface="+mj-lt"/>
                <a:ea typeface="+mj-ea"/>
                <a:cs typeface="+mj-cs"/>
              </a:rPr>
              <a:t>Course / Essentials Online*</a:t>
            </a:r>
            <a:endParaRPr lang="en-US" sz="2400" b="1" kern="0" dirty="0">
              <a:latin typeface="+mj-lt"/>
              <a:ea typeface="+mj-ea"/>
              <a:cs typeface="+mj-cs"/>
            </a:endParaRPr>
          </a:p>
        </p:txBody>
      </p:sp>
      <p:sp>
        <p:nvSpPr>
          <p:cNvPr id="6" name="Rectangle 4"/>
          <p:cNvSpPr txBox="1">
            <a:spLocks noChangeArrowheads="1"/>
          </p:cNvSpPr>
          <p:nvPr/>
        </p:nvSpPr>
        <p:spPr>
          <a:xfrm>
            <a:off x="355600" y="793750"/>
            <a:ext cx="5726113" cy="4737100"/>
          </a:xfrm>
          <a:prstGeom prst="rect">
            <a:avLst/>
          </a:prstGeom>
        </p:spPr>
        <p:txBody>
          <a:bodyPr/>
          <a:lstStyle/>
          <a:p>
            <a:pPr marL="114300" lvl="1">
              <a:lnSpc>
                <a:spcPct val="80000"/>
              </a:lnSpc>
              <a:buSzPct val="125000"/>
              <a:buFont typeface="Verdana" pitchFamily="34" charset="0"/>
              <a:buNone/>
              <a:defRPr/>
            </a:pPr>
            <a:r>
              <a:rPr lang="en-US" sz="1800" kern="0" dirty="0">
                <a:latin typeface="+mn-lt"/>
              </a:rPr>
              <a:t>Training for Teachers with basic knowledge in project-based approaches and intermediate skills in computer applications</a:t>
            </a:r>
          </a:p>
          <a:p>
            <a:pPr marL="114300" lvl="1">
              <a:lnSpc>
                <a:spcPct val="50000"/>
              </a:lnSpc>
              <a:buSzPct val="125000"/>
              <a:buFont typeface="Verdana" pitchFamily="34" charset="0"/>
              <a:buNone/>
              <a:defRPr/>
            </a:pPr>
            <a:endParaRPr lang="en-US" sz="1800" kern="0" dirty="0">
              <a:latin typeface="+mn-lt"/>
            </a:endParaRPr>
          </a:p>
          <a:p>
            <a:pPr marL="114300" lvl="1">
              <a:lnSpc>
                <a:spcPct val="80000"/>
              </a:lnSpc>
              <a:spcBef>
                <a:spcPct val="40000"/>
              </a:spcBef>
              <a:buSzPct val="125000"/>
              <a:buFont typeface="Verdana" pitchFamily="34" charset="0"/>
              <a:buNone/>
              <a:defRPr/>
            </a:pPr>
            <a:r>
              <a:rPr lang="en-US" sz="1800" kern="0" dirty="0">
                <a:latin typeface="+mn-lt"/>
              </a:rPr>
              <a:t>Focus: Create a foundation of skills to fully integrate technology into existing classroom curricula and promote student-centered learning</a:t>
            </a:r>
          </a:p>
          <a:p>
            <a:pPr marL="114300" lvl="1">
              <a:lnSpc>
                <a:spcPct val="50000"/>
              </a:lnSpc>
              <a:buSzPct val="125000"/>
              <a:buFont typeface="Verdana" pitchFamily="34" charset="0"/>
              <a:buNone/>
              <a:defRPr/>
            </a:pPr>
            <a:endParaRPr lang="en-US" sz="1800" kern="0" dirty="0">
              <a:latin typeface="+mn-lt"/>
            </a:endParaRPr>
          </a:p>
          <a:p>
            <a:pPr marL="114300" lvl="1">
              <a:lnSpc>
                <a:spcPct val="80000"/>
              </a:lnSpc>
              <a:spcBef>
                <a:spcPct val="40000"/>
              </a:spcBef>
              <a:buSzPct val="125000"/>
              <a:buFont typeface="Verdana" pitchFamily="34" charset="0"/>
              <a:buNone/>
              <a:defRPr/>
            </a:pPr>
            <a:r>
              <a:rPr lang="en-US" sz="1800" kern="0" dirty="0">
                <a:latin typeface="+mn-lt"/>
              </a:rPr>
              <a:t>Teacher benefits:</a:t>
            </a:r>
          </a:p>
          <a:p>
            <a:pPr marL="781050" lvl="2" indent="-323850">
              <a:buSzPct val="125000"/>
              <a:buFontTx/>
              <a:buChar char="•"/>
              <a:defRPr/>
            </a:pPr>
            <a:r>
              <a:rPr lang="en-US" sz="1600" kern="0" dirty="0">
                <a:latin typeface="+mn-lt"/>
              </a:rPr>
              <a:t>New strategies for facilitating student-centered classrooms that encourage student self-direction and higher-order thinking</a:t>
            </a:r>
          </a:p>
          <a:p>
            <a:pPr marL="781050" lvl="2" indent="-323850">
              <a:buSzPct val="125000"/>
              <a:buFontTx/>
              <a:buChar char="•"/>
              <a:defRPr/>
            </a:pPr>
            <a:r>
              <a:rPr lang="en-US" sz="1600" kern="0" dirty="0">
                <a:latin typeface="+mn-lt"/>
              </a:rPr>
              <a:t>Opportunities to collaborate with colleagues to improve instruction</a:t>
            </a:r>
          </a:p>
          <a:p>
            <a:pPr marL="781050" lvl="2" indent="-323850">
              <a:buSzPct val="125000"/>
              <a:buFontTx/>
              <a:buChar char="•"/>
              <a:defRPr/>
            </a:pPr>
            <a:r>
              <a:rPr lang="en-US" sz="1600" kern="0" dirty="0">
                <a:latin typeface="+mn-lt"/>
              </a:rPr>
              <a:t>Ability to develop unit plans using technology to support 21</a:t>
            </a:r>
            <a:r>
              <a:rPr lang="en-US" sz="1600" kern="0" baseline="30000" dirty="0">
                <a:latin typeface="+mn-lt"/>
              </a:rPr>
              <a:t>st</a:t>
            </a:r>
            <a:r>
              <a:rPr lang="en-US" sz="1600" kern="0" dirty="0">
                <a:latin typeface="+mn-lt"/>
              </a:rPr>
              <a:t> century teaching and learning </a:t>
            </a:r>
          </a:p>
          <a:p>
            <a:pPr marL="781050" lvl="2" indent="-323850">
              <a:buSzPct val="125000"/>
              <a:buFontTx/>
              <a:buChar char="•"/>
              <a:defRPr/>
            </a:pPr>
            <a:r>
              <a:rPr lang="en-US" sz="1600" kern="0" dirty="0">
                <a:latin typeface="+mn-lt"/>
              </a:rPr>
              <a:t>Free curriculum materials, including sample unit plans, useful Web sites, help guide, and Assessing Projects application (rubrics, checklists, and scoring guides to measure 21</a:t>
            </a:r>
            <a:r>
              <a:rPr lang="en-US" sz="1600" kern="0" baseline="30000" dirty="0">
                <a:latin typeface="+mn-lt"/>
              </a:rPr>
              <a:t>st</a:t>
            </a:r>
            <a:r>
              <a:rPr lang="en-US" sz="1600" kern="0" dirty="0">
                <a:latin typeface="+mn-lt"/>
              </a:rPr>
              <a:t> century skills)</a:t>
            </a:r>
          </a:p>
          <a:p>
            <a:pPr marL="781050" lvl="2" indent="-323850">
              <a:lnSpc>
                <a:spcPct val="50000"/>
              </a:lnSpc>
              <a:spcBef>
                <a:spcPct val="20000"/>
              </a:spcBef>
              <a:buSzPct val="125000"/>
              <a:buFontTx/>
              <a:buChar char="•"/>
              <a:defRPr/>
            </a:pPr>
            <a:endParaRPr lang="en-US" sz="400" kern="0" dirty="0">
              <a:latin typeface="+mn-lt"/>
            </a:endParaRPr>
          </a:p>
          <a:p>
            <a:pPr marL="781050" lvl="2" indent="-323850">
              <a:lnSpc>
                <a:spcPct val="80000"/>
              </a:lnSpc>
              <a:spcBef>
                <a:spcPct val="20000"/>
              </a:spcBef>
              <a:buSzPct val="125000"/>
              <a:defRPr/>
            </a:pPr>
            <a:r>
              <a:rPr lang="en-US" sz="1400" i="1" kern="0" dirty="0">
                <a:latin typeface="+mn-lt"/>
              </a:rPr>
              <a:t>							</a:t>
            </a:r>
            <a:endParaRPr lang="en-US" sz="1000" i="1" kern="0" dirty="0">
              <a:latin typeface="+mn-lt"/>
            </a:endParaRPr>
          </a:p>
          <a:p>
            <a:pPr marL="781050" lvl="2" indent="-323850">
              <a:lnSpc>
                <a:spcPct val="80000"/>
              </a:lnSpc>
              <a:spcBef>
                <a:spcPct val="20000"/>
              </a:spcBef>
              <a:buSzPct val="125000"/>
              <a:defRPr/>
            </a:pPr>
            <a:endParaRPr lang="en-US" sz="1000" kern="0" dirty="0">
              <a:latin typeface="+mn-lt"/>
            </a:endParaRPr>
          </a:p>
          <a:p>
            <a:pPr marL="781050" lvl="2" indent="-323850">
              <a:lnSpc>
                <a:spcPct val="80000"/>
              </a:lnSpc>
              <a:spcBef>
                <a:spcPct val="20000"/>
              </a:spcBef>
              <a:buSzPct val="125000"/>
              <a:defRPr/>
            </a:pPr>
            <a:endParaRPr lang="en-US" sz="1400" kern="0" dirty="0">
              <a:latin typeface="+mn-lt"/>
            </a:endParaRPr>
          </a:p>
          <a:p>
            <a:pPr marL="781050" lvl="2" indent="-323850">
              <a:lnSpc>
                <a:spcPct val="80000"/>
              </a:lnSpc>
              <a:spcBef>
                <a:spcPct val="20000"/>
              </a:spcBef>
              <a:buSzPct val="125000"/>
              <a:buFontTx/>
              <a:buChar char="•"/>
              <a:defRPr/>
            </a:pPr>
            <a:endParaRPr lang="en-US" sz="1400" kern="0" dirty="0">
              <a:latin typeface="+mn-lt"/>
            </a:endParaRPr>
          </a:p>
          <a:p>
            <a:pPr marL="114300" lvl="1">
              <a:lnSpc>
                <a:spcPct val="80000"/>
              </a:lnSpc>
              <a:buSzPct val="125000"/>
              <a:buFont typeface="Verdana" pitchFamily="34" charset="0"/>
              <a:buNone/>
              <a:defRPr/>
            </a:pPr>
            <a:endParaRPr lang="en-US" sz="800" kern="0" dirty="0">
              <a:latin typeface="+mn-lt"/>
            </a:endParaRPr>
          </a:p>
          <a:p>
            <a:pPr marL="114300" lvl="1">
              <a:lnSpc>
                <a:spcPct val="80000"/>
              </a:lnSpc>
              <a:buSzPct val="125000"/>
              <a:buFont typeface="Times" charset="0"/>
              <a:buChar char="•"/>
              <a:defRPr/>
            </a:pPr>
            <a:endParaRPr lang="en-US" sz="700" kern="0" dirty="0">
              <a:latin typeface="+mn-lt"/>
            </a:endParaRPr>
          </a:p>
        </p:txBody>
      </p:sp>
      <p:sp>
        <p:nvSpPr>
          <p:cNvPr id="13318" name="TextBox 7"/>
          <p:cNvSpPr txBox="1">
            <a:spLocks noChangeArrowheads="1"/>
          </p:cNvSpPr>
          <p:nvPr/>
        </p:nvSpPr>
        <p:spPr bwMode="auto">
          <a:xfrm>
            <a:off x="5946775" y="5797550"/>
            <a:ext cx="3276600" cy="430213"/>
          </a:xfrm>
          <a:prstGeom prst="rect">
            <a:avLst/>
          </a:prstGeom>
          <a:noFill/>
          <a:ln w="9525">
            <a:noFill/>
            <a:miter lim="800000"/>
            <a:headEnd/>
            <a:tailEnd/>
          </a:ln>
        </p:spPr>
        <p:txBody>
          <a:bodyPr>
            <a:spAutoFit/>
          </a:bodyPr>
          <a:lstStyle/>
          <a:p>
            <a:r>
              <a:rPr lang="en-US" sz="1100"/>
              <a:t>* Course can be delivered face-to-face or a hybrid of face-to-face and online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p:txBody>
          <a:bodyPr/>
          <a:lstStyle/>
          <a:p>
            <a:pPr eaLnBrk="1" hangingPunct="1"/>
            <a:r>
              <a:rPr lang="en-US" smtClean="0"/>
              <a:t>Essentials:  Sample Unit Plan for Teacher</a:t>
            </a:r>
          </a:p>
        </p:txBody>
      </p:sp>
      <p:sp>
        <p:nvSpPr>
          <p:cNvPr id="14339" name="Rectangle 4"/>
          <p:cNvSpPr>
            <a:spLocks noGrp="1" noChangeArrowheads="1"/>
          </p:cNvSpPr>
          <p:nvPr>
            <p:ph idx="1"/>
          </p:nvPr>
        </p:nvSpPr>
        <p:spPr>
          <a:xfrm>
            <a:off x="7146925" y="1497013"/>
            <a:ext cx="1997075" cy="4414837"/>
          </a:xfrm>
        </p:spPr>
        <p:txBody>
          <a:bodyPr/>
          <a:lstStyle/>
          <a:p>
            <a:pPr marL="0" indent="0" eaLnBrk="1" hangingPunct="1">
              <a:lnSpc>
                <a:spcPct val="90000"/>
              </a:lnSpc>
            </a:pPr>
            <a:r>
              <a:rPr lang="en-US" sz="1800" smtClean="0"/>
              <a:t> Units:</a:t>
            </a:r>
          </a:p>
          <a:p>
            <a:pPr lvl="2" eaLnBrk="1" hangingPunct="1">
              <a:lnSpc>
                <a:spcPct val="90000"/>
              </a:lnSpc>
            </a:pPr>
            <a:r>
              <a:rPr lang="en-US" smtClean="0"/>
              <a:t>Student centered learning</a:t>
            </a:r>
          </a:p>
          <a:p>
            <a:pPr lvl="2" eaLnBrk="1" hangingPunct="1">
              <a:lnSpc>
                <a:spcPct val="90000"/>
              </a:lnSpc>
            </a:pPr>
            <a:r>
              <a:rPr lang="en-US" smtClean="0"/>
              <a:t>Using curriculum framing questions</a:t>
            </a:r>
          </a:p>
          <a:p>
            <a:pPr lvl="2" eaLnBrk="1" hangingPunct="1">
              <a:lnSpc>
                <a:spcPct val="90000"/>
              </a:lnSpc>
            </a:pPr>
            <a:r>
              <a:rPr lang="en-US" smtClean="0"/>
              <a:t>Require students to solve problems, think critically, collaborate and communicate</a:t>
            </a:r>
          </a:p>
          <a:p>
            <a:pPr lvl="2" eaLnBrk="1" hangingPunct="1">
              <a:lnSpc>
                <a:spcPct val="90000"/>
              </a:lnSpc>
            </a:pPr>
            <a:endParaRPr lang="en-US" smtClean="0"/>
          </a:p>
          <a:p>
            <a:pPr marL="0" indent="0" eaLnBrk="1" hangingPunct="1">
              <a:lnSpc>
                <a:spcPct val="90000"/>
              </a:lnSpc>
            </a:pPr>
            <a:endParaRPr lang="en-US" sz="1800" smtClean="0"/>
          </a:p>
        </p:txBody>
      </p:sp>
      <p:sp>
        <p:nvSpPr>
          <p:cNvPr id="14340" name="Slide Number Placeholder 3"/>
          <p:cNvSpPr>
            <a:spLocks noGrp="1"/>
          </p:cNvSpPr>
          <p:nvPr>
            <p:ph type="sldNum" sz="quarter" idx="10"/>
          </p:nvPr>
        </p:nvSpPr>
        <p:spPr>
          <a:noFill/>
        </p:spPr>
        <p:txBody>
          <a:bodyPr/>
          <a:lstStyle/>
          <a:p>
            <a:fld id="{E23C7FBE-08C9-445A-A001-764DA7F27E2E}" type="slidenum">
              <a:rPr lang="en-US" smtClean="0"/>
              <a:pPr/>
              <a:t>13</a:t>
            </a:fld>
            <a:endParaRPr lang="en-US" smtClean="0"/>
          </a:p>
        </p:txBody>
      </p:sp>
      <p:sp>
        <p:nvSpPr>
          <p:cNvPr id="490499" name="Rectangle 3"/>
          <p:cNvSpPr>
            <a:spLocks noChangeArrowheads="1"/>
          </p:cNvSpPr>
          <p:nvPr/>
        </p:nvSpPr>
        <p:spPr bwMode="auto">
          <a:xfrm>
            <a:off x="1131888" y="465138"/>
            <a:ext cx="7112000" cy="5514975"/>
          </a:xfrm>
          <a:prstGeom prst="rect">
            <a:avLst/>
          </a:prstGeom>
          <a:noFill/>
          <a:ln w="12700">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14342" name="Picture 7"/>
          <p:cNvPicPr>
            <a:picLocks noChangeAspect="1" noChangeArrowheads="1"/>
          </p:cNvPicPr>
          <p:nvPr/>
        </p:nvPicPr>
        <p:blipFill>
          <a:blip r:embed="rId3" cstate="print"/>
          <a:srcRect t="22726" r="37781" b="6952"/>
          <a:stretch>
            <a:fillRect/>
          </a:stretch>
        </p:blipFill>
        <p:spPr bwMode="auto">
          <a:xfrm>
            <a:off x="152400" y="1066800"/>
            <a:ext cx="693420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pPr eaLnBrk="1" hangingPunct="1"/>
            <a:r>
              <a:rPr lang="en-US" smtClean="0"/>
              <a:t>Student Assessment Tools for Teachers</a:t>
            </a:r>
          </a:p>
        </p:txBody>
      </p:sp>
      <p:sp>
        <p:nvSpPr>
          <p:cNvPr id="15363" name="Slide Number Placeholder 3"/>
          <p:cNvSpPr>
            <a:spLocks noGrp="1"/>
          </p:cNvSpPr>
          <p:nvPr>
            <p:ph type="sldNum" sz="quarter" idx="10"/>
          </p:nvPr>
        </p:nvSpPr>
        <p:spPr>
          <a:noFill/>
        </p:spPr>
        <p:txBody>
          <a:bodyPr/>
          <a:lstStyle/>
          <a:p>
            <a:fld id="{0EF9A29D-1E4D-4C56-8790-64E5A79BDBAA}" type="slidenum">
              <a:rPr lang="en-US" smtClean="0"/>
              <a:pPr/>
              <a:t>14</a:t>
            </a:fld>
            <a:endParaRPr lang="en-US" smtClean="0"/>
          </a:p>
        </p:txBody>
      </p:sp>
      <p:pic>
        <p:nvPicPr>
          <p:cNvPr id="15364" name="Picture 4"/>
          <p:cNvPicPr>
            <a:picLocks noChangeAspect="1" noChangeArrowheads="1"/>
          </p:cNvPicPr>
          <p:nvPr/>
        </p:nvPicPr>
        <p:blipFill>
          <a:blip r:embed="rId3" cstate="print"/>
          <a:srcRect l="21529" t="25864" r="21257" b="13507"/>
          <a:stretch>
            <a:fillRect/>
          </a:stretch>
        </p:blipFill>
        <p:spPr bwMode="auto">
          <a:xfrm>
            <a:off x="457200" y="711200"/>
            <a:ext cx="7848600" cy="521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xfrm>
            <a:off x="0" y="6270625"/>
            <a:ext cx="6283325" cy="361950"/>
          </a:xfrm>
          <a:noFill/>
        </p:spPr>
        <p:txBody>
          <a:bodyPr/>
          <a:lstStyle/>
          <a:p>
            <a:fld id="{489174C8-4B77-4248-BC5F-BDBA4AEA5E90}" type="slidenum">
              <a:rPr lang="en-US" smtClean="0"/>
              <a:pPr/>
              <a:t>15</a:t>
            </a:fld>
            <a:endParaRPr lang="en-US" smtClean="0"/>
          </a:p>
        </p:txBody>
      </p:sp>
      <p:pic>
        <p:nvPicPr>
          <p:cNvPr id="16387" name="Picture 7" descr="Bk-Left-Girl-2"/>
          <p:cNvPicPr>
            <a:picLocks noChangeAspect="1" noChangeArrowheads="1"/>
          </p:cNvPicPr>
          <p:nvPr/>
        </p:nvPicPr>
        <p:blipFill>
          <a:blip r:embed="rId2" cstate="print"/>
          <a:srcRect b="11957"/>
          <a:stretch>
            <a:fillRect/>
          </a:stretch>
        </p:blipFill>
        <p:spPr bwMode="auto">
          <a:xfrm>
            <a:off x="0" y="0"/>
            <a:ext cx="9144000" cy="6019800"/>
          </a:xfrm>
          <a:prstGeom prst="rect">
            <a:avLst/>
          </a:prstGeom>
          <a:noFill/>
          <a:ln w="9525">
            <a:noFill/>
            <a:miter lim="800000"/>
            <a:headEnd/>
            <a:tailEnd/>
          </a:ln>
        </p:spPr>
      </p:pic>
      <p:sp>
        <p:nvSpPr>
          <p:cNvPr id="5" name="Rectangle 3"/>
          <p:cNvSpPr txBox="1">
            <a:spLocks noChangeArrowheads="1"/>
          </p:cNvSpPr>
          <p:nvPr/>
        </p:nvSpPr>
        <p:spPr>
          <a:xfrm>
            <a:off x="519113" y="234950"/>
            <a:ext cx="8237537" cy="889000"/>
          </a:xfrm>
          <a:prstGeom prst="rect">
            <a:avLst/>
          </a:prstGeom>
        </p:spPr>
        <p:txBody>
          <a:bodyPr/>
          <a:lstStyle/>
          <a:p>
            <a:pPr>
              <a:defRPr/>
            </a:pPr>
            <a:r>
              <a:rPr lang="en-US" sz="2800" b="1" kern="0" dirty="0">
                <a:latin typeface="+mj-lt"/>
                <a:ea typeface="+mj-ea"/>
                <a:cs typeface="+mj-cs"/>
              </a:rPr>
              <a:t>Thinking with Technology Course </a:t>
            </a:r>
            <a:r>
              <a:rPr lang="en-US" kern="0" dirty="0">
                <a:latin typeface="+mj-lt"/>
                <a:ea typeface="+mj-ea"/>
                <a:cs typeface="+mj-cs"/>
              </a:rPr>
              <a:t/>
            </a:r>
            <a:br>
              <a:rPr lang="en-US" kern="0" dirty="0">
                <a:latin typeface="+mj-lt"/>
                <a:ea typeface="+mj-ea"/>
                <a:cs typeface="+mj-cs"/>
              </a:rPr>
            </a:br>
            <a:r>
              <a:rPr lang="en-US" kern="0" dirty="0">
                <a:latin typeface="+mj-lt"/>
                <a:ea typeface="+mj-ea"/>
                <a:cs typeface="+mj-cs"/>
              </a:rPr>
              <a:t/>
            </a:r>
            <a:br>
              <a:rPr lang="en-US" kern="0" dirty="0">
                <a:latin typeface="+mj-lt"/>
                <a:ea typeface="+mj-ea"/>
                <a:cs typeface="+mj-cs"/>
              </a:rPr>
            </a:br>
            <a:r>
              <a:rPr lang="en-US" sz="2000" kern="0" dirty="0">
                <a:latin typeface="+mj-lt"/>
                <a:ea typeface="+mj-ea"/>
                <a:cs typeface="+mj-cs"/>
              </a:rPr>
              <a:t/>
            </a:r>
            <a:br>
              <a:rPr lang="en-US" sz="2000" kern="0" dirty="0">
                <a:latin typeface="+mj-lt"/>
                <a:ea typeface="+mj-ea"/>
                <a:cs typeface="+mj-cs"/>
              </a:rPr>
            </a:br>
            <a:endParaRPr lang="en-US" sz="2000" kern="0" dirty="0">
              <a:latin typeface="+mj-lt"/>
              <a:ea typeface="+mj-ea"/>
              <a:cs typeface="+mj-cs"/>
            </a:endParaRPr>
          </a:p>
        </p:txBody>
      </p:sp>
      <p:sp>
        <p:nvSpPr>
          <p:cNvPr id="6" name="Rectangle 4"/>
          <p:cNvSpPr txBox="1">
            <a:spLocks noChangeArrowheads="1"/>
          </p:cNvSpPr>
          <p:nvPr/>
        </p:nvSpPr>
        <p:spPr>
          <a:xfrm>
            <a:off x="560388" y="688975"/>
            <a:ext cx="5087937" cy="5119688"/>
          </a:xfrm>
          <a:prstGeom prst="rect">
            <a:avLst/>
          </a:prstGeom>
        </p:spPr>
        <p:txBody>
          <a:bodyPr/>
          <a:lstStyle/>
          <a:p>
            <a:pPr fontAlgn="t">
              <a:spcBef>
                <a:spcPct val="50000"/>
              </a:spcBef>
              <a:defRPr/>
            </a:pPr>
            <a:r>
              <a:rPr lang="en-US" sz="1800" kern="0" dirty="0">
                <a:latin typeface="+mn-lt"/>
              </a:rPr>
              <a:t>For K-12 teachers in all subjects with an intermediate level of technology integration skills</a:t>
            </a:r>
          </a:p>
          <a:p>
            <a:pPr fontAlgn="t">
              <a:spcBef>
                <a:spcPct val="50000"/>
              </a:spcBef>
              <a:defRPr/>
            </a:pPr>
            <a:r>
              <a:rPr lang="en-US" sz="1800" kern="0" dirty="0">
                <a:latin typeface="+mn-lt"/>
              </a:rPr>
              <a:t>Focus:  Advanced training on assessing and promoting 21</a:t>
            </a:r>
            <a:r>
              <a:rPr lang="en-US" sz="1800" kern="0" baseline="30000" dirty="0">
                <a:latin typeface="+mn-lt"/>
              </a:rPr>
              <a:t>st</a:t>
            </a:r>
            <a:r>
              <a:rPr lang="en-US" sz="1800" kern="0" dirty="0">
                <a:latin typeface="+mn-lt"/>
              </a:rPr>
              <a:t> century learning  </a:t>
            </a:r>
          </a:p>
          <a:p>
            <a:pPr fontAlgn="t">
              <a:spcBef>
                <a:spcPct val="50000"/>
              </a:spcBef>
              <a:defRPr/>
            </a:pPr>
            <a:r>
              <a:rPr lang="en-US" sz="1800" kern="0" dirty="0">
                <a:latin typeface="+mn-lt"/>
              </a:rPr>
              <a:t>Teacher benefits:</a:t>
            </a:r>
          </a:p>
          <a:p>
            <a:pPr marL="246063" lvl="1" indent="-244475">
              <a:spcBef>
                <a:spcPct val="50000"/>
              </a:spcBef>
              <a:buSzPct val="125000"/>
              <a:buFontTx/>
              <a:buChar char="•"/>
              <a:defRPr/>
            </a:pPr>
            <a:r>
              <a:rPr lang="en-US" sz="1600" kern="0" dirty="0">
                <a:latin typeface="+mn-lt"/>
              </a:rPr>
              <a:t>Strategies and project ideas for using online thinking tools to target and assess higher-order thinking skills</a:t>
            </a:r>
          </a:p>
          <a:p>
            <a:pPr marL="246063" lvl="1" indent="-244475">
              <a:spcBef>
                <a:spcPct val="50000"/>
              </a:spcBef>
              <a:buSzPct val="125000"/>
              <a:buFontTx/>
              <a:buChar char="•"/>
              <a:defRPr/>
            </a:pPr>
            <a:r>
              <a:rPr lang="en-US" sz="1600" kern="0" dirty="0">
                <a:latin typeface="+mn-lt"/>
              </a:rPr>
              <a:t>A fully developed Unit Plan, aligned to their local standards, which incorporates one or more thinking tools</a:t>
            </a:r>
          </a:p>
          <a:p>
            <a:pPr marL="246063" lvl="1" indent="-244475">
              <a:spcBef>
                <a:spcPct val="50000"/>
              </a:spcBef>
              <a:buSzPct val="125000"/>
              <a:buFontTx/>
              <a:buChar char="•"/>
              <a:defRPr/>
            </a:pPr>
            <a:r>
              <a:rPr lang="en-US" sz="1600" kern="0" dirty="0">
                <a:latin typeface="+mn-lt"/>
              </a:rPr>
              <a:t>Free curriculum materials and classroom resources, including sample unit plans, useful Web sites, and online tools: </a:t>
            </a:r>
            <a:r>
              <a:rPr lang="en-US" sz="1600" i="1" kern="0" dirty="0">
                <a:latin typeface="+mn-lt"/>
              </a:rPr>
              <a:t>Visual Ranking Tool</a:t>
            </a:r>
            <a:r>
              <a:rPr lang="en-US" sz="1600" kern="0" dirty="0">
                <a:latin typeface="+mn-lt"/>
              </a:rPr>
              <a:t>, </a:t>
            </a:r>
            <a:r>
              <a:rPr lang="en-US" sz="1600" i="1" kern="0" dirty="0">
                <a:latin typeface="+mn-lt"/>
              </a:rPr>
              <a:t>Seeing Reasoning Tool,</a:t>
            </a:r>
            <a:r>
              <a:rPr lang="en-US" sz="1600" kern="0" dirty="0">
                <a:latin typeface="+mn-lt"/>
              </a:rPr>
              <a:t> and </a:t>
            </a:r>
            <a:r>
              <a:rPr lang="en-US" sz="1600" i="1" kern="0" dirty="0">
                <a:latin typeface="+mn-lt"/>
              </a:rPr>
              <a:t>Showing Evidence Tool</a:t>
            </a:r>
          </a:p>
          <a:p>
            <a:pPr marL="571500" lvl="2" indent="-323850" fontAlgn="t">
              <a:lnSpc>
                <a:spcPct val="90000"/>
              </a:lnSpc>
              <a:spcBef>
                <a:spcPct val="20000"/>
              </a:spcBef>
              <a:defRPr/>
            </a:pPr>
            <a:endParaRPr lang="en-US" sz="1400" kern="0" dirty="0">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idx="1"/>
          </p:nvPr>
        </p:nvSpPr>
        <p:spPr>
          <a:xfrm>
            <a:off x="6840538" y="603250"/>
            <a:ext cx="2128837" cy="2905125"/>
          </a:xfrm>
        </p:spPr>
        <p:txBody>
          <a:bodyPr/>
          <a:lstStyle/>
          <a:p>
            <a:pPr marL="0" indent="0" eaLnBrk="1" hangingPunct="1">
              <a:buFontTx/>
              <a:buNone/>
            </a:pPr>
            <a:r>
              <a:rPr lang="en-US" sz="2600" b="1" dirty="0" smtClean="0"/>
              <a:t>Teaching Thinking with Technology</a:t>
            </a:r>
          </a:p>
        </p:txBody>
      </p:sp>
      <p:sp>
        <p:nvSpPr>
          <p:cNvPr id="17411" name="Slide Number Placeholder 3"/>
          <p:cNvSpPr>
            <a:spLocks noGrp="1"/>
          </p:cNvSpPr>
          <p:nvPr>
            <p:ph type="sldNum" sz="quarter" idx="10"/>
          </p:nvPr>
        </p:nvSpPr>
        <p:spPr>
          <a:noFill/>
        </p:spPr>
        <p:txBody>
          <a:bodyPr/>
          <a:lstStyle/>
          <a:p>
            <a:fld id="{4EADA05E-9375-4EAB-A990-1C38430C120C}" type="slidenum">
              <a:rPr lang="en-US" smtClean="0"/>
              <a:pPr/>
              <a:t>16</a:t>
            </a:fld>
            <a:endParaRPr lang="en-US" smtClean="0"/>
          </a:p>
        </p:txBody>
      </p:sp>
      <p:pic>
        <p:nvPicPr>
          <p:cNvPr id="17412" name="Picture 2"/>
          <p:cNvPicPr>
            <a:picLocks noChangeAspect="1" noChangeArrowheads="1"/>
          </p:cNvPicPr>
          <p:nvPr/>
        </p:nvPicPr>
        <p:blipFill>
          <a:blip r:embed="rId3" cstate="print"/>
          <a:srcRect l="1189" t="20442" r="26936" b="30556"/>
          <a:stretch>
            <a:fillRect/>
          </a:stretch>
        </p:blipFill>
        <p:spPr bwMode="auto">
          <a:xfrm>
            <a:off x="42863" y="231775"/>
            <a:ext cx="6640512" cy="3395663"/>
          </a:xfrm>
          <a:prstGeom prst="rect">
            <a:avLst/>
          </a:prstGeom>
          <a:noFill/>
          <a:ln w="12700">
            <a:noFill/>
            <a:miter lim="800000"/>
            <a:headEnd/>
            <a:tailEnd/>
          </a:ln>
        </p:spPr>
      </p:pic>
      <p:pic>
        <p:nvPicPr>
          <p:cNvPr id="17413" name="Picture 3"/>
          <p:cNvPicPr>
            <a:picLocks noChangeAspect="1" noChangeArrowheads="1"/>
          </p:cNvPicPr>
          <p:nvPr/>
        </p:nvPicPr>
        <p:blipFill>
          <a:blip r:embed="rId4" cstate="print"/>
          <a:srcRect l="3125" t="31554" r="54021" b="27170"/>
          <a:stretch>
            <a:fillRect/>
          </a:stretch>
        </p:blipFill>
        <p:spPr bwMode="auto">
          <a:xfrm>
            <a:off x="762000" y="3767138"/>
            <a:ext cx="4179888" cy="3019425"/>
          </a:xfrm>
          <a:prstGeom prst="rect">
            <a:avLst/>
          </a:prstGeom>
          <a:noFill/>
          <a:ln w="12700">
            <a:noFill/>
            <a:miter lim="800000"/>
            <a:headEnd/>
            <a:tailEnd/>
          </a:ln>
        </p:spPr>
      </p:pic>
      <p:pic>
        <p:nvPicPr>
          <p:cNvPr id="17414" name="Picture 4"/>
          <p:cNvPicPr>
            <a:picLocks noChangeAspect="1" noChangeArrowheads="1"/>
          </p:cNvPicPr>
          <p:nvPr/>
        </p:nvPicPr>
        <p:blipFill>
          <a:blip r:embed="rId5" cstate="print"/>
          <a:srcRect l="28418" t="35916" r="24707" b="17253"/>
          <a:stretch>
            <a:fillRect/>
          </a:stretch>
        </p:blipFill>
        <p:spPr bwMode="auto">
          <a:xfrm>
            <a:off x="5127625" y="3744913"/>
            <a:ext cx="3275013" cy="2454275"/>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xfrm>
            <a:off x="0" y="6270625"/>
            <a:ext cx="6283325" cy="361950"/>
          </a:xfrm>
          <a:noFill/>
        </p:spPr>
        <p:txBody>
          <a:bodyPr/>
          <a:lstStyle/>
          <a:p>
            <a:fld id="{FD251093-31E0-4A66-84DE-28669B5C81A3}" type="slidenum">
              <a:rPr lang="en-US" smtClean="0"/>
              <a:pPr/>
              <a:t>17</a:t>
            </a:fld>
            <a:endParaRPr lang="en-US" smtClean="0"/>
          </a:p>
        </p:txBody>
      </p:sp>
      <p:pic>
        <p:nvPicPr>
          <p:cNvPr id="18435" name="Picture 2" descr="improving2"/>
          <p:cNvPicPr>
            <a:picLocks noChangeAspect="1" noChangeArrowheads="1"/>
          </p:cNvPicPr>
          <p:nvPr/>
        </p:nvPicPr>
        <p:blipFill>
          <a:blip r:embed="rId2" cstate="print"/>
          <a:srcRect b="11703"/>
          <a:stretch>
            <a:fillRect/>
          </a:stretch>
        </p:blipFill>
        <p:spPr bwMode="auto">
          <a:xfrm>
            <a:off x="-3175" y="-25400"/>
            <a:ext cx="9147175" cy="6054725"/>
          </a:xfrm>
          <a:prstGeom prst="rect">
            <a:avLst/>
          </a:prstGeom>
          <a:noFill/>
          <a:ln w="9525">
            <a:noFill/>
            <a:miter lim="800000"/>
            <a:headEnd/>
            <a:tailEnd/>
          </a:ln>
        </p:spPr>
      </p:pic>
      <p:sp>
        <p:nvSpPr>
          <p:cNvPr id="5" name="Rectangle 3"/>
          <p:cNvSpPr txBox="1">
            <a:spLocks noChangeArrowheads="1"/>
          </p:cNvSpPr>
          <p:nvPr/>
        </p:nvSpPr>
        <p:spPr>
          <a:xfrm>
            <a:off x="352425" y="228600"/>
            <a:ext cx="5589588" cy="889000"/>
          </a:xfrm>
          <a:prstGeom prst="rect">
            <a:avLst/>
          </a:prstGeom>
        </p:spPr>
        <p:txBody>
          <a:bodyPr/>
          <a:lstStyle/>
          <a:p>
            <a:pPr>
              <a:defRPr/>
            </a:pPr>
            <a:r>
              <a:rPr lang="en-US" sz="2800" b="1" kern="0" dirty="0">
                <a:latin typeface="+mj-lt"/>
                <a:ea typeface="+mj-ea"/>
                <a:cs typeface="+mj-cs"/>
              </a:rPr>
              <a:t>Advanced Online Course</a:t>
            </a:r>
          </a:p>
        </p:txBody>
      </p:sp>
      <p:sp>
        <p:nvSpPr>
          <p:cNvPr id="18437" name="Rectangle 4"/>
          <p:cNvSpPr>
            <a:spLocks noChangeArrowheads="1"/>
          </p:cNvSpPr>
          <p:nvPr/>
        </p:nvSpPr>
        <p:spPr bwMode="auto">
          <a:xfrm>
            <a:off x="257175" y="1049338"/>
            <a:ext cx="5605463" cy="4737100"/>
          </a:xfrm>
          <a:prstGeom prst="rect">
            <a:avLst/>
          </a:prstGeom>
          <a:noFill/>
          <a:ln w="9525">
            <a:noFill/>
            <a:miter lim="800000"/>
            <a:headEnd/>
            <a:tailEnd/>
          </a:ln>
        </p:spPr>
        <p:txBody>
          <a:bodyPr lIns="0" tIns="0" rIns="0" bIns="0"/>
          <a:lstStyle/>
          <a:p>
            <a:pPr marL="114300" lvl="1">
              <a:buSzPct val="125000"/>
              <a:buFont typeface="Verdana" pitchFamily="34" charset="0"/>
              <a:buNone/>
            </a:pPr>
            <a:r>
              <a:rPr lang="en-US" sz="1800"/>
              <a:t>For teachers with basic skills in integrating technology in the classroom</a:t>
            </a:r>
          </a:p>
          <a:p>
            <a:pPr marL="114300" lvl="1">
              <a:buSzPct val="125000"/>
              <a:buFont typeface="Verdana" pitchFamily="34" charset="0"/>
              <a:buNone/>
            </a:pPr>
            <a:endParaRPr lang="en-US" sz="900"/>
          </a:p>
          <a:p>
            <a:pPr marL="114300" lvl="1">
              <a:spcBef>
                <a:spcPct val="40000"/>
              </a:spcBef>
              <a:buSzPct val="125000"/>
              <a:buFont typeface="Verdana" pitchFamily="34" charset="0"/>
              <a:buNone/>
            </a:pPr>
            <a:r>
              <a:rPr lang="en-US" sz="1800"/>
              <a:t>Focus: Through a blend of face-to-face and online training, teachers form communities to advance their integration of technology and student-centered learning</a:t>
            </a:r>
          </a:p>
          <a:p>
            <a:pPr marL="114300" lvl="1">
              <a:spcBef>
                <a:spcPct val="40000"/>
              </a:spcBef>
              <a:buSzPct val="125000"/>
              <a:buFont typeface="Verdana" pitchFamily="34" charset="0"/>
              <a:buNone/>
            </a:pPr>
            <a:endParaRPr lang="en-US" sz="900"/>
          </a:p>
          <a:p>
            <a:pPr marL="114300" lvl="1">
              <a:spcBef>
                <a:spcPct val="40000"/>
              </a:spcBef>
              <a:buSzPct val="125000"/>
              <a:buFont typeface="Verdana" pitchFamily="34" charset="0"/>
              <a:buNone/>
            </a:pPr>
            <a:r>
              <a:rPr lang="en-US" sz="1800"/>
              <a:t>Teacher benefits:</a:t>
            </a:r>
          </a:p>
          <a:p>
            <a:pPr marL="781050" lvl="2" indent="-323850">
              <a:spcBef>
                <a:spcPct val="20000"/>
              </a:spcBef>
              <a:buSzPct val="125000"/>
              <a:buFontTx/>
              <a:buChar char="•"/>
            </a:pPr>
            <a:r>
              <a:rPr lang="en-US" sz="1600"/>
              <a:t>Introduction to a range of technologies to integrate in the classroom</a:t>
            </a:r>
          </a:p>
          <a:p>
            <a:pPr marL="781050" lvl="2" indent="-323850">
              <a:spcBef>
                <a:spcPct val="20000"/>
              </a:spcBef>
              <a:buSzPct val="125000"/>
              <a:buFontTx/>
              <a:buChar char="•"/>
            </a:pPr>
            <a:r>
              <a:rPr lang="en-US" sz="1600"/>
              <a:t>Strategies for using technology to promote collaboration and improve learning based on students different learning styles</a:t>
            </a:r>
          </a:p>
          <a:p>
            <a:pPr marL="781050" lvl="2" indent="-323850">
              <a:spcBef>
                <a:spcPct val="20000"/>
              </a:spcBef>
              <a:buSzPct val="125000"/>
              <a:buFontTx/>
              <a:buChar char="•"/>
            </a:pPr>
            <a:r>
              <a:rPr lang="en-US" sz="1600"/>
              <a:t>Methods to teach students basic skills on using different technologies to support learning</a:t>
            </a:r>
          </a:p>
          <a:p>
            <a:pPr marL="781050" lvl="2" indent="-323850">
              <a:spcBef>
                <a:spcPct val="20000"/>
              </a:spcBef>
              <a:buSzPct val="125000"/>
              <a:buFontTx/>
              <a:buChar char="•"/>
            </a:pPr>
            <a:r>
              <a:rPr lang="en-US" sz="1600"/>
              <a:t>Free Web resources: teachers discussion forum, unit plans, project ideas, and materials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xfrm>
            <a:off x="0" y="6270625"/>
            <a:ext cx="6283325" cy="361950"/>
          </a:xfrm>
          <a:noFill/>
        </p:spPr>
        <p:txBody>
          <a:bodyPr/>
          <a:lstStyle/>
          <a:p>
            <a:fld id="{E5C5AAC4-B1D9-4945-AAB7-84D8A554F3A9}" type="slidenum">
              <a:rPr lang="en-US" smtClean="0"/>
              <a:pPr/>
              <a:t>18</a:t>
            </a:fld>
            <a:endParaRPr lang="en-US" smtClean="0"/>
          </a:p>
        </p:txBody>
      </p:sp>
      <p:pic>
        <p:nvPicPr>
          <p:cNvPr id="20483" name="Picture 7"/>
          <p:cNvPicPr>
            <a:picLocks noChangeAspect="1" noChangeArrowheads="1"/>
          </p:cNvPicPr>
          <p:nvPr/>
        </p:nvPicPr>
        <p:blipFill>
          <a:blip r:embed="rId3" cstate="print"/>
          <a:srcRect/>
          <a:stretch>
            <a:fillRect/>
          </a:stretch>
        </p:blipFill>
        <p:spPr bwMode="auto">
          <a:xfrm>
            <a:off x="0" y="0"/>
            <a:ext cx="9202738" cy="6032500"/>
          </a:xfrm>
          <a:prstGeom prst="rect">
            <a:avLst/>
          </a:prstGeom>
          <a:noFill/>
          <a:ln w="9525">
            <a:noFill/>
            <a:miter lim="800000"/>
            <a:headEnd/>
            <a:tailEnd/>
          </a:ln>
        </p:spPr>
      </p:pic>
      <p:sp>
        <p:nvSpPr>
          <p:cNvPr id="5" name="Rectangle 3"/>
          <p:cNvSpPr txBox="1">
            <a:spLocks noChangeArrowheads="1"/>
          </p:cNvSpPr>
          <p:nvPr/>
        </p:nvSpPr>
        <p:spPr>
          <a:xfrm>
            <a:off x="455613" y="312738"/>
            <a:ext cx="8237537" cy="889000"/>
          </a:xfrm>
          <a:prstGeom prst="rect">
            <a:avLst/>
          </a:prstGeom>
        </p:spPr>
        <p:txBody>
          <a:bodyPr/>
          <a:lstStyle/>
          <a:p>
            <a:pPr>
              <a:defRPr/>
            </a:pPr>
            <a:r>
              <a:rPr lang="en-US" sz="2800" b="1" kern="0" dirty="0">
                <a:latin typeface="+mj-lt"/>
                <a:ea typeface="+mj-ea"/>
                <a:cs typeface="+mj-cs"/>
              </a:rPr>
              <a:t>Leadership Forum</a:t>
            </a:r>
          </a:p>
        </p:txBody>
      </p:sp>
      <p:sp>
        <p:nvSpPr>
          <p:cNvPr id="20485" name="Rectangle 4"/>
          <p:cNvSpPr>
            <a:spLocks noChangeArrowheads="1"/>
          </p:cNvSpPr>
          <p:nvPr/>
        </p:nvSpPr>
        <p:spPr bwMode="auto">
          <a:xfrm>
            <a:off x="355600" y="1111250"/>
            <a:ext cx="5103813" cy="4737100"/>
          </a:xfrm>
          <a:prstGeom prst="rect">
            <a:avLst/>
          </a:prstGeom>
          <a:noFill/>
          <a:ln w="9525">
            <a:noFill/>
            <a:miter lim="800000"/>
            <a:headEnd/>
            <a:tailEnd/>
          </a:ln>
        </p:spPr>
        <p:txBody>
          <a:bodyPr lIns="0" tIns="0" rIns="0" bIns="0"/>
          <a:lstStyle/>
          <a:p>
            <a:pPr marL="114300" lvl="1">
              <a:buSzPct val="125000"/>
              <a:buFont typeface="Verdana" pitchFamily="34" charset="0"/>
              <a:buNone/>
            </a:pPr>
            <a:r>
              <a:rPr lang="en-US" sz="1800" dirty="0"/>
              <a:t>For school leaders who want to advance 21</a:t>
            </a:r>
            <a:r>
              <a:rPr lang="en-US" sz="1800" baseline="30000" dirty="0"/>
              <a:t>st</a:t>
            </a:r>
            <a:r>
              <a:rPr lang="en-US" sz="1800" dirty="0"/>
              <a:t> century learning</a:t>
            </a:r>
          </a:p>
          <a:p>
            <a:pPr marL="114300" lvl="1">
              <a:buSzPct val="125000"/>
              <a:buFont typeface="Verdana" pitchFamily="34" charset="0"/>
              <a:buNone/>
            </a:pPr>
            <a:endParaRPr lang="en-US" sz="1800" dirty="0"/>
          </a:p>
          <a:p>
            <a:pPr marL="114300" lvl="1">
              <a:spcBef>
                <a:spcPct val="40000"/>
              </a:spcBef>
              <a:buSzPct val="125000"/>
              <a:buFont typeface="Verdana" pitchFamily="34" charset="0"/>
              <a:buNone/>
            </a:pPr>
            <a:r>
              <a:rPr lang="en-US" sz="1800" dirty="0"/>
              <a:t>Focus: Gives school leaders the skills to support, promote, and implement technology into the classroom</a:t>
            </a:r>
          </a:p>
          <a:p>
            <a:pPr marL="114300" lvl="1">
              <a:spcBef>
                <a:spcPct val="40000"/>
              </a:spcBef>
              <a:buSzPct val="125000"/>
              <a:buFont typeface="Verdana" pitchFamily="34" charset="0"/>
              <a:buNone/>
            </a:pPr>
            <a:endParaRPr lang="en-US" sz="1800" dirty="0"/>
          </a:p>
          <a:p>
            <a:pPr marL="114300" lvl="1">
              <a:spcBef>
                <a:spcPct val="40000"/>
              </a:spcBef>
              <a:buSzPct val="125000"/>
              <a:buFont typeface="Verdana" pitchFamily="34" charset="0"/>
              <a:buNone/>
            </a:pPr>
            <a:r>
              <a:rPr lang="en-US" sz="1800" dirty="0"/>
              <a:t>Leader benefits:</a:t>
            </a:r>
          </a:p>
          <a:p>
            <a:pPr marL="781050" lvl="2" indent="-323850">
              <a:spcBef>
                <a:spcPct val="20000"/>
              </a:spcBef>
              <a:buSzPct val="125000"/>
              <a:buFontTx/>
              <a:buChar char="•"/>
            </a:pPr>
            <a:r>
              <a:rPr lang="en-US" sz="1600" dirty="0"/>
              <a:t>Awareness of how leadership behaviors is impacting integration of technology in the classroom</a:t>
            </a:r>
          </a:p>
          <a:p>
            <a:pPr marL="781050" lvl="2" indent="-323850">
              <a:spcBef>
                <a:spcPct val="20000"/>
              </a:spcBef>
              <a:buSzPct val="125000"/>
              <a:buFontTx/>
              <a:buChar char="•"/>
            </a:pPr>
            <a:r>
              <a:rPr lang="en-US" sz="1600" dirty="0"/>
              <a:t>Understanding the importance of leadership responsibilities associated with national and international standards</a:t>
            </a:r>
          </a:p>
          <a:p>
            <a:pPr marL="781050" lvl="2" indent="-323850">
              <a:lnSpc>
                <a:spcPct val="90000"/>
              </a:lnSpc>
              <a:spcBef>
                <a:spcPct val="20000"/>
              </a:spcBef>
              <a:buSzPct val="125000"/>
              <a:buFontTx/>
              <a:buChar char="•"/>
            </a:pPr>
            <a:r>
              <a:rPr lang="en-US" sz="1600" dirty="0"/>
              <a:t>Development of a personal action plan</a:t>
            </a:r>
          </a:p>
          <a:p>
            <a:pPr marL="781050" lvl="2" indent="-323850">
              <a:lnSpc>
                <a:spcPct val="90000"/>
              </a:lnSpc>
              <a:spcBef>
                <a:spcPct val="20000"/>
              </a:spcBef>
              <a:buSzPct val="125000"/>
              <a:buFontTx/>
              <a:buChar char="•"/>
            </a:pPr>
            <a:r>
              <a:rPr lang="en-US" sz="1600" dirty="0"/>
              <a:t>Free Resource CD: case studies, relevant research, and more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p:txBody>
          <a:bodyPr/>
          <a:lstStyle/>
          <a:p>
            <a:pPr eaLnBrk="1" hangingPunct="1"/>
            <a:r>
              <a:rPr lang="en-US" sz="3000" dirty="0" smtClean="0">
                <a:latin typeface="Verdana" pitchFamily="34" charset="0"/>
              </a:rPr>
              <a:t>Intel</a:t>
            </a:r>
            <a:r>
              <a:rPr lang="en-US" sz="3000" baseline="30000" dirty="0" smtClean="0">
                <a:latin typeface="Verdana" pitchFamily="34" charset="0"/>
              </a:rPr>
              <a:t>®</a:t>
            </a:r>
            <a:r>
              <a:rPr lang="en-US" sz="3000" dirty="0" smtClean="0">
                <a:latin typeface="Verdana" pitchFamily="34" charset="0"/>
              </a:rPr>
              <a:t> Teach Elements</a:t>
            </a:r>
            <a:r>
              <a:rPr lang="en-US" sz="2200" dirty="0" smtClean="0">
                <a:latin typeface="Verdana" pitchFamily="34" charset="0"/>
              </a:rPr>
              <a:t> </a:t>
            </a:r>
          </a:p>
        </p:txBody>
      </p:sp>
      <p:sp>
        <p:nvSpPr>
          <p:cNvPr id="6148" name="Rectangle 3"/>
          <p:cNvSpPr>
            <a:spLocks noGrp="1" noChangeArrowheads="1"/>
          </p:cNvSpPr>
          <p:nvPr>
            <p:ph type="body" idx="4294967295"/>
          </p:nvPr>
        </p:nvSpPr>
        <p:spPr>
          <a:xfrm>
            <a:off x="457200" y="2971800"/>
            <a:ext cx="8389938" cy="3048000"/>
          </a:xfrm>
        </p:spPr>
        <p:txBody>
          <a:bodyPr/>
          <a:lstStyle/>
          <a:p>
            <a:pPr marL="0" indent="0" eaLnBrk="1" hangingPunct="1">
              <a:spcBef>
                <a:spcPct val="0"/>
              </a:spcBef>
              <a:buNone/>
              <a:tabLst>
                <a:tab pos="58738" algn="l"/>
              </a:tabLst>
            </a:pPr>
            <a:r>
              <a:rPr lang="en-US" sz="2800" b="1" dirty="0" smtClean="0">
                <a:latin typeface="Verdana" pitchFamily="34" charset="0"/>
              </a:rPr>
              <a:t>Available Courses</a:t>
            </a:r>
          </a:p>
          <a:p>
            <a:pPr marL="0" indent="0" eaLnBrk="1" hangingPunct="1">
              <a:spcBef>
                <a:spcPct val="0"/>
              </a:spcBef>
              <a:tabLst>
                <a:tab pos="58738" algn="l"/>
              </a:tabLst>
            </a:pPr>
            <a:endParaRPr lang="en-US" sz="1400" b="1" dirty="0" smtClean="0">
              <a:solidFill>
                <a:srgbClr val="000000"/>
              </a:solidFill>
              <a:latin typeface="Verdana" pitchFamily="34" charset="0"/>
            </a:endParaRPr>
          </a:p>
          <a:p>
            <a:pPr marL="0" indent="0" eaLnBrk="1" hangingPunct="1">
              <a:spcBef>
                <a:spcPct val="0"/>
              </a:spcBef>
              <a:buFontTx/>
              <a:buChar char="•"/>
              <a:tabLst>
                <a:tab pos="58738" algn="l"/>
              </a:tabLst>
            </a:pPr>
            <a:r>
              <a:rPr lang="en-US" sz="2400" b="1" dirty="0" smtClean="0">
                <a:latin typeface="Verdana" pitchFamily="34" charset="0"/>
              </a:rPr>
              <a:t> Project-Based Approaches </a:t>
            </a:r>
          </a:p>
          <a:p>
            <a:pPr marL="0" indent="0" eaLnBrk="1" hangingPunct="1">
              <a:spcBef>
                <a:spcPct val="0"/>
              </a:spcBef>
              <a:buFontTx/>
              <a:buChar char="•"/>
              <a:tabLst>
                <a:tab pos="58738" algn="l"/>
              </a:tabLst>
            </a:pPr>
            <a:r>
              <a:rPr lang="en-US" sz="2400" b="1" dirty="0" smtClean="0">
                <a:latin typeface="Verdana" pitchFamily="34" charset="0"/>
              </a:rPr>
              <a:t> Assessment in 21st Century Classrooms </a:t>
            </a:r>
          </a:p>
          <a:p>
            <a:pPr marL="0" indent="0" eaLnBrk="1" hangingPunct="1">
              <a:tabLst>
                <a:tab pos="58738" algn="l"/>
              </a:tabLst>
            </a:pPr>
            <a:endParaRPr lang="en-US" sz="600" b="1" dirty="0" smtClean="0">
              <a:solidFill>
                <a:srgbClr val="000000"/>
              </a:solidFill>
              <a:latin typeface="Verdana" pitchFamily="34" charset="0"/>
            </a:endParaRPr>
          </a:p>
          <a:p>
            <a:pPr marL="0" indent="0" eaLnBrk="1" hangingPunct="1">
              <a:buNone/>
              <a:tabLst>
                <a:tab pos="58738" algn="l"/>
              </a:tabLst>
            </a:pPr>
            <a:r>
              <a:rPr lang="en-US" sz="1600" b="1" dirty="0" smtClean="0">
                <a:latin typeface="Verdana" pitchFamily="34" charset="0"/>
              </a:rPr>
              <a:t>Future Courses Include:</a:t>
            </a:r>
          </a:p>
          <a:p>
            <a:pPr marL="0" indent="0" eaLnBrk="1" hangingPunct="1">
              <a:spcBef>
                <a:spcPct val="0"/>
              </a:spcBef>
              <a:buFontTx/>
              <a:buChar char="•"/>
              <a:tabLst>
                <a:tab pos="58738" algn="l"/>
              </a:tabLst>
            </a:pPr>
            <a:r>
              <a:rPr lang="en-US" sz="1600" dirty="0" smtClean="0">
                <a:latin typeface="Verdana" pitchFamily="34" charset="0"/>
              </a:rPr>
              <a:t> Collaboration in the Classroom (featuring Web 2.0)</a:t>
            </a:r>
          </a:p>
          <a:p>
            <a:pPr marL="0" indent="0" eaLnBrk="1" hangingPunct="1">
              <a:spcBef>
                <a:spcPct val="0"/>
              </a:spcBef>
              <a:buFontTx/>
              <a:buChar char="•"/>
              <a:tabLst>
                <a:tab pos="58738" algn="l"/>
              </a:tabLst>
            </a:pPr>
            <a:r>
              <a:rPr lang="en-US" sz="1600" dirty="0" smtClean="0">
                <a:latin typeface="Verdana" pitchFamily="34" charset="0"/>
              </a:rPr>
              <a:t> Thinking Critically with Data (Displaying and Interpreting Data visually)</a:t>
            </a:r>
          </a:p>
          <a:p>
            <a:pPr marL="0" indent="0" eaLnBrk="1" hangingPunct="1">
              <a:spcBef>
                <a:spcPct val="0"/>
              </a:spcBef>
              <a:buFontTx/>
              <a:buChar char="•"/>
              <a:tabLst>
                <a:tab pos="58738" algn="l"/>
              </a:tabLst>
            </a:pPr>
            <a:r>
              <a:rPr lang="en-US" sz="1600" dirty="0" smtClean="0">
                <a:latin typeface="Verdana" pitchFamily="34" charset="0"/>
              </a:rPr>
              <a:t> Self-Directed Learning in a Student-Centered Classroom</a:t>
            </a:r>
            <a:r>
              <a:rPr lang="en-US" sz="1400" dirty="0" smtClean="0">
                <a:latin typeface="Verdana" pitchFamily="34" charset="0"/>
              </a:rPr>
              <a:t>	</a:t>
            </a:r>
            <a:r>
              <a:rPr lang="en-US" sz="1400" dirty="0" smtClean="0">
                <a:solidFill>
                  <a:srgbClr val="0860A8"/>
                </a:solidFill>
                <a:latin typeface="Verdana" pitchFamily="34" charset="0"/>
              </a:rPr>
              <a:t>	                                                </a:t>
            </a:r>
          </a:p>
        </p:txBody>
      </p:sp>
      <p:sp>
        <p:nvSpPr>
          <p:cNvPr id="6149" name="Rectangle 8"/>
          <p:cNvSpPr>
            <a:spLocks noChangeArrowheads="1"/>
          </p:cNvSpPr>
          <p:nvPr/>
        </p:nvSpPr>
        <p:spPr bwMode="auto">
          <a:xfrm>
            <a:off x="381000" y="841375"/>
            <a:ext cx="8458200" cy="1878013"/>
          </a:xfrm>
          <a:prstGeom prst="rect">
            <a:avLst/>
          </a:prstGeom>
          <a:noFill/>
          <a:ln w="9525">
            <a:noFill/>
            <a:miter lim="800000"/>
            <a:headEnd/>
            <a:tailEnd/>
          </a:ln>
        </p:spPr>
        <p:txBody>
          <a:bodyPr>
            <a:spAutoFit/>
          </a:bodyPr>
          <a:lstStyle/>
          <a:p>
            <a:pPr marL="174625" indent="-174625">
              <a:spcBef>
                <a:spcPct val="40000"/>
              </a:spcBef>
              <a:buFontTx/>
              <a:buChar char="•"/>
            </a:pPr>
            <a:r>
              <a:rPr lang="en-US" sz="2000" i="0" dirty="0"/>
              <a:t>Convenient</a:t>
            </a:r>
            <a:r>
              <a:rPr lang="en-US" sz="2000" b="0" i="0" dirty="0"/>
              <a:t> just-in-time professional development for busy teachers</a:t>
            </a:r>
          </a:p>
          <a:p>
            <a:pPr marL="174625" indent="-174625">
              <a:spcBef>
                <a:spcPct val="40000"/>
              </a:spcBef>
              <a:buFontTx/>
              <a:buChar char="•"/>
            </a:pPr>
            <a:r>
              <a:rPr lang="en-US" sz="2000" i="0" dirty="0"/>
              <a:t>Compelling</a:t>
            </a:r>
            <a:r>
              <a:rPr lang="en-US" sz="2000" b="0" i="0" dirty="0"/>
              <a:t> e-learning content, including animated e-learning tutorials, interactive learning exercises, and offline activities.</a:t>
            </a:r>
          </a:p>
          <a:p>
            <a:pPr marL="174625" indent="-174625">
              <a:spcBef>
                <a:spcPct val="40000"/>
              </a:spcBef>
              <a:buFontTx/>
              <a:buChar char="•"/>
            </a:pPr>
            <a:r>
              <a:rPr lang="en-US" sz="2000" i="0" dirty="0"/>
              <a:t>Free</a:t>
            </a:r>
            <a:r>
              <a:rPr lang="en-US" sz="2000" b="0" i="0" dirty="0"/>
              <a:t> online or off CD</a:t>
            </a:r>
          </a:p>
        </p:txBody>
      </p:sp>
      <p:sp>
        <p:nvSpPr>
          <p:cNvPr id="6150" name="Rounded Rectangle 6"/>
          <p:cNvSpPr>
            <a:spLocks noChangeArrowheads="1"/>
          </p:cNvSpPr>
          <p:nvPr/>
        </p:nvSpPr>
        <p:spPr bwMode="auto">
          <a:xfrm>
            <a:off x="228600" y="2819400"/>
            <a:ext cx="8153400" cy="2971800"/>
          </a:xfrm>
          <a:prstGeom prst="roundRect">
            <a:avLst>
              <a:gd name="adj" fmla="val 16667"/>
            </a:avLst>
          </a:prstGeom>
          <a:noFill/>
          <a:ln w="9525" algn="ctr">
            <a:solidFill>
              <a:srgbClr val="0860A8"/>
            </a:solidFill>
            <a:round/>
            <a:headEnd/>
            <a:tailEnd/>
          </a:ln>
        </p:spPr>
        <p:txBody>
          <a:bodyPr lIns="0" tIns="0" rIns="0" bIns="0" anchor="b"/>
          <a:lstStyle/>
          <a:p>
            <a:endParaRPr lang="en-US"/>
          </a:p>
        </p:txBody>
      </p:sp>
      <p:pic>
        <p:nvPicPr>
          <p:cNvPr id="7" name="Picture 6" descr="pinwheel"/>
          <p:cNvPicPr>
            <a:picLocks noChangeAspect="1" noChangeArrowheads="1"/>
          </p:cNvPicPr>
          <p:nvPr/>
        </p:nvPicPr>
        <p:blipFill>
          <a:blip r:embed="rId3" cstate="print"/>
          <a:srcRect/>
          <a:stretch>
            <a:fillRect/>
          </a:stretch>
        </p:blipFill>
        <p:spPr bwMode="auto">
          <a:xfrm>
            <a:off x="7162800" y="2590800"/>
            <a:ext cx="1062038" cy="1250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F6FB8249-2404-4955-83C9-8B5CACB43024}" type="slidenum">
              <a:rPr lang="en-US" smtClean="0"/>
              <a:pPr/>
              <a:t>2</a:t>
            </a:fld>
            <a:endParaRPr lang="en-US" smtClean="0"/>
          </a:p>
        </p:txBody>
      </p:sp>
      <p:pic>
        <p:nvPicPr>
          <p:cNvPr id="4099" name="Picture 2" descr="int_brand_25"/>
          <p:cNvPicPr>
            <a:picLocks noChangeAspect="1" noChangeArrowheads="1"/>
          </p:cNvPicPr>
          <p:nvPr/>
        </p:nvPicPr>
        <p:blipFill>
          <a:blip r:embed="rId3" cstate="print"/>
          <a:srcRect/>
          <a:stretch>
            <a:fillRect/>
          </a:stretch>
        </p:blipFill>
        <p:spPr bwMode="auto">
          <a:xfrm>
            <a:off x="0" y="0"/>
            <a:ext cx="9186863" cy="6118225"/>
          </a:xfrm>
          <a:prstGeom prst="rect">
            <a:avLst/>
          </a:prstGeom>
          <a:noFill/>
          <a:ln w="9525">
            <a:noFill/>
            <a:miter lim="800000"/>
            <a:headEnd/>
            <a:tailEnd/>
          </a:ln>
        </p:spPr>
      </p:pic>
      <p:sp>
        <p:nvSpPr>
          <p:cNvPr id="4100" name="Rectangle 3"/>
          <p:cNvSpPr>
            <a:spLocks noChangeArrowheads="1"/>
          </p:cNvSpPr>
          <p:nvPr/>
        </p:nvSpPr>
        <p:spPr bwMode="auto">
          <a:xfrm>
            <a:off x="4851400" y="273050"/>
            <a:ext cx="7589838" cy="889000"/>
          </a:xfrm>
          <a:prstGeom prst="rect">
            <a:avLst/>
          </a:prstGeom>
          <a:noFill/>
          <a:ln w="9525">
            <a:noFill/>
            <a:miter lim="800000"/>
            <a:headEnd/>
            <a:tailEnd/>
          </a:ln>
        </p:spPr>
        <p:txBody>
          <a:bodyPr lIns="0" tIns="0" rIns="0" bIns="0"/>
          <a:lstStyle/>
          <a:p>
            <a:pPr eaLnBrk="1" hangingPunct="1"/>
            <a:r>
              <a:rPr lang="en-US" sz="2400" b="1" dirty="0"/>
              <a:t>Improve Teaching </a:t>
            </a:r>
            <a:br>
              <a:rPr lang="en-US" sz="2400" b="1" dirty="0"/>
            </a:br>
            <a:r>
              <a:rPr lang="en-US" sz="2400" b="1" dirty="0"/>
              <a:t>and Learning: </a:t>
            </a:r>
            <a:br>
              <a:rPr lang="en-US" sz="2400" b="1" dirty="0"/>
            </a:br>
            <a:r>
              <a:rPr lang="en-US" sz="2400" b="1" dirty="0"/>
              <a:t>Intel</a:t>
            </a:r>
            <a:r>
              <a:rPr lang="en-US" sz="2400" b="1" baseline="30000" dirty="0"/>
              <a:t>®</a:t>
            </a:r>
            <a:r>
              <a:rPr lang="en-US" sz="2400" b="1" dirty="0"/>
              <a:t> Teach Program</a:t>
            </a:r>
          </a:p>
        </p:txBody>
      </p:sp>
      <p:sp>
        <p:nvSpPr>
          <p:cNvPr id="4101" name="Rectangle 4"/>
          <p:cNvSpPr>
            <a:spLocks noChangeArrowheads="1"/>
          </p:cNvSpPr>
          <p:nvPr/>
        </p:nvSpPr>
        <p:spPr bwMode="auto">
          <a:xfrm>
            <a:off x="4856163" y="1663700"/>
            <a:ext cx="3892550" cy="4343400"/>
          </a:xfrm>
          <a:prstGeom prst="rect">
            <a:avLst/>
          </a:prstGeom>
          <a:noFill/>
          <a:ln w="9525">
            <a:noFill/>
            <a:miter lim="800000"/>
            <a:headEnd/>
            <a:tailEnd/>
          </a:ln>
        </p:spPr>
        <p:txBody>
          <a:bodyPr lIns="0" tIns="0" rIns="0" bIns="0"/>
          <a:lstStyle/>
          <a:p>
            <a:pPr eaLnBrk="1" hangingPunct="1">
              <a:spcBef>
                <a:spcPct val="60000"/>
              </a:spcBef>
            </a:pPr>
            <a:r>
              <a:rPr lang="en-US" dirty="0"/>
              <a:t>Preparing teachers for the future with proven, worldwide professional development</a:t>
            </a:r>
          </a:p>
          <a:p>
            <a:pPr marL="246063" lvl="1" indent="-244475" eaLnBrk="1" hangingPunct="1">
              <a:spcBef>
                <a:spcPct val="60000"/>
              </a:spcBef>
              <a:buSzPct val="125000"/>
              <a:buFont typeface="Times" charset="0"/>
              <a:buChar char="•"/>
            </a:pPr>
            <a:r>
              <a:rPr lang="en-US" sz="1400" dirty="0"/>
              <a:t>Helps educators integrate technology into lessons to promote 21</a:t>
            </a:r>
            <a:r>
              <a:rPr lang="en-US" sz="1400" baseline="30000" dirty="0"/>
              <a:t>st</a:t>
            </a:r>
            <a:r>
              <a:rPr lang="en-US" sz="1400" dirty="0"/>
              <a:t> century learning  </a:t>
            </a:r>
          </a:p>
          <a:p>
            <a:pPr marL="246063" lvl="1" indent="-244475" eaLnBrk="1" hangingPunct="1">
              <a:spcBef>
                <a:spcPct val="60000"/>
              </a:spcBef>
              <a:buSzPct val="125000"/>
              <a:buFont typeface="Times" charset="0"/>
              <a:buChar char="•"/>
            </a:pPr>
            <a:r>
              <a:rPr lang="en-US" sz="1400" dirty="0"/>
              <a:t>Wide range of offerings supporting project-based learning in the classroom</a:t>
            </a:r>
          </a:p>
          <a:p>
            <a:pPr marL="246063" lvl="1" indent="-244475" eaLnBrk="1" hangingPunct="1">
              <a:spcBef>
                <a:spcPct val="60000"/>
              </a:spcBef>
              <a:buSzPct val="125000"/>
              <a:buFont typeface="Times" charset="0"/>
              <a:buChar char="•"/>
            </a:pPr>
            <a:r>
              <a:rPr lang="en-US" sz="1400" dirty="0"/>
              <a:t>Unparalleled public/private partnership providing flexibility and adaptation</a:t>
            </a:r>
          </a:p>
          <a:p>
            <a:pPr marL="246063" lvl="1" indent="-244475" eaLnBrk="1" hangingPunct="1">
              <a:spcBef>
                <a:spcPct val="60000"/>
              </a:spcBef>
              <a:buSzPct val="125000"/>
              <a:buFont typeface="Times" charset="0"/>
              <a:buChar char="•"/>
            </a:pPr>
            <a:r>
              <a:rPr lang="en-US" sz="1400" dirty="0"/>
              <a:t>Independent evaluation supports Intel Teach Program methods</a:t>
            </a:r>
          </a:p>
          <a:p>
            <a:pPr marL="246063" lvl="1" indent="-244475" eaLnBrk="1" hangingPunct="1">
              <a:spcBef>
                <a:spcPct val="60000"/>
              </a:spcBef>
              <a:buSzPct val="125000"/>
              <a:buFont typeface="Times" charset="0"/>
              <a:buChar char="•"/>
            </a:pPr>
            <a:r>
              <a:rPr lang="en-US" sz="1400" dirty="0"/>
              <a:t>Most successful program of its kind, training more than 7 million teachers in more than 60 countries</a:t>
            </a:r>
          </a:p>
        </p:txBody>
      </p:sp>
      <p:sp>
        <p:nvSpPr>
          <p:cNvPr id="4102" name="Text Box 5"/>
          <p:cNvSpPr txBox="1">
            <a:spLocks noChangeArrowheads="1"/>
          </p:cNvSpPr>
          <p:nvPr/>
        </p:nvSpPr>
        <p:spPr bwMode="auto">
          <a:xfrm>
            <a:off x="381000" y="5403503"/>
            <a:ext cx="4457700" cy="692497"/>
          </a:xfrm>
          <a:prstGeom prst="rect">
            <a:avLst/>
          </a:prstGeom>
          <a:noFill/>
          <a:ln w="9525">
            <a:noFill/>
            <a:miter lim="800000"/>
            <a:headEnd/>
            <a:tailEnd/>
          </a:ln>
        </p:spPr>
        <p:txBody>
          <a:bodyPr wrap="square">
            <a:spAutoFit/>
          </a:bodyPr>
          <a:lstStyle/>
          <a:p>
            <a:pPr algn="r" eaLnBrk="1" hangingPunct="1"/>
            <a:r>
              <a:rPr lang="en-US" sz="1300" b="1" dirty="0"/>
              <a:t>Learn more about the </a:t>
            </a:r>
            <a:endParaRPr lang="en-US" sz="1300" b="1" dirty="0" smtClean="0"/>
          </a:p>
          <a:p>
            <a:pPr algn="r" eaLnBrk="1" hangingPunct="1"/>
            <a:r>
              <a:rPr lang="en-US" sz="1300" b="1" dirty="0" smtClean="0"/>
              <a:t>Intel</a:t>
            </a:r>
            <a:r>
              <a:rPr lang="en-US" sz="1300" b="1" baseline="30000" dirty="0"/>
              <a:t>®</a:t>
            </a:r>
            <a:r>
              <a:rPr lang="en-US" sz="1300" b="1" dirty="0"/>
              <a:t> Teach Program at:</a:t>
            </a:r>
            <a:br>
              <a:rPr lang="en-US" sz="1300" b="1" dirty="0"/>
            </a:br>
            <a:r>
              <a:rPr lang="en-US" sz="1300" b="1" u="sng" dirty="0"/>
              <a:t>www.intel.com/education/teach</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304800" y="273050"/>
            <a:ext cx="8839200" cy="889000"/>
          </a:xfrm>
        </p:spPr>
        <p:txBody>
          <a:bodyPr/>
          <a:lstStyle/>
          <a:p>
            <a:pPr eaLnBrk="1" hangingPunct="1"/>
            <a:r>
              <a:rPr lang="en-US" sz="1800" smtClean="0">
                <a:solidFill>
                  <a:srgbClr val="0860A8"/>
                </a:solidFill>
                <a:latin typeface="Verdana" pitchFamily="34" charset="0"/>
                <a:hlinkClick r:id="rId3"/>
              </a:rPr>
              <a:t>Intel</a:t>
            </a:r>
            <a:r>
              <a:rPr lang="en-US" sz="1800" baseline="30000" smtClean="0">
                <a:solidFill>
                  <a:srgbClr val="0860A8"/>
                </a:solidFill>
                <a:latin typeface="Verdana" pitchFamily="34" charset="0"/>
                <a:hlinkClick r:id="rId3"/>
              </a:rPr>
              <a:t>®</a:t>
            </a:r>
            <a:r>
              <a:rPr lang="en-US" sz="1800" smtClean="0">
                <a:solidFill>
                  <a:srgbClr val="0860A8"/>
                </a:solidFill>
                <a:latin typeface="Verdana" pitchFamily="34" charset="0"/>
                <a:hlinkClick r:id="rId3"/>
              </a:rPr>
              <a:t> Teach Elements: Assessment in 21</a:t>
            </a:r>
            <a:r>
              <a:rPr lang="en-US" sz="1800" baseline="30000" smtClean="0">
                <a:solidFill>
                  <a:srgbClr val="0860A8"/>
                </a:solidFill>
                <a:latin typeface="Verdana" pitchFamily="34" charset="0"/>
                <a:hlinkClick r:id="rId3"/>
              </a:rPr>
              <a:t>st</a:t>
            </a:r>
            <a:r>
              <a:rPr lang="en-US" sz="1800" smtClean="0">
                <a:solidFill>
                  <a:srgbClr val="0860A8"/>
                </a:solidFill>
                <a:latin typeface="Verdana" pitchFamily="34" charset="0"/>
                <a:hlinkClick r:id="rId3"/>
              </a:rPr>
              <a:t> Century Classrooms</a:t>
            </a:r>
            <a:endParaRPr lang="en-US" sz="1800" smtClean="0">
              <a:solidFill>
                <a:srgbClr val="0860A8"/>
              </a:solidFill>
              <a:latin typeface="Verdana" pitchFamily="34" charset="0"/>
            </a:endParaRPr>
          </a:p>
        </p:txBody>
      </p:sp>
      <p:sp>
        <p:nvSpPr>
          <p:cNvPr id="8" name="TextBox 7"/>
          <p:cNvSpPr txBox="1"/>
          <p:nvPr/>
        </p:nvSpPr>
        <p:spPr>
          <a:xfrm>
            <a:off x="304800" y="1471613"/>
            <a:ext cx="3657600" cy="5078313"/>
          </a:xfrm>
          <a:prstGeom prst="rect">
            <a:avLst/>
          </a:prstGeom>
          <a:noFill/>
        </p:spPr>
        <p:txBody>
          <a:bodyPr>
            <a:spAutoFit/>
          </a:bodyPr>
          <a:lstStyle/>
          <a:p>
            <a:pPr marL="171450" indent="-171450">
              <a:buFont typeface="Arial" pitchFamily="34" charset="0"/>
              <a:buChar char="•"/>
              <a:defRPr/>
            </a:pPr>
            <a:r>
              <a:rPr lang="en-US" sz="1800" b="0" i="0" dirty="0"/>
              <a:t>See assessment in action in 21</a:t>
            </a:r>
            <a:r>
              <a:rPr lang="en-US" sz="1800" b="0" i="0" baseline="30000" dirty="0"/>
              <a:t>st</a:t>
            </a:r>
            <a:r>
              <a:rPr lang="en-US" sz="1800" b="0" i="0" dirty="0"/>
              <a:t> century classrooms</a:t>
            </a:r>
          </a:p>
          <a:p>
            <a:pPr marL="171450" indent="-171450">
              <a:buFont typeface="Arial" pitchFamily="34" charset="0"/>
              <a:buChar char="•"/>
              <a:defRPr/>
            </a:pPr>
            <a:endParaRPr lang="en-US" sz="1800" b="0" i="0" dirty="0"/>
          </a:p>
          <a:p>
            <a:pPr marL="171450" indent="-171450">
              <a:buFont typeface="Arial" pitchFamily="34" charset="0"/>
              <a:buChar char="•"/>
              <a:defRPr/>
            </a:pPr>
            <a:r>
              <a:rPr lang="en-US" sz="1800" b="0" i="0" dirty="0"/>
              <a:t>Learn about purposes, methods, and instruments for assessment</a:t>
            </a:r>
          </a:p>
          <a:p>
            <a:pPr marL="171450" indent="-171450">
              <a:buFont typeface="Arial" pitchFamily="34" charset="0"/>
              <a:buChar char="•"/>
              <a:defRPr/>
            </a:pPr>
            <a:endParaRPr lang="en-US" sz="1800" b="0" i="0" dirty="0"/>
          </a:p>
          <a:p>
            <a:pPr marL="171450" indent="-171450">
              <a:buFont typeface="Arial" pitchFamily="34" charset="0"/>
              <a:buChar char="•"/>
              <a:defRPr/>
            </a:pPr>
            <a:r>
              <a:rPr lang="en-US" sz="1800" b="0" i="0" dirty="0"/>
              <a:t>Understand how to integrate assessment methods</a:t>
            </a:r>
          </a:p>
          <a:p>
            <a:pPr marL="171450" indent="-171450">
              <a:buFont typeface="Arial" pitchFamily="34" charset="0"/>
              <a:buChar char="•"/>
              <a:defRPr/>
            </a:pPr>
            <a:endParaRPr lang="en-US" sz="1800" b="0" i="0" dirty="0"/>
          </a:p>
          <a:p>
            <a:pPr marL="171450" indent="-171450">
              <a:buFont typeface="Arial" pitchFamily="34" charset="0"/>
              <a:buChar char="•"/>
              <a:defRPr/>
            </a:pPr>
            <a:r>
              <a:rPr lang="en-US" sz="1800" b="0" i="0" dirty="0"/>
              <a:t>Plan and develop assessments</a:t>
            </a:r>
          </a:p>
          <a:p>
            <a:pPr marL="171450" indent="-171450">
              <a:buFont typeface="Arial" pitchFamily="34" charset="0"/>
              <a:buChar char="•"/>
              <a:defRPr/>
            </a:pPr>
            <a:endParaRPr lang="en-US" sz="1800" b="0" i="0" dirty="0"/>
          </a:p>
          <a:p>
            <a:pPr marL="171450" indent="-171450">
              <a:buFont typeface="Arial" pitchFamily="34" charset="0"/>
              <a:buChar char="•"/>
              <a:defRPr/>
            </a:pPr>
            <a:r>
              <a:rPr lang="en-US" sz="1800" b="0" i="0" dirty="0"/>
              <a:t>Support and manage ongoing assessment and data</a:t>
            </a:r>
          </a:p>
          <a:p>
            <a:pPr>
              <a:defRPr/>
            </a:pPr>
            <a:endParaRPr lang="en-US" b="0" i="0" dirty="0">
              <a:solidFill>
                <a:srgbClr val="000000"/>
              </a:solidFill>
            </a:endParaRPr>
          </a:p>
          <a:p>
            <a:pPr>
              <a:defRPr/>
            </a:pPr>
            <a:endParaRPr lang="en-US" b="0" i="0" dirty="0">
              <a:solidFill>
                <a:srgbClr val="000000"/>
              </a:solidFill>
            </a:endParaRPr>
          </a:p>
        </p:txBody>
      </p:sp>
      <p:pic>
        <p:nvPicPr>
          <p:cNvPr id="9221" name="Picture 2"/>
          <p:cNvPicPr>
            <a:picLocks noChangeAspect="1" noChangeArrowheads="1"/>
          </p:cNvPicPr>
          <p:nvPr/>
        </p:nvPicPr>
        <p:blipFill>
          <a:blip r:embed="rId4" cstate="print"/>
          <a:srcRect/>
          <a:stretch>
            <a:fillRect/>
          </a:stretch>
        </p:blipFill>
        <p:spPr bwMode="auto">
          <a:xfrm>
            <a:off x="4191000" y="1911350"/>
            <a:ext cx="4953000" cy="3956050"/>
          </a:xfrm>
          <a:prstGeom prst="rect">
            <a:avLst/>
          </a:prstGeom>
          <a:noFill/>
          <a:ln w="9525" algn="ctr">
            <a:noFill/>
            <a:miter lim="800000"/>
            <a:headEnd/>
            <a:tailEnd/>
          </a:ln>
        </p:spPr>
      </p:pic>
      <p:sp>
        <p:nvSpPr>
          <p:cNvPr id="9222" name="Text Box 6"/>
          <p:cNvSpPr txBox="1">
            <a:spLocks noChangeArrowheads="1"/>
          </p:cNvSpPr>
          <p:nvPr/>
        </p:nvSpPr>
        <p:spPr bwMode="auto">
          <a:xfrm>
            <a:off x="304800" y="685800"/>
            <a:ext cx="8534400" cy="554038"/>
          </a:xfrm>
          <a:prstGeom prst="rect">
            <a:avLst/>
          </a:prstGeom>
          <a:noFill/>
          <a:ln w="9525" algn="ctr">
            <a:noFill/>
            <a:miter lim="800000"/>
            <a:headEnd/>
            <a:tailEnd/>
          </a:ln>
        </p:spPr>
        <p:txBody>
          <a:bodyPr lIns="0" tIns="0" rIns="0" bIns="0" anchor="b">
            <a:spAutoFit/>
          </a:bodyPr>
          <a:lstStyle/>
          <a:p>
            <a:pPr>
              <a:spcBef>
                <a:spcPct val="50000"/>
              </a:spcBef>
            </a:pPr>
            <a:r>
              <a:rPr lang="en-US" sz="1800" i="0" dirty="0"/>
              <a:t>Follow three teachers who are implementing embedded and ongoing assessment methods in their classrooms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lstStyle/>
          <a:p>
            <a:pPr eaLnBrk="1" hangingPunct="1"/>
            <a:r>
              <a:rPr lang="en-US" sz="2000" smtClean="0">
                <a:solidFill>
                  <a:srgbClr val="0860A8"/>
                </a:solidFill>
                <a:latin typeface="Verdana" pitchFamily="34" charset="0"/>
                <a:hlinkClick r:id="rId3"/>
              </a:rPr>
              <a:t>Intel</a:t>
            </a:r>
            <a:r>
              <a:rPr lang="en-US" sz="2000" baseline="30000" smtClean="0">
                <a:solidFill>
                  <a:srgbClr val="0860A8"/>
                </a:solidFill>
                <a:latin typeface="Verdana" pitchFamily="34" charset="0"/>
                <a:hlinkClick r:id="rId3"/>
              </a:rPr>
              <a:t>®</a:t>
            </a:r>
            <a:r>
              <a:rPr lang="en-US" sz="2000" smtClean="0">
                <a:solidFill>
                  <a:srgbClr val="0860A8"/>
                </a:solidFill>
                <a:latin typeface="Verdana" pitchFamily="34" charset="0"/>
                <a:hlinkClick r:id="rId3"/>
              </a:rPr>
              <a:t> Teach Elements: Project-Based Approaches</a:t>
            </a:r>
            <a:endParaRPr lang="en-US" sz="2000" smtClean="0">
              <a:solidFill>
                <a:srgbClr val="0860A8"/>
              </a:solidFill>
              <a:latin typeface="Verdana" pitchFamily="34" charset="0"/>
            </a:endParaRPr>
          </a:p>
        </p:txBody>
      </p:sp>
      <p:sp>
        <p:nvSpPr>
          <p:cNvPr id="12292" name="Text Box 6"/>
          <p:cNvSpPr txBox="1">
            <a:spLocks noChangeArrowheads="1"/>
          </p:cNvSpPr>
          <p:nvPr/>
        </p:nvSpPr>
        <p:spPr bwMode="auto">
          <a:xfrm>
            <a:off x="2819400" y="1074003"/>
            <a:ext cx="5562600" cy="830997"/>
          </a:xfrm>
          <a:prstGeom prst="rect">
            <a:avLst/>
          </a:prstGeom>
          <a:noFill/>
          <a:ln w="9525" algn="ctr">
            <a:noFill/>
            <a:miter lim="800000"/>
            <a:headEnd/>
            <a:tailEnd/>
          </a:ln>
        </p:spPr>
        <p:txBody>
          <a:bodyPr lIns="0" tIns="0" rIns="0" bIns="0" anchor="b">
            <a:spAutoFit/>
          </a:bodyPr>
          <a:lstStyle/>
          <a:p>
            <a:pPr>
              <a:spcBef>
                <a:spcPct val="50000"/>
              </a:spcBef>
            </a:pPr>
            <a:r>
              <a:rPr lang="en-US" sz="1800" dirty="0"/>
              <a:t>An experienced teacher mentors her colleague, sharing her strategies to engage students in projects that enhance their learning</a:t>
            </a:r>
            <a:r>
              <a:rPr lang="en-US" sz="1800" dirty="0">
                <a:solidFill>
                  <a:srgbClr val="007C92"/>
                </a:solidFill>
              </a:rPr>
              <a:t>.</a:t>
            </a:r>
          </a:p>
        </p:txBody>
      </p:sp>
      <p:pic>
        <p:nvPicPr>
          <p:cNvPr id="12293" name="Picture 8" descr="Shelley"/>
          <p:cNvPicPr>
            <a:picLocks noChangeAspect="1" noChangeArrowheads="1"/>
          </p:cNvPicPr>
          <p:nvPr/>
        </p:nvPicPr>
        <p:blipFill>
          <a:blip r:embed="rId4" cstate="print"/>
          <a:srcRect/>
          <a:stretch>
            <a:fillRect/>
          </a:stretch>
        </p:blipFill>
        <p:spPr bwMode="auto">
          <a:xfrm>
            <a:off x="36513" y="762000"/>
            <a:ext cx="4002087" cy="6800850"/>
          </a:xfrm>
          <a:prstGeom prst="rect">
            <a:avLst/>
          </a:prstGeom>
          <a:noFill/>
          <a:ln w="9525">
            <a:noFill/>
            <a:miter lim="800000"/>
            <a:headEnd/>
            <a:tailEnd/>
          </a:ln>
        </p:spPr>
      </p:pic>
      <p:pic>
        <p:nvPicPr>
          <p:cNvPr id="12294" name="Picture 10" descr="corkboard">
            <a:hlinkClick r:id="rId5"/>
          </p:cNvPr>
          <p:cNvPicPr>
            <a:picLocks noChangeAspect="1" noChangeArrowheads="1"/>
          </p:cNvPicPr>
          <p:nvPr/>
        </p:nvPicPr>
        <p:blipFill>
          <a:blip r:embed="rId6" cstate="print"/>
          <a:srcRect/>
          <a:stretch>
            <a:fillRect/>
          </a:stretch>
        </p:blipFill>
        <p:spPr bwMode="auto">
          <a:xfrm>
            <a:off x="4343400" y="2209800"/>
            <a:ext cx="4292600" cy="2951163"/>
          </a:xfrm>
          <a:prstGeom prst="rect">
            <a:avLst/>
          </a:prstGeom>
          <a:noFill/>
          <a:ln w="9525">
            <a:noFill/>
            <a:miter lim="800000"/>
            <a:headEnd/>
            <a:tailEnd/>
          </a:ln>
        </p:spPr>
      </p:pic>
      <p:sp>
        <p:nvSpPr>
          <p:cNvPr id="12295" name="Text Box 11"/>
          <p:cNvSpPr txBox="1">
            <a:spLocks noChangeArrowheads="1"/>
          </p:cNvSpPr>
          <p:nvPr/>
        </p:nvSpPr>
        <p:spPr bwMode="auto">
          <a:xfrm>
            <a:off x="3200400" y="5334000"/>
            <a:ext cx="5715000" cy="549275"/>
          </a:xfrm>
          <a:prstGeom prst="rect">
            <a:avLst/>
          </a:prstGeom>
          <a:noFill/>
          <a:ln w="9525" algn="ctr">
            <a:noFill/>
            <a:miter lim="800000"/>
            <a:headEnd/>
            <a:tailEnd/>
          </a:ln>
        </p:spPr>
        <p:txBody>
          <a:bodyPr lIns="0" tIns="0" rIns="0" bIns="0" anchor="b">
            <a:spAutoFit/>
          </a:bodyPr>
          <a:lstStyle/>
          <a:p>
            <a:pPr algn="r"/>
            <a:r>
              <a:rPr lang="en-US" sz="1800" dirty="0"/>
              <a:t>You’ll visit students to see how they’re </a:t>
            </a:r>
          </a:p>
          <a:p>
            <a:pPr algn="r"/>
            <a:r>
              <a:rPr lang="en-US" sz="1800" dirty="0"/>
              <a:t>benefiting from Project-Based Approaches.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p>
            <a:fld id="{7C597C49-88FF-4757-A161-455BC87FCCAB}" type="slidenum">
              <a:rPr lang="en-US" smtClean="0"/>
              <a:pPr/>
              <a:t>22</a:t>
            </a:fld>
            <a:endParaRPr lang="en-US" smtClean="0"/>
          </a:p>
        </p:txBody>
      </p:sp>
      <p:sp>
        <p:nvSpPr>
          <p:cNvPr id="21507" name="Footer Placeholder 3"/>
          <p:cNvSpPr>
            <a:spLocks noGrp="1"/>
          </p:cNvSpPr>
          <p:nvPr/>
        </p:nvSpPr>
        <p:spPr bwMode="auto">
          <a:xfrm>
            <a:off x="823913" y="6332538"/>
            <a:ext cx="6550025" cy="361950"/>
          </a:xfrm>
          <a:prstGeom prst="rect">
            <a:avLst/>
          </a:prstGeom>
          <a:noFill/>
          <a:ln w="9525">
            <a:noFill/>
            <a:miter lim="800000"/>
            <a:headEnd/>
            <a:tailEnd/>
          </a:ln>
        </p:spPr>
        <p:txBody>
          <a:bodyPr lIns="0" tIns="0" rIns="0" bIns="0"/>
          <a:lstStyle/>
          <a:p>
            <a:pPr eaLnBrk="1" hangingPunct="1"/>
            <a:r>
              <a:rPr lang="en-US" sz="800" i="1">
                <a:latin typeface="Tahoma" pitchFamily="34" charset="0"/>
              </a:rPr>
              <a:t>Programs of the Intel® Education Initiative are funded by the Intel Foundation and Intel.</a:t>
            </a:r>
          </a:p>
          <a:p>
            <a:pPr eaLnBrk="1" hangingPunct="1"/>
            <a:endParaRPr lang="en-US" sz="800" i="1">
              <a:latin typeface="Tahoma" pitchFamily="34" charset="0"/>
            </a:endParaRPr>
          </a:p>
          <a:p>
            <a:pPr eaLnBrk="1" hangingPunct="1"/>
            <a:r>
              <a:rPr lang="en-US" sz="600">
                <a:latin typeface="Tahoma" pitchFamily="34" charset="0"/>
              </a:rPr>
              <a:t>Copyright © 2008, Intel Corporation. All rights reserved. Intel, the Intel logo, Intel Education Initiative, and Intel Teach Program are trademarks of Intel Corporation in the U.S. and other countries. *Other names and brands may be claimed as the property of others</a:t>
            </a:r>
            <a:r>
              <a:rPr lang="en-US" sz="600" i="1">
                <a:latin typeface="Tahoma" pitchFamily="34" charset="0"/>
              </a:rPr>
              <a:t>.</a:t>
            </a:r>
            <a:r>
              <a:rPr lang="en-US" sz="800" i="1">
                <a:latin typeface="Tahoma" pitchFamily="34" charset="0"/>
              </a:rPr>
              <a:t>  </a:t>
            </a:r>
          </a:p>
        </p:txBody>
      </p:sp>
      <p:pic>
        <p:nvPicPr>
          <p:cNvPr id="21508" name="Picture 3"/>
          <p:cNvPicPr>
            <a:picLocks noChangeAspect="1" noChangeArrowheads="1"/>
          </p:cNvPicPr>
          <p:nvPr/>
        </p:nvPicPr>
        <p:blipFill>
          <a:blip r:embed="rId2" cstate="print"/>
          <a:srcRect b="11899"/>
          <a:stretch>
            <a:fillRect/>
          </a:stretch>
        </p:blipFill>
        <p:spPr bwMode="auto">
          <a:xfrm>
            <a:off x="1588" y="0"/>
            <a:ext cx="9140825" cy="6205538"/>
          </a:xfrm>
          <a:prstGeom prst="rect">
            <a:avLst/>
          </a:prstGeom>
          <a:noFill/>
          <a:ln w="9525">
            <a:noFill/>
            <a:miter lim="800000"/>
            <a:headEnd/>
            <a:tailEnd/>
          </a:ln>
        </p:spPr>
      </p:pic>
      <p:sp>
        <p:nvSpPr>
          <p:cNvPr id="21509" name="Rectangle 4"/>
          <p:cNvSpPr>
            <a:spLocks noGrp="1" noChangeArrowheads="1"/>
          </p:cNvSpPr>
          <p:nvPr/>
        </p:nvSpPr>
        <p:spPr bwMode="auto">
          <a:xfrm>
            <a:off x="457200" y="436563"/>
            <a:ext cx="8237538" cy="889000"/>
          </a:xfrm>
          <a:prstGeom prst="rect">
            <a:avLst/>
          </a:prstGeom>
          <a:noFill/>
          <a:ln w="9525">
            <a:noFill/>
            <a:miter lim="800000"/>
            <a:headEnd/>
            <a:tailEnd/>
          </a:ln>
        </p:spPr>
        <p:txBody>
          <a:bodyPr lIns="0" tIns="0" rIns="0" bIns="0"/>
          <a:lstStyle/>
          <a:p>
            <a:pPr eaLnBrk="1" hangingPunct="1"/>
            <a:r>
              <a:rPr lang="en-US" sz="2600" b="1" dirty="0"/>
              <a:t>Classroom Tools and Resources</a:t>
            </a:r>
          </a:p>
        </p:txBody>
      </p:sp>
      <p:sp>
        <p:nvSpPr>
          <p:cNvPr id="21510" name="Rectangle 5"/>
          <p:cNvSpPr>
            <a:spLocks noGrp="1" noChangeArrowheads="1"/>
          </p:cNvSpPr>
          <p:nvPr/>
        </p:nvSpPr>
        <p:spPr bwMode="auto">
          <a:xfrm>
            <a:off x="503238" y="1185863"/>
            <a:ext cx="4616450" cy="5054600"/>
          </a:xfrm>
          <a:prstGeom prst="rect">
            <a:avLst/>
          </a:prstGeom>
          <a:noFill/>
          <a:ln w="9525">
            <a:noFill/>
            <a:miter lim="800000"/>
            <a:headEnd/>
            <a:tailEnd/>
          </a:ln>
        </p:spPr>
        <p:txBody>
          <a:bodyPr lIns="0" tIns="0" rIns="0" bIns="0"/>
          <a:lstStyle/>
          <a:p>
            <a:pPr eaLnBrk="1" hangingPunct="1">
              <a:spcBef>
                <a:spcPct val="60000"/>
              </a:spcBef>
            </a:pPr>
            <a:r>
              <a:rPr lang="en-US" sz="1600" b="1" dirty="0"/>
              <a:t>The Intel</a:t>
            </a:r>
            <a:r>
              <a:rPr lang="en-US" sz="1600" b="1" baseline="30000" dirty="0"/>
              <a:t>®</a:t>
            </a:r>
            <a:r>
              <a:rPr lang="en-US" sz="1600" b="1" dirty="0"/>
              <a:t> Education Web site includes free content, interactive tools, and other useful resources for educators such as:</a:t>
            </a:r>
          </a:p>
          <a:p>
            <a:pPr marL="246063" lvl="1" indent="-244475" eaLnBrk="1" hangingPunct="1">
              <a:spcBef>
                <a:spcPct val="40000"/>
              </a:spcBef>
              <a:buSzPct val="125000"/>
              <a:buFont typeface="Verdana" pitchFamily="34" charset="0"/>
              <a:buChar char="•"/>
            </a:pPr>
            <a:r>
              <a:rPr lang="en-US" sz="1600" dirty="0"/>
              <a:t>Designing Effective Projects  (includes  unit plans and project ideas)</a:t>
            </a:r>
          </a:p>
          <a:p>
            <a:pPr marL="246063" lvl="1" indent="-244475" eaLnBrk="1" hangingPunct="1">
              <a:spcBef>
                <a:spcPct val="40000"/>
              </a:spcBef>
              <a:buSzPct val="125000"/>
              <a:buFont typeface="Verdana" pitchFamily="34" charset="0"/>
              <a:buChar char="•"/>
            </a:pPr>
            <a:r>
              <a:rPr lang="en-US" sz="1600" dirty="0"/>
              <a:t>Interactive Thinking Tools</a:t>
            </a:r>
          </a:p>
          <a:p>
            <a:pPr marL="246063" lvl="1" indent="-244475" eaLnBrk="1" hangingPunct="1">
              <a:spcBef>
                <a:spcPct val="40000"/>
              </a:spcBef>
              <a:buSzPct val="125000"/>
              <a:buFont typeface="Verdana" pitchFamily="34" charset="0"/>
              <a:buChar char="•"/>
            </a:pPr>
            <a:r>
              <a:rPr lang="en-US" sz="1600" dirty="0"/>
              <a:t>Innovation Odyssey</a:t>
            </a:r>
          </a:p>
          <a:p>
            <a:pPr marL="246063" lvl="1" indent="-244475" eaLnBrk="1" hangingPunct="1">
              <a:spcBef>
                <a:spcPct val="40000"/>
              </a:spcBef>
              <a:buSzPct val="125000"/>
              <a:buFont typeface="Verdana" pitchFamily="34" charset="0"/>
              <a:buChar char="•"/>
            </a:pPr>
            <a:r>
              <a:rPr lang="en-US" sz="1600" dirty="0">
                <a:solidFill>
                  <a:srgbClr val="FFFFFF"/>
                </a:solidFill>
              </a:rPr>
              <a:t>Assessing Projects </a:t>
            </a:r>
          </a:p>
          <a:p>
            <a:pPr marL="246063" lvl="1" indent="-244475" eaLnBrk="1" hangingPunct="1">
              <a:spcBef>
                <a:spcPct val="40000"/>
              </a:spcBef>
              <a:buSzPct val="125000"/>
              <a:buFont typeface="Verdana" pitchFamily="34" charset="0"/>
              <a:buChar char="•"/>
            </a:pPr>
            <a:r>
              <a:rPr lang="en-US" sz="1600" dirty="0">
                <a:solidFill>
                  <a:srgbClr val="FFFFFF"/>
                </a:solidFill>
              </a:rPr>
              <a:t>Journey Inside</a:t>
            </a:r>
          </a:p>
          <a:p>
            <a:pPr marL="246063" lvl="1" indent="-244475" eaLnBrk="1" hangingPunct="1">
              <a:spcBef>
                <a:spcPct val="40000"/>
              </a:spcBef>
              <a:buSzPct val="125000"/>
              <a:buFont typeface="Verdana" pitchFamily="34" charset="0"/>
              <a:buChar char="•"/>
            </a:pPr>
            <a:r>
              <a:rPr lang="en-US" sz="1600" dirty="0" err="1">
                <a:solidFill>
                  <a:srgbClr val="FFFFFF"/>
                </a:solidFill>
              </a:rPr>
              <a:t>skoool</a:t>
            </a:r>
            <a:r>
              <a:rPr lang="en-US" sz="1600" dirty="0">
                <a:solidFill>
                  <a:srgbClr val="FFFFFF"/>
                </a:solidFill>
              </a:rPr>
              <a:t>™ Interactive Learning</a:t>
            </a:r>
            <a:endParaRPr lang="en-US" sz="1600" b="1" dirty="0">
              <a:solidFill>
                <a:schemeClr val="bg2"/>
              </a:solidFill>
            </a:endParaRPr>
          </a:p>
          <a:p>
            <a:pPr marL="246063" lvl="1" indent="-244475" eaLnBrk="1" hangingPunct="1">
              <a:spcBef>
                <a:spcPct val="40000"/>
              </a:spcBef>
              <a:buSzPct val="125000"/>
              <a:buFont typeface="Verdana" pitchFamily="34" charset="0"/>
              <a:buNone/>
            </a:pPr>
            <a:endParaRPr lang="en-US" sz="1500" b="1" dirty="0"/>
          </a:p>
          <a:p>
            <a:pPr marL="246063" lvl="1" indent="-244475" eaLnBrk="1" hangingPunct="1">
              <a:spcBef>
                <a:spcPct val="40000"/>
              </a:spcBef>
              <a:buSzPct val="125000"/>
              <a:buFont typeface="Verdana" pitchFamily="34" charset="0"/>
              <a:buNone/>
            </a:pPr>
            <a:r>
              <a:rPr lang="en-US" sz="1500" b="1" dirty="0">
                <a:hlinkClick r:id="rId3"/>
              </a:rPr>
              <a:t>http://</a:t>
            </a:r>
            <a:r>
              <a:rPr lang="en-US" sz="1500" b="1" dirty="0" smtClean="0">
                <a:hlinkClick r:id="rId3"/>
              </a:rPr>
              <a:t>www.intel.com/teachers </a:t>
            </a:r>
            <a:endParaRPr lang="en-US" sz="1500" b="1"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273050"/>
            <a:ext cx="8534400" cy="488950"/>
          </a:xfrm>
        </p:spPr>
        <p:txBody>
          <a:bodyPr/>
          <a:lstStyle/>
          <a:p>
            <a:pPr eaLnBrk="1" hangingPunct="1"/>
            <a:r>
              <a:rPr lang="en-US" sz="2000" dirty="0" smtClean="0"/>
              <a:t>Education Content - Online Tools / Teacher Workspace </a:t>
            </a:r>
            <a:r>
              <a:rPr lang="en-US" dirty="0" smtClean="0"/>
              <a:t/>
            </a:r>
            <a:br>
              <a:rPr lang="en-US" dirty="0" smtClean="0"/>
            </a:br>
            <a:r>
              <a:rPr lang="en-US" dirty="0" smtClean="0"/>
              <a:t/>
            </a:r>
            <a:br>
              <a:rPr lang="en-US" dirty="0" smtClean="0"/>
            </a:br>
            <a:endParaRPr lang="en-US" dirty="0" smtClean="0"/>
          </a:p>
        </p:txBody>
      </p:sp>
      <p:sp>
        <p:nvSpPr>
          <p:cNvPr id="3" name="Content Placeholder 2"/>
          <p:cNvSpPr>
            <a:spLocks noGrp="1"/>
          </p:cNvSpPr>
          <p:nvPr>
            <p:ph idx="1"/>
          </p:nvPr>
        </p:nvSpPr>
        <p:spPr>
          <a:xfrm>
            <a:off x="304800" y="762000"/>
            <a:ext cx="8534400" cy="4953000"/>
          </a:xfrm>
        </p:spPr>
        <p:txBody>
          <a:bodyPr/>
          <a:lstStyle/>
          <a:p>
            <a:pPr marL="457200" indent="-457200" eaLnBrk="1" hangingPunct="1">
              <a:buNone/>
              <a:defRPr/>
            </a:pPr>
            <a:r>
              <a:rPr lang="en-US" sz="2000" b="0" dirty="0" smtClean="0"/>
              <a:t>Teachers develop technology-rich lessons for students</a:t>
            </a:r>
          </a:p>
          <a:p>
            <a:pPr marL="457200" indent="-457200" eaLnBrk="1" hangingPunct="1">
              <a:buNone/>
              <a:defRPr/>
            </a:pPr>
            <a:r>
              <a:rPr lang="en-US" sz="1400" b="0" i="1" dirty="0" smtClean="0"/>
              <a:t>Thinking Tools </a:t>
            </a:r>
            <a:r>
              <a:rPr lang="en-US" sz="1400" b="0" dirty="0" smtClean="0"/>
              <a:t>(</a:t>
            </a:r>
            <a:r>
              <a:rPr lang="en-US" sz="1400" b="0" dirty="0" smtClean="0">
                <a:hlinkClick r:id="rId2"/>
              </a:rPr>
              <a:t>Visual Ranking</a:t>
            </a:r>
            <a:r>
              <a:rPr lang="en-US" sz="1400" b="0" dirty="0" smtClean="0"/>
              <a:t>, </a:t>
            </a:r>
            <a:r>
              <a:rPr lang="en-US" sz="1400" b="0" dirty="0" smtClean="0">
                <a:hlinkClick r:id="rId3"/>
              </a:rPr>
              <a:t>Seeing Reason</a:t>
            </a:r>
            <a:r>
              <a:rPr lang="en-US" sz="1400" b="0" dirty="0" smtClean="0"/>
              <a:t>, </a:t>
            </a:r>
            <a:r>
              <a:rPr lang="en-US" sz="1400" b="0" dirty="0" smtClean="0">
                <a:hlinkClick r:id="rId4"/>
              </a:rPr>
              <a:t>Showing Evidence</a:t>
            </a:r>
            <a:r>
              <a:rPr lang="en-US" sz="1400" b="0" dirty="0" smtClean="0"/>
              <a:t>) and </a:t>
            </a:r>
            <a:r>
              <a:rPr lang="en-US" sz="1400" b="0" i="1" dirty="0" smtClean="0">
                <a:hlinkClick r:id="rId5"/>
              </a:rPr>
              <a:t>Help Guide</a:t>
            </a:r>
            <a:r>
              <a:rPr lang="en-US" sz="1400" b="0" dirty="0" smtClean="0"/>
              <a:t>.</a:t>
            </a:r>
          </a:p>
          <a:p>
            <a:pPr marL="744538" indent="-168275" eaLnBrk="1" hangingPunct="1">
              <a:buFont typeface="Arial" pitchFamily="34" charset="0"/>
              <a:buChar char="•"/>
              <a:defRPr/>
            </a:pPr>
            <a:r>
              <a:rPr lang="en-US" sz="1400" b="0" dirty="0" smtClean="0"/>
              <a:t>Teacher-mediated, customizable projects and resources: teachers bring their content into the open-ended tools, save their projects and send student teams into the tools to work.</a:t>
            </a:r>
          </a:p>
          <a:p>
            <a:pPr marL="744538" lvl="3" indent="-168275" eaLnBrk="1" hangingPunct="1">
              <a:buFont typeface="Arial" pitchFamily="34" charset="0"/>
              <a:buChar char="•"/>
              <a:defRPr/>
            </a:pPr>
            <a:r>
              <a:rPr lang="en-US" sz="1400" dirty="0" smtClean="0"/>
              <a:t>Designed for K-12 teachers of all subjects. </a:t>
            </a:r>
          </a:p>
          <a:p>
            <a:pPr marL="744538" lvl="3" indent="-168275" eaLnBrk="1" hangingPunct="1">
              <a:buFont typeface="Arial" pitchFamily="34" charset="0"/>
              <a:buChar char="•"/>
              <a:defRPr/>
            </a:pPr>
            <a:r>
              <a:rPr lang="en-US" sz="1400" dirty="0" smtClean="0"/>
              <a:t>Based on research that demonstrates the value of visual representation in constructing and retaining new information.</a:t>
            </a:r>
          </a:p>
          <a:p>
            <a:pPr marL="931863" lvl="1" indent="-931863" eaLnBrk="1" hangingPunct="1">
              <a:buFont typeface="Times" pitchFamily="18" charset="0"/>
              <a:buNone/>
              <a:defRPr/>
            </a:pPr>
            <a:endParaRPr lang="en-US" sz="1200" dirty="0" smtClean="0"/>
          </a:p>
          <a:p>
            <a:pPr eaLnBrk="1" hangingPunct="1">
              <a:defRPr/>
            </a:pPr>
            <a:endParaRPr lang="en-US" sz="1200" dirty="0" smtClean="0"/>
          </a:p>
          <a:p>
            <a:pPr eaLnBrk="1" hangingPunct="1">
              <a:defRPr/>
            </a:pPr>
            <a:endParaRPr lang="en-US" dirty="0"/>
          </a:p>
        </p:txBody>
      </p:sp>
      <p:sp>
        <p:nvSpPr>
          <p:cNvPr id="6" name="Content Placeholder 2"/>
          <p:cNvSpPr txBox="1">
            <a:spLocks/>
          </p:cNvSpPr>
          <p:nvPr/>
        </p:nvSpPr>
        <p:spPr bwMode="auto">
          <a:xfrm>
            <a:off x="381000" y="4953000"/>
            <a:ext cx="7620000" cy="4343400"/>
          </a:xfrm>
          <a:prstGeom prst="rect">
            <a:avLst/>
          </a:prstGeom>
          <a:noFill/>
          <a:ln w="9525">
            <a:noFill/>
            <a:miter lim="800000"/>
            <a:headEnd/>
            <a:tailEnd/>
          </a:ln>
        </p:spPr>
        <p:txBody>
          <a:bodyPr lIns="0" tIns="0" rIns="0" bIns="0"/>
          <a:lstStyle/>
          <a:p>
            <a:pPr marL="457200" indent="-457200">
              <a:spcBef>
                <a:spcPct val="60000"/>
              </a:spcBef>
              <a:defRPr/>
            </a:pPr>
            <a:endParaRPr lang="en-US" sz="1100" kern="0" dirty="0">
              <a:latin typeface="+mn-lt"/>
              <a:cs typeface="+mn-cs"/>
            </a:endParaRPr>
          </a:p>
        </p:txBody>
      </p:sp>
      <p:pic>
        <p:nvPicPr>
          <p:cNvPr id="7173" name="Picture 3"/>
          <p:cNvPicPr>
            <a:picLocks noChangeAspect="1" noChangeArrowheads="1"/>
          </p:cNvPicPr>
          <p:nvPr/>
        </p:nvPicPr>
        <p:blipFill>
          <a:blip r:embed="rId6" cstate="print"/>
          <a:srcRect/>
          <a:stretch>
            <a:fillRect/>
          </a:stretch>
        </p:blipFill>
        <p:spPr bwMode="auto">
          <a:xfrm>
            <a:off x="228600" y="3276600"/>
            <a:ext cx="4800600" cy="2362200"/>
          </a:xfrm>
          <a:prstGeom prst="rect">
            <a:avLst/>
          </a:prstGeom>
          <a:noFill/>
          <a:ln w="9525">
            <a:noFill/>
            <a:miter lim="800000"/>
            <a:headEnd/>
            <a:tailEnd/>
          </a:ln>
        </p:spPr>
      </p:pic>
      <p:pic>
        <p:nvPicPr>
          <p:cNvPr id="7174" name="Picture 4"/>
          <p:cNvPicPr>
            <a:picLocks noChangeAspect="1" noChangeArrowheads="1"/>
          </p:cNvPicPr>
          <p:nvPr/>
        </p:nvPicPr>
        <p:blipFill>
          <a:blip r:embed="rId7" cstate="print"/>
          <a:srcRect/>
          <a:stretch>
            <a:fillRect/>
          </a:stretch>
        </p:blipFill>
        <p:spPr bwMode="auto">
          <a:xfrm>
            <a:off x="4038600" y="3048000"/>
            <a:ext cx="4422040" cy="3000375"/>
          </a:xfrm>
          <a:prstGeom prst="rect">
            <a:avLst/>
          </a:prstGeom>
          <a:noFill/>
          <a:ln w="9525">
            <a:noFill/>
            <a:miter lim="800000"/>
            <a:headEnd/>
            <a:tailEnd/>
          </a:ln>
        </p:spPr>
      </p:pic>
      <p:sp>
        <p:nvSpPr>
          <p:cNvPr id="7" name="Slide Number Placeholder 1"/>
          <p:cNvSpPr txBox="1">
            <a:spLocks/>
          </p:cNvSpPr>
          <p:nvPr/>
        </p:nvSpPr>
        <p:spPr bwMode="auto">
          <a:xfrm>
            <a:off x="228600" y="6248400"/>
            <a:ext cx="6283325" cy="361950"/>
          </a:xfrm>
          <a:prstGeom prst="rect">
            <a:avLst/>
          </a:prstGeom>
          <a:noFill/>
          <a:ln w="9525">
            <a:noFill/>
            <a:miter lim="800000"/>
            <a:headEnd/>
            <a:tailEnd/>
          </a:ln>
        </p:spPr>
        <p:txBody>
          <a:bodyPr lIns="0" tIns="0" rIns="0" bIns="0"/>
          <a:lstStyle/>
          <a:p>
            <a:fld id="{47F5303D-1757-4519-A761-3214160CC117}" type="slidenum">
              <a:rPr lang="en-US" sz="800" b="1">
                <a:solidFill>
                  <a:srgbClr val="FFFFFF"/>
                </a:solidFill>
              </a:rPr>
              <a:pPr/>
              <a:t>23</a:t>
            </a:fld>
            <a:endParaRPr lang="en-US" sz="800" b="1"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73050"/>
            <a:ext cx="8839200" cy="488950"/>
          </a:xfrm>
        </p:spPr>
        <p:txBody>
          <a:bodyPr/>
          <a:lstStyle/>
          <a:p>
            <a:pPr eaLnBrk="1" hangingPunct="1"/>
            <a:r>
              <a:rPr lang="en-US" sz="2000" dirty="0" smtClean="0"/>
              <a:t>Education Content - Teacher Resources for 21</a:t>
            </a:r>
            <a:r>
              <a:rPr lang="en-US" sz="2000" baseline="30000" dirty="0" smtClean="0"/>
              <a:t>st</a:t>
            </a:r>
            <a:r>
              <a:rPr lang="en-US" sz="2000" dirty="0" smtClean="0"/>
              <a:t> Century Skills</a:t>
            </a:r>
          </a:p>
        </p:txBody>
      </p:sp>
      <p:sp>
        <p:nvSpPr>
          <p:cNvPr id="3" name="Content Placeholder 2"/>
          <p:cNvSpPr>
            <a:spLocks noGrp="1"/>
          </p:cNvSpPr>
          <p:nvPr>
            <p:ph idx="1"/>
          </p:nvPr>
        </p:nvSpPr>
        <p:spPr>
          <a:xfrm>
            <a:off x="304800" y="685800"/>
            <a:ext cx="8534400" cy="4953000"/>
          </a:xfrm>
        </p:spPr>
        <p:txBody>
          <a:bodyPr/>
          <a:lstStyle/>
          <a:p>
            <a:pPr marL="109538" indent="0" eaLnBrk="1" hangingPunct="1">
              <a:spcBef>
                <a:spcPts val="600"/>
              </a:spcBef>
              <a:defRPr/>
            </a:pPr>
            <a:endParaRPr lang="en-US" sz="1400" b="0" dirty="0" smtClean="0"/>
          </a:p>
          <a:p>
            <a:pPr marL="109538" indent="0" eaLnBrk="1" hangingPunct="1">
              <a:spcBef>
                <a:spcPts val="600"/>
              </a:spcBef>
              <a:buNone/>
              <a:defRPr/>
            </a:pPr>
            <a:r>
              <a:rPr lang="en-US" sz="2000" b="0" dirty="0" smtClean="0"/>
              <a:t>Online resources model effective technology use in teaching &amp; learning – ready to use or to adapt: </a:t>
            </a:r>
          </a:p>
          <a:p>
            <a:pPr marL="109538" indent="0" eaLnBrk="1" hangingPunct="1">
              <a:spcBef>
                <a:spcPts val="600"/>
              </a:spcBef>
              <a:buNone/>
              <a:defRPr/>
            </a:pPr>
            <a:r>
              <a:rPr lang="en-US" sz="1200" b="0" dirty="0" smtClean="0">
                <a:hlinkClick r:id="rId2"/>
              </a:rPr>
              <a:t>Designing Effective Projects</a:t>
            </a:r>
            <a:r>
              <a:rPr lang="en-US" sz="1200" b="0" dirty="0" smtClean="0"/>
              <a:t>, </a:t>
            </a:r>
            <a:r>
              <a:rPr lang="en-US" sz="1200" b="0" dirty="0" smtClean="0">
                <a:hlinkClick r:id="rId3"/>
              </a:rPr>
              <a:t>Assessing Projects</a:t>
            </a:r>
            <a:r>
              <a:rPr lang="en-US" sz="1200" b="0" dirty="0" smtClean="0"/>
              <a:t>, </a:t>
            </a:r>
            <a:r>
              <a:rPr lang="en-US" sz="1200" b="0" dirty="0" smtClean="0">
                <a:hlinkClick r:id="rId4"/>
              </a:rPr>
              <a:t>Design and Discovery</a:t>
            </a:r>
            <a:r>
              <a:rPr lang="en-US" sz="1200" b="0" dirty="0" smtClean="0"/>
              <a:t>, </a:t>
            </a:r>
            <a:r>
              <a:rPr lang="en-US" sz="1200" b="0" dirty="0" smtClean="0">
                <a:hlinkClick r:id="rId5"/>
              </a:rPr>
              <a:t>Technology Literacy</a:t>
            </a:r>
            <a:endParaRPr lang="en-US" sz="1400" b="0" dirty="0" smtClean="0"/>
          </a:p>
          <a:p>
            <a:pPr marL="931863" lvl="1" indent="-931863" eaLnBrk="1" hangingPunct="1">
              <a:buFont typeface="Times" pitchFamily="18" charset="0"/>
              <a:buNone/>
              <a:defRPr/>
            </a:pPr>
            <a:endParaRPr lang="en-US" sz="1200" dirty="0" smtClean="0"/>
          </a:p>
          <a:p>
            <a:pPr eaLnBrk="1" hangingPunct="1">
              <a:defRPr/>
            </a:pPr>
            <a:endParaRPr lang="en-US" sz="1200" dirty="0" smtClean="0"/>
          </a:p>
          <a:p>
            <a:pPr eaLnBrk="1" hangingPunct="1">
              <a:defRPr/>
            </a:pPr>
            <a:endParaRPr lang="en-US" dirty="0"/>
          </a:p>
        </p:txBody>
      </p:sp>
      <p:sp>
        <p:nvSpPr>
          <p:cNvPr id="6" name="Content Placeholder 2"/>
          <p:cNvSpPr txBox="1">
            <a:spLocks/>
          </p:cNvSpPr>
          <p:nvPr/>
        </p:nvSpPr>
        <p:spPr bwMode="auto">
          <a:xfrm>
            <a:off x="381000" y="4953000"/>
            <a:ext cx="7620000" cy="4343400"/>
          </a:xfrm>
          <a:prstGeom prst="rect">
            <a:avLst/>
          </a:prstGeom>
          <a:noFill/>
          <a:ln w="9525">
            <a:noFill/>
            <a:miter lim="800000"/>
            <a:headEnd/>
            <a:tailEnd/>
          </a:ln>
        </p:spPr>
        <p:txBody>
          <a:bodyPr lIns="0" tIns="0" rIns="0" bIns="0"/>
          <a:lstStyle/>
          <a:p>
            <a:pPr marL="457200" indent="-457200">
              <a:spcBef>
                <a:spcPct val="60000"/>
              </a:spcBef>
              <a:defRPr/>
            </a:pPr>
            <a:endParaRPr lang="en-US" sz="1100" kern="0" dirty="0">
              <a:latin typeface="+mn-lt"/>
              <a:cs typeface="+mn-cs"/>
            </a:endParaRPr>
          </a:p>
        </p:txBody>
      </p:sp>
      <p:pic>
        <p:nvPicPr>
          <p:cNvPr id="8197" name="Picture 3"/>
          <p:cNvPicPr>
            <a:picLocks noChangeAspect="1" noChangeArrowheads="1"/>
          </p:cNvPicPr>
          <p:nvPr/>
        </p:nvPicPr>
        <p:blipFill>
          <a:blip r:embed="rId6" cstate="print"/>
          <a:srcRect/>
          <a:stretch>
            <a:fillRect/>
          </a:stretch>
        </p:blipFill>
        <p:spPr bwMode="auto">
          <a:xfrm>
            <a:off x="2667000" y="1981200"/>
            <a:ext cx="617220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5613" y="273050"/>
            <a:ext cx="8237537" cy="488950"/>
          </a:xfrm>
        </p:spPr>
        <p:txBody>
          <a:bodyPr/>
          <a:lstStyle/>
          <a:p>
            <a:pPr marL="342900" indent="-342900" eaLnBrk="1" hangingPunct="1"/>
            <a:r>
              <a:rPr lang="en-US" sz="1800" dirty="0" smtClean="0"/>
              <a:t>Education Content - Online Professional Development Courses </a:t>
            </a:r>
            <a:r>
              <a:rPr lang="en-US" sz="1400" dirty="0" smtClean="0"/>
              <a:t/>
            </a:r>
            <a:br>
              <a:rPr lang="en-US" sz="1400" dirty="0" smtClean="0"/>
            </a:br>
            <a:r>
              <a:rPr lang="en-US" dirty="0" smtClean="0"/>
              <a:t> </a:t>
            </a:r>
            <a:br>
              <a:rPr lang="en-US" dirty="0" smtClean="0"/>
            </a:br>
            <a:r>
              <a:rPr lang="en-US" dirty="0" smtClean="0"/>
              <a:t/>
            </a:r>
            <a:br>
              <a:rPr lang="en-US" dirty="0" smtClean="0"/>
            </a:br>
            <a:endParaRPr lang="en-US" dirty="0" smtClean="0"/>
          </a:p>
        </p:txBody>
      </p:sp>
      <p:sp>
        <p:nvSpPr>
          <p:cNvPr id="3" name="Content Placeholder 2"/>
          <p:cNvSpPr>
            <a:spLocks noGrp="1"/>
          </p:cNvSpPr>
          <p:nvPr>
            <p:ph idx="1"/>
          </p:nvPr>
        </p:nvSpPr>
        <p:spPr>
          <a:xfrm>
            <a:off x="304800" y="762000"/>
            <a:ext cx="8534400" cy="4953000"/>
          </a:xfrm>
        </p:spPr>
        <p:txBody>
          <a:bodyPr/>
          <a:lstStyle/>
          <a:p>
            <a:pPr marL="457200" indent="-219075" eaLnBrk="1" hangingPunct="1">
              <a:spcBef>
                <a:spcPts val="600"/>
              </a:spcBef>
              <a:buNone/>
              <a:defRPr/>
            </a:pPr>
            <a:r>
              <a:rPr lang="en-US" sz="1600" b="1" dirty="0" smtClean="0"/>
              <a:t>Model effective technology use in teaching &amp; learning</a:t>
            </a:r>
          </a:p>
          <a:p>
            <a:pPr marL="457200" lvl="3" indent="-219075" eaLnBrk="1" hangingPunct="1">
              <a:spcBef>
                <a:spcPts val="600"/>
              </a:spcBef>
              <a:buFont typeface="Arial" pitchFamily="34" charset="0"/>
              <a:buChar char="•"/>
              <a:defRPr/>
            </a:pPr>
            <a:r>
              <a:rPr lang="en-US" b="1" dirty="0" smtClean="0"/>
              <a:t>Intel Teach Essentials Online </a:t>
            </a:r>
            <a:r>
              <a:rPr lang="en-US" dirty="0" smtClean="0"/>
              <a:t>uses “Moodle”, a Course Management System designed for education and fostering collaboration</a:t>
            </a:r>
          </a:p>
          <a:p>
            <a:pPr marL="457200" lvl="3" indent="-219075" eaLnBrk="1" hangingPunct="1">
              <a:spcBef>
                <a:spcPts val="600"/>
              </a:spcBef>
              <a:buFont typeface="Arial" pitchFamily="34" charset="0"/>
              <a:buChar char="•"/>
              <a:defRPr/>
            </a:pPr>
            <a:r>
              <a:rPr lang="en-US" b="1" dirty="0" smtClean="0">
                <a:hlinkClick r:id="rId2"/>
              </a:rPr>
              <a:t>Intel Teach Elements </a:t>
            </a:r>
            <a:r>
              <a:rPr lang="en-US" dirty="0" smtClean="0"/>
              <a:t>series uses the Intel University templates for a visually compelling, interactive course experience – available to anyone, anytime</a:t>
            </a:r>
          </a:p>
          <a:p>
            <a:pPr marL="457200" indent="-219075" eaLnBrk="1" hangingPunct="1">
              <a:spcBef>
                <a:spcPts val="600"/>
              </a:spcBef>
              <a:buFont typeface="Arial" pitchFamily="34" charset="0"/>
              <a:buChar char="•"/>
              <a:defRPr/>
            </a:pPr>
            <a:r>
              <a:rPr lang="en-US" sz="1600" b="0" dirty="0" smtClean="0"/>
              <a:t> Provide opportunities for teachers to practice in an online course environment (they prepare to facilitate)</a:t>
            </a:r>
          </a:p>
          <a:p>
            <a:pPr marL="931863" lvl="1" indent="-931863" eaLnBrk="1" hangingPunct="1">
              <a:buFont typeface="Times" pitchFamily="18" charset="0"/>
              <a:buNone/>
              <a:defRPr/>
            </a:pPr>
            <a:endParaRPr lang="en-US" sz="1200" b="1" dirty="0" smtClean="0"/>
          </a:p>
          <a:p>
            <a:pPr marL="931863" lvl="1" indent="-931863" eaLnBrk="1" hangingPunct="1">
              <a:buFont typeface="Times" pitchFamily="18" charset="0"/>
              <a:buNone/>
              <a:defRPr/>
            </a:pPr>
            <a:endParaRPr lang="en-US" sz="1200" dirty="0" smtClean="0"/>
          </a:p>
          <a:p>
            <a:pPr eaLnBrk="1" hangingPunct="1">
              <a:defRPr/>
            </a:pPr>
            <a:endParaRPr lang="en-US" sz="1200" dirty="0" smtClean="0"/>
          </a:p>
          <a:p>
            <a:pPr eaLnBrk="1" hangingPunct="1">
              <a:defRPr/>
            </a:pPr>
            <a:endParaRPr lang="en-US" dirty="0"/>
          </a:p>
        </p:txBody>
      </p:sp>
      <p:sp>
        <p:nvSpPr>
          <p:cNvPr id="6" name="Content Placeholder 2"/>
          <p:cNvSpPr txBox="1">
            <a:spLocks/>
          </p:cNvSpPr>
          <p:nvPr/>
        </p:nvSpPr>
        <p:spPr bwMode="auto">
          <a:xfrm>
            <a:off x="381000" y="4953000"/>
            <a:ext cx="7620000" cy="4343400"/>
          </a:xfrm>
          <a:prstGeom prst="rect">
            <a:avLst/>
          </a:prstGeom>
          <a:noFill/>
          <a:ln w="9525">
            <a:noFill/>
            <a:miter lim="800000"/>
            <a:headEnd/>
            <a:tailEnd/>
          </a:ln>
        </p:spPr>
        <p:txBody>
          <a:bodyPr lIns="0" tIns="0" rIns="0" bIns="0"/>
          <a:lstStyle/>
          <a:p>
            <a:pPr marL="457200" indent="-457200">
              <a:spcBef>
                <a:spcPct val="60000"/>
              </a:spcBef>
              <a:defRPr/>
            </a:pPr>
            <a:endParaRPr lang="en-US" sz="1100" kern="0" dirty="0">
              <a:latin typeface="+mn-lt"/>
              <a:cs typeface="+mn-cs"/>
            </a:endParaRPr>
          </a:p>
        </p:txBody>
      </p:sp>
      <p:pic>
        <p:nvPicPr>
          <p:cNvPr id="9221" name="Picture 3"/>
          <p:cNvPicPr>
            <a:picLocks noChangeAspect="1" noChangeArrowheads="1"/>
          </p:cNvPicPr>
          <p:nvPr/>
        </p:nvPicPr>
        <p:blipFill>
          <a:blip r:embed="rId3" cstate="print"/>
          <a:srcRect/>
          <a:stretch>
            <a:fillRect/>
          </a:stretch>
        </p:blipFill>
        <p:spPr bwMode="auto">
          <a:xfrm>
            <a:off x="3581400" y="2819400"/>
            <a:ext cx="5181600" cy="294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p>
            <a:fld id="{F3B399FE-7810-4573-BE4E-0C585FC3249E}" type="slidenum">
              <a:rPr lang="en-US" smtClean="0"/>
              <a:pPr/>
              <a:t>26</a:t>
            </a:fld>
            <a:endParaRPr lang="en-US" smtClean="0"/>
          </a:p>
        </p:txBody>
      </p:sp>
      <p:grpSp>
        <p:nvGrpSpPr>
          <p:cNvPr id="2" name="Group 2"/>
          <p:cNvGrpSpPr>
            <a:grpSpLocks/>
          </p:cNvGrpSpPr>
          <p:nvPr/>
        </p:nvGrpSpPr>
        <p:grpSpPr bwMode="auto">
          <a:xfrm>
            <a:off x="695325" y="995363"/>
            <a:ext cx="7620000" cy="3097212"/>
            <a:chOff x="381" y="569"/>
            <a:chExt cx="4800" cy="1951"/>
          </a:xfrm>
        </p:grpSpPr>
        <p:sp>
          <p:nvSpPr>
            <p:cNvPr id="6" name="AutoShape 3"/>
            <p:cNvSpPr>
              <a:spLocks noChangeArrowheads="1"/>
            </p:cNvSpPr>
            <p:nvPr/>
          </p:nvSpPr>
          <p:spPr bwMode="auto">
            <a:xfrm>
              <a:off x="381" y="1211"/>
              <a:ext cx="736" cy="666"/>
            </a:xfrm>
            <a:prstGeom prst="roundRect">
              <a:avLst>
                <a:gd name="adj" fmla="val 23102"/>
              </a:avLst>
            </a:prstGeom>
            <a:solidFill>
              <a:srgbClr val="003399"/>
            </a:solidFill>
            <a:ln w="38100" cmpd="dbl" algn="ctr">
              <a:noFill/>
              <a:round/>
              <a:headEnd/>
              <a:tailEnd/>
            </a:ln>
            <a:effectLst>
              <a:outerShdw dist="143684" dir="2700000" algn="ctr" rotWithShape="0">
                <a:schemeClr val="bg1"/>
              </a:outerShdw>
            </a:effectLst>
          </p:spPr>
          <p:txBody>
            <a:bodyPr anchor="ctr"/>
            <a:lstStyle/>
            <a:p>
              <a:pPr algn="ctr">
                <a:defRPr/>
              </a:pPr>
              <a:endParaRPr lang="en-US" sz="1400"/>
            </a:p>
          </p:txBody>
        </p:sp>
        <p:sp>
          <p:nvSpPr>
            <p:cNvPr id="7" name="AutoShape 4"/>
            <p:cNvSpPr>
              <a:spLocks noChangeArrowheads="1"/>
            </p:cNvSpPr>
            <p:nvPr/>
          </p:nvSpPr>
          <p:spPr bwMode="auto">
            <a:xfrm>
              <a:off x="1164" y="1060"/>
              <a:ext cx="1003" cy="968"/>
            </a:xfrm>
            <a:prstGeom prst="roundRect">
              <a:avLst>
                <a:gd name="adj" fmla="val 21505"/>
              </a:avLst>
            </a:prstGeom>
            <a:solidFill>
              <a:srgbClr val="003399"/>
            </a:solidFill>
            <a:ln w="38100" cmpd="dbl" algn="ctr">
              <a:noFill/>
              <a:round/>
              <a:headEnd/>
              <a:tailEnd/>
            </a:ln>
            <a:effectLst>
              <a:outerShdw dist="143684" dir="2700000" algn="ctr" rotWithShape="0">
                <a:schemeClr val="bg1"/>
              </a:outerShdw>
            </a:effectLst>
          </p:spPr>
          <p:txBody>
            <a:bodyPr anchor="ctr"/>
            <a:lstStyle/>
            <a:p>
              <a:pPr algn="ctr">
                <a:defRPr/>
              </a:pPr>
              <a:endParaRPr lang="en-US" sz="1400"/>
            </a:p>
          </p:txBody>
        </p:sp>
        <p:sp>
          <p:nvSpPr>
            <p:cNvPr id="8" name="AutoShape 5"/>
            <p:cNvSpPr>
              <a:spLocks noChangeArrowheads="1"/>
            </p:cNvSpPr>
            <p:nvPr/>
          </p:nvSpPr>
          <p:spPr bwMode="auto">
            <a:xfrm>
              <a:off x="2207" y="857"/>
              <a:ext cx="1324" cy="1375"/>
            </a:xfrm>
            <a:prstGeom prst="roundRect">
              <a:avLst>
                <a:gd name="adj" fmla="val 19144"/>
              </a:avLst>
            </a:prstGeom>
            <a:solidFill>
              <a:srgbClr val="003399"/>
            </a:solidFill>
            <a:ln w="38100" cmpd="dbl" algn="ctr">
              <a:noFill/>
              <a:round/>
              <a:headEnd/>
              <a:tailEnd/>
            </a:ln>
            <a:effectLst>
              <a:outerShdw dist="143684" dir="2700000" algn="ctr" rotWithShape="0">
                <a:schemeClr val="bg1"/>
              </a:outerShdw>
            </a:effectLst>
          </p:spPr>
          <p:txBody>
            <a:bodyPr anchor="ctr"/>
            <a:lstStyle/>
            <a:p>
              <a:pPr algn="ctr">
                <a:defRPr/>
              </a:pPr>
              <a:endParaRPr lang="en-US" sz="1400"/>
            </a:p>
          </p:txBody>
        </p:sp>
        <p:sp>
          <p:nvSpPr>
            <p:cNvPr id="9" name="AutoShape 6"/>
            <p:cNvSpPr>
              <a:spLocks noChangeArrowheads="1"/>
            </p:cNvSpPr>
            <p:nvPr/>
          </p:nvSpPr>
          <p:spPr bwMode="auto">
            <a:xfrm>
              <a:off x="3587" y="569"/>
              <a:ext cx="1594" cy="1951"/>
            </a:xfrm>
            <a:prstGeom prst="roundRect">
              <a:avLst>
                <a:gd name="adj" fmla="val 19144"/>
              </a:avLst>
            </a:prstGeom>
            <a:solidFill>
              <a:srgbClr val="003399"/>
            </a:solidFill>
            <a:ln w="38100" cmpd="dbl" algn="ctr">
              <a:noFill/>
              <a:round/>
              <a:headEnd/>
              <a:tailEnd/>
            </a:ln>
            <a:effectLst>
              <a:outerShdw dist="143684" dir="2700000" algn="ctr" rotWithShape="0">
                <a:schemeClr val="bg1"/>
              </a:outerShdw>
            </a:effectLst>
          </p:spPr>
          <p:txBody>
            <a:bodyPr anchor="ctr"/>
            <a:lstStyle/>
            <a:p>
              <a:pPr algn="ctr">
                <a:defRPr/>
              </a:pPr>
              <a:endParaRPr lang="en-US" sz="1400"/>
            </a:p>
          </p:txBody>
        </p:sp>
      </p:grpSp>
      <p:sp>
        <p:nvSpPr>
          <p:cNvPr id="10" name="Rectangle 7"/>
          <p:cNvSpPr txBox="1">
            <a:spLocks noChangeArrowheads="1"/>
          </p:cNvSpPr>
          <p:nvPr/>
        </p:nvSpPr>
        <p:spPr>
          <a:xfrm>
            <a:off x="455613" y="273050"/>
            <a:ext cx="8237537" cy="889000"/>
          </a:xfrm>
          <a:prstGeom prst="rect">
            <a:avLst/>
          </a:prstGeom>
        </p:spPr>
        <p:txBody>
          <a:bodyPr/>
          <a:lstStyle/>
          <a:p>
            <a:pPr>
              <a:defRPr/>
            </a:pPr>
            <a:r>
              <a:rPr lang="en-US" sz="2600" kern="0">
                <a:latin typeface="+mj-lt"/>
                <a:ea typeface="+mj-ea"/>
                <a:cs typeface="+mj-cs"/>
              </a:rPr>
              <a:t>How our Train the Trainer Model Works</a:t>
            </a:r>
          </a:p>
        </p:txBody>
      </p:sp>
      <p:sp>
        <p:nvSpPr>
          <p:cNvPr id="11" name="Rectangle 8"/>
          <p:cNvSpPr txBox="1">
            <a:spLocks noChangeArrowheads="1"/>
          </p:cNvSpPr>
          <p:nvPr/>
        </p:nvSpPr>
        <p:spPr>
          <a:xfrm>
            <a:off x="596900" y="3800475"/>
            <a:ext cx="8043863" cy="1914525"/>
          </a:xfrm>
          <a:prstGeom prst="rect">
            <a:avLst/>
          </a:prstGeom>
        </p:spPr>
        <p:txBody>
          <a:bodyPr/>
          <a:lstStyle/>
          <a:p>
            <a:pPr>
              <a:spcBef>
                <a:spcPct val="60000"/>
              </a:spcBef>
              <a:defRPr/>
            </a:pPr>
            <a:r>
              <a:rPr lang="en-US" sz="2000" b="1" kern="0" dirty="0">
                <a:latin typeface="+mn-lt"/>
              </a:rPr>
              <a:t>Replicable Model </a:t>
            </a:r>
          </a:p>
          <a:p>
            <a:pPr marL="246063" lvl="1" indent="-244475">
              <a:spcBef>
                <a:spcPct val="40000"/>
              </a:spcBef>
              <a:buFont typeface="Times" charset="0"/>
              <a:buChar char="•"/>
              <a:defRPr/>
            </a:pPr>
            <a:r>
              <a:rPr lang="en-US" sz="1800" kern="0" dirty="0">
                <a:latin typeface="+mn-lt"/>
              </a:rPr>
              <a:t>Builds local leadership</a:t>
            </a:r>
          </a:p>
          <a:p>
            <a:pPr marL="246063" lvl="1" indent="-244475">
              <a:spcBef>
                <a:spcPct val="40000"/>
              </a:spcBef>
              <a:buFont typeface="Times" charset="0"/>
              <a:buChar char="•"/>
              <a:defRPr/>
            </a:pPr>
            <a:r>
              <a:rPr lang="en-US" sz="1800" kern="0" dirty="0">
                <a:latin typeface="+mn-lt"/>
              </a:rPr>
              <a:t>Drives positive systemic impact through</a:t>
            </a:r>
          </a:p>
          <a:p>
            <a:pPr marL="571500" lvl="2" indent="-323850">
              <a:spcBef>
                <a:spcPct val="20000"/>
              </a:spcBef>
              <a:buFontTx/>
              <a:buChar char="–"/>
              <a:defRPr/>
            </a:pPr>
            <a:r>
              <a:rPr lang="en-US" sz="1600" kern="0" dirty="0">
                <a:latin typeface="+mn-lt"/>
              </a:rPr>
              <a:t>Sustained trainer support  </a:t>
            </a:r>
          </a:p>
          <a:p>
            <a:pPr marL="571500" lvl="2" indent="-323850">
              <a:spcBef>
                <a:spcPct val="20000"/>
              </a:spcBef>
              <a:buFontTx/>
              <a:buChar char="–"/>
              <a:defRPr/>
            </a:pPr>
            <a:r>
              <a:rPr lang="en-US" sz="1600" kern="0" dirty="0">
                <a:latin typeface="+mn-lt"/>
              </a:rPr>
              <a:t>Structured approaches</a:t>
            </a:r>
          </a:p>
          <a:p>
            <a:pPr marL="571500" lvl="2" indent="-323850">
              <a:spcBef>
                <a:spcPct val="20000"/>
              </a:spcBef>
              <a:buFontTx/>
              <a:buChar char="–"/>
              <a:defRPr/>
            </a:pPr>
            <a:r>
              <a:rPr lang="en-US" sz="1600" kern="0" dirty="0">
                <a:latin typeface="+mn-lt"/>
              </a:rPr>
              <a:t>Consistent evaluation</a:t>
            </a:r>
          </a:p>
        </p:txBody>
      </p:sp>
      <p:sp>
        <p:nvSpPr>
          <p:cNvPr id="22536" name="AutoShape 9"/>
          <p:cNvSpPr>
            <a:spLocks noChangeArrowheads="1"/>
          </p:cNvSpPr>
          <p:nvPr/>
        </p:nvSpPr>
        <p:spPr bwMode="auto">
          <a:xfrm rot="5400000">
            <a:off x="2637632" y="-1039019"/>
            <a:ext cx="3138488" cy="6981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440 w 21600"/>
              <a:gd name="T13" fmla="*/ 5440 h 21600"/>
              <a:gd name="T14" fmla="*/ 16160 w 21600"/>
              <a:gd name="T15" fmla="*/ 16160 h 21600"/>
            </a:gdLst>
            <a:ahLst/>
            <a:cxnLst>
              <a:cxn ang="T8">
                <a:pos x="T0" y="T1"/>
              </a:cxn>
              <a:cxn ang="T9">
                <a:pos x="T2" y="T3"/>
              </a:cxn>
              <a:cxn ang="T10">
                <a:pos x="T4" y="T5"/>
              </a:cxn>
              <a:cxn ang="T11">
                <a:pos x="T6" y="T7"/>
              </a:cxn>
            </a:cxnLst>
            <a:rect l="T12" t="T13" r="T14" b="T15"/>
            <a:pathLst>
              <a:path w="21600" h="21600">
                <a:moveTo>
                  <a:pt x="0" y="0"/>
                </a:moveTo>
                <a:lnTo>
                  <a:pt x="7279" y="21600"/>
                </a:lnTo>
                <a:lnTo>
                  <a:pt x="14321" y="21600"/>
                </a:lnTo>
                <a:lnTo>
                  <a:pt x="21600" y="0"/>
                </a:lnTo>
                <a:close/>
              </a:path>
            </a:pathLst>
          </a:custGeom>
          <a:solidFill>
            <a:srgbClr val="0974CD">
              <a:alpha val="20000"/>
            </a:srgbClr>
          </a:solidFill>
          <a:ln w="28575" algn="ctr">
            <a:noFill/>
            <a:miter lim="800000"/>
            <a:headEnd/>
            <a:tailEnd/>
          </a:ln>
        </p:spPr>
        <p:txBody>
          <a:bodyPr wrap="none" anchor="ctr"/>
          <a:lstStyle/>
          <a:p>
            <a:endParaRPr lang="en-US"/>
          </a:p>
        </p:txBody>
      </p:sp>
      <p:grpSp>
        <p:nvGrpSpPr>
          <p:cNvPr id="3" name="Group 10"/>
          <p:cNvGrpSpPr>
            <a:grpSpLocks/>
          </p:cNvGrpSpPr>
          <p:nvPr/>
        </p:nvGrpSpPr>
        <p:grpSpPr bwMode="auto">
          <a:xfrm>
            <a:off x="604838" y="903288"/>
            <a:ext cx="7620000" cy="3097212"/>
            <a:chOff x="381" y="569"/>
            <a:chExt cx="4800" cy="1951"/>
          </a:xfrm>
        </p:grpSpPr>
        <p:sp>
          <p:nvSpPr>
            <p:cNvPr id="22538" name="AutoShape 11"/>
            <p:cNvSpPr>
              <a:spLocks noChangeArrowheads="1"/>
            </p:cNvSpPr>
            <p:nvPr/>
          </p:nvSpPr>
          <p:spPr bwMode="auto">
            <a:xfrm>
              <a:off x="381" y="1211"/>
              <a:ext cx="736" cy="666"/>
            </a:xfrm>
            <a:prstGeom prst="roundRect">
              <a:avLst>
                <a:gd name="adj" fmla="val 23102"/>
              </a:avLst>
            </a:prstGeom>
            <a:solidFill>
              <a:srgbClr val="075BA1"/>
            </a:solidFill>
            <a:ln w="38100" cmpd="dbl" algn="ctr">
              <a:solidFill>
                <a:srgbClr val="096FC3"/>
              </a:solidFill>
              <a:round/>
              <a:headEnd/>
              <a:tailEnd/>
            </a:ln>
          </p:spPr>
          <p:txBody>
            <a:bodyPr anchor="ctr"/>
            <a:lstStyle/>
            <a:p>
              <a:pPr algn="ctr"/>
              <a:r>
                <a:rPr lang="en-US" sz="1600"/>
                <a:t>Senior Trainer </a:t>
              </a:r>
              <a:r>
                <a:rPr lang="en-US" sz="1400"/>
                <a:t>(ST)</a:t>
              </a:r>
            </a:p>
          </p:txBody>
        </p:sp>
        <p:sp>
          <p:nvSpPr>
            <p:cNvPr id="22539" name="AutoShape 12"/>
            <p:cNvSpPr>
              <a:spLocks noChangeArrowheads="1"/>
            </p:cNvSpPr>
            <p:nvPr/>
          </p:nvSpPr>
          <p:spPr bwMode="auto">
            <a:xfrm>
              <a:off x="1164" y="1060"/>
              <a:ext cx="1003" cy="968"/>
            </a:xfrm>
            <a:prstGeom prst="roundRect">
              <a:avLst>
                <a:gd name="adj" fmla="val 21505"/>
              </a:avLst>
            </a:prstGeom>
            <a:solidFill>
              <a:srgbClr val="075BA1"/>
            </a:solidFill>
            <a:ln w="38100" cmpd="dbl" algn="ctr">
              <a:solidFill>
                <a:srgbClr val="096FC3"/>
              </a:solidFill>
              <a:round/>
              <a:headEnd/>
              <a:tailEnd/>
            </a:ln>
          </p:spPr>
          <p:txBody>
            <a:bodyPr anchor="ctr"/>
            <a:lstStyle/>
            <a:p>
              <a:pPr algn="ctr"/>
              <a:r>
                <a:rPr lang="en-US" sz="1600"/>
                <a:t>20 </a:t>
              </a:r>
            </a:p>
            <a:p>
              <a:pPr algn="ctr"/>
              <a:r>
                <a:rPr lang="en-US" sz="1600"/>
                <a:t>Master Teachers </a:t>
              </a:r>
              <a:r>
                <a:rPr lang="en-US" sz="1400"/>
                <a:t>(MT)</a:t>
              </a:r>
            </a:p>
          </p:txBody>
        </p:sp>
        <p:sp>
          <p:nvSpPr>
            <p:cNvPr id="22540" name="AutoShape 13"/>
            <p:cNvSpPr>
              <a:spLocks noChangeArrowheads="1"/>
            </p:cNvSpPr>
            <p:nvPr/>
          </p:nvSpPr>
          <p:spPr bwMode="auto">
            <a:xfrm>
              <a:off x="2207" y="857"/>
              <a:ext cx="1324" cy="1375"/>
            </a:xfrm>
            <a:prstGeom prst="roundRect">
              <a:avLst>
                <a:gd name="adj" fmla="val 19144"/>
              </a:avLst>
            </a:prstGeom>
            <a:solidFill>
              <a:srgbClr val="075BA1"/>
            </a:solidFill>
            <a:ln w="38100" cmpd="dbl" algn="ctr">
              <a:solidFill>
                <a:srgbClr val="096FC3"/>
              </a:solidFill>
              <a:round/>
              <a:headEnd/>
              <a:tailEnd/>
            </a:ln>
          </p:spPr>
          <p:txBody>
            <a:bodyPr anchor="ctr"/>
            <a:lstStyle/>
            <a:p>
              <a:pPr algn="ctr"/>
              <a:r>
                <a:rPr lang="en-US" sz="1600"/>
                <a:t>200-1000 Participant Teachers</a:t>
              </a:r>
            </a:p>
            <a:p>
              <a:pPr algn="ctr"/>
              <a:r>
                <a:rPr lang="en-US" sz="1400"/>
                <a:t>(PT)</a:t>
              </a:r>
            </a:p>
          </p:txBody>
        </p:sp>
        <p:sp>
          <p:nvSpPr>
            <p:cNvPr id="22541" name="AutoShape 14"/>
            <p:cNvSpPr>
              <a:spLocks noChangeArrowheads="1"/>
            </p:cNvSpPr>
            <p:nvPr/>
          </p:nvSpPr>
          <p:spPr bwMode="auto">
            <a:xfrm>
              <a:off x="3587" y="569"/>
              <a:ext cx="1594" cy="1951"/>
            </a:xfrm>
            <a:prstGeom prst="roundRect">
              <a:avLst>
                <a:gd name="adj" fmla="val 19144"/>
              </a:avLst>
            </a:prstGeom>
            <a:solidFill>
              <a:srgbClr val="075BA1"/>
            </a:solidFill>
            <a:ln w="38100" cmpd="dbl" algn="ctr">
              <a:solidFill>
                <a:srgbClr val="096FC3"/>
              </a:solidFill>
              <a:round/>
              <a:headEnd/>
              <a:tailEnd/>
            </a:ln>
          </p:spPr>
          <p:txBody>
            <a:bodyPr anchor="ctr"/>
            <a:lstStyle/>
            <a:p>
              <a:pPr algn="ctr"/>
              <a:r>
                <a:rPr lang="en-US" sz="1600"/>
                <a:t>Expanding </a:t>
              </a:r>
            </a:p>
            <a:p>
              <a:pPr algn="ctr"/>
              <a:r>
                <a:rPr lang="en-US" sz="1600"/>
                <a:t>Student Reach</a:t>
              </a:r>
              <a:endParaRPr lang="en-US" sz="1400"/>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0825" cy="6032500"/>
          </a:xfrm>
          <a:prstGeom prst="rect">
            <a:avLst/>
          </a:prstGeom>
          <a:noFill/>
          <a:ln w="9525">
            <a:noFill/>
            <a:miter lim="800000"/>
            <a:headEnd/>
            <a:tailEnd/>
          </a:ln>
        </p:spPr>
      </p:pic>
      <p:sp>
        <p:nvSpPr>
          <p:cNvPr id="7" name="Rectangle 6"/>
          <p:cNvSpPr/>
          <p:nvPr/>
        </p:nvSpPr>
        <p:spPr>
          <a:xfrm>
            <a:off x="304800" y="381000"/>
            <a:ext cx="4038600" cy="5016758"/>
          </a:xfrm>
          <a:prstGeom prst="rect">
            <a:avLst/>
          </a:prstGeom>
        </p:spPr>
        <p:txBody>
          <a:bodyPr wrap="square">
            <a:spAutoFit/>
          </a:bodyPr>
          <a:lstStyle/>
          <a:p>
            <a:pPr eaLnBrk="0" hangingPunct="0">
              <a:lnSpc>
                <a:spcPct val="150000"/>
              </a:lnSpc>
              <a:spcBef>
                <a:spcPts val="600"/>
              </a:spcBef>
            </a:pPr>
            <a:r>
              <a:rPr lang="en-US" sz="2000" b="1" dirty="0" smtClean="0">
                <a:solidFill>
                  <a:schemeClr val="accent1">
                    <a:lumMod val="40000"/>
                    <a:lumOff val="60000"/>
                  </a:schemeClr>
                </a:solidFill>
              </a:rPr>
              <a:t>“</a:t>
            </a:r>
            <a:r>
              <a:rPr lang="en-US" b="1" dirty="0" smtClean="0">
                <a:solidFill>
                  <a:schemeClr val="accent1">
                    <a:lumMod val="40000"/>
                    <a:lumOff val="60000"/>
                  </a:schemeClr>
                </a:solidFill>
              </a:rPr>
              <a:t>Compared to the other information technology companies doing international work in support of education reform, Intel is the world leader.  Intel has both extensive world-wide reach and a comprehensive vision for education reform in support of 21</a:t>
            </a:r>
            <a:r>
              <a:rPr lang="en-US" b="1" baseline="30000" dirty="0" smtClean="0">
                <a:solidFill>
                  <a:schemeClr val="accent1">
                    <a:lumMod val="40000"/>
                    <a:lumOff val="60000"/>
                  </a:schemeClr>
                </a:solidFill>
              </a:rPr>
              <a:t>st</a:t>
            </a:r>
            <a:r>
              <a:rPr lang="en-US" b="1" dirty="0" smtClean="0">
                <a:solidFill>
                  <a:schemeClr val="accent1">
                    <a:lumMod val="40000"/>
                    <a:lumOff val="60000"/>
                  </a:schemeClr>
                </a:solidFill>
              </a:rPr>
              <a:t> century teaching and learning.” </a:t>
            </a:r>
            <a:endParaRPr lang="en-US" sz="2000" b="1" dirty="0" smtClean="0">
              <a:solidFill>
                <a:schemeClr val="accent1">
                  <a:lumMod val="40000"/>
                  <a:lumOff val="60000"/>
                </a:schemeClr>
              </a:solidFill>
            </a:endParaRPr>
          </a:p>
          <a:p>
            <a:pPr eaLnBrk="0" hangingPunct="0"/>
            <a:r>
              <a:rPr lang="en-US" sz="2000" dirty="0" smtClean="0"/>
              <a:t>- </a:t>
            </a:r>
            <a:r>
              <a:rPr lang="en-US" sz="2000" dirty="0" smtClean="0">
                <a:hlinkClick r:id="rId4"/>
              </a:rPr>
              <a:t>Robert Kozma, Ph.D.</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0"/>
          </p:nvPr>
        </p:nvSpPr>
        <p:spPr>
          <a:noFill/>
        </p:spPr>
        <p:txBody>
          <a:bodyPr/>
          <a:lstStyle/>
          <a:p>
            <a:fld id="{C08F7316-91F2-46E7-9283-81DD7B72C90C}" type="slidenum">
              <a:rPr lang="en-US" smtClean="0"/>
              <a:pPr/>
              <a:t>28</a:t>
            </a:fld>
            <a:endParaRPr lang="en-US" dirty="0" smtClean="0"/>
          </a:p>
        </p:txBody>
      </p:sp>
      <p:pic>
        <p:nvPicPr>
          <p:cNvPr id="8195" name="Picture 2" descr="community_commitment"/>
          <p:cNvPicPr>
            <a:picLocks noChangeAspect="1" noChangeArrowheads="1"/>
          </p:cNvPicPr>
          <p:nvPr/>
        </p:nvPicPr>
        <p:blipFill>
          <a:blip r:embed="rId3" cstate="print"/>
          <a:srcRect/>
          <a:stretch>
            <a:fillRect/>
          </a:stretch>
        </p:blipFill>
        <p:spPr bwMode="auto">
          <a:xfrm>
            <a:off x="0" y="0"/>
            <a:ext cx="9140825" cy="6045200"/>
          </a:xfrm>
          <a:prstGeom prst="rect">
            <a:avLst/>
          </a:prstGeom>
          <a:noFill/>
          <a:ln w="9525">
            <a:noFill/>
            <a:miter lim="800000"/>
            <a:headEnd/>
            <a:tailEnd/>
          </a:ln>
        </p:spPr>
      </p:pic>
      <p:sp>
        <p:nvSpPr>
          <p:cNvPr id="8196" name="Rectangle 3"/>
          <p:cNvSpPr>
            <a:spLocks noGrp="1" noChangeArrowheads="1"/>
          </p:cNvSpPr>
          <p:nvPr>
            <p:ph type="title"/>
          </p:nvPr>
        </p:nvSpPr>
        <p:spPr>
          <a:xfrm>
            <a:off x="4659313" y="336550"/>
            <a:ext cx="8237537" cy="889000"/>
          </a:xfrm>
        </p:spPr>
        <p:txBody>
          <a:bodyPr/>
          <a:lstStyle/>
          <a:p>
            <a:pPr eaLnBrk="1" hangingPunct="1"/>
            <a:r>
              <a:rPr lang="en-US" altLang="ja-JP" smtClean="0">
                <a:ea typeface="MS PGothic" pitchFamily="34" charset="-128"/>
              </a:rPr>
              <a:t>A Leading Corporate </a:t>
            </a:r>
            <a:br>
              <a:rPr lang="en-US" altLang="ja-JP" smtClean="0">
                <a:ea typeface="MS PGothic" pitchFamily="34" charset="-128"/>
              </a:rPr>
            </a:br>
            <a:r>
              <a:rPr lang="en-US" altLang="ja-JP" smtClean="0">
                <a:ea typeface="MS PGothic" pitchFamily="34" charset="-128"/>
              </a:rPr>
              <a:t>Citizen</a:t>
            </a:r>
            <a:endParaRPr lang="en-US" smtClean="0"/>
          </a:p>
        </p:txBody>
      </p:sp>
      <p:sp>
        <p:nvSpPr>
          <p:cNvPr id="8197" name="Rectangle 4"/>
          <p:cNvSpPr>
            <a:spLocks noChangeArrowheads="1"/>
          </p:cNvSpPr>
          <p:nvPr/>
        </p:nvSpPr>
        <p:spPr bwMode="auto">
          <a:xfrm>
            <a:off x="4800600" y="1778000"/>
            <a:ext cx="4038600" cy="4343400"/>
          </a:xfrm>
          <a:prstGeom prst="rect">
            <a:avLst/>
          </a:prstGeom>
          <a:noFill/>
          <a:ln w="9525">
            <a:noFill/>
            <a:miter lim="800000"/>
            <a:headEnd/>
            <a:tailEnd/>
          </a:ln>
        </p:spPr>
        <p:txBody>
          <a:bodyPr lIns="0" tIns="0" rIns="0" bIns="0"/>
          <a:lstStyle/>
          <a:p>
            <a:pPr eaLnBrk="1" hangingPunct="1">
              <a:spcBef>
                <a:spcPct val="60000"/>
              </a:spcBef>
            </a:pPr>
            <a:r>
              <a:rPr lang="en-US" altLang="ja-JP" sz="1800" dirty="0">
                <a:ea typeface="MS PGothic" pitchFamily="34" charset="-128"/>
              </a:rPr>
              <a:t>Intel contributes to our global communities through robust programs in:</a:t>
            </a:r>
            <a:endParaRPr lang="en-US" sz="1800" dirty="0"/>
          </a:p>
          <a:p>
            <a:pPr marL="246063" lvl="1" indent="-244475" eaLnBrk="1" hangingPunct="1">
              <a:spcBef>
                <a:spcPct val="60000"/>
              </a:spcBef>
              <a:buSzPct val="125000"/>
              <a:buFont typeface="Times" charset="0"/>
              <a:buChar char="•"/>
            </a:pPr>
            <a:r>
              <a:rPr lang="en-US" sz="1600" dirty="0"/>
              <a:t>Education </a:t>
            </a:r>
          </a:p>
          <a:p>
            <a:pPr marL="246063" lvl="1" indent="-244475" eaLnBrk="1" hangingPunct="1">
              <a:spcBef>
                <a:spcPct val="60000"/>
              </a:spcBef>
              <a:buSzPct val="125000"/>
              <a:buFont typeface="Times" charset="0"/>
              <a:buChar char="•"/>
            </a:pPr>
            <a:r>
              <a:rPr lang="en-US" sz="1600" dirty="0"/>
              <a:t>Environmental Health &amp; Safety</a:t>
            </a:r>
          </a:p>
          <a:p>
            <a:pPr marL="246063" lvl="1" indent="-244475" eaLnBrk="1" hangingPunct="1">
              <a:spcBef>
                <a:spcPct val="60000"/>
              </a:spcBef>
              <a:buSzPct val="125000"/>
              <a:buFont typeface="Times" charset="0"/>
              <a:buChar char="•"/>
            </a:pPr>
            <a:r>
              <a:rPr lang="en-US" altLang="ja-JP" sz="1600" dirty="0">
                <a:ea typeface="MS PGothic" pitchFamily="34" charset="-128"/>
              </a:rPr>
              <a:t>Leadership in our site </a:t>
            </a:r>
            <a:r>
              <a:rPr lang="en-US" altLang="ja-JP" sz="1600" dirty="0" smtClean="0">
                <a:ea typeface="MS PGothic" pitchFamily="34" charset="-128"/>
              </a:rPr>
              <a:t>communities</a:t>
            </a:r>
          </a:p>
          <a:p>
            <a:pPr marL="246063" lvl="1" indent="-244475" eaLnBrk="1" hangingPunct="1">
              <a:spcBef>
                <a:spcPct val="60000"/>
              </a:spcBef>
              <a:buSzPct val="125000"/>
              <a:buFont typeface="Times" charset="0"/>
              <a:buChar char="•"/>
            </a:pPr>
            <a:endParaRPr lang="en-US" altLang="ja-JP" sz="1600" dirty="0">
              <a:ea typeface="MS PGothic" pitchFamily="34" charset="-128"/>
            </a:endParaRPr>
          </a:p>
          <a:p>
            <a:pPr marL="246063" lvl="1" indent="-244475" eaLnBrk="1" hangingPunct="1">
              <a:spcBef>
                <a:spcPct val="60000"/>
              </a:spcBef>
              <a:buSzPct val="125000"/>
              <a:buFont typeface="Times" charset="0"/>
              <a:buChar char="•"/>
            </a:pPr>
            <a:endParaRPr lang="en-US" altLang="ja-JP" sz="1600" dirty="0" smtClean="0">
              <a:ea typeface="MS PGothic" pitchFamily="34" charset="-128"/>
            </a:endParaRPr>
          </a:p>
          <a:p>
            <a:pPr marL="246063" lvl="1" indent="-244475" eaLnBrk="1" hangingPunct="1">
              <a:spcBef>
                <a:spcPct val="60000"/>
              </a:spcBef>
              <a:buSzPct val="125000"/>
            </a:pPr>
            <a:r>
              <a:rPr lang="en-US" altLang="ja-JP" b="1" dirty="0" smtClean="0">
                <a:ea typeface="MS PGothic" pitchFamily="34" charset="-128"/>
                <a:hlinkClick r:id="rId4"/>
              </a:rPr>
              <a:t>www.intel.com/education/K12</a:t>
            </a:r>
            <a:r>
              <a:rPr lang="en-US" altLang="ja-JP" sz="1400" dirty="0" smtClean="0">
                <a:ea typeface="MS PGothic" pitchFamily="34" charset="-128"/>
                <a:hlinkClick r:id="rId4"/>
              </a:rPr>
              <a:t> </a:t>
            </a:r>
            <a:endParaRPr lang="en-US" sz="1400" dirty="0"/>
          </a:p>
        </p:txBody>
      </p:sp>
      <p:sp>
        <p:nvSpPr>
          <p:cNvPr id="6" name="TextBox 4"/>
          <p:cNvSpPr txBox="1">
            <a:spLocks noChangeArrowheads="1"/>
          </p:cNvSpPr>
          <p:nvPr/>
        </p:nvSpPr>
        <p:spPr bwMode="auto">
          <a:xfrm>
            <a:off x="152400" y="5819775"/>
            <a:ext cx="8686800" cy="276225"/>
          </a:xfrm>
          <a:prstGeom prst="rect">
            <a:avLst/>
          </a:prstGeom>
          <a:noFill/>
          <a:ln w="9525">
            <a:noFill/>
            <a:miter lim="800000"/>
            <a:headEnd/>
            <a:tailEnd/>
          </a:ln>
        </p:spPr>
        <p:txBody>
          <a:bodyPr>
            <a:spAutoFit/>
          </a:bodyPr>
          <a:lstStyle/>
          <a:p>
            <a:pPr algn="r" eaLnBrk="0" hangingPunct="0"/>
            <a:r>
              <a:rPr lang="en-US" sz="1200" dirty="0">
                <a:hlinkClick r:id="rId5"/>
              </a:rPr>
              <a:t>Download the latest version of this presentation</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F982C1D6-CBA3-4F73-8D0B-6D4830D89574}" type="slidenum">
              <a:rPr lang="en-US" smtClean="0"/>
              <a:pPr/>
              <a:t>3</a:t>
            </a:fld>
            <a:endParaRPr lang="en-US" smtClean="0"/>
          </a:p>
        </p:txBody>
      </p:sp>
      <p:pic>
        <p:nvPicPr>
          <p:cNvPr id="5123" name="Picture 2"/>
          <p:cNvPicPr>
            <a:picLocks noChangeAspect="1" noChangeArrowheads="1"/>
          </p:cNvPicPr>
          <p:nvPr/>
        </p:nvPicPr>
        <p:blipFill>
          <a:blip r:embed="rId3" cstate="print"/>
          <a:srcRect/>
          <a:stretch>
            <a:fillRect/>
          </a:stretch>
        </p:blipFill>
        <p:spPr bwMode="auto">
          <a:xfrm>
            <a:off x="0" y="-63500"/>
            <a:ext cx="9144000" cy="6091238"/>
          </a:xfrm>
          <a:prstGeom prst="rect">
            <a:avLst/>
          </a:prstGeom>
          <a:noFill/>
          <a:ln w="9525">
            <a:noFill/>
            <a:miter lim="800000"/>
            <a:headEnd/>
            <a:tailEnd/>
          </a:ln>
        </p:spPr>
      </p:pic>
      <p:sp>
        <p:nvSpPr>
          <p:cNvPr id="5124" name="Rectangle 3"/>
          <p:cNvSpPr>
            <a:spLocks noChangeArrowheads="1"/>
          </p:cNvSpPr>
          <p:nvPr/>
        </p:nvSpPr>
        <p:spPr bwMode="auto">
          <a:xfrm>
            <a:off x="4835525" y="285750"/>
            <a:ext cx="8237538" cy="889000"/>
          </a:xfrm>
          <a:prstGeom prst="rect">
            <a:avLst/>
          </a:prstGeom>
          <a:noFill/>
          <a:ln w="9525">
            <a:noFill/>
            <a:miter lim="800000"/>
            <a:headEnd/>
            <a:tailEnd/>
          </a:ln>
        </p:spPr>
        <p:txBody>
          <a:bodyPr lIns="0" tIns="0" rIns="0" bIns="0"/>
          <a:lstStyle/>
          <a:p>
            <a:pPr eaLnBrk="1" hangingPunct="1"/>
            <a:r>
              <a:rPr lang="en-US" sz="2600" b="1"/>
              <a:t>Our Approach: </a:t>
            </a:r>
            <a:br>
              <a:rPr lang="en-US" sz="2600" b="1"/>
            </a:br>
            <a:r>
              <a:rPr lang="en-US" sz="2600" b="1"/>
              <a:t>A Public/Private </a:t>
            </a:r>
            <a:br>
              <a:rPr lang="en-US" sz="2600" b="1"/>
            </a:br>
            <a:r>
              <a:rPr lang="en-US" sz="2600" b="1"/>
              <a:t>Collaboration</a:t>
            </a:r>
          </a:p>
        </p:txBody>
      </p:sp>
      <p:sp>
        <p:nvSpPr>
          <p:cNvPr id="5125" name="Rectangle 4"/>
          <p:cNvSpPr>
            <a:spLocks noChangeArrowheads="1"/>
          </p:cNvSpPr>
          <p:nvPr/>
        </p:nvSpPr>
        <p:spPr bwMode="auto">
          <a:xfrm>
            <a:off x="4840288" y="1371600"/>
            <a:ext cx="3892550" cy="4343400"/>
          </a:xfrm>
          <a:prstGeom prst="rect">
            <a:avLst/>
          </a:prstGeom>
          <a:noFill/>
          <a:ln w="9525">
            <a:noFill/>
            <a:miter lim="800000"/>
            <a:headEnd/>
            <a:tailEnd/>
          </a:ln>
        </p:spPr>
        <p:txBody>
          <a:bodyPr lIns="0" tIns="0" rIns="0" bIns="0"/>
          <a:lstStyle/>
          <a:p>
            <a:pPr marL="246063" lvl="1" indent="-244475" eaLnBrk="1" hangingPunct="1">
              <a:spcBef>
                <a:spcPct val="60000"/>
              </a:spcBef>
              <a:buSzPct val="125000"/>
              <a:buFont typeface="Times" charset="0"/>
              <a:buChar char="•"/>
            </a:pPr>
            <a:endParaRPr lang="en-US" sz="1800"/>
          </a:p>
          <a:p>
            <a:pPr marL="246063" lvl="1" indent="-244475" eaLnBrk="1" hangingPunct="1">
              <a:spcBef>
                <a:spcPct val="60000"/>
              </a:spcBef>
              <a:buSzPct val="125000"/>
              <a:buFont typeface="Times" charset="0"/>
              <a:buChar char="•"/>
            </a:pPr>
            <a:r>
              <a:rPr lang="en-US" sz="1800"/>
              <a:t>Committed partners</a:t>
            </a:r>
          </a:p>
          <a:p>
            <a:pPr marL="571500" lvl="2" indent="-323850" eaLnBrk="1" hangingPunct="1">
              <a:spcBef>
                <a:spcPct val="60000"/>
              </a:spcBef>
              <a:buFontTx/>
              <a:buChar char="–"/>
            </a:pPr>
            <a:r>
              <a:rPr lang="en-US" sz="1600"/>
              <a:t>Government</a:t>
            </a:r>
          </a:p>
          <a:p>
            <a:pPr marL="571500" lvl="2" indent="-323850" eaLnBrk="1" hangingPunct="1">
              <a:spcBef>
                <a:spcPct val="60000"/>
              </a:spcBef>
              <a:buFontTx/>
              <a:buChar char="–"/>
            </a:pPr>
            <a:r>
              <a:rPr lang="en-US" sz="1600"/>
              <a:t>Educators</a:t>
            </a:r>
          </a:p>
          <a:p>
            <a:pPr marL="571500" lvl="2" indent="-323850" eaLnBrk="1" hangingPunct="1">
              <a:spcBef>
                <a:spcPct val="60000"/>
              </a:spcBef>
              <a:buFontTx/>
              <a:buChar char="–"/>
            </a:pPr>
            <a:r>
              <a:rPr lang="en-US" sz="1600"/>
              <a:t>Community</a:t>
            </a:r>
          </a:p>
          <a:p>
            <a:pPr marL="571500" lvl="2" indent="-323850" eaLnBrk="1" hangingPunct="1">
              <a:spcBef>
                <a:spcPct val="60000"/>
              </a:spcBef>
              <a:buFontTx/>
              <a:buChar char="–"/>
            </a:pPr>
            <a:r>
              <a:rPr lang="en-US" sz="1600"/>
              <a:t>Development agencies</a:t>
            </a:r>
          </a:p>
          <a:p>
            <a:pPr marL="571500" lvl="2" indent="-323850" eaLnBrk="1" hangingPunct="1">
              <a:spcBef>
                <a:spcPct val="60000"/>
              </a:spcBef>
              <a:buFontTx/>
              <a:buChar char="–"/>
            </a:pPr>
            <a:r>
              <a:rPr lang="en-US" sz="1600"/>
              <a:t>NGOs</a:t>
            </a:r>
          </a:p>
          <a:p>
            <a:pPr marL="246063" lvl="1" indent="-244475" eaLnBrk="1" hangingPunct="1">
              <a:spcBef>
                <a:spcPct val="60000"/>
              </a:spcBef>
              <a:buSzPct val="125000"/>
              <a:buFont typeface="Times" charset="0"/>
              <a:buChar char="•"/>
            </a:pPr>
            <a:r>
              <a:rPr lang="en-US" sz="1800"/>
              <a:t>Local alignment and expertise</a:t>
            </a:r>
          </a:p>
        </p:txBody>
      </p:sp>
      <p:sp>
        <p:nvSpPr>
          <p:cNvPr id="5126" name="Rectangle 5"/>
          <p:cNvSpPr>
            <a:spLocks noChangeArrowheads="1"/>
          </p:cNvSpPr>
          <p:nvPr/>
        </p:nvSpPr>
        <p:spPr bwMode="auto">
          <a:xfrm>
            <a:off x="1330325" y="2695575"/>
            <a:ext cx="184150" cy="461963"/>
          </a:xfrm>
          <a:prstGeom prst="rect">
            <a:avLst/>
          </a:prstGeom>
          <a:noFill/>
          <a:ln w="9525">
            <a:noFill/>
            <a:miter lim="800000"/>
            <a:headEnd/>
            <a:tailEnd/>
          </a:ln>
        </p:spPr>
        <p:txBody>
          <a:bodyPr wrap="none">
            <a:spAutoFit/>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779F451F-6D01-4E65-A58B-AEFE08E33952}" type="slidenum">
              <a:rPr lang="en-US" smtClean="0"/>
              <a:pPr/>
              <a:t>4</a:t>
            </a:fld>
            <a:endParaRPr lang="en-US" smtClean="0"/>
          </a:p>
        </p:txBody>
      </p:sp>
      <p:pic>
        <p:nvPicPr>
          <p:cNvPr id="6147" name="Picture 2" descr="int_brand_33"/>
          <p:cNvPicPr>
            <a:picLocks noChangeAspect="1" noChangeArrowheads="1"/>
          </p:cNvPicPr>
          <p:nvPr/>
        </p:nvPicPr>
        <p:blipFill>
          <a:blip r:embed="rId3" cstate="print"/>
          <a:srcRect/>
          <a:stretch>
            <a:fillRect/>
          </a:stretch>
        </p:blipFill>
        <p:spPr bwMode="auto">
          <a:xfrm>
            <a:off x="0" y="-55563"/>
            <a:ext cx="9144000" cy="6089651"/>
          </a:xfrm>
          <a:prstGeom prst="rect">
            <a:avLst/>
          </a:prstGeom>
          <a:noFill/>
          <a:ln w="9525">
            <a:noFill/>
            <a:miter lim="800000"/>
            <a:headEnd/>
            <a:tailEnd/>
          </a:ln>
        </p:spPr>
      </p:pic>
      <p:sp>
        <p:nvSpPr>
          <p:cNvPr id="6148" name="Rectangle 3"/>
          <p:cNvSpPr>
            <a:spLocks noChangeArrowheads="1"/>
          </p:cNvSpPr>
          <p:nvPr/>
        </p:nvSpPr>
        <p:spPr bwMode="auto">
          <a:xfrm>
            <a:off x="4851400" y="76200"/>
            <a:ext cx="7589838" cy="889000"/>
          </a:xfrm>
          <a:prstGeom prst="rect">
            <a:avLst/>
          </a:prstGeom>
          <a:noFill/>
          <a:ln w="9525">
            <a:noFill/>
            <a:miter lim="800000"/>
            <a:headEnd/>
            <a:tailEnd/>
          </a:ln>
        </p:spPr>
        <p:txBody>
          <a:bodyPr lIns="0" tIns="0" rIns="0" bIns="0"/>
          <a:lstStyle/>
          <a:p>
            <a:pPr eaLnBrk="1" hangingPunct="1"/>
            <a:r>
              <a:rPr lang="en-US" altLang="ja-JP" sz="2600" b="1" dirty="0">
                <a:ea typeface="MS PGothic" pitchFamily="34" charset="-128"/>
              </a:rPr>
              <a:t>Intel</a:t>
            </a:r>
            <a:r>
              <a:rPr lang="en-US" sz="2600" b="1" baseline="30000" dirty="0"/>
              <a:t>®</a:t>
            </a:r>
            <a:r>
              <a:rPr lang="en-US" altLang="ja-JP" sz="2600" b="1" dirty="0">
                <a:ea typeface="MS PGothic" pitchFamily="34" charset="-128"/>
              </a:rPr>
              <a:t> Teach </a:t>
            </a:r>
            <a:br>
              <a:rPr lang="en-US" altLang="ja-JP" sz="2600" b="1" dirty="0">
                <a:ea typeface="MS PGothic" pitchFamily="34" charset="-128"/>
              </a:rPr>
            </a:br>
            <a:r>
              <a:rPr lang="en-US" altLang="ja-JP" sz="2600" b="1" dirty="0">
                <a:ea typeface="MS PGothic" pitchFamily="34" charset="-128"/>
              </a:rPr>
              <a:t>Evaluation</a:t>
            </a:r>
            <a:endParaRPr lang="en-US" sz="2600" b="1" dirty="0">
              <a:ea typeface="MS PGothic" pitchFamily="34" charset="-128"/>
            </a:endParaRPr>
          </a:p>
        </p:txBody>
      </p:sp>
      <p:sp>
        <p:nvSpPr>
          <p:cNvPr id="6149" name="Rectangle 4"/>
          <p:cNvSpPr>
            <a:spLocks noChangeArrowheads="1"/>
          </p:cNvSpPr>
          <p:nvPr/>
        </p:nvSpPr>
        <p:spPr bwMode="auto">
          <a:xfrm>
            <a:off x="4856163" y="990600"/>
            <a:ext cx="3892550" cy="4343400"/>
          </a:xfrm>
          <a:prstGeom prst="rect">
            <a:avLst/>
          </a:prstGeom>
          <a:noFill/>
          <a:ln w="9525">
            <a:noFill/>
            <a:miter lim="800000"/>
            <a:headEnd/>
            <a:tailEnd/>
          </a:ln>
        </p:spPr>
        <p:txBody>
          <a:bodyPr lIns="0" tIns="0" rIns="0" bIns="0"/>
          <a:lstStyle/>
          <a:p>
            <a:pPr eaLnBrk="1" hangingPunct="1">
              <a:spcBef>
                <a:spcPct val="60000"/>
              </a:spcBef>
            </a:pPr>
            <a:r>
              <a:rPr lang="en-US" altLang="ja-JP" sz="1800" dirty="0">
                <a:ea typeface="MS PGothic" pitchFamily="34" charset="-128"/>
              </a:rPr>
              <a:t>Third party evaluation key to program success</a:t>
            </a:r>
          </a:p>
          <a:p>
            <a:pPr marL="246063" lvl="1" indent="-244475" eaLnBrk="1" hangingPunct="1">
              <a:spcBef>
                <a:spcPct val="40000"/>
              </a:spcBef>
              <a:buSzPct val="125000"/>
              <a:buFont typeface="Times" charset="0"/>
              <a:buChar char="•"/>
            </a:pPr>
            <a:r>
              <a:rPr lang="en-US" altLang="ja-JP" sz="1400" dirty="0">
                <a:ea typeface="MS PGothic" pitchFamily="34" charset="-128"/>
              </a:rPr>
              <a:t>Independent global evaluation by EDC</a:t>
            </a:r>
            <a:r>
              <a:rPr lang="en-US" sz="1400" dirty="0"/>
              <a:t> </a:t>
            </a:r>
          </a:p>
          <a:p>
            <a:pPr marL="246063" lvl="1" indent="-244475" eaLnBrk="1" hangingPunct="1">
              <a:spcBef>
                <a:spcPct val="40000"/>
              </a:spcBef>
              <a:buSzPct val="125000"/>
              <a:buFont typeface="Times" charset="0"/>
              <a:buChar char="•"/>
            </a:pPr>
            <a:r>
              <a:rPr lang="en-US" altLang="ja-JP" sz="1400" dirty="0">
                <a:ea typeface="MS PGothic" pitchFamily="34" charset="-128"/>
              </a:rPr>
              <a:t>Evaluation results used to continuously improve program delivery</a:t>
            </a:r>
          </a:p>
          <a:p>
            <a:pPr eaLnBrk="1" hangingPunct="1">
              <a:spcBef>
                <a:spcPct val="60000"/>
              </a:spcBef>
            </a:pPr>
            <a:r>
              <a:rPr lang="en-US" altLang="ja-JP" sz="1800" dirty="0">
                <a:ea typeface="MS PGothic" pitchFamily="34" charset="-128"/>
              </a:rPr>
              <a:t>Evaluation results:*</a:t>
            </a:r>
          </a:p>
          <a:p>
            <a:pPr marL="246063" lvl="1" indent="-244475" eaLnBrk="1" hangingPunct="1">
              <a:spcBef>
                <a:spcPct val="40000"/>
              </a:spcBef>
              <a:buSzPct val="125000"/>
              <a:buFont typeface="Times" charset="0"/>
              <a:buChar char="•"/>
            </a:pPr>
            <a:r>
              <a:rPr lang="en-US" sz="1400" dirty="0">
                <a:solidFill>
                  <a:srgbClr val="FFFFFF"/>
                </a:solidFill>
              </a:rPr>
              <a:t>91% of teachers said students were “motivated and involved in the lesson” </a:t>
            </a:r>
          </a:p>
          <a:p>
            <a:pPr marL="246063" lvl="1" indent="-244475" eaLnBrk="1" hangingPunct="1">
              <a:spcBef>
                <a:spcPct val="40000"/>
              </a:spcBef>
              <a:buSzPct val="125000"/>
              <a:buFont typeface="Times" charset="0"/>
              <a:buChar char="•"/>
            </a:pPr>
            <a:r>
              <a:rPr lang="en-US" sz="1400" dirty="0">
                <a:solidFill>
                  <a:srgbClr val="FFFFFF"/>
                </a:solidFill>
              </a:rPr>
              <a:t>81% of teachers reported that “student projects showed more in-depth understanding” than other, comparable work</a:t>
            </a:r>
          </a:p>
          <a:p>
            <a:pPr marL="246063" lvl="1" indent="-244475" eaLnBrk="1" hangingPunct="1">
              <a:spcBef>
                <a:spcPct val="40000"/>
              </a:spcBef>
              <a:buSzPct val="125000"/>
              <a:buFont typeface="Times" charset="0"/>
              <a:buChar char="•"/>
            </a:pPr>
            <a:r>
              <a:rPr lang="en-US" sz="1400" dirty="0">
                <a:solidFill>
                  <a:srgbClr val="FFFFFF"/>
                </a:solidFill>
              </a:rPr>
              <a:t>75% of teachers integrate technology in new ways after the training</a:t>
            </a:r>
          </a:p>
          <a:p>
            <a:pPr marL="246063" lvl="1" indent="-244475" eaLnBrk="1" hangingPunct="1">
              <a:spcBef>
                <a:spcPct val="40000"/>
              </a:spcBef>
              <a:buSzPct val="125000"/>
              <a:buFont typeface="Times" charset="0"/>
              <a:buChar char="•"/>
            </a:pPr>
            <a:r>
              <a:rPr lang="en-US" sz="1400" dirty="0">
                <a:solidFill>
                  <a:srgbClr val="FFFFFF"/>
                </a:solidFill>
              </a:rPr>
              <a:t>61% of teachers increase their use of project-based approaches in their teaching</a:t>
            </a:r>
            <a:endParaRPr lang="en-US" sz="1400" dirty="0"/>
          </a:p>
        </p:txBody>
      </p:sp>
      <p:sp>
        <p:nvSpPr>
          <p:cNvPr id="6150" name="Text Box 5"/>
          <p:cNvSpPr txBox="1">
            <a:spLocks noChangeArrowheads="1"/>
          </p:cNvSpPr>
          <p:nvPr/>
        </p:nvSpPr>
        <p:spPr bwMode="auto">
          <a:xfrm>
            <a:off x="1600200" y="6019800"/>
            <a:ext cx="6019800" cy="252377"/>
          </a:xfrm>
          <a:prstGeom prst="rect">
            <a:avLst/>
          </a:prstGeom>
          <a:noFill/>
          <a:ln w="9525">
            <a:noFill/>
            <a:miter lim="800000"/>
            <a:headEnd/>
            <a:tailEnd/>
          </a:ln>
        </p:spPr>
        <p:txBody>
          <a:bodyPr wrap="square">
            <a:spAutoFit/>
          </a:bodyPr>
          <a:lstStyle/>
          <a:p>
            <a:pPr lvl="1" eaLnBrk="1" hangingPunct="1">
              <a:lnSpc>
                <a:spcPct val="80000"/>
              </a:lnSpc>
              <a:spcBef>
                <a:spcPct val="40000"/>
              </a:spcBef>
              <a:buSzPct val="125000"/>
              <a:buFont typeface="Verdana" pitchFamily="34" charset="0"/>
              <a:buNone/>
            </a:pPr>
            <a:r>
              <a:rPr lang="en-US" sz="1300" dirty="0">
                <a:solidFill>
                  <a:srgbClr val="FFFFFF"/>
                </a:solidFill>
              </a:rPr>
              <a:t>*Source:  EDC International Impact Survey Results, July 2006.</a:t>
            </a:r>
            <a:endParaRPr lang="en-US" sz="1300" u="sng" dirty="0"/>
          </a:p>
        </p:txBody>
      </p:sp>
      <p:sp>
        <p:nvSpPr>
          <p:cNvPr id="7" name="Text Box 5"/>
          <p:cNvSpPr txBox="1">
            <a:spLocks noChangeArrowheads="1"/>
          </p:cNvSpPr>
          <p:nvPr/>
        </p:nvSpPr>
        <p:spPr bwMode="auto">
          <a:xfrm>
            <a:off x="4686300" y="5410200"/>
            <a:ext cx="4457700" cy="646331"/>
          </a:xfrm>
          <a:prstGeom prst="rect">
            <a:avLst/>
          </a:prstGeom>
          <a:noFill/>
          <a:ln w="9525">
            <a:noFill/>
            <a:miter lim="800000"/>
            <a:headEnd/>
            <a:tailEnd/>
          </a:ln>
        </p:spPr>
        <p:txBody>
          <a:bodyPr wrap="square">
            <a:spAutoFit/>
          </a:bodyPr>
          <a:lstStyle/>
          <a:p>
            <a:pPr algn="r" eaLnBrk="1" hangingPunct="1"/>
            <a:r>
              <a:rPr lang="en-US" b="1" dirty="0"/>
              <a:t>Learn more </a:t>
            </a:r>
            <a:r>
              <a:rPr lang="en-US" b="1" dirty="0" smtClean="0"/>
              <a:t>at</a:t>
            </a:r>
            <a:r>
              <a:rPr lang="en-US" b="1" dirty="0"/>
              <a:t>:</a:t>
            </a:r>
            <a:br>
              <a:rPr lang="en-US" b="1" dirty="0"/>
            </a:br>
            <a:r>
              <a:rPr lang="en-US" b="1" u="sng" dirty="0" smtClean="0"/>
              <a:t>www.intel.com/education/k12</a:t>
            </a:r>
            <a:endParaRPr lang="en-US" b="1" u="sng"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7" descr="int_grad_organic_bl_rgb.png"/>
          <p:cNvPicPr>
            <a:picLocks noChangeAspect="1"/>
          </p:cNvPicPr>
          <p:nvPr/>
        </p:nvPicPr>
        <p:blipFill>
          <a:blip r:embed="rId3" cstate="print"/>
          <a:srcRect/>
          <a:stretch>
            <a:fillRect/>
          </a:stretch>
        </p:blipFill>
        <p:spPr bwMode="auto">
          <a:xfrm>
            <a:off x="0" y="-1143000"/>
            <a:ext cx="9525000" cy="9525000"/>
          </a:xfrm>
          <a:prstGeom prst="rect">
            <a:avLst/>
          </a:prstGeom>
          <a:noFill/>
          <a:ln w="9525">
            <a:noFill/>
            <a:miter lim="800000"/>
            <a:headEnd/>
            <a:tailEnd/>
          </a:ln>
        </p:spPr>
      </p:pic>
      <p:sp>
        <p:nvSpPr>
          <p:cNvPr id="19459" name="Rounded Rectangle 44"/>
          <p:cNvSpPr>
            <a:spLocks noChangeArrowheads="1"/>
          </p:cNvSpPr>
          <p:nvPr/>
        </p:nvSpPr>
        <p:spPr bwMode="auto">
          <a:xfrm>
            <a:off x="76200" y="0"/>
            <a:ext cx="9372600" cy="6858000"/>
          </a:xfrm>
          <a:prstGeom prst="roundRect">
            <a:avLst>
              <a:gd name="adj" fmla="val 16667"/>
            </a:avLst>
          </a:prstGeom>
          <a:solidFill>
            <a:schemeClr val="bg1">
              <a:alpha val="14902"/>
            </a:schemeClr>
          </a:solidFill>
          <a:ln w="50800" algn="ctr">
            <a:solidFill>
              <a:schemeClr val="tx1"/>
            </a:solidFill>
            <a:round/>
            <a:headEnd/>
            <a:tailEnd/>
          </a:ln>
        </p:spPr>
        <p:txBody>
          <a:bodyPr wrap="none" anchor="ctr"/>
          <a:lstStyle/>
          <a:p>
            <a:pPr algn="ctr" eaLnBrk="0" hangingPunct="0"/>
            <a:endParaRPr lang="en-US"/>
          </a:p>
        </p:txBody>
      </p:sp>
      <p:sp>
        <p:nvSpPr>
          <p:cNvPr id="19460" name="Oval 59"/>
          <p:cNvSpPr>
            <a:spLocks noChangeArrowheads="1"/>
          </p:cNvSpPr>
          <p:nvPr/>
        </p:nvSpPr>
        <p:spPr bwMode="auto">
          <a:xfrm>
            <a:off x="2438400" y="2590800"/>
            <a:ext cx="4495800" cy="3962400"/>
          </a:xfrm>
          <a:prstGeom prst="ellipse">
            <a:avLst/>
          </a:prstGeom>
          <a:solidFill>
            <a:schemeClr val="accent1">
              <a:alpha val="36078"/>
            </a:schemeClr>
          </a:solidFill>
          <a:ln w="50800" algn="ctr">
            <a:solidFill>
              <a:schemeClr val="tx1"/>
            </a:solidFill>
            <a:round/>
            <a:headEnd/>
            <a:tailEnd/>
          </a:ln>
        </p:spPr>
        <p:txBody>
          <a:bodyPr wrap="none" anchor="ctr"/>
          <a:lstStyle/>
          <a:p>
            <a:pPr algn="ctr" eaLnBrk="0" hangingPunct="0"/>
            <a:endParaRPr lang="en-US"/>
          </a:p>
        </p:txBody>
      </p:sp>
      <p:sp>
        <p:nvSpPr>
          <p:cNvPr id="19461" name="Oval 48"/>
          <p:cNvSpPr>
            <a:spLocks noChangeArrowheads="1"/>
          </p:cNvSpPr>
          <p:nvPr/>
        </p:nvSpPr>
        <p:spPr bwMode="auto">
          <a:xfrm>
            <a:off x="533400" y="76200"/>
            <a:ext cx="4495800" cy="3962400"/>
          </a:xfrm>
          <a:prstGeom prst="ellipse">
            <a:avLst/>
          </a:prstGeom>
          <a:solidFill>
            <a:schemeClr val="accent1">
              <a:alpha val="36078"/>
            </a:schemeClr>
          </a:solidFill>
          <a:ln w="50800" algn="ctr">
            <a:solidFill>
              <a:schemeClr val="tx1"/>
            </a:solidFill>
            <a:round/>
            <a:headEnd/>
            <a:tailEnd/>
          </a:ln>
        </p:spPr>
        <p:txBody>
          <a:bodyPr wrap="none" anchor="ctr"/>
          <a:lstStyle/>
          <a:p>
            <a:pPr algn="ctr" eaLnBrk="0" hangingPunct="0"/>
            <a:endParaRPr lang="en-US"/>
          </a:p>
        </p:txBody>
      </p:sp>
      <p:grpSp>
        <p:nvGrpSpPr>
          <p:cNvPr id="2" name="Group 25"/>
          <p:cNvGrpSpPr/>
          <p:nvPr/>
        </p:nvGrpSpPr>
        <p:grpSpPr>
          <a:xfrm>
            <a:off x="2666999" y="3755911"/>
            <a:ext cx="4038597" cy="2644882"/>
            <a:chOff x="468745" y="3530678"/>
            <a:chExt cx="5034608" cy="2695850"/>
          </a:xfrm>
          <a:noFill/>
        </p:grpSpPr>
        <p:sp>
          <p:nvSpPr>
            <p:cNvPr id="13" name="TextBox 12"/>
            <p:cNvSpPr txBox="1"/>
            <p:nvPr/>
          </p:nvSpPr>
          <p:spPr>
            <a:xfrm>
              <a:off x="943709" y="3663313"/>
              <a:ext cx="1582618" cy="984885"/>
            </a:xfrm>
            <a:prstGeom prst="rect">
              <a:avLst/>
            </a:prstGeom>
            <a:grpFill/>
          </p:spPr>
          <p:txBody>
            <a:bodyPr>
              <a:spAutoFit/>
            </a:bodyPr>
            <a:lstStyle/>
            <a:p>
              <a:pPr algn="ctr" eaLnBrk="0" hangingPunct="0">
                <a:defRPr/>
              </a:pPr>
              <a:r>
                <a:rPr lang="en-US" sz="1600" b="1" dirty="0">
                  <a:solidFill>
                    <a:schemeClr val="bg1"/>
                  </a:solidFill>
                </a:rPr>
                <a:t>           </a:t>
              </a:r>
              <a:r>
                <a:rPr lang="en-US" sz="1400" b="1" dirty="0">
                  <a:solidFill>
                    <a:schemeClr val="bg1"/>
                  </a:solidFill>
                </a:rPr>
                <a:t>Self-</a:t>
              </a:r>
            </a:p>
            <a:p>
              <a:pPr algn="ctr" eaLnBrk="0" hangingPunct="0">
                <a:defRPr/>
              </a:pPr>
              <a:r>
                <a:rPr lang="en-US" sz="1400" b="1" dirty="0">
                  <a:solidFill>
                    <a:schemeClr val="bg1"/>
                  </a:solidFill>
                </a:rPr>
                <a:t>directed learning</a:t>
              </a:r>
              <a:endParaRPr lang="en-US" sz="1600" b="1" dirty="0">
                <a:solidFill>
                  <a:schemeClr val="bg1"/>
                </a:solidFill>
              </a:endParaRPr>
            </a:p>
          </p:txBody>
        </p:sp>
        <p:sp>
          <p:nvSpPr>
            <p:cNvPr id="15" name="TextBox 14"/>
            <p:cNvSpPr txBox="1"/>
            <p:nvPr/>
          </p:nvSpPr>
          <p:spPr>
            <a:xfrm>
              <a:off x="2516029" y="4903110"/>
              <a:ext cx="2227388" cy="707886"/>
            </a:xfrm>
            <a:prstGeom prst="rect">
              <a:avLst/>
            </a:prstGeom>
            <a:grpFill/>
          </p:spPr>
          <p:txBody>
            <a:bodyPr>
              <a:spAutoFit/>
            </a:bodyPr>
            <a:lstStyle/>
            <a:p>
              <a:pPr algn="r" eaLnBrk="0" hangingPunct="0">
                <a:defRPr/>
              </a:pPr>
              <a:r>
                <a:rPr lang="en-US" sz="2000" b="1" dirty="0">
                  <a:solidFill>
                    <a:schemeClr val="bg1"/>
                  </a:solidFill>
                </a:rPr>
                <a:t>Critical</a:t>
              </a:r>
            </a:p>
            <a:p>
              <a:pPr algn="r" eaLnBrk="0" hangingPunct="0">
                <a:defRPr/>
              </a:pPr>
              <a:r>
                <a:rPr lang="en-US" sz="2000" b="1" dirty="0">
                  <a:solidFill>
                    <a:schemeClr val="bg1"/>
                  </a:solidFill>
                </a:rPr>
                <a:t>Thinking</a:t>
              </a:r>
            </a:p>
          </p:txBody>
        </p:sp>
        <p:sp>
          <p:nvSpPr>
            <p:cNvPr id="16" name="TextBox 15"/>
            <p:cNvSpPr txBox="1"/>
            <p:nvPr/>
          </p:nvSpPr>
          <p:spPr>
            <a:xfrm>
              <a:off x="2429315" y="5764863"/>
              <a:ext cx="2409094" cy="461665"/>
            </a:xfrm>
            <a:prstGeom prst="rect">
              <a:avLst/>
            </a:prstGeom>
            <a:grpFill/>
          </p:spPr>
          <p:txBody>
            <a:bodyPr>
              <a:spAutoFit/>
            </a:bodyPr>
            <a:lstStyle/>
            <a:p>
              <a:pPr algn="ctr" eaLnBrk="0" hangingPunct="0">
                <a:defRPr/>
              </a:pPr>
              <a:r>
                <a:rPr lang="en-US" sz="1200" b="1" dirty="0">
                  <a:solidFill>
                    <a:schemeClr val="bg1"/>
                  </a:solidFill>
                </a:rPr>
                <a:t>Visualization of </a:t>
              </a:r>
            </a:p>
            <a:p>
              <a:pPr algn="ctr" eaLnBrk="0" hangingPunct="0">
                <a:defRPr/>
              </a:pPr>
              <a:r>
                <a:rPr lang="en-US" sz="1200" b="1" dirty="0">
                  <a:solidFill>
                    <a:schemeClr val="bg1"/>
                  </a:solidFill>
                </a:rPr>
                <a:t>Information</a:t>
              </a:r>
            </a:p>
          </p:txBody>
        </p:sp>
        <p:sp>
          <p:nvSpPr>
            <p:cNvPr id="17" name="TextBox 16"/>
            <p:cNvSpPr txBox="1"/>
            <p:nvPr/>
          </p:nvSpPr>
          <p:spPr>
            <a:xfrm>
              <a:off x="658731" y="5004294"/>
              <a:ext cx="1582617" cy="523220"/>
            </a:xfrm>
            <a:prstGeom prst="rect">
              <a:avLst/>
            </a:prstGeom>
            <a:grpFill/>
          </p:spPr>
          <p:txBody>
            <a:bodyPr>
              <a:spAutoFit/>
            </a:bodyPr>
            <a:lstStyle/>
            <a:p>
              <a:pPr algn="ctr" eaLnBrk="0" hangingPunct="0">
                <a:defRPr/>
              </a:pPr>
              <a:r>
                <a:rPr lang="en-US" sz="1400" b="1" dirty="0">
                  <a:solidFill>
                    <a:schemeClr val="bg1"/>
                  </a:solidFill>
                </a:rPr>
                <a:t>Problem solving</a:t>
              </a:r>
            </a:p>
          </p:txBody>
        </p:sp>
        <p:sp>
          <p:nvSpPr>
            <p:cNvPr id="18" name="TextBox 17"/>
            <p:cNvSpPr txBox="1"/>
            <p:nvPr/>
          </p:nvSpPr>
          <p:spPr>
            <a:xfrm rot="16200000">
              <a:off x="-209542" y="4221669"/>
              <a:ext cx="1828800" cy="472225"/>
            </a:xfrm>
            <a:prstGeom prst="rect">
              <a:avLst/>
            </a:prstGeom>
            <a:grpFill/>
          </p:spPr>
          <p:txBody>
            <a:bodyPr>
              <a:spAutoFit/>
            </a:bodyPr>
            <a:lstStyle/>
            <a:p>
              <a:pPr algn="ctr" eaLnBrk="0" hangingPunct="0">
                <a:defRPr/>
              </a:pPr>
              <a:r>
                <a:rPr lang="en-US" sz="1400" b="1" dirty="0">
                  <a:solidFill>
                    <a:schemeClr val="bg1"/>
                  </a:solidFill>
                </a:rPr>
                <a:t>Innovation</a:t>
              </a:r>
              <a:endParaRPr lang="en-US" sz="1600" b="1" dirty="0">
                <a:solidFill>
                  <a:schemeClr val="bg1"/>
                </a:solidFill>
              </a:endParaRPr>
            </a:p>
          </p:txBody>
        </p:sp>
        <p:sp>
          <p:nvSpPr>
            <p:cNvPr id="19" name="TextBox 18"/>
            <p:cNvSpPr txBox="1"/>
            <p:nvPr/>
          </p:nvSpPr>
          <p:spPr>
            <a:xfrm>
              <a:off x="1294452" y="5527513"/>
              <a:ext cx="2870923" cy="461665"/>
            </a:xfrm>
            <a:prstGeom prst="rect">
              <a:avLst/>
            </a:prstGeom>
            <a:grpFill/>
          </p:spPr>
          <p:txBody>
            <a:bodyPr>
              <a:spAutoFit/>
            </a:bodyPr>
            <a:lstStyle/>
            <a:p>
              <a:pPr algn="ctr" eaLnBrk="0" hangingPunct="0">
                <a:defRPr/>
              </a:pPr>
              <a:r>
                <a:rPr lang="en-US" sz="1200" b="1" dirty="0">
                  <a:solidFill>
                    <a:schemeClr val="bg1"/>
                  </a:solidFill>
                </a:rPr>
                <a:t>Use of </a:t>
              </a:r>
            </a:p>
            <a:p>
              <a:pPr algn="ctr" eaLnBrk="0" hangingPunct="0">
                <a:defRPr/>
              </a:pPr>
              <a:r>
                <a:rPr lang="en-US" sz="1200" b="1" dirty="0">
                  <a:solidFill>
                    <a:schemeClr val="bg1"/>
                  </a:solidFill>
                </a:rPr>
                <a:t>media</a:t>
              </a:r>
            </a:p>
          </p:txBody>
        </p:sp>
        <p:sp>
          <p:nvSpPr>
            <p:cNvPr id="20" name="TextBox 19"/>
            <p:cNvSpPr txBox="1"/>
            <p:nvPr/>
          </p:nvSpPr>
          <p:spPr>
            <a:xfrm>
              <a:off x="1705078" y="4753726"/>
              <a:ext cx="2278397" cy="307777"/>
            </a:xfrm>
            <a:prstGeom prst="rect">
              <a:avLst/>
            </a:prstGeom>
            <a:grpFill/>
          </p:spPr>
          <p:txBody>
            <a:bodyPr>
              <a:spAutoFit/>
            </a:bodyPr>
            <a:lstStyle/>
            <a:p>
              <a:pPr algn="ctr" eaLnBrk="0" hangingPunct="0">
                <a:defRPr/>
              </a:pPr>
              <a:r>
                <a:rPr lang="en-US" sz="1400" b="1" dirty="0">
                  <a:solidFill>
                    <a:schemeClr val="bg1"/>
                  </a:solidFill>
                </a:rPr>
                <a:t>Leadership</a:t>
              </a:r>
            </a:p>
          </p:txBody>
        </p:sp>
        <p:sp>
          <p:nvSpPr>
            <p:cNvPr id="21" name="TextBox 20"/>
            <p:cNvSpPr txBox="1"/>
            <p:nvPr/>
          </p:nvSpPr>
          <p:spPr>
            <a:xfrm rot="16200000">
              <a:off x="4156510" y="4215314"/>
              <a:ext cx="1841498" cy="472225"/>
            </a:xfrm>
            <a:prstGeom prst="rect">
              <a:avLst/>
            </a:prstGeom>
            <a:grpFill/>
          </p:spPr>
          <p:txBody>
            <a:bodyPr>
              <a:spAutoFit/>
            </a:bodyPr>
            <a:lstStyle/>
            <a:p>
              <a:pPr algn="ctr" eaLnBrk="0" hangingPunct="0">
                <a:defRPr/>
              </a:pPr>
              <a:r>
                <a:rPr lang="en-US" sz="1400" b="1" dirty="0">
                  <a:solidFill>
                    <a:schemeClr val="bg1"/>
                  </a:solidFill>
                </a:rPr>
                <a:t>Collaboration</a:t>
              </a:r>
            </a:p>
          </p:txBody>
        </p:sp>
        <p:sp>
          <p:nvSpPr>
            <p:cNvPr id="22" name="TextBox 21"/>
            <p:cNvSpPr txBox="1"/>
            <p:nvPr/>
          </p:nvSpPr>
          <p:spPr>
            <a:xfrm>
              <a:off x="2912551" y="4315599"/>
              <a:ext cx="2590802" cy="338554"/>
            </a:xfrm>
            <a:prstGeom prst="rect">
              <a:avLst/>
            </a:prstGeom>
            <a:grpFill/>
          </p:spPr>
          <p:txBody>
            <a:bodyPr>
              <a:spAutoFit/>
            </a:bodyPr>
            <a:lstStyle/>
            <a:p>
              <a:pPr algn="ctr" eaLnBrk="0" hangingPunct="0">
                <a:defRPr/>
              </a:pPr>
              <a:r>
                <a:rPr lang="en-US" sz="1600" b="1" dirty="0">
                  <a:solidFill>
                    <a:schemeClr val="bg1"/>
                  </a:solidFill>
                </a:rPr>
                <a:t>Creativity</a:t>
              </a:r>
            </a:p>
          </p:txBody>
        </p:sp>
        <p:sp>
          <p:nvSpPr>
            <p:cNvPr id="23" name="TextBox 22"/>
            <p:cNvSpPr txBox="1"/>
            <p:nvPr/>
          </p:nvSpPr>
          <p:spPr>
            <a:xfrm>
              <a:off x="2273607" y="3959423"/>
              <a:ext cx="2805939" cy="307777"/>
            </a:xfrm>
            <a:prstGeom prst="rect">
              <a:avLst/>
            </a:prstGeom>
            <a:grpFill/>
          </p:spPr>
          <p:txBody>
            <a:bodyPr>
              <a:spAutoFit/>
            </a:bodyPr>
            <a:lstStyle/>
            <a:p>
              <a:pPr algn="ctr" eaLnBrk="0" hangingPunct="0">
                <a:defRPr/>
              </a:pPr>
              <a:r>
                <a:rPr lang="en-US" sz="1400" b="1" dirty="0">
                  <a:solidFill>
                    <a:schemeClr val="bg1"/>
                  </a:solidFill>
                </a:rPr>
                <a:t>Communication</a:t>
              </a:r>
            </a:p>
          </p:txBody>
        </p:sp>
      </p:grpSp>
      <p:sp>
        <p:nvSpPr>
          <p:cNvPr id="19463" name="Oval 51"/>
          <p:cNvSpPr>
            <a:spLocks noChangeArrowheads="1"/>
          </p:cNvSpPr>
          <p:nvPr/>
        </p:nvSpPr>
        <p:spPr bwMode="auto">
          <a:xfrm>
            <a:off x="4495800" y="76200"/>
            <a:ext cx="4495800" cy="3962400"/>
          </a:xfrm>
          <a:prstGeom prst="ellipse">
            <a:avLst/>
          </a:prstGeom>
          <a:solidFill>
            <a:schemeClr val="accent1">
              <a:alpha val="36078"/>
            </a:schemeClr>
          </a:solidFill>
          <a:ln w="50800" algn="ctr">
            <a:solidFill>
              <a:schemeClr val="tx1"/>
            </a:solidFill>
            <a:round/>
            <a:headEnd/>
            <a:tailEnd/>
          </a:ln>
        </p:spPr>
        <p:txBody>
          <a:bodyPr wrap="none" anchor="ctr"/>
          <a:lstStyle/>
          <a:p>
            <a:pPr algn="ctr" eaLnBrk="0" hangingPunct="0"/>
            <a:endParaRPr lang="en-US"/>
          </a:p>
        </p:txBody>
      </p:sp>
      <p:grpSp>
        <p:nvGrpSpPr>
          <p:cNvPr id="3" name="Group 54"/>
          <p:cNvGrpSpPr>
            <a:grpSpLocks/>
          </p:cNvGrpSpPr>
          <p:nvPr/>
        </p:nvGrpSpPr>
        <p:grpSpPr bwMode="auto">
          <a:xfrm>
            <a:off x="685800" y="762000"/>
            <a:ext cx="3962400" cy="2819400"/>
            <a:chOff x="1143000" y="67037"/>
            <a:chExt cx="3585030" cy="2447563"/>
          </a:xfrm>
        </p:grpSpPr>
        <p:grpSp>
          <p:nvGrpSpPr>
            <p:cNvPr id="4" name="Group 49"/>
            <p:cNvGrpSpPr>
              <a:grpSpLocks/>
            </p:cNvGrpSpPr>
            <p:nvPr/>
          </p:nvGrpSpPr>
          <p:grpSpPr bwMode="auto">
            <a:xfrm>
              <a:off x="1143000" y="335577"/>
              <a:ext cx="2800350" cy="2179023"/>
              <a:chOff x="19050" y="3124199"/>
              <a:chExt cx="3181350" cy="2179023"/>
            </a:xfrm>
          </p:grpSpPr>
          <p:sp>
            <p:nvSpPr>
              <p:cNvPr id="19484" name="TextBox 8"/>
              <p:cNvSpPr txBox="1">
                <a:spLocks noChangeArrowheads="1"/>
              </p:cNvSpPr>
              <p:nvPr/>
            </p:nvSpPr>
            <p:spPr bwMode="auto">
              <a:xfrm>
                <a:off x="1132632" y="3581400"/>
                <a:ext cx="1981201" cy="523220"/>
              </a:xfrm>
              <a:prstGeom prst="rect">
                <a:avLst/>
              </a:prstGeom>
              <a:noFill/>
              <a:ln w="9525">
                <a:noFill/>
                <a:miter lim="800000"/>
                <a:headEnd/>
                <a:tailEnd/>
              </a:ln>
            </p:spPr>
            <p:txBody>
              <a:bodyPr>
                <a:spAutoFit/>
              </a:bodyPr>
              <a:lstStyle/>
              <a:p>
                <a:pPr algn="r" eaLnBrk="0" hangingPunct="0"/>
                <a:r>
                  <a:rPr lang="en-US" sz="1400" b="1">
                    <a:solidFill>
                      <a:schemeClr val="bg1"/>
                    </a:solidFill>
                  </a:rPr>
                  <a:t>Web-based communities</a:t>
                </a:r>
              </a:p>
            </p:txBody>
          </p:sp>
          <p:grpSp>
            <p:nvGrpSpPr>
              <p:cNvPr id="5" name="Group 26"/>
              <p:cNvGrpSpPr>
                <a:grpSpLocks/>
              </p:cNvGrpSpPr>
              <p:nvPr/>
            </p:nvGrpSpPr>
            <p:grpSpPr bwMode="auto">
              <a:xfrm>
                <a:off x="19050" y="3124199"/>
                <a:ext cx="3181350" cy="2179023"/>
                <a:chOff x="5029200" y="3733799"/>
                <a:chExt cx="3393440" cy="2179023"/>
              </a:xfrm>
            </p:grpSpPr>
            <p:sp>
              <p:nvSpPr>
                <p:cNvPr id="19486" name="TextBox 3"/>
                <p:cNvSpPr txBox="1">
                  <a:spLocks noChangeArrowheads="1"/>
                </p:cNvSpPr>
                <p:nvPr/>
              </p:nvSpPr>
              <p:spPr bwMode="auto">
                <a:xfrm>
                  <a:off x="5679440" y="3733800"/>
                  <a:ext cx="2743200" cy="707886"/>
                </a:xfrm>
                <a:prstGeom prst="rect">
                  <a:avLst/>
                </a:prstGeom>
                <a:noFill/>
                <a:ln w="9525">
                  <a:noFill/>
                  <a:miter lim="800000"/>
                  <a:headEnd/>
                  <a:tailEnd/>
                </a:ln>
              </p:spPr>
              <p:txBody>
                <a:bodyPr>
                  <a:spAutoFit/>
                </a:bodyPr>
                <a:lstStyle/>
                <a:p>
                  <a:pPr algn="ctr" eaLnBrk="0" hangingPunct="0"/>
                  <a:r>
                    <a:rPr lang="en-US" sz="2000" b="1">
                      <a:solidFill>
                        <a:schemeClr val="bg1"/>
                      </a:solidFill>
                    </a:rPr>
                    <a:t>Thinking Tools</a:t>
                  </a:r>
                </a:p>
              </p:txBody>
            </p:sp>
            <p:sp>
              <p:nvSpPr>
                <p:cNvPr id="19487" name="TextBox 4"/>
                <p:cNvSpPr txBox="1">
                  <a:spLocks noChangeArrowheads="1"/>
                </p:cNvSpPr>
                <p:nvPr/>
              </p:nvSpPr>
              <p:spPr bwMode="auto">
                <a:xfrm rot="-5400000">
                  <a:off x="6386702" y="4881624"/>
                  <a:ext cx="914400" cy="447553"/>
                </a:xfrm>
                <a:prstGeom prst="rect">
                  <a:avLst/>
                </a:prstGeom>
                <a:noFill/>
                <a:ln w="9525">
                  <a:noFill/>
                  <a:miter lim="800000"/>
                  <a:headEnd/>
                  <a:tailEnd/>
                </a:ln>
              </p:spPr>
              <p:txBody>
                <a:bodyPr>
                  <a:spAutoFit/>
                </a:bodyPr>
                <a:lstStyle/>
                <a:p>
                  <a:pPr algn="ctr" eaLnBrk="0" hangingPunct="0"/>
                  <a:r>
                    <a:rPr lang="en-US" sz="1800" b="1">
                      <a:solidFill>
                        <a:schemeClr val="bg1"/>
                      </a:solidFill>
                    </a:rPr>
                    <a:t>Wikis</a:t>
                  </a:r>
                </a:p>
              </p:txBody>
            </p:sp>
            <p:sp>
              <p:nvSpPr>
                <p:cNvPr id="19488" name="TextBox 5"/>
                <p:cNvSpPr txBox="1">
                  <a:spLocks noChangeArrowheads="1"/>
                </p:cNvSpPr>
                <p:nvPr/>
              </p:nvSpPr>
              <p:spPr bwMode="auto">
                <a:xfrm>
                  <a:off x="6979920" y="4876800"/>
                  <a:ext cx="1173042" cy="646331"/>
                </a:xfrm>
                <a:prstGeom prst="rect">
                  <a:avLst/>
                </a:prstGeom>
                <a:noFill/>
                <a:ln w="9525">
                  <a:noFill/>
                  <a:miter lim="800000"/>
                  <a:headEnd/>
                  <a:tailEnd/>
                </a:ln>
              </p:spPr>
              <p:txBody>
                <a:bodyPr>
                  <a:spAutoFit/>
                </a:bodyPr>
                <a:lstStyle/>
                <a:p>
                  <a:pPr algn="r" eaLnBrk="0" hangingPunct="0"/>
                  <a:r>
                    <a:rPr lang="en-US" sz="1800" b="1">
                      <a:solidFill>
                        <a:schemeClr val="bg1"/>
                      </a:solidFill>
                    </a:rPr>
                    <a:t>Social </a:t>
                  </a:r>
                </a:p>
                <a:p>
                  <a:pPr algn="r" eaLnBrk="0" hangingPunct="0"/>
                  <a:r>
                    <a:rPr lang="en-US" sz="1800" b="1">
                      <a:solidFill>
                        <a:schemeClr val="bg1"/>
                      </a:solidFill>
                    </a:rPr>
                    <a:t>Media</a:t>
                  </a:r>
                </a:p>
              </p:txBody>
            </p:sp>
            <p:sp>
              <p:nvSpPr>
                <p:cNvPr id="19489" name="TextBox 6"/>
                <p:cNvSpPr txBox="1">
                  <a:spLocks noChangeArrowheads="1"/>
                </p:cNvSpPr>
                <p:nvPr/>
              </p:nvSpPr>
              <p:spPr bwMode="auto">
                <a:xfrm>
                  <a:off x="5029200" y="5115580"/>
                  <a:ext cx="1828801" cy="523220"/>
                </a:xfrm>
                <a:prstGeom prst="rect">
                  <a:avLst/>
                </a:prstGeom>
                <a:noFill/>
                <a:ln w="9525">
                  <a:noFill/>
                  <a:miter lim="800000"/>
                  <a:headEnd/>
                  <a:tailEnd/>
                </a:ln>
              </p:spPr>
              <p:txBody>
                <a:bodyPr>
                  <a:spAutoFit/>
                </a:bodyPr>
                <a:lstStyle/>
                <a:p>
                  <a:pPr algn="ctr" eaLnBrk="0" hangingPunct="0"/>
                  <a:r>
                    <a:rPr lang="en-US" sz="1400" b="1">
                      <a:solidFill>
                        <a:schemeClr val="bg1"/>
                      </a:solidFill>
                    </a:rPr>
                    <a:t>Productivity</a:t>
                  </a:r>
                  <a:r>
                    <a:rPr lang="en-US" sz="1400">
                      <a:solidFill>
                        <a:schemeClr val="bg1"/>
                      </a:solidFill>
                    </a:rPr>
                    <a:t> </a:t>
                  </a:r>
                  <a:r>
                    <a:rPr lang="en-US" sz="1400" b="1">
                      <a:solidFill>
                        <a:schemeClr val="bg1"/>
                      </a:solidFill>
                    </a:rPr>
                    <a:t>Tools</a:t>
                  </a:r>
                </a:p>
              </p:txBody>
            </p:sp>
            <p:sp>
              <p:nvSpPr>
                <p:cNvPr id="19490" name="TextBox 7"/>
                <p:cNvSpPr txBox="1">
                  <a:spLocks noChangeArrowheads="1"/>
                </p:cNvSpPr>
                <p:nvPr/>
              </p:nvSpPr>
              <p:spPr bwMode="auto">
                <a:xfrm>
                  <a:off x="5791200" y="5574268"/>
                  <a:ext cx="1828800" cy="338554"/>
                </a:xfrm>
                <a:prstGeom prst="rect">
                  <a:avLst/>
                </a:prstGeom>
                <a:noFill/>
                <a:ln w="9525">
                  <a:noFill/>
                  <a:miter lim="800000"/>
                  <a:headEnd/>
                  <a:tailEnd/>
                </a:ln>
              </p:spPr>
              <p:txBody>
                <a:bodyPr>
                  <a:spAutoFit/>
                </a:bodyPr>
                <a:lstStyle/>
                <a:p>
                  <a:pPr algn="ctr" eaLnBrk="0" hangingPunct="0"/>
                  <a:r>
                    <a:rPr lang="en-US" sz="1600" b="1">
                      <a:solidFill>
                        <a:schemeClr val="bg1"/>
                      </a:solidFill>
                    </a:rPr>
                    <a:t>Webinars</a:t>
                  </a:r>
                </a:p>
              </p:txBody>
            </p:sp>
            <p:sp>
              <p:nvSpPr>
                <p:cNvPr id="19491" name="TextBox 10"/>
                <p:cNvSpPr txBox="1">
                  <a:spLocks noChangeArrowheads="1"/>
                </p:cNvSpPr>
                <p:nvPr/>
              </p:nvSpPr>
              <p:spPr bwMode="auto">
                <a:xfrm>
                  <a:off x="5837162" y="4572000"/>
                  <a:ext cx="1031239" cy="338554"/>
                </a:xfrm>
                <a:prstGeom prst="rect">
                  <a:avLst/>
                </a:prstGeom>
                <a:noFill/>
                <a:ln w="9525">
                  <a:noFill/>
                  <a:miter lim="800000"/>
                  <a:headEnd/>
                  <a:tailEnd/>
                </a:ln>
              </p:spPr>
              <p:txBody>
                <a:bodyPr>
                  <a:spAutoFit/>
                </a:bodyPr>
                <a:lstStyle/>
                <a:p>
                  <a:pPr algn="ctr" eaLnBrk="0" hangingPunct="0"/>
                  <a:r>
                    <a:rPr lang="en-US" sz="1600" b="1">
                      <a:solidFill>
                        <a:schemeClr val="bg1"/>
                      </a:solidFill>
                    </a:rPr>
                    <a:t>Blogs</a:t>
                  </a:r>
                </a:p>
              </p:txBody>
            </p:sp>
            <p:sp>
              <p:nvSpPr>
                <p:cNvPr id="19492" name="TextBox 11"/>
                <p:cNvSpPr txBox="1">
                  <a:spLocks noChangeArrowheads="1"/>
                </p:cNvSpPr>
                <p:nvPr/>
              </p:nvSpPr>
              <p:spPr bwMode="auto">
                <a:xfrm rot="-5400000">
                  <a:off x="4792989" y="4102582"/>
                  <a:ext cx="1371600" cy="634033"/>
                </a:xfrm>
                <a:prstGeom prst="rect">
                  <a:avLst/>
                </a:prstGeom>
                <a:noFill/>
                <a:ln w="9525">
                  <a:noFill/>
                  <a:miter lim="800000"/>
                  <a:headEnd/>
                  <a:tailEnd/>
                </a:ln>
              </p:spPr>
              <p:txBody>
                <a:bodyPr>
                  <a:spAutoFit/>
                </a:bodyPr>
                <a:lstStyle/>
                <a:p>
                  <a:pPr algn="ctr" eaLnBrk="0" hangingPunct="0"/>
                  <a:r>
                    <a:rPr lang="en-US" sz="1400" b="1">
                      <a:solidFill>
                        <a:schemeClr val="bg1"/>
                      </a:solidFill>
                    </a:rPr>
                    <a:t>Educational </a:t>
                  </a:r>
                </a:p>
                <a:p>
                  <a:pPr algn="ctr" eaLnBrk="0" hangingPunct="0"/>
                  <a:r>
                    <a:rPr lang="en-US" sz="1400" b="1">
                      <a:solidFill>
                        <a:schemeClr val="bg1"/>
                      </a:solidFill>
                    </a:rPr>
                    <a:t>Software</a:t>
                  </a:r>
                </a:p>
              </p:txBody>
            </p:sp>
          </p:grpSp>
        </p:grpSp>
        <p:sp>
          <p:nvSpPr>
            <p:cNvPr id="51" name="TextBox 50"/>
            <p:cNvSpPr txBox="1"/>
            <p:nvPr/>
          </p:nvSpPr>
          <p:spPr>
            <a:xfrm>
              <a:off x="1418772" y="67037"/>
              <a:ext cx="3309258" cy="640832"/>
            </a:xfrm>
            <a:prstGeom prst="rect">
              <a:avLst/>
            </a:prstGeom>
            <a:noFill/>
          </p:spPr>
          <p:txBody>
            <a:bodyPr>
              <a:spAutoFit/>
            </a:bodyPr>
            <a:lstStyle/>
            <a:p>
              <a:pPr algn="ctr" eaLnBrk="0" hangingPunct="0">
                <a:defRPr/>
              </a:pPr>
              <a:r>
                <a:rPr lang="en-US" sz="1800" b="1" dirty="0">
                  <a:solidFill>
                    <a:schemeClr val="tx1">
                      <a:lumMod val="20000"/>
                      <a:lumOff val="80000"/>
                    </a:schemeClr>
                  </a:solidFill>
                </a:rPr>
                <a:t>Integration of Technology</a:t>
              </a:r>
              <a:endParaRPr lang="en-US" sz="1800" dirty="0">
                <a:solidFill>
                  <a:schemeClr val="tx1">
                    <a:lumMod val="20000"/>
                    <a:lumOff val="80000"/>
                  </a:schemeClr>
                </a:solidFill>
              </a:endParaRPr>
            </a:p>
            <a:p>
              <a:pPr algn="ctr" eaLnBrk="0" hangingPunct="0">
                <a:defRPr/>
              </a:pPr>
              <a:endParaRPr lang="en-US" dirty="0"/>
            </a:p>
          </p:txBody>
        </p:sp>
      </p:grpSp>
      <p:grpSp>
        <p:nvGrpSpPr>
          <p:cNvPr id="6" name="Group 57"/>
          <p:cNvGrpSpPr>
            <a:grpSpLocks/>
          </p:cNvGrpSpPr>
          <p:nvPr/>
        </p:nvGrpSpPr>
        <p:grpSpPr bwMode="auto">
          <a:xfrm>
            <a:off x="4800600" y="496888"/>
            <a:ext cx="4267200" cy="3084512"/>
            <a:chOff x="3657601" y="-80877"/>
            <a:chExt cx="3801686" cy="2810531"/>
          </a:xfrm>
        </p:grpSpPr>
        <p:grpSp>
          <p:nvGrpSpPr>
            <p:cNvPr id="7" name="Group 56"/>
            <p:cNvGrpSpPr>
              <a:grpSpLocks/>
            </p:cNvGrpSpPr>
            <p:nvPr/>
          </p:nvGrpSpPr>
          <p:grpSpPr bwMode="auto">
            <a:xfrm>
              <a:off x="3657601" y="-80877"/>
              <a:ext cx="3801686" cy="2810531"/>
              <a:chOff x="4114801" y="-80877"/>
              <a:chExt cx="3801686" cy="2810531"/>
            </a:xfrm>
          </p:grpSpPr>
          <p:grpSp>
            <p:nvGrpSpPr>
              <p:cNvPr id="8" name="Group 48"/>
              <p:cNvGrpSpPr>
                <a:grpSpLocks/>
              </p:cNvGrpSpPr>
              <p:nvPr/>
            </p:nvGrpSpPr>
            <p:grpSpPr bwMode="auto">
              <a:xfrm>
                <a:off x="4447033" y="508002"/>
                <a:ext cx="3469454" cy="2221652"/>
                <a:chOff x="6428233" y="4013203"/>
                <a:chExt cx="3469454" cy="2221652"/>
              </a:xfrm>
            </p:grpSpPr>
            <p:sp>
              <p:nvSpPr>
                <p:cNvPr id="19474" name="TextBox 35"/>
                <p:cNvSpPr txBox="1">
                  <a:spLocks noChangeArrowheads="1"/>
                </p:cNvSpPr>
                <p:nvPr/>
              </p:nvSpPr>
              <p:spPr bwMode="auto">
                <a:xfrm>
                  <a:off x="6773333" y="4215826"/>
                  <a:ext cx="1608667" cy="584775"/>
                </a:xfrm>
                <a:prstGeom prst="rect">
                  <a:avLst/>
                </a:prstGeom>
                <a:noFill/>
                <a:ln w="9525">
                  <a:noFill/>
                  <a:miter lim="800000"/>
                  <a:headEnd/>
                  <a:tailEnd/>
                </a:ln>
              </p:spPr>
              <p:txBody>
                <a:bodyPr>
                  <a:spAutoFit/>
                </a:bodyPr>
                <a:lstStyle/>
                <a:p>
                  <a:pPr algn="r" eaLnBrk="0" hangingPunct="0"/>
                  <a:r>
                    <a:rPr lang="en-US" sz="1600" b="1">
                      <a:solidFill>
                        <a:schemeClr val="bg1"/>
                      </a:solidFill>
                    </a:rPr>
                    <a:t>Summative Assessment</a:t>
                  </a:r>
                </a:p>
              </p:txBody>
            </p:sp>
            <p:sp>
              <p:nvSpPr>
                <p:cNvPr id="19475" name="TextBox 36"/>
                <p:cNvSpPr txBox="1">
                  <a:spLocks noChangeArrowheads="1"/>
                </p:cNvSpPr>
                <p:nvPr/>
              </p:nvSpPr>
              <p:spPr bwMode="auto">
                <a:xfrm rot="-5400000">
                  <a:off x="8895661" y="4527324"/>
                  <a:ext cx="1143000" cy="317955"/>
                </a:xfrm>
                <a:prstGeom prst="rect">
                  <a:avLst/>
                </a:prstGeom>
                <a:noFill/>
                <a:ln w="9525">
                  <a:noFill/>
                  <a:miter lim="800000"/>
                  <a:headEnd/>
                  <a:tailEnd/>
                </a:ln>
              </p:spPr>
              <p:txBody>
                <a:bodyPr>
                  <a:spAutoFit/>
                </a:bodyPr>
                <a:lstStyle/>
                <a:p>
                  <a:pPr algn="ctr" eaLnBrk="0" hangingPunct="0"/>
                  <a:r>
                    <a:rPr lang="en-US" sz="1400" b="1">
                      <a:solidFill>
                        <a:schemeClr val="bg1"/>
                      </a:solidFill>
                    </a:rPr>
                    <a:t>Portfolio</a:t>
                  </a:r>
                </a:p>
              </p:txBody>
            </p:sp>
            <p:sp>
              <p:nvSpPr>
                <p:cNvPr id="19476" name="TextBox 37"/>
                <p:cNvSpPr txBox="1">
                  <a:spLocks noChangeArrowheads="1"/>
                </p:cNvSpPr>
                <p:nvPr/>
              </p:nvSpPr>
              <p:spPr bwMode="auto">
                <a:xfrm>
                  <a:off x="7789025" y="4690647"/>
                  <a:ext cx="1905001" cy="338554"/>
                </a:xfrm>
                <a:prstGeom prst="rect">
                  <a:avLst/>
                </a:prstGeom>
                <a:noFill/>
                <a:ln w="9525">
                  <a:noFill/>
                  <a:miter lim="800000"/>
                  <a:headEnd/>
                  <a:tailEnd/>
                </a:ln>
              </p:spPr>
              <p:txBody>
                <a:bodyPr>
                  <a:spAutoFit/>
                </a:bodyPr>
                <a:lstStyle/>
                <a:p>
                  <a:pPr algn="ctr" eaLnBrk="0" hangingPunct="0"/>
                  <a:r>
                    <a:rPr lang="en-US" sz="1600" b="1">
                      <a:solidFill>
                        <a:schemeClr val="bg1"/>
                      </a:solidFill>
                    </a:rPr>
                    <a:t>Performance</a:t>
                  </a:r>
                </a:p>
              </p:txBody>
            </p:sp>
            <p:sp>
              <p:nvSpPr>
                <p:cNvPr id="19477" name="TextBox 34"/>
                <p:cNvSpPr txBox="1">
                  <a:spLocks noChangeArrowheads="1"/>
                </p:cNvSpPr>
                <p:nvPr/>
              </p:nvSpPr>
              <p:spPr bwMode="auto">
                <a:xfrm>
                  <a:off x="7657409" y="5711635"/>
                  <a:ext cx="1905000" cy="523220"/>
                </a:xfrm>
                <a:prstGeom prst="rect">
                  <a:avLst/>
                </a:prstGeom>
                <a:noFill/>
                <a:ln w="9525">
                  <a:noFill/>
                  <a:miter lim="800000"/>
                  <a:headEnd/>
                  <a:tailEnd/>
                </a:ln>
              </p:spPr>
              <p:txBody>
                <a:bodyPr>
                  <a:spAutoFit/>
                </a:bodyPr>
                <a:lstStyle/>
                <a:p>
                  <a:pPr algn="ctr" eaLnBrk="0" hangingPunct="0"/>
                  <a:r>
                    <a:rPr lang="en-US" sz="1400" b="1">
                      <a:solidFill>
                        <a:schemeClr val="bg1"/>
                      </a:solidFill>
                    </a:rPr>
                    <a:t>Peer </a:t>
                  </a:r>
                </a:p>
                <a:p>
                  <a:pPr algn="ctr" eaLnBrk="0" hangingPunct="0"/>
                  <a:r>
                    <a:rPr lang="en-US" sz="1400" b="1">
                      <a:solidFill>
                        <a:schemeClr val="bg1"/>
                      </a:solidFill>
                    </a:rPr>
                    <a:t>Assessment</a:t>
                  </a:r>
                </a:p>
              </p:txBody>
            </p:sp>
            <p:sp>
              <p:nvSpPr>
                <p:cNvPr id="19478" name="TextBox 38"/>
                <p:cNvSpPr txBox="1">
                  <a:spLocks noChangeArrowheads="1"/>
                </p:cNvSpPr>
                <p:nvPr/>
              </p:nvSpPr>
              <p:spPr bwMode="auto">
                <a:xfrm>
                  <a:off x="7383087" y="5254824"/>
                  <a:ext cx="2514600" cy="307777"/>
                </a:xfrm>
                <a:prstGeom prst="rect">
                  <a:avLst/>
                </a:prstGeom>
                <a:noFill/>
                <a:ln w="9525">
                  <a:noFill/>
                  <a:miter lim="800000"/>
                  <a:headEnd/>
                  <a:tailEnd/>
                </a:ln>
              </p:spPr>
              <p:txBody>
                <a:bodyPr>
                  <a:spAutoFit/>
                </a:bodyPr>
                <a:lstStyle/>
                <a:p>
                  <a:pPr algn="ctr" eaLnBrk="0" hangingPunct="0"/>
                  <a:r>
                    <a:rPr lang="en-US" sz="1400" b="1">
                      <a:solidFill>
                        <a:schemeClr val="bg1"/>
                      </a:solidFill>
                    </a:rPr>
                    <a:t>Formative Assessment</a:t>
                  </a:r>
                </a:p>
              </p:txBody>
            </p:sp>
            <p:sp>
              <p:nvSpPr>
                <p:cNvPr id="19479" name="TextBox 39"/>
                <p:cNvSpPr txBox="1">
                  <a:spLocks noChangeArrowheads="1"/>
                </p:cNvSpPr>
                <p:nvPr/>
              </p:nvSpPr>
              <p:spPr bwMode="auto">
                <a:xfrm rot="-5400000">
                  <a:off x="6077430" y="4364006"/>
                  <a:ext cx="1222587" cy="520981"/>
                </a:xfrm>
                <a:prstGeom prst="rect">
                  <a:avLst/>
                </a:prstGeom>
                <a:noFill/>
                <a:ln w="9525">
                  <a:noFill/>
                  <a:miter lim="800000"/>
                  <a:headEnd/>
                  <a:tailEnd/>
                </a:ln>
              </p:spPr>
              <p:txBody>
                <a:bodyPr>
                  <a:spAutoFit/>
                </a:bodyPr>
                <a:lstStyle/>
                <a:p>
                  <a:pPr algn="ctr" eaLnBrk="0" hangingPunct="0"/>
                  <a:r>
                    <a:rPr lang="en-US" sz="1600" b="1">
                      <a:solidFill>
                        <a:schemeClr val="bg1"/>
                      </a:solidFill>
                    </a:rPr>
                    <a:t>Social </a:t>
                  </a:r>
                </a:p>
                <a:p>
                  <a:pPr algn="ctr" eaLnBrk="0" hangingPunct="0"/>
                  <a:r>
                    <a:rPr lang="en-US" sz="1600" b="1">
                      <a:solidFill>
                        <a:schemeClr val="bg1"/>
                      </a:solidFill>
                    </a:rPr>
                    <a:t>Science</a:t>
                  </a:r>
                </a:p>
              </p:txBody>
            </p:sp>
            <p:sp>
              <p:nvSpPr>
                <p:cNvPr id="19480" name="TextBox 41"/>
                <p:cNvSpPr txBox="1">
                  <a:spLocks noChangeArrowheads="1"/>
                </p:cNvSpPr>
                <p:nvPr/>
              </p:nvSpPr>
              <p:spPr bwMode="auto">
                <a:xfrm>
                  <a:off x="8627225" y="5486401"/>
                  <a:ext cx="1066800" cy="400110"/>
                </a:xfrm>
                <a:prstGeom prst="rect">
                  <a:avLst/>
                </a:prstGeom>
                <a:noFill/>
                <a:ln w="9525">
                  <a:noFill/>
                  <a:miter lim="800000"/>
                  <a:headEnd/>
                  <a:tailEnd/>
                </a:ln>
              </p:spPr>
              <p:txBody>
                <a:bodyPr>
                  <a:spAutoFit/>
                </a:bodyPr>
                <a:lstStyle/>
                <a:p>
                  <a:pPr algn="ctr" eaLnBrk="0" hangingPunct="0"/>
                  <a:r>
                    <a:rPr lang="en-US" sz="2000" b="1">
                      <a:solidFill>
                        <a:schemeClr val="bg1"/>
                      </a:solidFill>
                    </a:rPr>
                    <a:t>Math</a:t>
                  </a:r>
                </a:p>
              </p:txBody>
            </p:sp>
            <p:sp>
              <p:nvSpPr>
                <p:cNvPr id="19481" name="TextBox 42"/>
                <p:cNvSpPr txBox="1">
                  <a:spLocks noChangeArrowheads="1"/>
                </p:cNvSpPr>
                <p:nvPr/>
              </p:nvSpPr>
              <p:spPr bwMode="auto">
                <a:xfrm>
                  <a:off x="6858000" y="4964669"/>
                  <a:ext cx="1219200" cy="369332"/>
                </a:xfrm>
                <a:prstGeom prst="rect">
                  <a:avLst/>
                </a:prstGeom>
                <a:noFill/>
                <a:ln w="9525">
                  <a:noFill/>
                  <a:miter lim="800000"/>
                  <a:headEnd/>
                  <a:tailEnd/>
                </a:ln>
              </p:spPr>
              <p:txBody>
                <a:bodyPr>
                  <a:spAutoFit/>
                </a:bodyPr>
                <a:lstStyle/>
                <a:p>
                  <a:pPr algn="r" eaLnBrk="0" hangingPunct="0"/>
                  <a:r>
                    <a:rPr lang="en-US" sz="1800" b="1">
                      <a:solidFill>
                        <a:schemeClr val="bg1"/>
                      </a:solidFill>
                    </a:rPr>
                    <a:t>Science</a:t>
                  </a:r>
                </a:p>
              </p:txBody>
            </p:sp>
          </p:grpSp>
          <p:sp>
            <p:nvSpPr>
              <p:cNvPr id="54" name="TextBox 53"/>
              <p:cNvSpPr txBox="1"/>
              <p:nvPr/>
            </p:nvSpPr>
            <p:spPr>
              <a:xfrm>
                <a:off x="4114801" y="-80877"/>
                <a:ext cx="3326475" cy="588721"/>
              </a:xfrm>
              <a:prstGeom prst="rect">
                <a:avLst/>
              </a:prstGeom>
              <a:noFill/>
            </p:spPr>
            <p:txBody>
              <a:bodyPr>
                <a:spAutoFit/>
              </a:bodyPr>
              <a:lstStyle/>
              <a:p>
                <a:pPr algn="ctr" eaLnBrk="0" hangingPunct="0">
                  <a:defRPr/>
                </a:pPr>
                <a:r>
                  <a:rPr lang="en-US" sz="1800" b="1" dirty="0">
                    <a:solidFill>
                      <a:schemeClr val="tx1">
                        <a:lumMod val="20000"/>
                        <a:lumOff val="80000"/>
                      </a:schemeClr>
                    </a:solidFill>
                  </a:rPr>
                  <a:t>Enhanced Core</a:t>
                </a:r>
              </a:p>
              <a:p>
                <a:pPr algn="ctr" eaLnBrk="0" hangingPunct="0">
                  <a:defRPr/>
                </a:pPr>
                <a:r>
                  <a:rPr lang="en-US" sz="1800" b="1" dirty="0">
                    <a:solidFill>
                      <a:schemeClr val="tx1">
                        <a:lumMod val="20000"/>
                        <a:lumOff val="80000"/>
                      </a:schemeClr>
                    </a:solidFill>
                  </a:rPr>
                  <a:t>Standards &amp; Assessment</a:t>
                </a:r>
                <a:endParaRPr lang="en-US" sz="1800" dirty="0">
                  <a:solidFill>
                    <a:schemeClr val="tx1">
                      <a:lumMod val="20000"/>
                      <a:lumOff val="80000"/>
                    </a:schemeClr>
                  </a:solidFill>
                </a:endParaRPr>
              </a:p>
            </p:txBody>
          </p:sp>
        </p:grpSp>
        <p:sp>
          <p:nvSpPr>
            <p:cNvPr id="19471" name="TextBox 40"/>
            <p:cNvSpPr txBox="1">
              <a:spLocks noChangeArrowheads="1"/>
            </p:cNvSpPr>
            <p:nvPr/>
          </p:nvSpPr>
          <p:spPr bwMode="auto">
            <a:xfrm>
              <a:off x="5410200" y="457200"/>
              <a:ext cx="1981200" cy="304800"/>
            </a:xfrm>
            <a:prstGeom prst="rect">
              <a:avLst/>
            </a:prstGeom>
            <a:noFill/>
            <a:ln w="9525">
              <a:noFill/>
              <a:miter lim="800000"/>
              <a:headEnd/>
              <a:tailEnd/>
            </a:ln>
          </p:spPr>
          <p:txBody>
            <a:bodyPr>
              <a:spAutoFit/>
            </a:bodyPr>
            <a:lstStyle/>
            <a:p>
              <a:pPr algn="ctr" eaLnBrk="0" hangingPunct="0"/>
              <a:r>
                <a:rPr lang="en-US" sz="1400" b="1">
                  <a:solidFill>
                    <a:schemeClr val="bg1"/>
                  </a:solidFill>
                </a:rPr>
                <a:t>Language Arts</a:t>
              </a:r>
            </a:p>
          </p:txBody>
        </p:sp>
      </p:grpSp>
      <p:sp>
        <p:nvSpPr>
          <p:cNvPr id="62" name="TextBox 61"/>
          <p:cNvSpPr txBox="1"/>
          <p:nvPr/>
        </p:nvSpPr>
        <p:spPr>
          <a:xfrm>
            <a:off x="2743200" y="3468688"/>
            <a:ext cx="3933825" cy="646112"/>
          </a:xfrm>
          <a:prstGeom prst="rect">
            <a:avLst/>
          </a:prstGeom>
          <a:noFill/>
        </p:spPr>
        <p:txBody>
          <a:bodyPr>
            <a:spAutoFit/>
          </a:bodyPr>
          <a:lstStyle/>
          <a:p>
            <a:pPr algn="ctr" eaLnBrk="0" hangingPunct="0">
              <a:defRPr/>
            </a:pPr>
            <a:r>
              <a:rPr lang="en-US" sz="1800" b="1" dirty="0">
                <a:solidFill>
                  <a:schemeClr val="tx1">
                    <a:lumMod val="20000"/>
                    <a:lumOff val="80000"/>
                  </a:schemeClr>
                </a:solidFill>
              </a:rPr>
              <a:t>21</a:t>
            </a:r>
            <a:r>
              <a:rPr lang="en-US" sz="1800" b="1" baseline="30000" dirty="0">
                <a:solidFill>
                  <a:schemeClr val="tx1">
                    <a:lumMod val="20000"/>
                    <a:lumOff val="80000"/>
                  </a:schemeClr>
                </a:solidFill>
              </a:rPr>
              <a:t>st</a:t>
            </a:r>
            <a:r>
              <a:rPr lang="en-US" sz="1800" b="1" dirty="0">
                <a:solidFill>
                  <a:schemeClr val="tx1">
                    <a:lumMod val="20000"/>
                    <a:lumOff val="80000"/>
                  </a:schemeClr>
                </a:solidFill>
              </a:rPr>
              <a:t> </a:t>
            </a:r>
          </a:p>
          <a:p>
            <a:pPr algn="ctr" eaLnBrk="0" hangingPunct="0">
              <a:defRPr/>
            </a:pPr>
            <a:r>
              <a:rPr lang="en-US" sz="1800" b="1" dirty="0">
                <a:solidFill>
                  <a:schemeClr val="tx1">
                    <a:lumMod val="20000"/>
                    <a:lumOff val="80000"/>
                  </a:schemeClr>
                </a:solidFill>
              </a:rPr>
              <a:t>Century Skills</a:t>
            </a:r>
            <a:endParaRPr lang="en-US" sz="1800" dirty="0">
              <a:solidFill>
                <a:schemeClr val="tx1">
                  <a:lumMod val="20000"/>
                  <a:lumOff val="80000"/>
                </a:schemeClr>
              </a:solidFill>
            </a:endParaRPr>
          </a:p>
        </p:txBody>
      </p:sp>
      <p:sp>
        <p:nvSpPr>
          <p:cNvPr id="19467" name="TextBox 23"/>
          <p:cNvSpPr txBox="1">
            <a:spLocks noChangeArrowheads="1"/>
          </p:cNvSpPr>
          <p:nvPr/>
        </p:nvSpPr>
        <p:spPr bwMode="auto">
          <a:xfrm>
            <a:off x="152400" y="3886200"/>
            <a:ext cx="2209800" cy="400050"/>
          </a:xfrm>
          <a:prstGeom prst="rect">
            <a:avLst/>
          </a:prstGeom>
          <a:noFill/>
          <a:ln w="9525">
            <a:noFill/>
            <a:miter lim="800000"/>
            <a:headEnd/>
            <a:tailEnd/>
          </a:ln>
        </p:spPr>
        <p:txBody>
          <a:bodyPr>
            <a:spAutoFit/>
          </a:bodyPr>
          <a:lstStyle/>
          <a:p>
            <a:pPr algn="ctr" eaLnBrk="0" hangingPunct="0"/>
            <a:r>
              <a:rPr lang="en-US" sz="2000" b="1" dirty="0"/>
              <a:t>Intel</a:t>
            </a:r>
            <a:r>
              <a:rPr lang="en-US" sz="2000" b="1" baseline="30000" dirty="0"/>
              <a:t>®</a:t>
            </a:r>
            <a:r>
              <a:rPr lang="en-US" sz="2000" b="1" dirty="0"/>
              <a:t> Teach</a:t>
            </a:r>
            <a:endParaRPr lang="en-US" sz="2800" b="1" dirty="0"/>
          </a:p>
        </p:txBody>
      </p:sp>
      <p:sp>
        <p:nvSpPr>
          <p:cNvPr id="19468" name="Rectangle 52"/>
          <p:cNvSpPr>
            <a:spLocks noChangeArrowheads="1"/>
          </p:cNvSpPr>
          <p:nvPr/>
        </p:nvSpPr>
        <p:spPr bwMode="auto">
          <a:xfrm>
            <a:off x="304800" y="4168775"/>
            <a:ext cx="2209800" cy="2308225"/>
          </a:xfrm>
          <a:prstGeom prst="rect">
            <a:avLst/>
          </a:prstGeom>
          <a:noFill/>
          <a:ln w="9525">
            <a:noFill/>
            <a:miter lim="800000"/>
            <a:headEnd/>
            <a:tailEnd/>
          </a:ln>
        </p:spPr>
        <p:txBody>
          <a:bodyPr>
            <a:spAutoFit/>
          </a:bodyPr>
          <a:lstStyle/>
          <a:p>
            <a:pPr eaLnBrk="0" hangingPunct="0"/>
            <a:r>
              <a:rPr lang="en-US" sz="1600" b="1">
                <a:solidFill>
                  <a:schemeClr val="bg1"/>
                </a:solidFill>
              </a:rPr>
              <a:t>Free professional development for K-12 teachers focused on integrating technology and 21</a:t>
            </a:r>
            <a:r>
              <a:rPr lang="en-US" sz="1600" b="1" baseline="30000">
                <a:solidFill>
                  <a:schemeClr val="bg1"/>
                </a:solidFill>
              </a:rPr>
              <a:t>st</a:t>
            </a:r>
            <a:r>
              <a:rPr lang="en-US" sz="1600" b="1">
                <a:solidFill>
                  <a:schemeClr val="bg1"/>
                </a:solidFill>
              </a:rPr>
              <a:t> century skills into their    </a:t>
            </a:r>
          </a:p>
          <a:p>
            <a:pPr eaLnBrk="0" hangingPunct="0"/>
            <a:r>
              <a:rPr lang="en-US" sz="1600" b="1">
                <a:solidFill>
                  <a:schemeClr val="bg1"/>
                </a:solidFill>
              </a:rPr>
              <a:t>lessons. </a:t>
            </a:r>
          </a:p>
        </p:txBody>
      </p:sp>
      <p:sp>
        <p:nvSpPr>
          <p:cNvPr id="19469" name="Oval 45"/>
          <p:cNvSpPr>
            <a:spLocks noChangeArrowheads="1"/>
          </p:cNvSpPr>
          <p:nvPr/>
        </p:nvSpPr>
        <p:spPr bwMode="auto">
          <a:xfrm>
            <a:off x="4038600" y="2209800"/>
            <a:ext cx="1371600" cy="1143000"/>
          </a:xfrm>
          <a:prstGeom prst="ellipse">
            <a:avLst/>
          </a:prstGeom>
          <a:solidFill>
            <a:srgbClr val="0860A8"/>
          </a:solidFill>
          <a:ln w="50800" algn="ctr">
            <a:solidFill>
              <a:schemeClr val="tx1"/>
            </a:solidFill>
            <a:round/>
            <a:headEnd/>
            <a:tailEnd/>
          </a:ln>
        </p:spPr>
        <p:txBody>
          <a:bodyPr wrap="none" anchor="ctr"/>
          <a:lstStyle/>
          <a:p>
            <a:pPr algn="ctr" eaLnBrk="0" hangingPunct="0"/>
            <a:r>
              <a:rPr lang="en-US" b="1" dirty="0"/>
              <a:t> Intel </a:t>
            </a:r>
          </a:p>
          <a:p>
            <a:pPr algn="ctr" eaLnBrk="0" hangingPunct="0"/>
            <a:r>
              <a:rPr lang="en-US" b="1" dirty="0"/>
              <a:t>Teach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188913" y="5370513"/>
            <a:ext cx="8780462" cy="754062"/>
          </a:xfrm>
          <a:prstGeom prst="rect">
            <a:avLst/>
          </a:prstGeom>
          <a:solidFill>
            <a:srgbClr val="0860A8"/>
          </a:solidFill>
          <a:ln w="25400" cap="flat" cmpd="sng" algn="ctr">
            <a:solidFill>
              <a:srgbClr val="0B8BF5"/>
            </a:solidFill>
            <a:prstDash val="solid"/>
            <a:round/>
            <a:headEnd type="none" w="med" len="med"/>
            <a:tailEnd type="none" w="med" len="med"/>
          </a:ln>
          <a:effectLst/>
        </p:spPr>
        <p:txBody>
          <a:bodyPr vert="eaVert" anchor="ctr"/>
          <a:lstStyle/>
          <a:p>
            <a:pPr>
              <a:defRPr/>
            </a:pPr>
            <a:endParaRPr lang="en-US" dirty="0"/>
          </a:p>
        </p:txBody>
      </p:sp>
      <p:sp>
        <p:nvSpPr>
          <p:cNvPr id="31" name="Rounded Rectangle 30"/>
          <p:cNvSpPr/>
          <p:nvPr/>
        </p:nvSpPr>
        <p:spPr bwMode="auto">
          <a:xfrm>
            <a:off x="2787650" y="4848225"/>
            <a:ext cx="914400" cy="30480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defRPr/>
            </a:pPr>
            <a:endParaRPr lang="en-US"/>
          </a:p>
        </p:txBody>
      </p:sp>
      <p:grpSp>
        <p:nvGrpSpPr>
          <p:cNvPr id="8" name="Group 44"/>
          <p:cNvGrpSpPr>
            <a:grpSpLocks/>
          </p:cNvGrpSpPr>
          <p:nvPr/>
        </p:nvGrpSpPr>
        <p:grpSpPr bwMode="auto">
          <a:xfrm>
            <a:off x="1306513" y="1979613"/>
            <a:ext cx="6405562" cy="3259137"/>
            <a:chOff x="1306513" y="920734"/>
            <a:chExt cx="6405562" cy="3259138"/>
          </a:xfrm>
        </p:grpSpPr>
        <p:sp>
          <p:nvSpPr>
            <p:cNvPr id="6" name="AutoShape 9"/>
            <p:cNvSpPr>
              <a:spLocks noChangeArrowheads="1"/>
            </p:cNvSpPr>
            <p:nvPr/>
          </p:nvSpPr>
          <p:spPr bwMode="auto">
            <a:xfrm>
              <a:off x="1306513" y="920734"/>
              <a:ext cx="6405562" cy="3259138"/>
            </a:xfrm>
            <a:prstGeom prst="roundRect">
              <a:avLst>
                <a:gd name="adj" fmla="val 636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rgbClr val="096ABF"/>
              </a:solidFill>
              <a:round/>
              <a:headEnd/>
              <a:tailEnd/>
            </a:ln>
          </p:spPr>
          <p:txBody>
            <a:bodyPr tIns="137160" rIns="45720" bIns="137160"/>
            <a:lstStyle/>
            <a:p>
              <a:pPr>
                <a:spcBef>
                  <a:spcPct val="60000"/>
                </a:spcBef>
                <a:defRPr/>
              </a:pPr>
              <a:r>
                <a:rPr lang="en-US" sz="1100" b="1" dirty="0">
                  <a:solidFill>
                    <a:srgbClr val="0860A8"/>
                  </a:solidFill>
                  <a:effectLst/>
                  <a:cs typeface="Arial" pitchFamily="34" charset="0"/>
                </a:rPr>
                <a:t>K-12 Classroom Teachers, All Subjects</a:t>
              </a:r>
            </a:p>
          </p:txBody>
        </p:sp>
        <p:sp>
          <p:nvSpPr>
            <p:cNvPr id="5" name="AutoShape 4"/>
            <p:cNvSpPr>
              <a:spLocks noChangeArrowheads="1"/>
            </p:cNvSpPr>
            <p:nvPr/>
          </p:nvSpPr>
          <p:spPr bwMode="auto">
            <a:xfrm>
              <a:off x="2678113" y="1236646"/>
              <a:ext cx="1133475" cy="2559051"/>
            </a:xfrm>
            <a:prstGeom prst="roundRect">
              <a:avLst>
                <a:gd name="adj" fmla="val 13097"/>
              </a:avLst>
            </a:prstGeom>
            <a:noFill/>
            <a:ln w="34925" cmpd="dbl">
              <a:noFill/>
              <a:round/>
              <a:headEnd/>
              <a:tailEnd/>
            </a:ln>
          </p:spPr>
          <p:txBody>
            <a:bodyPr tIns="91440" rIns="45720" bIns="137160"/>
            <a:lstStyle/>
            <a:p>
              <a:pPr algn="l">
                <a:spcBef>
                  <a:spcPct val="0"/>
                </a:spcBef>
                <a:defRPr/>
              </a:pPr>
              <a:endParaRPr lang="en-US" sz="1000" b="1" dirty="0">
                <a:solidFill>
                  <a:srgbClr val="0070C0"/>
                </a:solidFill>
                <a:effectLst/>
                <a:cs typeface="Arial" pitchFamily="34" charset="0"/>
                <a:hlinkClick r:id="rId3"/>
              </a:endParaRPr>
            </a:p>
            <a:p>
              <a:pPr algn="l">
                <a:spcBef>
                  <a:spcPct val="0"/>
                </a:spcBef>
                <a:defRPr/>
              </a:pPr>
              <a:r>
                <a:rPr lang="en-US" sz="1000" b="1" dirty="0">
                  <a:solidFill>
                    <a:srgbClr val="610179"/>
                  </a:solidFill>
                  <a:effectLst/>
                  <a:cs typeface="Arial" pitchFamily="34" charset="0"/>
                </a:rPr>
                <a:t>Essentials  Course</a:t>
              </a:r>
            </a:p>
            <a:p>
              <a:pPr algn="l">
                <a:spcBef>
                  <a:spcPct val="0"/>
                </a:spcBef>
                <a:defRPr/>
              </a:pPr>
              <a:r>
                <a:rPr lang="en-US" sz="1000" dirty="0">
                  <a:solidFill>
                    <a:schemeClr val="accent6">
                      <a:lumMod val="10000"/>
                    </a:schemeClr>
                  </a:solidFill>
                  <a:effectLst/>
                  <a:cs typeface="Arial" pitchFamily="34" charset="0"/>
                </a:rPr>
                <a:t>Develop units that integrate technology into existing classroom curricula to promote student-centered learning.</a:t>
              </a:r>
            </a:p>
          </p:txBody>
        </p:sp>
        <p:sp>
          <p:nvSpPr>
            <p:cNvPr id="7" name="AutoShape 5"/>
            <p:cNvSpPr>
              <a:spLocks noChangeArrowheads="1"/>
            </p:cNvSpPr>
            <p:nvPr/>
          </p:nvSpPr>
          <p:spPr bwMode="auto">
            <a:xfrm>
              <a:off x="1423988" y="1382696"/>
              <a:ext cx="1131887" cy="2557464"/>
            </a:xfrm>
            <a:prstGeom prst="roundRect">
              <a:avLst>
                <a:gd name="adj" fmla="val 13097"/>
              </a:avLst>
            </a:prstGeom>
            <a:noFill/>
            <a:ln w="34925" cmpd="dbl">
              <a:noFill/>
              <a:round/>
              <a:headEnd/>
              <a:tailEnd/>
            </a:ln>
          </p:spPr>
          <p:txBody>
            <a:bodyPr tIns="91440" rIns="45720" bIns="137160"/>
            <a:lstStyle/>
            <a:p>
              <a:pPr algn="l">
                <a:spcBef>
                  <a:spcPct val="0"/>
                </a:spcBef>
                <a:defRPr/>
              </a:pPr>
              <a:r>
                <a:rPr lang="en-US" sz="1000" b="1" dirty="0">
                  <a:solidFill>
                    <a:srgbClr val="610179"/>
                  </a:solidFill>
                  <a:effectLst/>
                  <a:cs typeface="Arial" pitchFamily="34" charset="0"/>
                </a:rPr>
                <a:t>Getting Started Course</a:t>
              </a:r>
            </a:p>
            <a:p>
              <a:pPr algn="l">
                <a:spcBef>
                  <a:spcPct val="0"/>
                </a:spcBef>
                <a:defRPr/>
              </a:pPr>
              <a:r>
                <a:rPr lang="en-US" sz="1000" dirty="0">
                  <a:solidFill>
                    <a:schemeClr val="accent6">
                      <a:lumMod val="10000"/>
                    </a:schemeClr>
                  </a:solidFill>
                  <a:effectLst/>
                  <a:cs typeface="Arial" pitchFamily="34" charset="0"/>
                </a:rPr>
                <a:t>Introduction to classroom software productivity tools and student-centered approaches to learning.</a:t>
              </a:r>
            </a:p>
          </p:txBody>
        </p:sp>
        <p:sp>
          <p:nvSpPr>
            <p:cNvPr id="9" name="AutoShape 6"/>
            <p:cNvSpPr>
              <a:spLocks noChangeArrowheads="1"/>
            </p:cNvSpPr>
            <p:nvPr/>
          </p:nvSpPr>
          <p:spPr bwMode="auto">
            <a:xfrm>
              <a:off x="6454775" y="1404921"/>
              <a:ext cx="1133475" cy="2559051"/>
            </a:xfrm>
            <a:prstGeom prst="roundRect">
              <a:avLst>
                <a:gd name="adj" fmla="val 13097"/>
              </a:avLst>
            </a:prstGeom>
            <a:noFill/>
            <a:ln w="34925" cmpd="dbl">
              <a:noFill/>
              <a:round/>
              <a:headEnd/>
              <a:tailEnd/>
            </a:ln>
          </p:spPr>
          <p:txBody>
            <a:bodyPr tIns="91440" rIns="45720" bIns="137160"/>
            <a:lstStyle/>
            <a:p>
              <a:pPr algn="l">
                <a:spcBef>
                  <a:spcPct val="0"/>
                </a:spcBef>
                <a:defRPr/>
              </a:pPr>
              <a:r>
                <a:rPr lang="en-US" sz="1050" b="1" dirty="0">
                  <a:solidFill>
                    <a:srgbClr val="610179"/>
                  </a:solidFill>
                  <a:effectLst/>
                  <a:cs typeface="Arial" pitchFamily="34" charset="0"/>
                </a:rPr>
                <a:t>Thinking with Technology Course</a:t>
              </a:r>
              <a:endParaRPr lang="en-US" sz="1000" i="1" dirty="0">
                <a:solidFill>
                  <a:srgbClr val="610179"/>
                </a:solidFill>
                <a:effectLst/>
              </a:endParaRPr>
            </a:p>
            <a:p>
              <a:pPr algn="l">
                <a:spcBef>
                  <a:spcPct val="0"/>
                </a:spcBef>
                <a:defRPr/>
              </a:pPr>
              <a:r>
                <a:rPr lang="en-US" sz="1000" dirty="0">
                  <a:solidFill>
                    <a:schemeClr val="accent6">
                      <a:lumMod val="10000"/>
                    </a:schemeClr>
                  </a:solidFill>
                  <a:effectLst/>
                  <a:cs typeface="Arial" pitchFamily="34" charset="0"/>
                </a:rPr>
                <a:t>Develop project-based units using online thinking tools to enhance students’ higher-order  thinking skills.</a:t>
              </a:r>
            </a:p>
          </p:txBody>
        </p:sp>
        <p:sp>
          <p:nvSpPr>
            <p:cNvPr id="15366" name="AutoShape 7"/>
            <p:cNvSpPr>
              <a:spLocks noChangeArrowheads="1"/>
            </p:cNvSpPr>
            <p:nvPr/>
          </p:nvSpPr>
          <p:spPr bwMode="auto">
            <a:xfrm>
              <a:off x="5195888" y="1392221"/>
              <a:ext cx="1133475" cy="2559051"/>
            </a:xfrm>
            <a:prstGeom prst="roundRect">
              <a:avLst>
                <a:gd name="adj" fmla="val 13097"/>
              </a:avLst>
            </a:prstGeom>
            <a:noFill/>
            <a:ln w="34925" cmpd="dbl">
              <a:noFill/>
              <a:round/>
              <a:headEnd/>
              <a:tailEnd/>
            </a:ln>
          </p:spPr>
          <p:txBody>
            <a:bodyPr tIns="91440" rIns="45720" bIns="137160"/>
            <a:lstStyle/>
            <a:p>
              <a:pPr algn="l">
                <a:spcBef>
                  <a:spcPct val="0"/>
                </a:spcBef>
                <a:defRPr/>
              </a:pPr>
              <a:r>
                <a:rPr lang="en-US" sz="1000" b="1" dirty="0">
                  <a:solidFill>
                    <a:srgbClr val="610179"/>
                  </a:solidFill>
                  <a:effectLst/>
                  <a:cs typeface="Arial" pitchFamily="34" charset="0"/>
                </a:rPr>
                <a:t>Advanced Online Course</a:t>
              </a:r>
            </a:p>
            <a:p>
              <a:pPr algn="l">
                <a:spcBef>
                  <a:spcPct val="0"/>
                </a:spcBef>
                <a:defRPr/>
              </a:pPr>
              <a:r>
                <a:rPr lang="en-US" sz="1000" dirty="0">
                  <a:solidFill>
                    <a:schemeClr val="accent6">
                      <a:lumMod val="10000"/>
                    </a:schemeClr>
                  </a:solidFill>
                  <a:effectLst/>
                  <a:cs typeface="Arial" pitchFamily="34" charset="0"/>
                </a:rPr>
                <a:t>Collaborate with other teachers to build communities to advance integration of technology and 21</a:t>
              </a:r>
              <a:r>
                <a:rPr lang="en-US" sz="1000" baseline="30000" dirty="0">
                  <a:solidFill>
                    <a:schemeClr val="accent6">
                      <a:lumMod val="10000"/>
                    </a:schemeClr>
                  </a:solidFill>
                  <a:effectLst/>
                  <a:cs typeface="Arial" pitchFamily="34" charset="0"/>
                </a:rPr>
                <a:t>st</a:t>
              </a:r>
              <a:r>
                <a:rPr lang="en-US" sz="1000" dirty="0">
                  <a:solidFill>
                    <a:schemeClr val="accent6">
                      <a:lumMod val="10000"/>
                    </a:schemeClr>
                  </a:solidFill>
                  <a:effectLst/>
                  <a:cs typeface="Arial" pitchFamily="34" charset="0"/>
                </a:rPr>
                <a:t> century learning. </a:t>
              </a:r>
            </a:p>
          </p:txBody>
        </p:sp>
        <p:sp>
          <p:nvSpPr>
            <p:cNvPr id="15367" name="AutoShape 8"/>
            <p:cNvSpPr>
              <a:spLocks noChangeArrowheads="1"/>
            </p:cNvSpPr>
            <p:nvPr/>
          </p:nvSpPr>
          <p:spPr bwMode="auto">
            <a:xfrm>
              <a:off x="3889375" y="1387459"/>
              <a:ext cx="1187450" cy="2587626"/>
            </a:xfrm>
            <a:prstGeom prst="roundRect">
              <a:avLst>
                <a:gd name="adj" fmla="val 13097"/>
              </a:avLst>
            </a:prstGeom>
            <a:noFill/>
            <a:ln w="34925" cmpd="dbl">
              <a:noFill/>
              <a:round/>
              <a:headEnd/>
              <a:tailEnd/>
            </a:ln>
          </p:spPr>
          <p:txBody>
            <a:bodyPr tIns="91440" rIns="45720" bIns="137160"/>
            <a:lstStyle/>
            <a:p>
              <a:pPr algn="l">
                <a:spcBef>
                  <a:spcPct val="0"/>
                </a:spcBef>
                <a:defRPr/>
              </a:pPr>
              <a:r>
                <a:rPr lang="en-US" sz="1000" b="1" dirty="0">
                  <a:solidFill>
                    <a:srgbClr val="610179"/>
                  </a:solidFill>
                  <a:effectLst/>
                  <a:cs typeface="Arial" pitchFamily="34" charset="0"/>
                </a:rPr>
                <a:t>Essentials  Online Course</a:t>
              </a:r>
            </a:p>
            <a:p>
              <a:pPr algn="l">
                <a:spcBef>
                  <a:spcPct val="0"/>
                </a:spcBef>
                <a:defRPr/>
              </a:pPr>
              <a:r>
                <a:rPr lang="en-US" sz="1000" dirty="0">
                  <a:solidFill>
                    <a:schemeClr val="accent6">
                      <a:lumMod val="10000"/>
                    </a:schemeClr>
                  </a:solidFill>
                  <a:effectLst/>
                  <a:cs typeface="Arial" pitchFamily="34" charset="0"/>
                </a:rPr>
                <a:t>Develop units that integrate technology into existing classroom curricula to promote student-centered learning in an Online Course.</a:t>
              </a:r>
            </a:p>
            <a:p>
              <a:pPr algn="l">
                <a:spcBef>
                  <a:spcPct val="0"/>
                </a:spcBef>
                <a:defRPr/>
              </a:pPr>
              <a:endParaRPr lang="en-US" sz="1000" dirty="0">
                <a:solidFill>
                  <a:schemeClr val="accent6">
                    <a:lumMod val="10000"/>
                  </a:schemeClr>
                </a:solidFill>
                <a:effectLst/>
                <a:cs typeface="Arial" pitchFamily="34" charset="0"/>
              </a:endParaRPr>
            </a:p>
          </p:txBody>
        </p:sp>
        <p:sp>
          <p:nvSpPr>
            <p:cNvPr id="35" name="Rounded Rectangle 34"/>
            <p:cNvSpPr/>
            <p:nvPr/>
          </p:nvSpPr>
          <p:spPr bwMode="auto">
            <a:xfrm>
              <a:off x="3984625" y="3824272"/>
              <a:ext cx="914400" cy="30480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defRPr/>
              </a:pPr>
              <a:endParaRPr lang="en-US" dirty="0"/>
            </a:p>
          </p:txBody>
        </p:sp>
        <p:sp>
          <p:nvSpPr>
            <p:cNvPr id="39" name="Rounded Rectangle 38"/>
            <p:cNvSpPr/>
            <p:nvPr/>
          </p:nvSpPr>
          <p:spPr bwMode="auto">
            <a:xfrm>
              <a:off x="1447800" y="3809985"/>
              <a:ext cx="914400" cy="30480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defRPr/>
              </a:pPr>
              <a:endParaRPr lang="en-US"/>
            </a:p>
          </p:txBody>
        </p:sp>
        <p:sp>
          <p:nvSpPr>
            <p:cNvPr id="43" name="TextBox 42">
              <a:hlinkClick r:id="rId4"/>
            </p:cNvPr>
            <p:cNvSpPr txBox="1"/>
            <p:nvPr/>
          </p:nvSpPr>
          <p:spPr>
            <a:xfrm>
              <a:off x="6480175" y="3694097"/>
              <a:ext cx="1204913" cy="338138"/>
            </a:xfrm>
            <a:prstGeom prst="rect">
              <a:avLst/>
            </a:prstGeom>
            <a:noFill/>
          </p:spPr>
          <p:txBody>
            <a:bodyPr>
              <a:spAutoFit/>
            </a:bodyPr>
            <a:lstStyle/>
            <a:p>
              <a:pPr>
                <a:defRPr/>
              </a:pPr>
              <a:endParaRPr lang="en-US" dirty="0"/>
            </a:p>
          </p:txBody>
        </p:sp>
        <p:sp>
          <p:nvSpPr>
            <p:cNvPr id="30" name="TextBox 29"/>
            <p:cNvSpPr txBox="1"/>
            <p:nvPr/>
          </p:nvSpPr>
          <p:spPr>
            <a:xfrm>
              <a:off x="2598738" y="3700447"/>
              <a:ext cx="1203325" cy="338138"/>
            </a:xfrm>
            <a:prstGeom prst="rect">
              <a:avLst/>
            </a:prstGeom>
            <a:noFill/>
          </p:spPr>
          <p:txBody>
            <a:bodyPr>
              <a:spAutoFit/>
            </a:bodyPr>
            <a:lstStyle/>
            <a:p>
              <a:pPr>
                <a:defRPr/>
              </a:pPr>
              <a:endParaRPr lang="en-US" dirty="0"/>
            </a:p>
          </p:txBody>
        </p:sp>
        <p:sp>
          <p:nvSpPr>
            <p:cNvPr id="41" name="TextBox 40"/>
            <p:cNvSpPr txBox="1"/>
            <p:nvPr/>
          </p:nvSpPr>
          <p:spPr>
            <a:xfrm>
              <a:off x="5145088" y="3722672"/>
              <a:ext cx="1204912" cy="339725"/>
            </a:xfrm>
            <a:prstGeom prst="rect">
              <a:avLst/>
            </a:prstGeom>
            <a:noFill/>
          </p:spPr>
          <p:txBody>
            <a:bodyPr>
              <a:spAutoFit/>
            </a:bodyPr>
            <a:lstStyle/>
            <a:p>
              <a:pPr>
                <a:defRPr/>
              </a:pPr>
              <a:endParaRPr lang="en-US" dirty="0"/>
            </a:p>
          </p:txBody>
        </p:sp>
      </p:grpSp>
      <p:sp>
        <p:nvSpPr>
          <p:cNvPr id="15365" name="Rectangle 2"/>
          <p:cNvSpPr>
            <a:spLocks noGrp="1" noChangeArrowheads="1"/>
          </p:cNvSpPr>
          <p:nvPr>
            <p:ph type="title"/>
          </p:nvPr>
        </p:nvSpPr>
        <p:spPr>
          <a:xfrm>
            <a:off x="228600" y="236538"/>
            <a:ext cx="8915400" cy="688975"/>
          </a:xfrm>
        </p:spPr>
        <p:txBody>
          <a:bodyPr/>
          <a:lstStyle/>
          <a:p>
            <a:pPr algn="ctr" eaLnBrk="1" hangingPunct="1"/>
            <a:r>
              <a:rPr lang="en-US" sz="2000" smtClean="0"/>
              <a:t>Intel</a:t>
            </a:r>
            <a:r>
              <a:rPr lang="en-US" sz="2000" baseline="30000" smtClean="0">
                <a:ea typeface="Arial Unicode MS" pitchFamily="34" charset="-128"/>
                <a:cs typeface="Arial Unicode MS" pitchFamily="34" charset="-128"/>
              </a:rPr>
              <a:t>®</a:t>
            </a:r>
            <a:r>
              <a:rPr lang="en-US" sz="2000" smtClean="0"/>
              <a:t> Teach Program Portfolio</a:t>
            </a:r>
          </a:p>
        </p:txBody>
      </p:sp>
      <p:sp>
        <p:nvSpPr>
          <p:cNvPr id="1577994" name="Line 10"/>
          <p:cNvSpPr>
            <a:spLocks noChangeShapeType="1"/>
          </p:cNvSpPr>
          <p:nvPr/>
        </p:nvSpPr>
        <p:spPr bwMode="auto">
          <a:xfrm flipV="1">
            <a:off x="1409700" y="2498725"/>
            <a:ext cx="6210300" cy="12700"/>
          </a:xfrm>
          <a:prstGeom prst="line">
            <a:avLst/>
          </a:prstGeom>
          <a:noFill/>
          <a:ln w="9525">
            <a:solidFill>
              <a:srgbClr val="096ABF"/>
            </a:solidFill>
            <a:round/>
            <a:headEnd/>
            <a:tailEnd/>
          </a:ln>
        </p:spPr>
        <p:txBody>
          <a:bodyPr wrap="none" anchor="ctr"/>
          <a:lstStyle/>
          <a:p>
            <a:pPr>
              <a:defRPr/>
            </a:pPr>
            <a:endParaRPr lang="en-US"/>
          </a:p>
        </p:txBody>
      </p:sp>
      <p:sp>
        <p:nvSpPr>
          <p:cNvPr id="1577997" name="Line 13"/>
          <p:cNvSpPr>
            <a:spLocks noChangeShapeType="1"/>
          </p:cNvSpPr>
          <p:nvPr/>
        </p:nvSpPr>
        <p:spPr bwMode="auto">
          <a:xfrm flipH="1">
            <a:off x="2554288" y="2509838"/>
            <a:ext cx="0" cy="2714625"/>
          </a:xfrm>
          <a:prstGeom prst="line">
            <a:avLst/>
          </a:prstGeom>
          <a:noFill/>
          <a:ln w="6350">
            <a:solidFill>
              <a:srgbClr val="096ABF"/>
            </a:solidFill>
            <a:round/>
            <a:headEnd/>
            <a:tailEnd/>
          </a:ln>
        </p:spPr>
        <p:txBody>
          <a:bodyPr wrap="none" anchor="ctr"/>
          <a:lstStyle/>
          <a:p>
            <a:pPr>
              <a:defRPr/>
            </a:pPr>
            <a:endParaRPr lang="en-US"/>
          </a:p>
        </p:txBody>
      </p:sp>
      <p:grpSp>
        <p:nvGrpSpPr>
          <p:cNvPr id="10" name="Group 15"/>
          <p:cNvGrpSpPr>
            <a:grpSpLocks/>
          </p:cNvGrpSpPr>
          <p:nvPr/>
        </p:nvGrpSpPr>
        <p:grpSpPr bwMode="auto">
          <a:xfrm>
            <a:off x="7724775" y="1966913"/>
            <a:ext cx="1233488" cy="3287712"/>
            <a:chOff x="4769" y="931"/>
            <a:chExt cx="777" cy="2361"/>
          </a:xfrm>
        </p:grpSpPr>
        <p:sp>
          <p:nvSpPr>
            <p:cNvPr id="15387" name="AutoShape 16"/>
            <p:cNvSpPr>
              <a:spLocks noChangeArrowheads="1"/>
            </p:cNvSpPr>
            <p:nvPr/>
          </p:nvSpPr>
          <p:spPr bwMode="auto">
            <a:xfrm>
              <a:off x="4769" y="931"/>
              <a:ext cx="777" cy="2361"/>
            </a:xfrm>
            <a:prstGeom prst="roundRect">
              <a:avLst>
                <a:gd name="adj" fmla="val 1621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rgbClr val="096ABF"/>
              </a:solidFill>
              <a:round/>
              <a:headEnd/>
              <a:tailEnd/>
            </a:ln>
          </p:spPr>
          <p:txBody>
            <a:bodyPr tIns="91440" rIns="45720" bIns="137160"/>
            <a:lstStyle/>
            <a:p>
              <a:pPr>
                <a:spcBef>
                  <a:spcPct val="60000"/>
                </a:spcBef>
                <a:defRPr/>
              </a:pPr>
              <a:r>
                <a:rPr lang="en-US" sz="1100" b="1" dirty="0">
                  <a:solidFill>
                    <a:srgbClr val="0860A8"/>
                  </a:solidFill>
                  <a:effectLst/>
                  <a:cs typeface="Arial" pitchFamily="34" charset="0"/>
                </a:rPr>
                <a:t>School Leaders</a:t>
              </a:r>
            </a:p>
            <a:p>
              <a:pPr algn="l">
                <a:spcBef>
                  <a:spcPct val="60000"/>
                </a:spcBef>
                <a:defRPr/>
              </a:pPr>
              <a:endParaRPr lang="en-US" sz="400" b="1" dirty="0">
                <a:solidFill>
                  <a:srgbClr val="A6CAE1"/>
                </a:solidFill>
                <a:effectLst/>
                <a:cs typeface="Arial" pitchFamily="34" charset="0"/>
              </a:endParaRPr>
            </a:p>
            <a:p>
              <a:pPr algn="l">
                <a:spcBef>
                  <a:spcPct val="0"/>
                </a:spcBef>
                <a:defRPr/>
              </a:pPr>
              <a:r>
                <a:rPr lang="en-US" sz="1000" b="1" dirty="0">
                  <a:solidFill>
                    <a:srgbClr val="610179"/>
                  </a:solidFill>
                  <a:effectLst/>
                  <a:cs typeface="Arial" pitchFamily="34" charset="0"/>
                </a:rPr>
                <a:t>Leadership Forum</a:t>
              </a:r>
              <a:r>
                <a:rPr lang="en-US" sz="1100" b="1" dirty="0">
                  <a:solidFill>
                    <a:srgbClr val="610179"/>
                  </a:solidFill>
                  <a:effectLst/>
                  <a:cs typeface="Arial" pitchFamily="34" charset="0"/>
                </a:rPr>
                <a:t> </a:t>
              </a:r>
            </a:p>
            <a:p>
              <a:pPr algn="l">
                <a:spcBef>
                  <a:spcPct val="0"/>
                </a:spcBef>
                <a:defRPr/>
              </a:pPr>
              <a:r>
                <a:rPr lang="en-US" sz="1000" dirty="0">
                  <a:solidFill>
                    <a:schemeClr val="accent6">
                      <a:lumMod val="10000"/>
                    </a:schemeClr>
                  </a:solidFill>
                  <a:effectLst/>
                </a:rPr>
                <a:t>Network with other leaders to focus on leadership in promoting, supporting, and implementing effective technology integration in schools.</a:t>
              </a:r>
            </a:p>
          </p:txBody>
        </p:sp>
        <p:sp>
          <p:nvSpPr>
            <p:cNvPr id="1578001" name="Line 17"/>
            <p:cNvSpPr>
              <a:spLocks noChangeShapeType="1"/>
            </p:cNvSpPr>
            <p:nvPr/>
          </p:nvSpPr>
          <p:spPr bwMode="auto">
            <a:xfrm>
              <a:off x="4833" y="1300"/>
              <a:ext cx="662" cy="0"/>
            </a:xfrm>
            <a:prstGeom prst="line">
              <a:avLst/>
            </a:prstGeom>
            <a:noFill/>
            <a:ln w="9525">
              <a:solidFill>
                <a:srgbClr val="096ABF"/>
              </a:solidFill>
              <a:round/>
              <a:headEnd/>
              <a:tailEnd/>
            </a:ln>
            <a:effectLst/>
          </p:spPr>
          <p:txBody>
            <a:bodyPr wrap="none" anchor="ctr"/>
            <a:lstStyle/>
            <a:p>
              <a:pPr>
                <a:defRPr/>
              </a:pPr>
              <a:endParaRPr lang="en-US"/>
            </a:p>
          </p:txBody>
        </p:sp>
      </p:grpSp>
      <p:grpSp>
        <p:nvGrpSpPr>
          <p:cNvPr id="11" name="Group 18"/>
          <p:cNvGrpSpPr>
            <a:grpSpLocks/>
          </p:cNvGrpSpPr>
          <p:nvPr/>
        </p:nvGrpSpPr>
        <p:grpSpPr bwMode="auto">
          <a:xfrm>
            <a:off x="112713" y="1999094"/>
            <a:ext cx="1144587" cy="3254375"/>
            <a:chOff x="121" y="881"/>
            <a:chExt cx="777" cy="230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15385" name="AutoShape 19"/>
            <p:cNvSpPr>
              <a:spLocks noChangeArrowheads="1"/>
            </p:cNvSpPr>
            <p:nvPr/>
          </p:nvSpPr>
          <p:spPr bwMode="auto">
            <a:xfrm>
              <a:off x="121" y="881"/>
              <a:ext cx="777" cy="2309"/>
            </a:xfrm>
            <a:prstGeom prst="roundRect">
              <a:avLst>
                <a:gd name="adj" fmla="val 16218"/>
              </a:avLst>
            </a:prstGeom>
            <a:grpFill/>
            <a:ln w="12700">
              <a:solidFill>
                <a:srgbClr val="096ABF"/>
              </a:solidFill>
              <a:round/>
              <a:headEnd/>
              <a:tailEnd/>
            </a:ln>
          </p:spPr>
          <p:txBody>
            <a:bodyPr tIns="91440" rIns="45720" bIns="137160"/>
            <a:lstStyle/>
            <a:p>
              <a:pPr>
                <a:spcBef>
                  <a:spcPct val="60000"/>
                </a:spcBef>
                <a:defRPr/>
              </a:pPr>
              <a:r>
                <a:rPr lang="en-US" sz="1100" b="1" dirty="0">
                  <a:solidFill>
                    <a:srgbClr val="0860A8"/>
                  </a:solidFill>
                  <a:effectLst/>
                  <a:cs typeface="Arial" pitchFamily="34" charset="0"/>
                </a:rPr>
                <a:t>ICT Teachers</a:t>
              </a:r>
            </a:p>
            <a:p>
              <a:pPr algn="l">
                <a:spcBef>
                  <a:spcPct val="60000"/>
                </a:spcBef>
                <a:defRPr/>
              </a:pPr>
              <a:endParaRPr lang="en-US" sz="400" b="1" dirty="0">
                <a:solidFill>
                  <a:srgbClr val="0860A8"/>
                </a:solidFill>
                <a:effectLst/>
                <a:cs typeface="Arial" pitchFamily="34" charset="0"/>
              </a:endParaRPr>
            </a:p>
            <a:p>
              <a:pPr algn="l">
                <a:spcBef>
                  <a:spcPct val="60000"/>
                </a:spcBef>
                <a:defRPr/>
              </a:pPr>
              <a:r>
                <a:rPr lang="en-US" sz="1000" b="1" dirty="0">
                  <a:solidFill>
                    <a:srgbClr val="610179"/>
                  </a:solidFill>
                  <a:effectLst/>
                  <a:cs typeface="Arial" pitchFamily="34" charset="0"/>
                </a:rPr>
                <a:t>Skills for Success Course</a:t>
              </a:r>
              <a:endParaRPr lang="en-US" sz="1000" dirty="0">
                <a:solidFill>
                  <a:srgbClr val="610179"/>
                </a:solidFill>
                <a:effectLst/>
                <a:cs typeface="Arial" pitchFamily="34" charset="0"/>
              </a:endParaRPr>
            </a:p>
            <a:p>
              <a:pPr algn="l">
                <a:spcBef>
                  <a:spcPct val="60000"/>
                </a:spcBef>
                <a:defRPr/>
              </a:pPr>
              <a:r>
                <a:rPr lang="en-US" sz="1000" dirty="0">
                  <a:solidFill>
                    <a:schemeClr val="bg1">
                      <a:lumMod val="50000"/>
                    </a:schemeClr>
                  </a:solidFill>
                  <a:effectLst/>
                  <a:cs typeface="Arial" pitchFamily="34" charset="0"/>
                </a:rPr>
                <a:t>Training on a student curriculum that develops digital literacy, problem solving, critical thinking, and collaboration skills.</a:t>
              </a:r>
              <a:endParaRPr lang="en-US" sz="1000" dirty="0">
                <a:solidFill>
                  <a:schemeClr val="bg1">
                    <a:lumMod val="50000"/>
                  </a:schemeClr>
                </a:solidFill>
                <a:effectLst/>
              </a:endParaRPr>
            </a:p>
          </p:txBody>
        </p:sp>
        <p:sp>
          <p:nvSpPr>
            <p:cNvPr id="1578004" name="Line 20"/>
            <p:cNvSpPr>
              <a:spLocks noChangeShapeType="1"/>
            </p:cNvSpPr>
            <p:nvPr/>
          </p:nvSpPr>
          <p:spPr bwMode="auto">
            <a:xfrm>
              <a:off x="174" y="1240"/>
              <a:ext cx="662" cy="0"/>
            </a:xfrm>
            <a:prstGeom prst="line">
              <a:avLst/>
            </a:prstGeom>
            <a:grpFill/>
            <a:ln w="9525">
              <a:solidFill>
                <a:srgbClr val="096ABF"/>
              </a:solidFill>
              <a:round/>
              <a:headEnd/>
              <a:tailEnd/>
            </a:ln>
            <a:effectLst/>
          </p:spPr>
          <p:txBody>
            <a:bodyPr wrap="none" anchor="ctr"/>
            <a:lstStyle/>
            <a:p>
              <a:pPr>
                <a:defRPr/>
              </a:pPr>
              <a:endParaRPr lang="en-US"/>
            </a:p>
          </p:txBody>
        </p:sp>
      </p:grpSp>
      <p:sp>
        <p:nvSpPr>
          <p:cNvPr id="15370" name="Footer Placeholder 1"/>
          <p:cNvSpPr>
            <a:spLocks noGrp="1"/>
          </p:cNvSpPr>
          <p:nvPr>
            <p:ph type="ftr" sz="quarter" idx="10"/>
          </p:nvPr>
        </p:nvSpPr>
        <p:spPr>
          <a:xfrm>
            <a:off x="962025" y="6308725"/>
            <a:ext cx="6550025" cy="361950"/>
          </a:xfrm>
          <a:noFill/>
        </p:spPr>
        <p:txBody>
          <a:bodyPr/>
          <a:lstStyle/>
          <a:p>
            <a:r>
              <a:rPr lang="en-US" smtClean="0"/>
              <a:t>Copyright © 2010 Intel Corporation. All rights reserved. Intel, the Intel logo, Intel Education Initiative, and Intel Teach Program are trademarks of Intel Corporation in the U.S. and other countries. </a:t>
            </a:r>
          </a:p>
        </p:txBody>
      </p:sp>
      <p:sp>
        <p:nvSpPr>
          <p:cNvPr id="2" name="Line 13"/>
          <p:cNvSpPr>
            <a:spLocks noChangeShapeType="1"/>
          </p:cNvSpPr>
          <p:nvPr/>
        </p:nvSpPr>
        <p:spPr bwMode="auto">
          <a:xfrm flipH="1">
            <a:off x="3798888" y="2544763"/>
            <a:ext cx="12700" cy="2681287"/>
          </a:xfrm>
          <a:prstGeom prst="line">
            <a:avLst/>
          </a:prstGeom>
          <a:noFill/>
          <a:ln w="6350">
            <a:solidFill>
              <a:srgbClr val="096ABF"/>
            </a:solidFill>
            <a:round/>
            <a:headEnd/>
            <a:tailEnd/>
          </a:ln>
        </p:spPr>
        <p:txBody>
          <a:bodyPr wrap="none" anchor="ctr"/>
          <a:lstStyle/>
          <a:p>
            <a:pPr>
              <a:defRPr/>
            </a:pPr>
            <a:endParaRPr lang="en-US"/>
          </a:p>
        </p:txBody>
      </p:sp>
      <p:sp>
        <p:nvSpPr>
          <p:cNvPr id="26" name="AutoShape 22"/>
          <p:cNvSpPr>
            <a:spLocks noChangeArrowheads="1"/>
          </p:cNvSpPr>
          <p:nvPr/>
        </p:nvSpPr>
        <p:spPr bwMode="auto">
          <a:xfrm>
            <a:off x="66675" y="668338"/>
            <a:ext cx="8932863" cy="1262062"/>
          </a:xfrm>
          <a:prstGeom prst="roundRect">
            <a:avLst>
              <a:gd name="adj" fmla="val 35190"/>
            </a:avLst>
          </a:prstGeom>
          <a:solidFill>
            <a:schemeClr val="tx1"/>
          </a:solidFill>
          <a:ln w="12700">
            <a:solidFill>
              <a:srgbClr val="096ABF"/>
            </a:solidFill>
            <a:round/>
            <a:headEnd/>
            <a:tailEnd/>
          </a:ln>
        </p:spPr>
        <p:txBody>
          <a:bodyPr rIns="45720"/>
          <a:lstStyle/>
          <a:p>
            <a:pPr marL="914400" algn="l">
              <a:spcBef>
                <a:spcPct val="0"/>
              </a:spcBef>
              <a:defRPr/>
            </a:pPr>
            <a:r>
              <a:rPr lang="en-US" sz="1200" b="1" dirty="0">
                <a:solidFill>
                  <a:srgbClr val="0860A8"/>
                </a:solidFill>
                <a:effectLst/>
                <a:cs typeface="Arial" pitchFamily="34" charset="0"/>
              </a:rPr>
              <a:t>For K-12 Classroom Teachers, All Subjects – Free Online or on CD, Anywhere/Anytime </a:t>
            </a:r>
          </a:p>
          <a:p>
            <a:pPr marL="914400">
              <a:spcBef>
                <a:spcPct val="0"/>
              </a:spcBef>
              <a:defRPr/>
            </a:pPr>
            <a:endParaRPr lang="en-US" sz="500" b="1" dirty="0">
              <a:solidFill>
                <a:srgbClr val="0860A8"/>
              </a:solidFill>
              <a:effectLst/>
            </a:endParaRPr>
          </a:p>
          <a:p>
            <a:pPr marL="914400" algn="l">
              <a:spcBef>
                <a:spcPct val="0"/>
              </a:spcBef>
              <a:defRPr/>
            </a:pPr>
            <a:r>
              <a:rPr lang="en-US" sz="1200" b="1" dirty="0">
                <a:solidFill>
                  <a:srgbClr val="610179"/>
                </a:solidFill>
                <a:effectLst/>
              </a:rPr>
              <a:t>Intel Teach Elements Courses</a:t>
            </a:r>
          </a:p>
          <a:p>
            <a:pPr marL="914400" algn="l">
              <a:spcBef>
                <a:spcPct val="0"/>
              </a:spcBef>
              <a:defRPr/>
            </a:pPr>
            <a:r>
              <a:rPr lang="en-US" sz="1100" dirty="0">
                <a:solidFill>
                  <a:schemeClr val="accent6">
                    <a:lumMod val="10000"/>
                  </a:schemeClr>
                </a:solidFill>
                <a:effectLst/>
              </a:rPr>
              <a:t>A series of high interest, visually compelling short courses online or on CD that provide deeper exploration of core Intel Teach learning concepts. </a:t>
            </a:r>
            <a:r>
              <a:rPr lang="en-US" sz="1100" b="1" i="1" dirty="0">
                <a:solidFill>
                  <a:srgbClr val="610179"/>
                </a:solidFill>
                <a:effectLst/>
              </a:rPr>
              <a:t>Project-Based Approaches </a:t>
            </a:r>
            <a:r>
              <a:rPr lang="en-US" sz="1100" dirty="0">
                <a:solidFill>
                  <a:schemeClr val="accent6">
                    <a:lumMod val="10000"/>
                  </a:schemeClr>
                </a:solidFill>
                <a:effectLst/>
              </a:rPr>
              <a:t>and </a:t>
            </a:r>
            <a:r>
              <a:rPr lang="en-US" sz="1100" b="1" i="1" dirty="0">
                <a:solidFill>
                  <a:srgbClr val="610179"/>
                </a:solidFill>
                <a:effectLst/>
              </a:rPr>
              <a:t>Assessment in 21</a:t>
            </a:r>
            <a:r>
              <a:rPr lang="en-US" sz="1100" b="1" i="1" baseline="30000" dirty="0">
                <a:solidFill>
                  <a:srgbClr val="610179"/>
                </a:solidFill>
                <a:effectLst/>
              </a:rPr>
              <a:t>st</a:t>
            </a:r>
            <a:r>
              <a:rPr lang="en-US" sz="1100" b="1" i="1" dirty="0">
                <a:solidFill>
                  <a:srgbClr val="610179"/>
                </a:solidFill>
                <a:effectLst/>
              </a:rPr>
              <a:t> Century Classrooms</a:t>
            </a:r>
            <a:r>
              <a:rPr lang="en-US" sz="1100" dirty="0">
                <a:solidFill>
                  <a:schemeClr val="accent6">
                    <a:lumMod val="10000"/>
                  </a:schemeClr>
                </a:solidFill>
                <a:effectLst/>
              </a:rPr>
              <a:t> available now – </a:t>
            </a:r>
            <a:r>
              <a:rPr lang="en-US" sz="1100" b="1" i="1" dirty="0">
                <a:solidFill>
                  <a:srgbClr val="610179"/>
                </a:solidFill>
                <a:effectLst/>
              </a:rPr>
              <a:t>Collaboration in the 21</a:t>
            </a:r>
            <a:r>
              <a:rPr lang="en-US" sz="1100" b="1" i="1" baseline="30000" dirty="0">
                <a:solidFill>
                  <a:srgbClr val="610179"/>
                </a:solidFill>
                <a:effectLst/>
              </a:rPr>
              <a:t>st</a:t>
            </a:r>
            <a:r>
              <a:rPr lang="en-US" sz="1100" b="1" i="1" dirty="0">
                <a:solidFill>
                  <a:srgbClr val="610179"/>
                </a:solidFill>
                <a:effectLst/>
              </a:rPr>
              <a:t> Century Classroom </a:t>
            </a:r>
            <a:r>
              <a:rPr lang="en-US" sz="1100" dirty="0">
                <a:solidFill>
                  <a:schemeClr val="accent6">
                    <a:lumMod val="10000"/>
                  </a:schemeClr>
                </a:solidFill>
                <a:effectLst/>
              </a:rPr>
              <a:t>coming summer 2010. </a:t>
            </a:r>
            <a:endParaRPr lang="en-US" sz="900" dirty="0">
              <a:solidFill>
                <a:schemeClr val="accent6">
                  <a:lumMod val="10000"/>
                </a:schemeClr>
              </a:solidFill>
              <a:effectLst/>
              <a:cs typeface="Arial" charset="0"/>
            </a:endParaRPr>
          </a:p>
        </p:txBody>
      </p:sp>
      <p:sp>
        <p:nvSpPr>
          <p:cNvPr id="3" name="Line 13"/>
          <p:cNvSpPr>
            <a:spLocks noChangeShapeType="1"/>
          </p:cNvSpPr>
          <p:nvPr/>
        </p:nvSpPr>
        <p:spPr bwMode="auto">
          <a:xfrm flipH="1">
            <a:off x="5167313" y="2492375"/>
            <a:ext cx="12700" cy="2681288"/>
          </a:xfrm>
          <a:prstGeom prst="line">
            <a:avLst/>
          </a:prstGeom>
          <a:noFill/>
          <a:ln w="6350">
            <a:solidFill>
              <a:srgbClr val="096ABF"/>
            </a:solidFill>
            <a:round/>
            <a:headEnd/>
            <a:tailEnd/>
          </a:ln>
        </p:spPr>
        <p:txBody>
          <a:bodyPr wrap="none" anchor="ctr"/>
          <a:lstStyle/>
          <a:p>
            <a:pPr>
              <a:defRPr/>
            </a:pPr>
            <a:endParaRPr lang="en-US"/>
          </a:p>
        </p:txBody>
      </p:sp>
      <p:sp>
        <p:nvSpPr>
          <p:cNvPr id="4" name="Line 13"/>
          <p:cNvSpPr>
            <a:spLocks noChangeShapeType="1"/>
          </p:cNvSpPr>
          <p:nvPr/>
        </p:nvSpPr>
        <p:spPr bwMode="auto">
          <a:xfrm flipH="1">
            <a:off x="6370638" y="2492375"/>
            <a:ext cx="12700" cy="2681288"/>
          </a:xfrm>
          <a:prstGeom prst="line">
            <a:avLst/>
          </a:prstGeom>
          <a:noFill/>
          <a:ln w="6350">
            <a:solidFill>
              <a:srgbClr val="096ABF"/>
            </a:solidFill>
            <a:round/>
            <a:headEnd/>
            <a:tailEnd/>
          </a:ln>
        </p:spPr>
        <p:txBody>
          <a:bodyPr wrap="none" anchor="ctr"/>
          <a:lstStyle/>
          <a:p>
            <a:pPr>
              <a:defRPr/>
            </a:pPr>
            <a:endParaRPr lang="en-US"/>
          </a:p>
        </p:txBody>
      </p:sp>
      <p:pic>
        <p:nvPicPr>
          <p:cNvPr id="15375" name="Picture 2" descr="Project-Based Approaches"/>
          <p:cNvPicPr>
            <a:picLocks noChangeAspect="1" noChangeArrowheads="1"/>
          </p:cNvPicPr>
          <p:nvPr/>
        </p:nvPicPr>
        <p:blipFill>
          <a:blip r:embed="rId5" cstate="print"/>
          <a:srcRect/>
          <a:stretch>
            <a:fillRect/>
          </a:stretch>
        </p:blipFill>
        <p:spPr bwMode="auto">
          <a:xfrm>
            <a:off x="290513" y="873125"/>
            <a:ext cx="785812" cy="528638"/>
          </a:xfrm>
          <a:prstGeom prst="rect">
            <a:avLst/>
          </a:prstGeom>
          <a:noFill/>
          <a:ln w="9525">
            <a:noFill/>
            <a:miter lim="800000"/>
            <a:headEnd/>
            <a:tailEnd/>
          </a:ln>
        </p:spPr>
      </p:pic>
      <p:pic>
        <p:nvPicPr>
          <p:cNvPr id="15376" name="Picture 29" descr="Visual Ranking Tool"/>
          <p:cNvPicPr>
            <a:picLocks noChangeAspect="1" noChangeArrowheads="1"/>
          </p:cNvPicPr>
          <p:nvPr/>
        </p:nvPicPr>
        <p:blipFill>
          <a:blip r:embed="rId6" cstate="print"/>
          <a:srcRect/>
          <a:stretch>
            <a:fillRect/>
          </a:stretch>
        </p:blipFill>
        <p:spPr bwMode="auto">
          <a:xfrm>
            <a:off x="266700" y="5519738"/>
            <a:ext cx="739775" cy="509587"/>
          </a:xfrm>
          <a:prstGeom prst="rect">
            <a:avLst/>
          </a:prstGeom>
          <a:noFill/>
          <a:ln w="9525">
            <a:noFill/>
            <a:miter lim="800000"/>
            <a:headEnd/>
            <a:tailEnd/>
          </a:ln>
        </p:spPr>
      </p:pic>
      <p:pic>
        <p:nvPicPr>
          <p:cNvPr id="15377" name="Picture 31" descr="Seeing Reason Tool"/>
          <p:cNvPicPr>
            <a:picLocks noChangeAspect="1" noChangeArrowheads="1"/>
          </p:cNvPicPr>
          <p:nvPr/>
        </p:nvPicPr>
        <p:blipFill>
          <a:blip r:embed="rId7" cstate="print"/>
          <a:srcRect/>
          <a:stretch>
            <a:fillRect/>
          </a:stretch>
        </p:blipFill>
        <p:spPr bwMode="auto">
          <a:xfrm>
            <a:off x="8162925" y="5534025"/>
            <a:ext cx="738188" cy="496888"/>
          </a:xfrm>
          <a:prstGeom prst="rect">
            <a:avLst/>
          </a:prstGeom>
          <a:noFill/>
          <a:ln w="9525">
            <a:noFill/>
            <a:miter lim="800000"/>
            <a:headEnd/>
            <a:tailEnd/>
          </a:ln>
        </p:spPr>
      </p:pic>
      <p:pic>
        <p:nvPicPr>
          <p:cNvPr id="15378" name="Picture 33" descr="Showing Evidence Tool"/>
          <p:cNvPicPr>
            <a:picLocks noChangeAspect="1" noChangeArrowheads="1"/>
          </p:cNvPicPr>
          <p:nvPr/>
        </p:nvPicPr>
        <p:blipFill>
          <a:blip r:embed="rId8" cstate="print"/>
          <a:srcRect/>
          <a:stretch>
            <a:fillRect/>
          </a:stretch>
        </p:blipFill>
        <p:spPr bwMode="auto">
          <a:xfrm>
            <a:off x="7339013" y="5505450"/>
            <a:ext cx="781050" cy="525463"/>
          </a:xfrm>
          <a:prstGeom prst="rect">
            <a:avLst/>
          </a:prstGeom>
          <a:noFill/>
          <a:ln w="9525">
            <a:noFill/>
            <a:miter lim="800000"/>
            <a:headEnd/>
            <a:tailEnd/>
          </a:ln>
        </p:spPr>
      </p:pic>
      <p:sp>
        <p:nvSpPr>
          <p:cNvPr id="33" name="Rounded Rectangle 32"/>
          <p:cNvSpPr/>
          <p:nvPr/>
        </p:nvSpPr>
        <p:spPr bwMode="auto">
          <a:xfrm>
            <a:off x="1061358" y="5510892"/>
            <a:ext cx="828676" cy="514350"/>
          </a:xfrm>
          <a:prstGeom prst="roundRect">
            <a:avLst/>
          </a:prstGeom>
          <a:blipFill>
            <a:blip r:embed="rId9" cstate="print"/>
            <a:stretch>
              <a:fillRect/>
            </a:stretch>
          </a:blipFill>
          <a:ln w="6350" cap="flat" cmpd="dbl" algn="ctr">
            <a:solidFill>
              <a:schemeClr val="tx1">
                <a:lumMod val="50000"/>
              </a:schemeClr>
            </a:solidFill>
            <a:prstDash val="solid"/>
            <a:round/>
            <a:headEnd type="none" w="med" len="med"/>
            <a:tailEnd type="none" w="med" len="med"/>
          </a:ln>
          <a:effectLst/>
          <a:scene3d>
            <a:camera prst="orthographicFront">
              <a:rot lat="21299999" lon="0" rev="0"/>
            </a:camera>
            <a:lightRig rig="threePt" dir="t"/>
          </a:scene3d>
        </p:spPr>
        <p:txBody>
          <a:bodyPr vert="eaVert" anchor="ctr"/>
          <a:lstStyle/>
          <a:p>
            <a:pPr>
              <a:defRPr/>
            </a:pPr>
            <a:endParaRPr lang="en-US"/>
          </a:p>
        </p:txBody>
      </p:sp>
      <p:sp>
        <p:nvSpPr>
          <p:cNvPr id="36" name="Rounded Rectangle 35"/>
          <p:cNvSpPr/>
          <p:nvPr/>
        </p:nvSpPr>
        <p:spPr bwMode="auto">
          <a:xfrm rot="16200000">
            <a:off x="6858000" y="4594225"/>
            <a:ext cx="304800" cy="86995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lgn="ctr">
              <a:defRPr/>
            </a:pPr>
            <a:r>
              <a:rPr lang="en-US" sz="900" b="1" dirty="0">
                <a:solidFill>
                  <a:srgbClr val="0860A8"/>
                </a:solidFill>
                <a:effectLst/>
                <a:hlinkClick r:id="rId4"/>
              </a:rPr>
              <a:t>Course Overview</a:t>
            </a:r>
            <a:endParaRPr lang="en-US" sz="900" dirty="0"/>
          </a:p>
        </p:txBody>
      </p:sp>
      <p:sp>
        <p:nvSpPr>
          <p:cNvPr id="37" name="Rounded Rectangle 36"/>
          <p:cNvSpPr/>
          <p:nvPr/>
        </p:nvSpPr>
        <p:spPr bwMode="auto">
          <a:xfrm>
            <a:off x="7916863" y="4884738"/>
            <a:ext cx="914400" cy="30480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defRPr/>
            </a:pPr>
            <a:endParaRPr lang="en-US"/>
          </a:p>
        </p:txBody>
      </p:sp>
      <p:sp>
        <p:nvSpPr>
          <p:cNvPr id="40" name="TextBox 39"/>
          <p:cNvSpPr txBox="1"/>
          <p:nvPr/>
        </p:nvSpPr>
        <p:spPr>
          <a:xfrm>
            <a:off x="1327150" y="4840288"/>
            <a:ext cx="1204913" cy="369887"/>
          </a:xfrm>
          <a:prstGeom prst="rect">
            <a:avLst/>
          </a:prstGeom>
          <a:noFill/>
        </p:spPr>
        <p:txBody>
          <a:bodyPr>
            <a:spAutoFit/>
          </a:bodyPr>
          <a:lstStyle/>
          <a:p>
            <a:pPr algn="ctr">
              <a:defRPr/>
            </a:pPr>
            <a:r>
              <a:rPr lang="en-US" sz="900" b="1" dirty="0">
                <a:solidFill>
                  <a:srgbClr val="0860A8"/>
                </a:solidFill>
                <a:effectLst/>
                <a:hlinkClick r:id="rId10"/>
              </a:rPr>
              <a:t>Course Overview</a:t>
            </a:r>
            <a:endParaRPr lang="en-US" sz="900" dirty="0"/>
          </a:p>
        </p:txBody>
      </p:sp>
      <p:sp>
        <p:nvSpPr>
          <p:cNvPr id="44" name="TextBox 43">
            <a:hlinkClick r:id="rId11"/>
          </p:cNvPr>
          <p:cNvSpPr txBox="1"/>
          <p:nvPr/>
        </p:nvSpPr>
        <p:spPr>
          <a:xfrm>
            <a:off x="7751763" y="4848225"/>
            <a:ext cx="1203325" cy="369888"/>
          </a:xfrm>
          <a:prstGeom prst="rect">
            <a:avLst/>
          </a:prstGeom>
          <a:noFill/>
        </p:spPr>
        <p:txBody>
          <a:bodyPr>
            <a:spAutoFit/>
          </a:bodyPr>
          <a:lstStyle/>
          <a:p>
            <a:pPr algn="ctr">
              <a:defRPr/>
            </a:pPr>
            <a:r>
              <a:rPr lang="en-US" sz="900" b="1" dirty="0">
                <a:solidFill>
                  <a:srgbClr val="0860A8"/>
                </a:solidFill>
                <a:effectLst/>
                <a:hlinkClick r:id="rId11"/>
              </a:rPr>
              <a:t>Course Overview</a:t>
            </a:r>
            <a:endParaRPr lang="en-US" sz="900" dirty="0">
              <a:solidFill>
                <a:srgbClr val="0860A8"/>
              </a:solidFill>
            </a:endParaRPr>
          </a:p>
        </p:txBody>
      </p:sp>
      <p:sp>
        <p:nvSpPr>
          <p:cNvPr id="46" name="Rounded Rectangle 45"/>
          <p:cNvSpPr/>
          <p:nvPr/>
        </p:nvSpPr>
        <p:spPr bwMode="auto">
          <a:xfrm rot="16200000">
            <a:off x="3026569" y="4579144"/>
            <a:ext cx="290512" cy="91440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lgn="ctr">
              <a:defRPr/>
            </a:pPr>
            <a:r>
              <a:rPr lang="en-US" sz="900" b="1" dirty="0">
                <a:solidFill>
                  <a:srgbClr val="0860A8"/>
                </a:solidFill>
                <a:effectLst/>
                <a:hlinkClick r:id="rId3"/>
              </a:rPr>
              <a:t>Course Overview</a:t>
            </a:r>
            <a:endParaRPr lang="en-US" sz="900" dirty="0"/>
          </a:p>
        </p:txBody>
      </p:sp>
      <p:sp>
        <p:nvSpPr>
          <p:cNvPr id="47" name="Rounded Rectangle 46"/>
          <p:cNvSpPr/>
          <p:nvPr/>
        </p:nvSpPr>
        <p:spPr bwMode="auto">
          <a:xfrm rot="16200000">
            <a:off x="5603875" y="4572001"/>
            <a:ext cx="288925" cy="914400"/>
          </a:xfrm>
          <a:prstGeom prst="roundRect">
            <a:avLst/>
          </a:prstGeom>
          <a:solidFill>
            <a:srgbClr val="0860A8"/>
          </a:solidFill>
          <a:ln w="38100" cap="flat" cmpd="dbl" algn="ctr">
            <a:solidFill>
              <a:srgbClr val="096FC3"/>
            </a:solidFill>
            <a:prstDash val="solid"/>
            <a:round/>
            <a:headEnd type="none" w="med" len="med"/>
            <a:tailEnd type="none" w="med" len="med"/>
          </a:ln>
          <a:effectLst/>
        </p:spPr>
        <p:txBody>
          <a:bodyPr vert="eaVert" anchor="ctr"/>
          <a:lstStyle/>
          <a:p>
            <a:pPr algn="ctr">
              <a:defRPr/>
            </a:pPr>
            <a:r>
              <a:rPr lang="en-US" sz="900" b="1" dirty="0">
                <a:solidFill>
                  <a:srgbClr val="0860A8"/>
                </a:solidFill>
                <a:effectLst/>
                <a:hlinkClick r:id="rId12"/>
              </a:rPr>
              <a:t>Course Overview</a:t>
            </a:r>
            <a:endParaRPr lang="en-US" sz="900" dirty="0"/>
          </a:p>
        </p:txBody>
      </p:sp>
      <p:sp>
        <p:nvSpPr>
          <p:cNvPr id="48" name="TextBox 47"/>
          <p:cNvSpPr txBox="1"/>
          <p:nvPr/>
        </p:nvSpPr>
        <p:spPr>
          <a:xfrm>
            <a:off x="3817938" y="4826000"/>
            <a:ext cx="1327150" cy="369332"/>
          </a:xfrm>
          <a:prstGeom prst="rect">
            <a:avLst/>
          </a:prstGeom>
          <a:noFill/>
        </p:spPr>
        <p:txBody>
          <a:bodyPr>
            <a:spAutoFit/>
          </a:bodyPr>
          <a:lstStyle/>
          <a:p>
            <a:pPr algn="ctr">
              <a:defRPr/>
            </a:pPr>
            <a:r>
              <a:rPr lang="en-US" sz="900" b="1" dirty="0">
                <a:solidFill>
                  <a:srgbClr val="0860A8"/>
                </a:solidFill>
                <a:effectLst/>
                <a:hlinkClick r:id="rId3"/>
              </a:rPr>
              <a:t>Course </a:t>
            </a:r>
          </a:p>
          <a:p>
            <a:pPr algn="ctr">
              <a:defRPr/>
            </a:pPr>
            <a:r>
              <a:rPr lang="en-US" sz="900" b="1" dirty="0">
                <a:solidFill>
                  <a:srgbClr val="0860A8"/>
                </a:solidFill>
                <a:effectLst/>
                <a:hlinkClick r:id="rId3"/>
              </a:rPr>
              <a:t>Overview</a:t>
            </a:r>
            <a:endParaRPr lang="en-US" sz="900" dirty="0"/>
          </a:p>
        </p:txBody>
      </p:sp>
      <p:sp>
        <p:nvSpPr>
          <p:cNvPr id="51" name="TextBox 50"/>
          <p:cNvSpPr txBox="1"/>
          <p:nvPr/>
        </p:nvSpPr>
        <p:spPr>
          <a:xfrm>
            <a:off x="1887538" y="5500688"/>
            <a:ext cx="5514975" cy="608012"/>
          </a:xfrm>
          <a:prstGeom prst="rect">
            <a:avLst/>
          </a:prstGeom>
          <a:solidFill>
            <a:srgbClr val="0860A8"/>
          </a:solidFill>
        </p:spPr>
        <p:txBody>
          <a:bodyPr>
            <a:spAutoFit/>
          </a:bodyPr>
          <a:lstStyle/>
          <a:p>
            <a:pPr eaLnBrk="1" hangingPunct="1">
              <a:spcBef>
                <a:spcPct val="0"/>
              </a:spcBef>
              <a:defRPr/>
            </a:pPr>
            <a:r>
              <a:rPr lang="en-US" sz="1100" b="1" dirty="0">
                <a:effectLst/>
              </a:rPr>
              <a:t>Intel</a:t>
            </a:r>
            <a:r>
              <a:rPr lang="en-US" sz="1100" b="1" baseline="30000" dirty="0">
                <a:effectLst/>
              </a:rPr>
              <a:t>®</a:t>
            </a:r>
            <a:r>
              <a:rPr lang="en-US" sz="1100" b="1" dirty="0">
                <a:effectLst/>
              </a:rPr>
              <a:t> Education Online Tools and Resources</a:t>
            </a:r>
          </a:p>
          <a:p>
            <a:pPr eaLnBrk="1" hangingPunct="1">
              <a:spcBef>
                <a:spcPct val="0"/>
              </a:spcBef>
              <a:defRPr/>
            </a:pPr>
            <a:r>
              <a:rPr lang="en-US" sz="1050" dirty="0">
                <a:effectLst/>
              </a:rPr>
              <a:t>Help Guide, Assessing Projects, Designing Effective Projects, Thinking Tools…</a:t>
            </a:r>
          </a:p>
          <a:p>
            <a:pPr eaLnBrk="1" hangingPunct="1">
              <a:spcBef>
                <a:spcPct val="0"/>
              </a:spcBef>
              <a:defRPr/>
            </a:pPr>
            <a:r>
              <a:rPr lang="en-US" sz="1200" b="1" u="sng" dirty="0">
                <a:effectLst/>
                <a:hlinkClick r:id="rId13"/>
              </a:rPr>
              <a:t>www.intel.com/teachers</a:t>
            </a:r>
            <a:endParaRPr lang="en-US" dirty="0"/>
          </a:p>
        </p:txBody>
      </p:sp>
      <p:pic>
        <p:nvPicPr>
          <p:cNvPr id="15388" name="Picture 40" descr="C:\Documents and Settings\aelmer\Desktop\Elements\NewFlyer\2010_finalist.tiff"/>
          <p:cNvPicPr>
            <a:picLocks noChangeAspect="1" noChangeArrowheads="1"/>
          </p:cNvPicPr>
          <p:nvPr/>
        </p:nvPicPr>
        <p:blipFill>
          <a:blip r:embed="rId14" cstate="print"/>
          <a:srcRect/>
          <a:stretch>
            <a:fillRect/>
          </a:stretch>
        </p:blipFill>
        <p:spPr bwMode="auto">
          <a:xfrm>
            <a:off x="290513" y="1512888"/>
            <a:ext cx="827087" cy="325437"/>
          </a:xfrm>
          <a:prstGeom prst="rect">
            <a:avLst/>
          </a:prstGeom>
          <a:noFill/>
          <a:ln w="9525">
            <a:noFill/>
            <a:miter lim="800000"/>
            <a:headEnd/>
            <a:tailEnd/>
          </a:ln>
        </p:spPr>
      </p:pic>
      <p:sp>
        <p:nvSpPr>
          <p:cNvPr id="54" name="Line 10"/>
          <p:cNvSpPr>
            <a:spLocks noChangeShapeType="1"/>
          </p:cNvSpPr>
          <p:nvPr/>
        </p:nvSpPr>
        <p:spPr bwMode="auto">
          <a:xfrm>
            <a:off x="1169988" y="1052513"/>
            <a:ext cx="7712075" cy="6350"/>
          </a:xfrm>
          <a:prstGeom prst="line">
            <a:avLst/>
          </a:prstGeom>
          <a:noFill/>
          <a:ln w="9525">
            <a:solidFill>
              <a:srgbClr val="096ABF"/>
            </a:solidFill>
            <a:round/>
            <a:headEnd/>
            <a:tailEnd/>
          </a:ln>
        </p:spPr>
        <p:txBody>
          <a:bodyPr wrap="none" anchor="ctr"/>
          <a:lstStyle/>
          <a:p>
            <a:pPr>
              <a:defRPr/>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xfrm>
            <a:off x="0" y="6270625"/>
            <a:ext cx="6283325" cy="361950"/>
          </a:xfrm>
          <a:noFill/>
        </p:spPr>
        <p:txBody>
          <a:bodyPr/>
          <a:lstStyle/>
          <a:p>
            <a:fld id="{B6D4D4D3-FBBD-4A8E-BBC8-B17B4AFFB020}" type="slidenum">
              <a:rPr lang="en-US" smtClean="0"/>
              <a:pPr/>
              <a:t>7</a:t>
            </a:fld>
            <a:endParaRPr lang="en-US" smtClean="0"/>
          </a:p>
        </p:txBody>
      </p:sp>
      <p:pic>
        <p:nvPicPr>
          <p:cNvPr id="8195" name="Picture 2" descr="backup_slides"/>
          <p:cNvPicPr>
            <a:picLocks noChangeAspect="1" noChangeArrowheads="1"/>
          </p:cNvPicPr>
          <p:nvPr/>
        </p:nvPicPr>
        <p:blipFill>
          <a:blip r:embed="rId2" cstate="print"/>
          <a:srcRect b="12152"/>
          <a:stretch>
            <a:fillRect/>
          </a:stretch>
        </p:blipFill>
        <p:spPr bwMode="auto">
          <a:xfrm>
            <a:off x="0" y="9525"/>
            <a:ext cx="9144000" cy="6024563"/>
          </a:xfrm>
          <a:prstGeom prst="rect">
            <a:avLst/>
          </a:prstGeom>
          <a:noFill/>
          <a:ln w="9525">
            <a:noFill/>
            <a:miter lim="800000"/>
            <a:headEnd/>
            <a:tailEnd/>
          </a:ln>
        </p:spPr>
      </p:pic>
      <p:sp>
        <p:nvSpPr>
          <p:cNvPr id="5" name="Rectangle 3"/>
          <p:cNvSpPr>
            <a:spLocks noChangeArrowheads="1"/>
          </p:cNvSpPr>
          <p:nvPr/>
        </p:nvSpPr>
        <p:spPr bwMode="auto">
          <a:xfrm>
            <a:off x="4448175" y="7299325"/>
            <a:ext cx="184150" cy="304800"/>
          </a:xfrm>
          <a:prstGeom prst="rect">
            <a:avLst/>
          </a:prstGeom>
          <a:noFill/>
          <a:ln w="12700">
            <a:noFill/>
            <a:miter lim="800000"/>
            <a:headEnd/>
            <a:tailEnd/>
          </a:ln>
          <a:effectLst>
            <a:outerShdw dist="107763" dir="2700000" algn="ctr" rotWithShape="0">
              <a:schemeClr val="bg2">
                <a:alpha val="50000"/>
              </a:schemeClr>
            </a:outerShdw>
          </a:effectLst>
        </p:spPr>
        <p:txBody>
          <a:bodyPr wrap="none" anchorCtr="1">
            <a:spAutoFit/>
          </a:bodyPr>
          <a:lstStyle/>
          <a:p>
            <a:pPr algn="ctr">
              <a:defRPr/>
            </a:pPr>
            <a:endParaRPr lang="en-US" baseline="-25000"/>
          </a:p>
        </p:txBody>
      </p:sp>
      <p:sp>
        <p:nvSpPr>
          <p:cNvPr id="6" name="Rectangle 4"/>
          <p:cNvSpPr txBox="1">
            <a:spLocks noChangeArrowheads="1"/>
          </p:cNvSpPr>
          <p:nvPr/>
        </p:nvSpPr>
        <p:spPr>
          <a:xfrm>
            <a:off x="455613" y="273050"/>
            <a:ext cx="8237537" cy="887413"/>
          </a:xfrm>
          <a:prstGeom prst="rect">
            <a:avLst/>
          </a:prstGeom>
        </p:spPr>
        <p:txBody>
          <a:bodyPr/>
          <a:lstStyle/>
          <a:p>
            <a:pPr>
              <a:defRPr/>
            </a:pPr>
            <a:r>
              <a:rPr lang="en-US" sz="2800" b="1" kern="0" dirty="0">
                <a:latin typeface="+mj-lt"/>
                <a:ea typeface="+mj-ea"/>
                <a:cs typeface="+mj-cs"/>
              </a:rPr>
              <a:t>Getting Started Course</a:t>
            </a:r>
          </a:p>
        </p:txBody>
      </p:sp>
      <p:sp>
        <p:nvSpPr>
          <p:cNvPr id="7" name="Rectangle 5"/>
          <p:cNvSpPr txBox="1">
            <a:spLocks noChangeArrowheads="1"/>
          </p:cNvSpPr>
          <p:nvPr/>
        </p:nvSpPr>
        <p:spPr>
          <a:xfrm>
            <a:off x="398463" y="1076325"/>
            <a:ext cx="4740275" cy="4737100"/>
          </a:xfrm>
          <a:prstGeom prst="rect">
            <a:avLst/>
          </a:prstGeom>
        </p:spPr>
        <p:txBody>
          <a:bodyPr/>
          <a:lstStyle/>
          <a:p>
            <a:pPr marL="114300" lvl="1">
              <a:spcBef>
                <a:spcPct val="50000"/>
              </a:spcBef>
              <a:buSzPct val="125000"/>
              <a:buFont typeface="Verdana" pitchFamily="34" charset="0"/>
              <a:buNone/>
              <a:defRPr/>
            </a:pPr>
            <a:r>
              <a:rPr lang="en-US" sz="1800" kern="0" dirty="0">
                <a:latin typeface="+mn-lt"/>
              </a:rPr>
              <a:t>Training for K-12 In Service and Pre Service Teachers with little or no technology experience</a:t>
            </a:r>
          </a:p>
          <a:p>
            <a:pPr marL="114300" lvl="1">
              <a:lnSpc>
                <a:spcPct val="50000"/>
              </a:lnSpc>
              <a:spcBef>
                <a:spcPct val="50000"/>
              </a:spcBef>
              <a:buSzPct val="125000"/>
              <a:buFont typeface="Verdana" pitchFamily="34" charset="0"/>
              <a:buNone/>
              <a:defRPr/>
            </a:pPr>
            <a:endParaRPr lang="en-US" sz="1800" kern="0" dirty="0">
              <a:latin typeface="+mn-lt"/>
            </a:endParaRPr>
          </a:p>
          <a:p>
            <a:pPr marL="114300" lvl="1">
              <a:spcBef>
                <a:spcPct val="50000"/>
              </a:spcBef>
              <a:buSzPct val="125000"/>
              <a:buFont typeface="Verdana" pitchFamily="34" charset="0"/>
              <a:buNone/>
              <a:defRPr/>
            </a:pPr>
            <a:r>
              <a:rPr lang="en-US" sz="1800" kern="0" dirty="0">
                <a:latin typeface="+mn-lt"/>
              </a:rPr>
              <a:t>Focus: Introduction to integrating technology, project-based approaches, and 21</a:t>
            </a:r>
            <a:r>
              <a:rPr lang="en-US" sz="1800" kern="0" baseline="30000" dirty="0">
                <a:latin typeface="+mn-lt"/>
              </a:rPr>
              <a:t>st</a:t>
            </a:r>
            <a:r>
              <a:rPr lang="en-US" sz="1800" kern="0" dirty="0">
                <a:latin typeface="+mn-lt"/>
              </a:rPr>
              <a:t> century learning into the classroom</a:t>
            </a:r>
          </a:p>
          <a:p>
            <a:pPr marL="114300" lvl="1">
              <a:lnSpc>
                <a:spcPct val="50000"/>
              </a:lnSpc>
              <a:spcBef>
                <a:spcPct val="50000"/>
              </a:spcBef>
              <a:buSzPct val="125000"/>
              <a:buFont typeface="Verdana" pitchFamily="34" charset="0"/>
              <a:buNone/>
              <a:defRPr/>
            </a:pPr>
            <a:endParaRPr lang="en-US" sz="1800" kern="0" dirty="0">
              <a:latin typeface="+mn-lt"/>
            </a:endParaRPr>
          </a:p>
          <a:p>
            <a:pPr marL="114300" lvl="1">
              <a:spcBef>
                <a:spcPct val="50000"/>
              </a:spcBef>
              <a:buSzPct val="125000"/>
              <a:buFont typeface="Verdana" pitchFamily="34" charset="0"/>
              <a:buNone/>
              <a:defRPr/>
            </a:pPr>
            <a:r>
              <a:rPr lang="en-US" sz="1800" kern="0" dirty="0">
                <a:latin typeface="+mn-lt"/>
              </a:rPr>
              <a:t>Teacher benefits:</a:t>
            </a:r>
          </a:p>
          <a:p>
            <a:pPr marL="798513" lvl="2" indent="-341313">
              <a:spcBef>
                <a:spcPct val="50000"/>
              </a:spcBef>
              <a:buSzPct val="125000"/>
              <a:buFontTx/>
              <a:buChar char="•"/>
              <a:defRPr/>
            </a:pPr>
            <a:r>
              <a:rPr lang="en-US" sz="1600" kern="0" dirty="0">
                <a:latin typeface="+mn-lt"/>
              </a:rPr>
              <a:t>A fully developed action plan</a:t>
            </a:r>
          </a:p>
          <a:p>
            <a:pPr marL="798513" lvl="2" indent="-341313">
              <a:spcBef>
                <a:spcPct val="50000"/>
              </a:spcBef>
              <a:buSzPct val="125000"/>
              <a:buFontTx/>
              <a:buChar char="•"/>
              <a:defRPr/>
            </a:pPr>
            <a:r>
              <a:rPr lang="en-US" sz="1600" kern="0" dirty="0">
                <a:latin typeface="+mn-lt"/>
              </a:rPr>
              <a:t>New strategies for enhancing teacher productivity </a:t>
            </a:r>
          </a:p>
          <a:p>
            <a:pPr marL="798513" lvl="2" indent="-341313">
              <a:spcBef>
                <a:spcPct val="50000"/>
              </a:spcBef>
              <a:buSzPct val="125000"/>
              <a:buFontTx/>
              <a:buChar char="•"/>
              <a:defRPr/>
            </a:pPr>
            <a:r>
              <a:rPr lang="en-US" sz="1600" kern="0" dirty="0">
                <a:latin typeface="+mn-lt"/>
              </a:rPr>
              <a:t>Additional resources, including a books, articles, Web sites, and colleagues</a:t>
            </a:r>
          </a:p>
          <a:p>
            <a:pPr marL="798513" lvl="2" indent="-341313">
              <a:spcBef>
                <a:spcPct val="20000"/>
              </a:spcBef>
              <a:buSzPct val="125000"/>
              <a:defRPr/>
            </a:pPr>
            <a:endParaRPr lang="en-US" sz="1500" kern="0" dirty="0">
              <a:latin typeface="+mn-lt"/>
            </a:endParaRPr>
          </a:p>
          <a:p>
            <a:pPr marL="798513" lvl="2" indent="-341313">
              <a:spcBef>
                <a:spcPct val="20000"/>
              </a:spcBef>
              <a:buSzPct val="125000"/>
              <a:buFontTx/>
              <a:buChar char="•"/>
              <a:defRPr/>
            </a:pPr>
            <a:endParaRPr lang="en-US" sz="1400" kern="0" dirty="0">
              <a:latin typeface="+mn-lt"/>
            </a:endParaRPr>
          </a:p>
          <a:p>
            <a:pPr marL="114300" lvl="1">
              <a:spcBef>
                <a:spcPct val="40000"/>
              </a:spcBef>
              <a:buSzPct val="125000"/>
              <a:buFont typeface="Times" charset="0"/>
              <a:buChar char="•"/>
              <a:defRPr/>
            </a:pPr>
            <a:endParaRPr lang="en-US" sz="800" kern="0" dirty="0">
              <a:latin typeface="+mn-lt"/>
            </a:endParaRPr>
          </a:p>
          <a:p>
            <a:pPr marL="114300" lvl="1">
              <a:spcBef>
                <a:spcPct val="40000"/>
              </a:spcBef>
              <a:buSzPct val="125000"/>
              <a:buFont typeface="Times" charset="0"/>
              <a:buChar char="•"/>
              <a:defRPr/>
            </a:pPr>
            <a:endParaRPr lang="en-US" sz="1800" kern="0" dirty="0">
              <a:latin typeface="+mn-lt"/>
            </a:endParaRPr>
          </a:p>
          <a:p>
            <a:pPr marL="114300" lvl="1">
              <a:spcBef>
                <a:spcPct val="40000"/>
              </a:spcBef>
              <a:buSzPct val="125000"/>
              <a:buFont typeface="Times" charset="0"/>
              <a:buChar char="•"/>
              <a:defRPr/>
            </a:pPr>
            <a:endParaRPr lang="en-US" sz="1800" kern="0" dirty="0">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Getting Started: Sample activity</a:t>
            </a:r>
          </a:p>
        </p:txBody>
      </p:sp>
      <p:sp>
        <p:nvSpPr>
          <p:cNvPr id="9219" name="Rectangle 5"/>
          <p:cNvSpPr>
            <a:spLocks noGrp="1" noChangeArrowheads="1"/>
          </p:cNvSpPr>
          <p:nvPr>
            <p:ph idx="1"/>
          </p:nvPr>
        </p:nvSpPr>
        <p:spPr>
          <a:xfrm>
            <a:off x="7086600" y="1452563"/>
            <a:ext cx="1997075" cy="4414837"/>
          </a:xfrm>
        </p:spPr>
        <p:txBody>
          <a:bodyPr/>
          <a:lstStyle/>
          <a:p>
            <a:pPr marL="0" indent="0" eaLnBrk="1" hangingPunct="1">
              <a:buFontTx/>
              <a:buNone/>
            </a:pPr>
            <a:r>
              <a:rPr lang="en-US" sz="1800" smtClean="0"/>
              <a:t>Activities:</a:t>
            </a:r>
          </a:p>
          <a:p>
            <a:pPr lvl="2" eaLnBrk="1" hangingPunct="1"/>
            <a:r>
              <a:rPr lang="en-US" smtClean="0"/>
              <a:t>Designed to support teacher productivity</a:t>
            </a:r>
          </a:p>
          <a:p>
            <a:pPr lvl="2" eaLnBrk="1" hangingPunct="1"/>
            <a:r>
              <a:rPr lang="en-US" smtClean="0"/>
              <a:t>Structured so teachers learn by doing</a:t>
            </a:r>
          </a:p>
          <a:p>
            <a:pPr lvl="2" eaLnBrk="1" hangingPunct="1"/>
            <a:r>
              <a:rPr lang="en-US" smtClean="0"/>
              <a:t>Supported with materials that role model how technology can be used with students</a:t>
            </a:r>
          </a:p>
        </p:txBody>
      </p:sp>
      <p:sp>
        <p:nvSpPr>
          <p:cNvPr id="9220" name="Slide Number Placeholder 3"/>
          <p:cNvSpPr>
            <a:spLocks noGrp="1"/>
          </p:cNvSpPr>
          <p:nvPr>
            <p:ph type="sldNum" sz="quarter" idx="10"/>
          </p:nvPr>
        </p:nvSpPr>
        <p:spPr>
          <a:noFill/>
        </p:spPr>
        <p:txBody>
          <a:bodyPr/>
          <a:lstStyle/>
          <a:p>
            <a:fld id="{A65E3214-977E-4E3B-AB61-896D809D32F9}" type="slidenum">
              <a:rPr lang="en-US" smtClean="0"/>
              <a:pPr/>
              <a:t>8</a:t>
            </a:fld>
            <a:endParaRPr lang="en-US" smtClean="0"/>
          </a:p>
        </p:txBody>
      </p:sp>
      <p:pic>
        <p:nvPicPr>
          <p:cNvPr id="9221" name="Picture 4"/>
          <p:cNvPicPr>
            <a:picLocks noChangeAspect="1" noChangeArrowheads="1"/>
          </p:cNvPicPr>
          <p:nvPr/>
        </p:nvPicPr>
        <p:blipFill>
          <a:blip r:embed="rId2" cstate="print"/>
          <a:srcRect/>
          <a:stretch>
            <a:fillRect/>
          </a:stretch>
        </p:blipFill>
        <p:spPr bwMode="auto">
          <a:xfrm>
            <a:off x="68263" y="857250"/>
            <a:ext cx="6942137" cy="501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xfrm>
            <a:off x="0" y="6270625"/>
            <a:ext cx="6283325" cy="361950"/>
          </a:xfrm>
          <a:noFill/>
        </p:spPr>
        <p:txBody>
          <a:bodyPr/>
          <a:lstStyle/>
          <a:p>
            <a:fld id="{819C76B3-3579-4322-9964-261F111A57BD}" type="slidenum">
              <a:rPr lang="en-US" smtClean="0"/>
              <a:pPr/>
              <a:t>9</a:t>
            </a:fld>
            <a:endParaRPr lang="en-US" smtClean="0"/>
          </a:p>
        </p:txBody>
      </p:sp>
      <p:pic>
        <p:nvPicPr>
          <p:cNvPr id="10243" name="Picture 2" descr="kid3"/>
          <p:cNvPicPr>
            <a:picLocks noChangeAspect="1" noChangeArrowheads="1"/>
          </p:cNvPicPr>
          <p:nvPr/>
        </p:nvPicPr>
        <p:blipFill>
          <a:blip r:embed="rId3" cstate="print"/>
          <a:srcRect b="11667"/>
          <a:stretch>
            <a:fillRect/>
          </a:stretch>
        </p:blipFill>
        <p:spPr bwMode="auto">
          <a:xfrm>
            <a:off x="-3175" y="0"/>
            <a:ext cx="9147175" cy="6057900"/>
          </a:xfrm>
          <a:prstGeom prst="rect">
            <a:avLst/>
          </a:prstGeom>
          <a:noFill/>
          <a:ln w="9525">
            <a:noFill/>
            <a:miter lim="800000"/>
            <a:headEnd/>
            <a:tailEnd/>
          </a:ln>
        </p:spPr>
      </p:pic>
      <p:sp>
        <p:nvSpPr>
          <p:cNvPr id="5" name="Rectangle 3"/>
          <p:cNvSpPr txBox="1">
            <a:spLocks noChangeArrowheads="1"/>
          </p:cNvSpPr>
          <p:nvPr/>
        </p:nvSpPr>
        <p:spPr>
          <a:xfrm>
            <a:off x="455613" y="311150"/>
            <a:ext cx="8237537" cy="887413"/>
          </a:xfrm>
          <a:prstGeom prst="rect">
            <a:avLst/>
          </a:prstGeom>
        </p:spPr>
        <p:txBody>
          <a:bodyPr/>
          <a:lstStyle/>
          <a:p>
            <a:pPr>
              <a:defRPr/>
            </a:pPr>
            <a:r>
              <a:rPr lang="en-US" sz="2800" b="1" kern="0" dirty="0">
                <a:latin typeface="+mj-lt"/>
                <a:ea typeface="+mj-ea"/>
                <a:cs typeface="+mj-cs"/>
              </a:rPr>
              <a:t>Skills for Success Course</a:t>
            </a:r>
          </a:p>
        </p:txBody>
      </p:sp>
      <p:sp>
        <p:nvSpPr>
          <p:cNvPr id="6" name="Rectangle 4"/>
          <p:cNvSpPr txBox="1">
            <a:spLocks noChangeArrowheads="1"/>
          </p:cNvSpPr>
          <p:nvPr/>
        </p:nvSpPr>
        <p:spPr>
          <a:xfrm>
            <a:off x="142875" y="1090613"/>
            <a:ext cx="4856163" cy="4737100"/>
          </a:xfrm>
          <a:prstGeom prst="rect">
            <a:avLst/>
          </a:prstGeom>
        </p:spPr>
        <p:txBody>
          <a:bodyPr/>
          <a:lstStyle/>
          <a:p>
            <a:pPr marL="346075" lvl="1">
              <a:spcBef>
                <a:spcPct val="40000"/>
              </a:spcBef>
              <a:buSzPct val="125000"/>
              <a:buFont typeface="Verdana" pitchFamily="34" charset="0"/>
              <a:buNone/>
              <a:defRPr/>
            </a:pPr>
            <a:r>
              <a:rPr lang="en-US" sz="1800" kern="0">
                <a:latin typeface="+mn-lt"/>
              </a:rPr>
              <a:t>Training for Computer Teachers in a computer lab environment</a:t>
            </a:r>
          </a:p>
          <a:p>
            <a:pPr marL="346075" lvl="1">
              <a:lnSpc>
                <a:spcPct val="50000"/>
              </a:lnSpc>
              <a:spcBef>
                <a:spcPct val="50000"/>
              </a:spcBef>
              <a:buSzPct val="125000"/>
              <a:buFont typeface="Times" charset="0"/>
              <a:buChar char="•"/>
              <a:defRPr/>
            </a:pPr>
            <a:endParaRPr lang="en-US" sz="1800" kern="0">
              <a:latin typeface="+mn-lt"/>
            </a:endParaRPr>
          </a:p>
          <a:p>
            <a:pPr marL="346075" lvl="1">
              <a:spcBef>
                <a:spcPct val="40000"/>
              </a:spcBef>
              <a:buSzPct val="125000"/>
              <a:buFont typeface="Verdana" pitchFamily="34" charset="0"/>
              <a:buNone/>
              <a:defRPr/>
            </a:pPr>
            <a:r>
              <a:rPr lang="en-US" sz="1800" kern="0">
                <a:latin typeface="+mn-lt"/>
              </a:rPr>
              <a:t>Focus: Training on a student curriculum that develops 21</a:t>
            </a:r>
            <a:r>
              <a:rPr lang="en-US" sz="1800" kern="0" baseline="30000">
                <a:latin typeface="+mn-lt"/>
              </a:rPr>
              <a:t>st</a:t>
            </a:r>
            <a:r>
              <a:rPr lang="en-US" sz="1800" kern="0">
                <a:latin typeface="+mn-lt"/>
              </a:rPr>
              <a:t> century learning</a:t>
            </a:r>
          </a:p>
          <a:p>
            <a:pPr marL="346075" lvl="1">
              <a:lnSpc>
                <a:spcPct val="50000"/>
              </a:lnSpc>
              <a:spcBef>
                <a:spcPct val="50000"/>
              </a:spcBef>
              <a:buSzPct val="125000"/>
              <a:buFont typeface="Verdana" pitchFamily="34" charset="0"/>
              <a:buNone/>
              <a:defRPr/>
            </a:pPr>
            <a:endParaRPr lang="en-US" sz="1800" kern="0">
              <a:latin typeface="+mn-lt"/>
            </a:endParaRPr>
          </a:p>
          <a:p>
            <a:pPr marL="346075" lvl="1">
              <a:spcBef>
                <a:spcPct val="40000"/>
              </a:spcBef>
              <a:buSzPct val="125000"/>
              <a:buFont typeface="Verdana" pitchFamily="34" charset="0"/>
              <a:buNone/>
              <a:defRPr/>
            </a:pPr>
            <a:r>
              <a:rPr lang="en-US" sz="1800" kern="0">
                <a:latin typeface="+mn-lt"/>
              </a:rPr>
              <a:t>Teacher benefits:</a:t>
            </a:r>
          </a:p>
          <a:p>
            <a:pPr marL="784225" lvl="2" indent="-323850">
              <a:spcBef>
                <a:spcPct val="20000"/>
              </a:spcBef>
              <a:buSzPct val="125000"/>
              <a:buFontTx/>
              <a:buChar char="•"/>
              <a:defRPr/>
            </a:pPr>
            <a:r>
              <a:rPr lang="en-US" sz="1600" kern="0">
                <a:latin typeface="+mn-lt"/>
              </a:rPr>
              <a:t>A fully developed student curriculum</a:t>
            </a:r>
          </a:p>
          <a:p>
            <a:pPr marL="784225" lvl="2" indent="-323850">
              <a:spcBef>
                <a:spcPct val="20000"/>
              </a:spcBef>
              <a:buSzPct val="125000"/>
              <a:buFontTx/>
              <a:buChar char="•"/>
              <a:defRPr/>
            </a:pPr>
            <a:r>
              <a:rPr lang="en-US" sz="1600" kern="0">
                <a:latin typeface="+mn-lt"/>
              </a:rPr>
              <a:t>New strategies for developing a                           21</a:t>
            </a:r>
            <a:r>
              <a:rPr lang="en-US" sz="1600" kern="0" baseline="30000">
                <a:latin typeface="+mn-lt"/>
              </a:rPr>
              <a:t>st</a:t>
            </a:r>
            <a:r>
              <a:rPr lang="en-US" sz="1600" kern="0">
                <a:latin typeface="+mn-lt"/>
              </a:rPr>
              <a:t> century learning environment 	</a:t>
            </a:r>
          </a:p>
          <a:p>
            <a:pPr marL="784225" lvl="2" indent="-323850">
              <a:spcBef>
                <a:spcPct val="20000"/>
              </a:spcBef>
              <a:buSzPct val="125000"/>
              <a:buFontTx/>
              <a:buChar char="•"/>
              <a:defRPr/>
            </a:pPr>
            <a:r>
              <a:rPr lang="en-US" sz="1600" kern="0">
                <a:latin typeface="+mn-lt"/>
              </a:rPr>
              <a:t>Local community and work-themed activities </a:t>
            </a:r>
          </a:p>
          <a:p>
            <a:pPr marL="784225" lvl="2" indent="-323850">
              <a:spcBef>
                <a:spcPct val="20000"/>
              </a:spcBef>
              <a:buSzPct val="125000"/>
              <a:buFontTx/>
              <a:buChar char="•"/>
              <a:defRPr/>
            </a:pPr>
            <a:endParaRPr lang="en-US" sz="1600" kern="0">
              <a:latin typeface="+mn-lt"/>
            </a:endParaRPr>
          </a:p>
          <a:p>
            <a:pPr marL="784225" lvl="2" indent="-323850">
              <a:spcBef>
                <a:spcPct val="20000"/>
              </a:spcBef>
              <a:buSzPct val="125000"/>
              <a:buFontTx/>
              <a:buChar char="•"/>
              <a:defRPr/>
            </a:pPr>
            <a:endParaRPr lang="en-US" sz="1600" kern="0">
              <a:latin typeface="+mn-lt"/>
            </a:endParaRPr>
          </a:p>
          <a:p>
            <a:pPr marL="346075" lvl="1">
              <a:spcBef>
                <a:spcPct val="40000"/>
              </a:spcBef>
              <a:buSzPct val="125000"/>
              <a:buFont typeface="Times" charset="0"/>
              <a:buChar char="•"/>
              <a:defRPr/>
            </a:pPr>
            <a:endParaRPr lang="en-US" sz="800" kern="0">
              <a:latin typeface="+mn-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ducation_PPT_Template_BLUE">
  <a:themeElements>
    <a:clrScheme name="Custom 10">
      <a:dk1>
        <a:srgbClr val="F5E647"/>
      </a:dk1>
      <a:lt1>
        <a:srgbClr val="FFFFFF"/>
      </a:lt1>
      <a:dk2>
        <a:srgbClr val="0C2E86"/>
      </a:dk2>
      <a:lt2>
        <a:srgbClr val="FF5C00"/>
      </a:lt2>
      <a:accent1>
        <a:srgbClr val="A6CAE1"/>
      </a:accent1>
      <a:accent2>
        <a:srgbClr val="567EB9"/>
      </a:accent2>
      <a:accent3>
        <a:srgbClr val="AAADC3"/>
      </a:accent3>
      <a:accent4>
        <a:srgbClr val="DADADA"/>
      </a:accent4>
      <a:accent5>
        <a:srgbClr val="D0E1EE"/>
      </a:accent5>
      <a:accent6>
        <a:srgbClr val="4D72A7"/>
      </a:accent6>
      <a:hlink>
        <a:srgbClr val="FFFFFF"/>
      </a:hlink>
      <a:folHlink>
        <a:srgbClr val="AFCCE2"/>
      </a:folHlink>
    </a:clrScheme>
    <a:fontScheme name="Education_PPT_Template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ducation_PPT_Template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Education_PPT_Template_BLUE 2">
        <a:dk1>
          <a:srgbClr val="0860A8"/>
        </a:dk1>
        <a:lt1>
          <a:srgbClr val="FFFFFF"/>
        </a:lt1>
        <a:dk2>
          <a:srgbClr val="F5E647"/>
        </a:dk2>
        <a:lt2>
          <a:srgbClr val="FF5C00"/>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Education_PPT_Template_BLUE 3">
        <a:dk1>
          <a:srgbClr val="F5E647"/>
        </a:dk1>
        <a:lt1>
          <a:srgbClr val="FFFFFF"/>
        </a:lt1>
        <a:dk2>
          <a:srgbClr val="0C2E86"/>
        </a:dk2>
        <a:lt2>
          <a:srgbClr val="FF5C00"/>
        </a:lt2>
        <a:accent1>
          <a:srgbClr val="A6CAE1"/>
        </a:accent1>
        <a:accent2>
          <a:srgbClr val="567EB9"/>
        </a:accent2>
        <a:accent3>
          <a:srgbClr val="AAADC3"/>
        </a:accent3>
        <a:accent4>
          <a:srgbClr val="DADADA"/>
        </a:accent4>
        <a:accent5>
          <a:srgbClr val="D0E1EE"/>
        </a:accent5>
        <a:accent6>
          <a:srgbClr val="4D72A7"/>
        </a:accent6>
        <a:hlink>
          <a:srgbClr val="F5E647"/>
        </a:hlink>
        <a:folHlink>
          <a:srgbClr val="AA014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EDU_Overview_12.27.09 Part A</Template>
  <TotalTime>44</TotalTime>
  <Words>2560</Words>
  <Application>Microsoft Office PowerPoint</Application>
  <PresentationFormat>On-screen Show (4:3)</PresentationFormat>
  <Paragraphs>354</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Education_PPT_Template_BLUE</vt:lpstr>
      <vt:lpstr>Empowering Today’s Education to Inspire Tomorrow’s Innovation </vt:lpstr>
      <vt:lpstr>Slide 2</vt:lpstr>
      <vt:lpstr>Slide 3</vt:lpstr>
      <vt:lpstr>Slide 4</vt:lpstr>
      <vt:lpstr>Slide 5</vt:lpstr>
      <vt:lpstr>Intel® Teach Program Portfolio</vt:lpstr>
      <vt:lpstr>Slide 7</vt:lpstr>
      <vt:lpstr>Getting Started: Sample activity</vt:lpstr>
      <vt:lpstr>Slide 9</vt:lpstr>
      <vt:lpstr>Slide 10</vt:lpstr>
      <vt:lpstr>Skills for Success: Sample</vt:lpstr>
      <vt:lpstr>Slide 12</vt:lpstr>
      <vt:lpstr>Essentials:  Sample Unit Plan for Teacher</vt:lpstr>
      <vt:lpstr>Student Assessment Tools for Teachers</vt:lpstr>
      <vt:lpstr>Slide 15</vt:lpstr>
      <vt:lpstr>Slide 16</vt:lpstr>
      <vt:lpstr>Slide 17</vt:lpstr>
      <vt:lpstr>Slide 18</vt:lpstr>
      <vt:lpstr>Intel® Teach Elements </vt:lpstr>
      <vt:lpstr>Intel® Teach Elements: Assessment in 21st Century Classrooms</vt:lpstr>
      <vt:lpstr>Intel® Teach Elements: Project-Based Approaches</vt:lpstr>
      <vt:lpstr>Slide 22</vt:lpstr>
      <vt:lpstr>Education Content - Online Tools / Teacher Workspace   </vt:lpstr>
      <vt:lpstr>Education Content - Teacher Resources for 21st Century Skills</vt:lpstr>
      <vt:lpstr>Education Content - Online Professional Development Courses     </vt:lpstr>
      <vt:lpstr>Slide 26</vt:lpstr>
      <vt:lpstr>Slide 27</vt:lpstr>
      <vt:lpstr>A Leading Corporate  Citizen</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Today’s Education to Inspire Tomorrow’s Innovation </dc:title>
  <dc:creator>Alison Elmer</dc:creator>
  <cp:lastModifiedBy>Alison Elmer</cp:lastModifiedBy>
  <cp:revision>3</cp:revision>
  <dcterms:created xsi:type="dcterms:W3CDTF">2010-05-07T19:09:50Z</dcterms:created>
  <dcterms:modified xsi:type="dcterms:W3CDTF">2010-05-07T19:55:52Z</dcterms:modified>
</cp:coreProperties>
</file>