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302" r:id="rId2"/>
    <p:sldId id="298" r:id="rId3"/>
    <p:sldId id="304" r:id="rId4"/>
    <p:sldId id="303" r:id="rId5"/>
    <p:sldId id="299" r:id="rId6"/>
    <p:sldId id="295" r:id="rId7"/>
    <p:sldId id="301" r:id="rId8"/>
    <p:sldId id="305" r:id="rId9"/>
    <p:sldId id="297" r:id="rId10"/>
  </p:sldIdLst>
  <p:sldSz cx="9144000" cy="6858000" type="screen4x3"/>
  <p:notesSz cx="6858000" cy="9107488"/>
  <p:defaultTextStyle>
    <a:defPPr>
      <a:defRPr lang="en-US"/>
    </a:defPPr>
    <a:lvl1pPr algn="ctr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FF"/>
    <a:srgbClr val="000099"/>
    <a:srgbClr val="0860A8"/>
    <a:srgbClr val="0158B7"/>
    <a:srgbClr val="220082"/>
    <a:srgbClr val="FF3300"/>
    <a:srgbClr val="339966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51" autoAdjust="0"/>
    <p:restoredTop sz="94660"/>
  </p:normalViewPr>
  <p:slideViewPr>
    <p:cSldViewPr>
      <p:cViewPr>
        <p:scale>
          <a:sx n="60" d="100"/>
          <a:sy n="60" d="100"/>
        </p:scale>
        <p:origin x="12" y="-336"/>
      </p:cViewPr>
      <p:guideLst>
        <p:guide orient="horz" pos="960"/>
        <p:guide pos="52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262"/>
    </p:cViewPr>
  </p:sorterViewPr>
  <p:gridSpacing cx="468172800" cy="468172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36875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20" tIns="45560" rIns="91120" bIns="45560" numCol="1" anchor="t" anchorCtr="0" compatLnSpc="1">
            <a:prstTxWarp prst="textNoShape">
              <a:avLst/>
            </a:prstTxWarp>
          </a:bodyPr>
          <a:lstStyle>
            <a:lvl1pPr algn="l" defTabSz="911225">
              <a:defRPr sz="11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14775" y="0"/>
            <a:ext cx="2936875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20" tIns="45560" rIns="91120" bIns="45560" numCol="1" anchor="t" anchorCtr="0" compatLnSpc="1">
            <a:prstTxWarp prst="textNoShape">
              <a:avLst/>
            </a:prstTxWarp>
          </a:bodyPr>
          <a:lstStyle>
            <a:lvl1pPr algn="r" defTabSz="911225">
              <a:defRPr sz="11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50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36000"/>
            <a:ext cx="2936875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20" tIns="45560" rIns="91120" bIns="45560" numCol="1" anchor="b" anchorCtr="0" compatLnSpc="1">
            <a:prstTxWarp prst="textNoShape">
              <a:avLst/>
            </a:prstTxWarp>
          </a:bodyPr>
          <a:lstStyle>
            <a:lvl1pPr algn="l" defTabSz="911225">
              <a:defRPr sz="11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50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14775" y="8636000"/>
            <a:ext cx="2936875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20" tIns="45560" rIns="91120" bIns="45560" numCol="1" anchor="b" anchorCtr="0" compatLnSpc="1">
            <a:prstTxWarp prst="textNoShape">
              <a:avLst/>
            </a:prstTxWarp>
          </a:bodyPr>
          <a:lstStyle>
            <a:lvl1pPr algn="r" defTabSz="911225">
              <a:defRPr sz="1100">
                <a:latin typeface="Arial" charset="0"/>
              </a:defRPr>
            </a:lvl1pPr>
          </a:lstStyle>
          <a:p>
            <a:pPr>
              <a:defRPr/>
            </a:pPr>
            <a:fld id="{09354CA9-515F-4A29-A989-A4FDF1FCCE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36875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20" tIns="45560" rIns="91120" bIns="45560" numCol="1" anchor="t" anchorCtr="0" compatLnSpc="1">
            <a:prstTxWarp prst="textNoShape">
              <a:avLst/>
            </a:prstTxWarp>
          </a:bodyPr>
          <a:lstStyle>
            <a:lvl1pPr algn="l" defTabSz="911225">
              <a:defRPr sz="11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14775" y="0"/>
            <a:ext cx="2936875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20" tIns="45560" rIns="91120" bIns="45560" numCol="1" anchor="t" anchorCtr="0" compatLnSpc="1">
            <a:prstTxWarp prst="textNoShape">
              <a:avLst/>
            </a:prstTxWarp>
          </a:bodyPr>
          <a:lstStyle>
            <a:lvl1pPr algn="r" defTabSz="911225">
              <a:defRPr sz="11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8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33475" y="687388"/>
            <a:ext cx="4586288" cy="34401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356100"/>
            <a:ext cx="5043488" cy="405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20" tIns="45560" rIns="91120" bIns="4556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36000"/>
            <a:ext cx="2936875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20" tIns="45560" rIns="91120" bIns="45560" numCol="1" anchor="b" anchorCtr="0" compatLnSpc="1">
            <a:prstTxWarp prst="textNoShape">
              <a:avLst/>
            </a:prstTxWarp>
          </a:bodyPr>
          <a:lstStyle>
            <a:lvl1pPr algn="l" defTabSz="911225">
              <a:defRPr sz="11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86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14775" y="8636000"/>
            <a:ext cx="2936875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20" tIns="45560" rIns="91120" bIns="45560" numCol="1" anchor="b" anchorCtr="0" compatLnSpc="1">
            <a:prstTxWarp prst="textNoShape">
              <a:avLst/>
            </a:prstTxWarp>
          </a:bodyPr>
          <a:lstStyle>
            <a:lvl1pPr algn="r" defTabSz="911225">
              <a:defRPr sz="1100">
                <a:latin typeface="Arial" charset="0"/>
              </a:defRPr>
            </a:lvl1pPr>
          </a:lstStyle>
          <a:p>
            <a:pPr>
              <a:defRPr/>
            </a:pPr>
            <a:fld id="{B9181C28-D460-478D-8671-4A0A91587F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sz="4000">
                <a:latin typeface="Verdan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sz="2800">
                <a:latin typeface="Verdana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F0163D-4819-4C71-B5D7-826AB9FD36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000">
                <a:latin typeface="Verdan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Verdana" pitchFamily="34" charset="0"/>
              </a:defRPr>
            </a:lvl1pPr>
            <a:lvl2pPr>
              <a:defRPr>
                <a:latin typeface="Verdana" pitchFamily="34" charset="0"/>
              </a:defRPr>
            </a:lvl2pPr>
            <a:lvl3pPr>
              <a:defRPr>
                <a:latin typeface="Verdana" pitchFamily="34" charset="0"/>
              </a:defRPr>
            </a:lvl3pPr>
            <a:lvl4pPr>
              <a:defRPr>
                <a:latin typeface="Verdana" pitchFamily="34" charset="0"/>
              </a:defRPr>
            </a:lvl4pPr>
            <a:lvl5pPr>
              <a:defRPr>
                <a:latin typeface="Verdana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C2ED6E-E6E3-4D75-A537-4008333F6EF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3600" b="1" cap="all">
                <a:latin typeface="Verdan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latin typeface="Verdana" pitchFamily="34" charset="0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9B0E94-11D9-4CD7-930B-D98BCE01E6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000">
                <a:latin typeface="Verdan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>
                <a:latin typeface="Verdana" pitchFamily="34" charset="0"/>
              </a:defRPr>
            </a:lvl1pPr>
            <a:lvl2pPr>
              <a:defRPr sz="2400">
                <a:latin typeface="Verdana" pitchFamily="34" charset="0"/>
              </a:defRPr>
            </a:lvl2pPr>
            <a:lvl3pPr>
              <a:defRPr sz="2000">
                <a:latin typeface="Verdana" pitchFamily="34" charset="0"/>
              </a:defRPr>
            </a:lvl3pPr>
            <a:lvl4pPr>
              <a:defRPr sz="1800">
                <a:latin typeface="Verdana" pitchFamily="34" charset="0"/>
              </a:defRPr>
            </a:lvl4pPr>
            <a:lvl5pPr>
              <a:defRPr sz="1800">
                <a:latin typeface="Verdan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>
                <a:latin typeface="Verdana" pitchFamily="34" charset="0"/>
              </a:defRPr>
            </a:lvl1pPr>
            <a:lvl2pPr>
              <a:defRPr sz="2400">
                <a:latin typeface="Verdana" pitchFamily="34" charset="0"/>
              </a:defRPr>
            </a:lvl2pPr>
            <a:lvl3pPr>
              <a:defRPr sz="2000">
                <a:latin typeface="Verdana" pitchFamily="34" charset="0"/>
              </a:defRPr>
            </a:lvl3pPr>
            <a:lvl4pPr>
              <a:defRPr sz="1800">
                <a:latin typeface="Verdana" pitchFamily="34" charset="0"/>
              </a:defRPr>
            </a:lvl4pPr>
            <a:lvl5pPr>
              <a:defRPr sz="1800">
                <a:latin typeface="Verdan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3F0D1F-1B18-406D-A405-6CD9040112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600" b="1">
                <a:latin typeface="Verdana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000">
                <a:latin typeface="Verdana" pitchFamily="34" charset="0"/>
              </a:defRPr>
            </a:lvl1pPr>
            <a:lvl2pPr>
              <a:defRPr sz="1800">
                <a:latin typeface="Verdana" pitchFamily="34" charset="0"/>
              </a:defRPr>
            </a:lvl2pPr>
            <a:lvl3pPr>
              <a:defRPr sz="1600">
                <a:latin typeface="Verdana" pitchFamily="34" charset="0"/>
              </a:defRPr>
            </a:lvl3pPr>
            <a:lvl4pPr>
              <a:defRPr sz="1400">
                <a:latin typeface="Verdana" pitchFamily="34" charset="0"/>
              </a:defRPr>
            </a:lvl4pPr>
            <a:lvl5pPr>
              <a:defRPr sz="1400">
                <a:latin typeface="Verdana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1600" b="1">
                <a:latin typeface="Verdana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000">
                <a:latin typeface="Verdana" pitchFamily="34" charset="0"/>
              </a:defRPr>
            </a:lvl1pPr>
            <a:lvl2pPr>
              <a:defRPr sz="1800">
                <a:latin typeface="Verdana" pitchFamily="34" charset="0"/>
              </a:defRPr>
            </a:lvl2pPr>
            <a:lvl3pPr>
              <a:defRPr sz="1600">
                <a:latin typeface="Verdana" pitchFamily="34" charset="0"/>
              </a:defRPr>
            </a:lvl3pPr>
            <a:lvl4pPr>
              <a:defRPr sz="1400">
                <a:latin typeface="Verdana" pitchFamily="34" charset="0"/>
              </a:defRPr>
            </a:lvl4pPr>
            <a:lvl5pPr>
              <a:defRPr sz="1400">
                <a:latin typeface="Verdana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62C744-347D-4FDA-BB1A-05EEA652B1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>
            <a:lvl1pPr>
              <a:defRPr sz="4000">
                <a:latin typeface="Verdan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>
                <a:latin typeface="Verdana" pitchFamily="34" charset="0"/>
              </a:defRPr>
            </a:lvl1pPr>
            <a:lvl2pPr>
              <a:defRPr sz="2400">
                <a:latin typeface="Verdana" pitchFamily="34" charset="0"/>
              </a:defRPr>
            </a:lvl2pPr>
            <a:lvl3pPr>
              <a:defRPr sz="2000">
                <a:latin typeface="Verdana" pitchFamily="34" charset="0"/>
              </a:defRPr>
            </a:lvl3pPr>
            <a:lvl4pPr>
              <a:defRPr sz="1800">
                <a:latin typeface="Verdana" pitchFamily="34" charset="0"/>
              </a:defRPr>
            </a:lvl4pPr>
            <a:lvl5pPr>
              <a:defRPr sz="1800">
                <a:latin typeface="Verdana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>
                <a:latin typeface="Verdana" pitchFamily="34" charset="0"/>
              </a:defRPr>
            </a:lvl1pPr>
            <a:lvl2pPr>
              <a:defRPr sz="2400">
                <a:latin typeface="Verdana" pitchFamily="34" charset="0"/>
              </a:defRPr>
            </a:lvl2pPr>
            <a:lvl3pPr>
              <a:defRPr sz="2000">
                <a:latin typeface="Verdana" pitchFamily="34" charset="0"/>
              </a:defRPr>
            </a:lvl3pPr>
            <a:lvl4pPr>
              <a:defRPr sz="1800">
                <a:latin typeface="Verdana" pitchFamily="34" charset="0"/>
              </a:defRPr>
            </a:lvl4pPr>
            <a:lvl5pPr>
              <a:defRPr sz="1800">
                <a:latin typeface="Verdana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7E1688-29D2-45C4-BE92-C5ED14B2E2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248400"/>
            <a:ext cx="1600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fld id="{5ADCAD70-181E-4BE3-BD6F-05B2E344768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8" name="TextBox 7"/>
          <p:cNvSpPr txBox="1"/>
          <p:nvPr userDrawn="1"/>
        </p:nvSpPr>
        <p:spPr>
          <a:xfrm>
            <a:off x="2743200" y="6259513"/>
            <a:ext cx="411480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800" dirty="0">
                <a:solidFill>
                  <a:srgbClr val="0860A8"/>
                </a:solidFill>
                <a:latin typeface="Neo Sans Intel Medium" pitchFamily="34" charset="0"/>
              </a:rPr>
              <a:t>Intel ISEF 2011 – Educator Academy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1" r:id="rId1"/>
    <p:sldLayoutId id="2147483820" r:id="rId2"/>
    <p:sldLayoutId id="2147483822" r:id="rId3"/>
    <p:sldLayoutId id="2147483823" r:id="rId4"/>
    <p:sldLayoutId id="2147483824" r:id="rId5"/>
    <p:sldLayoutId id="2147483825" r:id="rId6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000099"/>
          </a:solidFill>
          <a:latin typeface="Verdana" pitchFamily="34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000099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000099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000099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000099"/>
          </a:solidFill>
          <a:latin typeface="Verdana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99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99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99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000099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accent2"/>
          </a:solidFill>
          <a:latin typeface="Verdana" pitchFamily="34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Verdana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000099"/>
          </a:solidFill>
          <a:latin typeface="Verdana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accent2"/>
          </a:solidFill>
          <a:latin typeface="Verdana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Verdana" pitchFamily="34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8" descr="Picture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DCA1870F-D91E-4C35-A97E-236293797786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7172" name="Freeform 28"/>
          <p:cNvSpPr>
            <a:spLocks/>
          </p:cNvSpPr>
          <p:nvPr/>
        </p:nvSpPr>
        <p:spPr bwMode="auto">
          <a:xfrm>
            <a:off x="5029200" y="0"/>
            <a:ext cx="4114800" cy="6858000"/>
          </a:xfrm>
          <a:custGeom>
            <a:avLst/>
            <a:gdLst>
              <a:gd name="T0" fmla="*/ 0 w 10000"/>
              <a:gd name="T1" fmla="*/ 0 h 6667"/>
              <a:gd name="T2" fmla="*/ 0 w 10000"/>
              <a:gd name="T3" fmla="*/ 2147483647 h 6667"/>
              <a:gd name="T4" fmla="*/ 0 w 10000"/>
              <a:gd name="T5" fmla="*/ 2147483647 h 6667"/>
              <a:gd name="T6" fmla="*/ 0 w 10000"/>
              <a:gd name="T7" fmla="*/ 2147483647 h 6667"/>
              <a:gd name="T8" fmla="*/ 2147483647 w 10000"/>
              <a:gd name="T9" fmla="*/ 2147483647 h 6667"/>
              <a:gd name="T10" fmla="*/ 2147483647 w 10000"/>
              <a:gd name="T11" fmla="*/ 0 h 6667"/>
              <a:gd name="T12" fmla="*/ 0 w 10000"/>
              <a:gd name="T13" fmla="*/ 0 h 666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0000"/>
              <a:gd name="T22" fmla="*/ 0 h 6667"/>
              <a:gd name="T23" fmla="*/ 10000 w 10000"/>
              <a:gd name="T24" fmla="*/ 6667 h 666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0000" h="6667">
                <a:moveTo>
                  <a:pt x="0" y="0"/>
                </a:moveTo>
                <a:lnTo>
                  <a:pt x="0" y="4135"/>
                </a:lnTo>
                <a:cubicBezTo>
                  <a:pt x="0" y="5535"/>
                  <a:pt x="4470" y="6667"/>
                  <a:pt x="10000" y="6667"/>
                </a:cubicBezTo>
                <a:lnTo>
                  <a:pt x="10000" y="0"/>
                </a:lnTo>
                <a:lnTo>
                  <a:pt x="0" y="0"/>
                </a:lnTo>
                <a:close/>
              </a:path>
            </a:pathLst>
          </a:custGeom>
          <a:solidFill>
            <a:srgbClr val="0860A8">
              <a:alpha val="70195"/>
            </a:srgbClr>
          </a:solidFill>
          <a:ln w="38100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173" name="Text Box 3"/>
          <p:cNvSpPr txBox="1">
            <a:spLocks noChangeArrowheads="1"/>
          </p:cNvSpPr>
          <p:nvPr/>
        </p:nvSpPr>
        <p:spPr bwMode="auto">
          <a:xfrm>
            <a:off x="4010025" y="6483350"/>
            <a:ext cx="1123950" cy="244475"/>
          </a:xfrm>
          <a:prstGeom prst="rect">
            <a:avLst/>
          </a:prstGeom>
          <a:noFill/>
          <a:ln w="5080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000">
                <a:solidFill>
                  <a:schemeClr val="bg1"/>
                </a:solidFill>
                <a:cs typeface="Arial" pitchFamily="34" charset="0"/>
              </a:rPr>
              <a:t>Intel Confidential</a:t>
            </a:r>
            <a:endParaRPr lang="en-US" sz="100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0" y="6273800"/>
            <a:ext cx="396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A74FFE4F-2550-4CD3-ACBB-7F67C2D115C8}" type="slidenum">
              <a:rPr lang="en-US" sz="1000">
                <a:solidFill>
                  <a:schemeClr val="bg1"/>
                </a:solidFill>
                <a:cs typeface="Arial" pitchFamily="34" charset="0"/>
              </a:rPr>
              <a:pPr algn="r"/>
              <a:t>1</a:t>
            </a:fld>
            <a:endParaRPr lang="en-US" sz="100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0" y="6273800"/>
            <a:ext cx="396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53DD448-53AE-4C48-B61C-5E0D7D0D12B2}" type="slidenum">
              <a:rPr lang="en-US" sz="1000">
                <a:solidFill>
                  <a:schemeClr val="bg1"/>
                </a:solidFill>
                <a:cs typeface="Arial" pitchFamily="34" charset="0"/>
              </a:rPr>
              <a:pPr algn="r"/>
              <a:t>1</a:t>
            </a:fld>
            <a:endParaRPr lang="en-US" sz="1000">
              <a:solidFill>
                <a:schemeClr val="bg1"/>
              </a:solidFill>
              <a:cs typeface="Arial" pitchFamily="34" charset="0"/>
            </a:endParaRPr>
          </a:p>
        </p:txBody>
      </p:sp>
      <p:pic>
        <p:nvPicPr>
          <p:cNvPr id="7176" name="Picture 11" descr="intel_rgb_100-lg"/>
          <p:cNvPicPr>
            <a:picLocks noChangeAspect="1" noChangeArrowheads="1"/>
          </p:cNvPicPr>
          <p:nvPr/>
        </p:nvPicPr>
        <p:blipFill>
          <a:blip r:embed="rId3" cstate="print">
            <a:lum bright="80000"/>
          </a:blip>
          <a:srcRect/>
          <a:stretch>
            <a:fillRect/>
          </a:stretch>
        </p:blipFill>
        <p:spPr bwMode="invGray">
          <a:xfrm>
            <a:off x="6878638" y="111125"/>
            <a:ext cx="1808162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Picture 8" descr="ISEF 2010 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4419600"/>
            <a:ext cx="169545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tangle 2"/>
          <p:cNvSpPr txBox="1">
            <a:spLocks noChangeArrowheads="1"/>
          </p:cNvSpPr>
          <p:nvPr/>
        </p:nvSpPr>
        <p:spPr bwMode="auto">
          <a:xfrm>
            <a:off x="3657600" y="1600200"/>
            <a:ext cx="50292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defRPr/>
            </a:pPr>
            <a:r>
              <a:rPr lang="en-US" sz="4000" kern="0" dirty="0">
                <a:solidFill>
                  <a:schemeClr val="bg1"/>
                </a:solidFill>
                <a:latin typeface="Verdana" pitchFamily="34" charset="0"/>
                <a:ea typeface="+mj-ea"/>
                <a:cs typeface="Arial" pitchFamily="34" charset="0"/>
              </a:rPr>
              <a:t>Action Plan </a:t>
            </a:r>
          </a:p>
          <a:p>
            <a:pPr algn="r">
              <a:defRPr/>
            </a:pPr>
            <a:r>
              <a:rPr lang="en-US" sz="3600" kern="0" dirty="0">
                <a:solidFill>
                  <a:schemeClr val="bg1"/>
                </a:solidFill>
                <a:latin typeface="Verdana" pitchFamily="34" charset="0"/>
                <a:ea typeface="+mj-ea"/>
                <a:cs typeface="Arial" pitchFamily="34" charset="0"/>
              </a:rPr>
              <a:t>Vietnam</a:t>
            </a:r>
            <a:br>
              <a:rPr lang="en-US" sz="3600" kern="0" dirty="0">
                <a:solidFill>
                  <a:schemeClr val="bg1"/>
                </a:solidFill>
                <a:latin typeface="Verdana" pitchFamily="34" charset="0"/>
                <a:ea typeface="+mj-ea"/>
                <a:cs typeface="Arial" pitchFamily="34" charset="0"/>
              </a:rPr>
            </a:br>
            <a:r>
              <a:rPr lang="en-US" sz="3600" kern="0" dirty="0">
                <a:solidFill>
                  <a:schemeClr val="bg1"/>
                </a:solidFill>
                <a:latin typeface="Verdana" pitchFamily="34" charset="0"/>
                <a:ea typeface="+mj-ea"/>
                <a:cs typeface="Arial" pitchFamily="34" charset="0"/>
              </a:rPr>
              <a:t> </a:t>
            </a:r>
          </a:p>
          <a:p>
            <a:pPr algn="r">
              <a:defRPr/>
            </a:pPr>
            <a:r>
              <a:rPr lang="en-US" kern="0" dirty="0">
                <a:solidFill>
                  <a:schemeClr val="bg1"/>
                </a:solidFill>
                <a:latin typeface="Verdana" pitchFamily="34" charset="0"/>
                <a:ea typeface="+mj-ea"/>
                <a:cs typeface="+mj-cs"/>
              </a:rPr>
              <a:t>Intel</a:t>
            </a:r>
            <a:r>
              <a:rPr lang="en-US" kern="0" dirty="0">
                <a:solidFill>
                  <a:schemeClr val="bg1"/>
                </a:solidFill>
                <a:latin typeface="Verdana" pitchFamily="34" charset="0"/>
                <a:ea typeface="+mj-ea"/>
                <a:cs typeface="Arial" pitchFamily="34" charset="0"/>
              </a:rPr>
              <a:t> ISEF 2010</a:t>
            </a:r>
            <a:br>
              <a:rPr lang="en-US" kern="0" dirty="0">
                <a:solidFill>
                  <a:schemeClr val="bg1"/>
                </a:solidFill>
                <a:latin typeface="Verdana" pitchFamily="34" charset="0"/>
                <a:ea typeface="+mj-ea"/>
                <a:cs typeface="Arial" pitchFamily="34" charset="0"/>
              </a:rPr>
            </a:br>
            <a:r>
              <a:rPr lang="en-US" sz="2800" kern="0" dirty="0">
                <a:solidFill>
                  <a:schemeClr val="bg1"/>
                </a:solidFill>
                <a:latin typeface="Verdana" pitchFamily="34" charset="0"/>
                <a:ea typeface="+mj-ea"/>
                <a:cs typeface="Arial" pitchFamily="34" charset="0"/>
              </a:rPr>
              <a:t>Educator Academy</a:t>
            </a:r>
            <a:r>
              <a:rPr lang="en-US" kern="0" dirty="0">
                <a:solidFill>
                  <a:schemeClr val="bg1"/>
                </a:solidFill>
                <a:latin typeface="Verdana" pitchFamily="34" charset="0"/>
                <a:ea typeface="+mj-ea"/>
                <a:cs typeface="Arial" pitchFamily="34" charset="0"/>
              </a:rPr>
              <a:t/>
            </a:r>
            <a:br>
              <a:rPr lang="en-US" kern="0" dirty="0">
                <a:solidFill>
                  <a:schemeClr val="bg1"/>
                </a:solidFill>
                <a:latin typeface="Verdana" pitchFamily="34" charset="0"/>
                <a:ea typeface="+mj-ea"/>
                <a:cs typeface="Arial" pitchFamily="34" charset="0"/>
              </a:rPr>
            </a:br>
            <a:r>
              <a:rPr lang="en-US" sz="2800" kern="0" dirty="0">
                <a:solidFill>
                  <a:schemeClr val="bg1"/>
                </a:solidFill>
                <a:latin typeface="Verdana" pitchFamily="34" charset="0"/>
                <a:ea typeface="+mj-ea"/>
                <a:cs typeface="Arial" pitchFamily="34" charset="0"/>
              </a:rPr>
              <a:t>May 2011</a:t>
            </a:r>
            <a:endParaRPr lang="en-US" kern="0" dirty="0">
              <a:solidFill>
                <a:schemeClr val="bg1"/>
              </a:solidFill>
              <a:latin typeface="Verdana" pitchFamily="34" charset="0"/>
              <a:ea typeface="+mj-ea"/>
              <a:cs typeface="Arial" pitchFamily="34" charset="0"/>
            </a:endParaRPr>
          </a:p>
        </p:txBody>
      </p:sp>
      <p:sp>
        <p:nvSpPr>
          <p:cNvPr id="7179" name="Rectangle 17"/>
          <p:cNvSpPr>
            <a:spLocks noChangeArrowheads="1"/>
          </p:cNvSpPr>
          <p:nvPr/>
        </p:nvSpPr>
        <p:spPr bwMode="auto">
          <a:xfrm>
            <a:off x="457200" y="2057400"/>
            <a:ext cx="365760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endParaRPr lang="en-US" sz="4400" b="1">
              <a:solidFill>
                <a:schemeClr val="bg1"/>
              </a:solidFill>
            </a:endParaRPr>
          </a:p>
        </p:txBody>
      </p:sp>
      <p:pic>
        <p:nvPicPr>
          <p:cNvPr id="7180" name="Picture 11" descr="Flag of Vietna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43200" y="4800600"/>
            <a:ext cx="1968500" cy="130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5"/>
          <p:cNvSpPr>
            <a:spLocks noChangeArrowheads="1"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19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0FDC9176-6530-478B-9FAA-3864363E24BE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8196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0"/>
            <a:ext cx="7772400" cy="1143000"/>
          </a:xfrm>
        </p:spPr>
        <p:txBody>
          <a:bodyPr/>
          <a:lstStyle/>
          <a:p>
            <a:r>
              <a:rPr lang="en-US" sz="3600" smtClean="0">
                <a:solidFill>
                  <a:schemeClr val="bg1"/>
                </a:solidFill>
              </a:rPr>
              <a:t>Vietnam - Introductions</a:t>
            </a:r>
          </a:p>
        </p:txBody>
      </p:sp>
      <p:grpSp>
        <p:nvGrpSpPr>
          <p:cNvPr id="8197" name="Group 23"/>
          <p:cNvGrpSpPr>
            <a:grpSpLocks/>
          </p:cNvGrpSpPr>
          <p:nvPr/>
        </p:nvGrpSpPr>
        <p:grpSpPr bwMode="auto">
          <a:xfrm>
            <a:off x="0" y="1219200"/>
            <a:ext cx="8915400" cy="4975225"/>
            <a:chOff x="0" y="1219200"/>
            <a:chExt cx="8915400" cy="4975310"/>
          </a:xfrm>
        </p:grpSpPr>
        <p:grpSp>
          <p:nvGrpSpPr>
            <p:cNvPr id="8202" name="Group 33"/>
            <p:cNvGrpSpPr>
              <a:grpSpLocks/>
            </p:cNvGrpSpPr>
            <p:nvPr/>
          </p:nvGrpSpPr>
          <p:grpSpPr bwMode="auto">
            <a:xfrm>
              <a:off x="0" y="3810000"/>
              <a:ext cx="4495800" cy="2362200"/>
              <a:chOff x="0" y="1066800"/>
              <a:chExt cx="4495800" cy="2362200"/>
            </a:xfrm>
          </p:grpSpPr>
          <p:sp>
            <p:nvSpPr>
              <p:cNvPr id="38" name="Rectangle 37"/>
              <p:cNvSpPr/>
              <p:nvPr/>
            </p:nvSpPr>
            <p:spPr>
              <a:xfrm>
                <a:off x="304800" y="1066844"/>
                <a:ext cx="4191000" cy="2362240"/>
              </a:xfrm>
              <a:prstGeom prst="rect">
                <a:avLst/>
              </a:prstGeom>
              <a:noFill/>
              <a:ln w="28575">
                <a:solidFill>
                  <a:srgbClr val="0860A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8216" name="Text Box 7"/>
              <p:cNvSpPr txBox="1">
                <a:spLocks noChangeArrowheads="1"/>
              </p:cNvSpPr>
              <p:nvPr/>
            </p:nvSpPr>
            <p:spPr bwMode="auto">
              <a:xfrm>
                <a:off x="0" y="1143000"/>
                <a:ext cx="2667000" cy="2031311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lIns="91427" tIns="45713" rIns="91427" bIns="45713">
                <a:spAutoFit/>
              </a:bodyPr>
              <a:lstStyle/>
              <a:p>
                <a:pPr lvl="1">
                  <a:lnSpc>
                    <a:spcPct val="90000"/>
                  </a:lnSpc>
                </a:pPr>
                <a:r>
                  <a:rPr lang="en-US" sz="2000" b="1">
                    <a:solidFill>
                      <a:srgbClr val="000000"/>
                    </a:solidFill>
                  </a:rPr>
                  <a:t>Mrs. Nguyen Thi</a:t>
                </a:r>
              </a:p>
              <a:p>
                <a:pPr lvl="1">
                  <a:lnSpc>
                    <a:spcPct val="90000"/>
                  </a:lnSpc>
                </a:pPr>
                <a:r>
                  <a:rPr lang="en-US" sz="2000" b="1">
                    <a:solidFill>
                      <a:srgbClr val="000000"/>
                    </a:solidFill>
                  </a:rPr>
                  <a:t>My Loc</a:t>
                </a:r>
                <a:br>
                  <a:rPr lang="en-US" sz="2000" b="1">
                    <a:solidFill>
                      <a:srgbClr val="000000"/>
                    </a:solidFill>
                  </a:rPr>
                </a:br>
                <a:r>
                  <a:rPr lang="en-US" sz="2000" i="1">
                    <a:solidFill>
                      <a:srgbClr val="000000"/>
                    </a:solidFill>
                  </a:rPr>
                  <a:t>Principal</a:t>
                </a:r>
                <a:endParaRPr lang="en-US" sz="2000">
                  <a:solidFill>
                    <a:srgbClr val="000000"/>
                  </a:solidFill>
                </a:endParaRPr>
              </a:p>
              <a:p>
                <a:pPr lvl="1">
                  <a:lnSpc>
                    <a:spcPct val="90000"/>
                  </a:lnSpc>
                </a:pPr>
                <a:r>
                  <a:rPr lang="en-US" sz="2000">
                    <a:solidFill>
                      <a:srgbClr val="000000"/>
                    </a:solidFill>
                  </a:rPr>
                  <a:t>University of Education, Vietnam National University</a:t>
                </a:r>
              </a:p>
            </p:txBody>
          </p:sp>
          <p:sp>
            <p:nvSpPr>
              <p:cNvPr id="40" name="Rounded Rectangle 39"/>
              <p:cNvSpPr/>
              <p:nvPr/>
            </p:nvSpPr>
            <p:spPr>
              <a:xfrm>
                <a:off x="2667000" y="1219247"/>
                <a:ext cx="1752600" cy="2057435"/>
              </a:xfrm>
              <a:prstGeom prst="roundRect">
                <a:avLst/>
              </a:prstGeom>
              <a:solidFill>
                <a:srgbClr val="0860A8">
                  <a:alpha val="74000"/>
                </a:srgbClr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n-US"/>
              </a:p>
            </p:txBody>
          </p:sp>
        </p:grpSp>
        <p:grpSp>
          <p:nvGrpSpPr>
            <p:cNvPr id="8203" name="Group 35"/>
            <p:cNvGrpSpPr>
              <a:grpSpLocks/>
            </p:cNvGrpSpPr>
            <p:nvPr/>
          </p:nvGrpSpPr>
          <p:grpSpPr bwMode="auto">
            <a:xfrm>
              <a:off x="304800" y="1219200"/>
              <a:ext cx="4191000" cy="2362200"/>
              <a:chOff x="304800" y="1066800"/>
              <a:chExt cx="4191000" cy="2362200"/>
            </a:xfrm>
          </p:grpSpPr>
          <p:sp>
            <p:nvSpPr>
              <p:cNvPr id="35" name="Rectangle 34"/>
              <p:cNvSpPr/>
              <p:nvPr/>
            </p:nvSpPr>
            <p:spPr>
              <a:xfrm>
                <a:off x="304800" y="1066800"/>
                <a:ext cx="4191000" cy="2362240"/>
              </a:xfrm>
              <a:prstGeom prst="rect">
                <a:avLst/>
              </a:prstGeom>
              <a:noFill/>
              <a:ln w="28575">
                <a:solidFill>
                  <a:srgbClr val="0860A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8213" name="Text Box 7"/>
              <p:cNvSpPr txBox="1">
                <a:spLocks noChangeArrowheads="1"/>
              </p:cNvSpPr>
              <p:nvPr/>
            </p:nvSpPr>
            <p:spPr bwMode="auto">
              <a:xfrm>
                <a:off x="457200" y="1447800"/>
                <a:ext cx="2209800" cy="1970728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lIns="91427" tIns="45713" rIns="91427" bIns="45713">
                <a:spAutoFit/>
              </a:bodyPr>
              <a:lstStyle/>
              <a:p>
                <a:pPr marL="0" lvl="1"/>
                <a:r>
                  <a:rPr lang="en-US" sz="2000" b="1">
                    <a:solidFill>
                      <a:srgbClr val="000000"/>
                    </a:solidFill>
                  </a:rPr>
                  <a:t>Mr. Nguyen Vinh Hien</a:t>
                </a:r>
                <a:br>
                  <a:rPr lang="en-US" sz="2000" b="1">
                    <a:solidFill>
                      <a:srgbClr val="000000"/>
                    </a:solidFill>
                  </a:rPr>
                </a:br>
                <a:r>
                  <a:rPr lang="en-US" sz="2000" i="1">
                    <a:solidFill>
                      <a:srgbClr val="000000"/>
                    </a:solidFill>
                  </a:rPr>
                  <a:t>Deputy Minister</a:t>
                </a:r>
              </a:p>
              <a:p>
                <a:r>
                  <a:rPr lang="en-US" sz="2000">
                    <a:solidFill>
                      <a:srgbClr val="000000"/>
                    </a:solidFill>
                  </a:rPr>
                  <a:t>Ministry of Education and Training (MOET)</a:t>
                </a:r>
                <a:endParaRPr lang="en-US" sz="2000">
                  <a:latin typeface="Verdana" pitchFamily="34" charset="0"/>
                </a:endParaRPr>
              </a:p>
            </p:txBody>
          </p:sp>
          <p:sp>
            <p:nvSpPr>
              <p:cNvPr id="37" name="Rounded Rectangle 36"/>
              <p:cNvSpPr/>
              <p:nvPr/>
            </p:nvSpPr>
            <p:spPr>
              <a:xfrm>
                <a:off x="2667000" y="1219203"/>
                <a:ext cx="1752600" cy="2057435"/>
              </a:xfrm>
              <a:prstGeom prst="roundRect">
                <a:avLst/>
              </a:prstGeom>
              <a:solidFill>
                <a:srgbClr val="0860A8">
                  <a:alpha val="74000"/>
                </a:srgbClr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n-US"/>
              </a:p>
            </p:txBody>
          </p:sp>
        </p:grpSp>
        <p:grpSp>
          <p:nvGrpSpPr>
            <p:cNvPr id="8204" name="Group 40"/>
            <p:cNvGrpSpPr>
              <a:grpSpLocks/>
            </p:cNvGrpSpPr>
            <p:nvPr/>
          </p:nvGrpSpPr>
          <p:grpSpPr bwMode="auto">
            <a:xfrm>
              <a:off x="4572000" y="1219200"/>
              <a:ext cx="4343400" cy="2627755"/>
              <a:chOff x="152400" y="1066800"/>
              <a:chExt cx="4343400" cy="2627755"/>
            </a:xfrm>
          </p:grpSpPr>
          <p:sp>
            <p:nvSpPr>
              <p:cNvPr id="32" name="Rectangle 31"/>
              <p:cNvSpPr/>
              <p:nvPr/>
            </p:nvSpPr>
            <p:spPr>
              <a:xfrm>
                <a:off x="304800" y="1066800"/>
                <a:ext cx="4191000" cy="2362240"/>
              </a:xfrm>
              <a:prstGeom prst="rect">
                <a:avLst/>
              </a:prstGeom>
              <a:noFill/>
              <a:ln w="28575">
                <a:solidFill>
                  <a:srgbClr val="0860A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8210" name="Text Box 7"/>
              <p:cNvSpPr txBox="1">
                <a:spLocks noChangeArrowheads="1"/>
              </p:cNvSpPr>
              <p:nvPr/>
            </p:nvSpPr>
            <p:spPr bwMode="auto">
              <a:xfrm>
                <a:off x="152400" y="1447800"/>
                <a:ext cx="2743200" cy="2246755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lIns="91427" tIns="45713" rIns="91427" bIns="45713">
                <a:spAutoFit/>
              </a:bodyPr>
              <a:lstStyle/>
              <a:p>
                <a:r>
                  <a:rPr lang="en-US" sz="2000" b="1">
                    <a:solidFill>
                      <a:srgbClr val="000000"/>
                    </a:solidFill>
                  </a:rPr>
                  <a:t> Mr. Vu Dinh Chuan</a:t>
                </a:r>
              </a:p>
              <a:p>
                <a:r>
                  <a:rPr lang="en-US" sz="2000">
                    <a:solidFill>
                      <a:srgbClr val="000000"/>
                    </a:solidFill>
                  </a:rPr>
                  <a:t> </a:t>
                </a:r>
                <a:r>
                  <a:rPr lang="en-US" sz="2000" i="1">
                    <a:solidFill>
                      <a:srgbClr val="000000"/>
                    </a:solidFill>
                  </a:rPr>
                  <a:t>Head of Secondary</a:t>
                </a:r>
              </a:p>
              <a:p>
                <a:r>
                  <a:rPr lang="en-US" sz="2000" i="1">
                    <a:solidFill>
                      <a:srgbClr val="000000"/>
                    </a:solidFill>
                  </a:rPr>
                  <a:t>Education </a:t>
                </a:r>
              </a:p>
              <a:p>
                <a:r>
                  <a:rPr lang="en-US" sz="2000" i="1">
                    <a:solidFill>
                      <a:srgbClr val="000000"/>
                    </a:solidFill>
                  </a:rPr>
                  <a:t>Department</a:t>
                </a:r>
              </a:p>
              <a:p>
                <a:endParaRPr lang="en-US" sz="2000">
                  <a:solidFill>
                    <a:srgbClr val="000000"/>
                  </a:solidFill>
                </a:endParaRPr>
              </a:p>
              <a:p>
                <a:r>
                  <a:rPr lang="en-US" sz="2000">
                    <a:solidFill>
                      <a:srgbClr val="000000"/>
                    </a:solidFill>
                  </a:rPr>
                  <a:t>MOET</a:t>
                </a:r>
              </a:p>
              <a:p>
                <a:endParaRPr lang="en-US" sz="2000">
                  <a:latin typeface="Verdana" pitchFamily="34" charset="0"/>
                </a:endParaRPr>
              </a:p>
            </p:txBody>
          </p:sp>
          <p:sp>
            <p:nvSpPr>
              <p:cNvPr id="34" name="Rounded Rectangle 33"/>
              <p:cNvSpPr/>
              <p:nvPr/>
            </p:nvSpPr>
            <p:spPr>
              <a:xfrm>
                <a:off x="2667000" y="1219203"/>
                <a:ext cx="1752600" cy="2057435"/>
              </a:xfrm>
              <a:prstGeom prst="roundRect">
                <a:avLst/>
              </a:prstGeom>
              <a:solidFill>
                <a:srgbClr val="0860A8">
                  <a:alpha val="74000"/>
                </a:srgbClr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n-US"/>
              </a:p>
            </p:txBody>
          </p:sp>
        </p:grpSp>
        <p:grpSp>
          <p:nvGrpSpPr>
            <p:cNvPr id="8205" name="Group 44"/>
            <p:cNvGrpSpPr>
              <a:grpSpLocks/>
            </p:cNvGrpSpPr>
            <p:nvPr/>
          </p:nvGrpSpPr>
          <p:grpSpPr bwMode="auto">
            <a:xfrm>
              <a:off x="4724400" y="3810000"/>
              <a:ext cx="4191000" cy="2384510"/>
              <a:chOff x="304800" y="1066800"/>
              <a:chExt cx="4191000" cy="2384510"/>
            </a:xfrm>
          </p:grpSpPr>
          <p:sp>
            <p:nvSpPr>
              <p:cNvPr id="29" name="Rectangle 28"/>
              <p:cNvSpPr/>
              <p:nvPr/>
            </p:nvSpPr>
            <p:spPr>
              <a:xfrm>
                <a:off x="304800" y="1066844"/>
                <a:ext cx="4191000" cy="2362241"/>
              </a:xfrm>
              <a:prstGeom prst="rect">
                <a:avLst/>
              </a:prstGeom>
              <a:noFill/>
              <a:ln w="28575">
                <a:solidFill>
                  <a:srgbClr val="0860A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8207" name="Text Box 7"/>
              <p:cNvSpPr txBox="1">
                <a:spLocks noChangeArrowheads="1"/>
              </p:cNvSpPr>
              <p:nvPr/>
            </p:nvSpPr>
            <p:spPr bwMode="auto">
              <a:xfrm>
                <a:off x="609600" y="1143000"/>
                <a:ext cx="2286001" cy="2308310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lIns="91427" tIns="45713" rIns="91427" bIns="45713"/>
              <a:lstStyle/>
              <a:p>
                <a:pPr algn="l">
                  <a:lnSpc>
                    <a:spcPct val="90000"/>
                  </a:lnSpc>
                </a:pPr>
                <a:r>
                  <a:rPr lang="en-US" sz="2000" b="1">
                    <a:solidFill>
                      <a:srgbClr val="000000"/>
                    </a:solidFill>
                  </a:rPr>
                  <a:t>Mr. Nguyen Thuong Hai</a:t>
                </a:r>
              </a:p>
              <a:p>
                <a:pPr algn="l">
                  <a:lnSpc>
                    <a:spcPct val="90000"/>
                  </a:lnSpc>
                </a:pPr>
                <a:endParaRPr lang="en-US" sz="2000" i="1">
                  <a:solidFill>
                    <a:srgbClr val="000000"/>
                  </a:solidFill>
                </a:endParaRPr>
              </a:p>
              <a:p>
                <a:pPr algn="l">
                  <a:lnSpc>
                    <a:spcPct val="90000"/>
                  </a:lnSpc>
                </a:pPr>
                <a:r>
                  <a:rPr lang="en-US" sz="2000" i="1">
                    <a:solidFill>
                      <a:srgbClr val="000000"/>
                    </a:solidFill>
                  </a:rPr>
                  <a:t>Education Manager </a:t>
                </a:r>
              </a:p>
              <a:p>
                <a:pPr algn="l">
                  <a:lnSpc>
                    <a:spcPct val="90000"/>
                  </a:lnSpc>
                </a:pPr>
                <a:endParaRPr lang="en-US" sz="2000">
                  <a:solidFill>
                    <a:srgbClr val="000000"/>
                  </a:solidFill>
                </a:endParaRPr>
              </a:p>
              <a:p>
                <a:pPr algn="l">
                  <a:lnSpc>
                    <a:spcPct val="90000"/>
                  </a:lnSpc>
                </a:pPr>
                <a:r>
                  <a:rPr lang="en-US" sz="2000">
                    <a:solidFill>
                      <a:srgbClr val="000000"/>
                    </a:solidFill>
                  </a:rPr>
                  <a:t>Intel Vietnam.</a:t>
                </a:r>
              </a:p>
              <a:p>
                <a:pPr lvl="1">
                  <a:lnSpc>
                    <a:spcPct val="90000"/>
                  </a:lnSpc>
                </a:pPr>
                <a:endParaRPr lang="en-US" sz="2000">
                  <a:latin typeface="Verdana" pitchFamily="34" charset="0"/>
                </a:endParaRPr>
              </a:p>
            </p:txBody>
          </p:sp>
          <p:sp>
            <p:nvSpPr>
              <p:cNvPr id="31" name="Rounded Rectangle 30"/>
              <p:cNvSpPr/>
              <p:nvPr/>
            </p:nvSpPr>
            <p:spPr>
              <a:xfrm>
                <a:off x="2667000" y="1219247"/>
                <a:ext cx="1752600" cy="2057435"/>
              </a:xfrm>
              <a:prstGeom prst="roundRect">
                <a:avLst/>
              </a:prstGeom>
              <a:solidFill>
                <a:srgbClr val="0860A8">
                  <a:alpha val="74000"/>
                </a:srgbClr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n-US"/>
              </a:p>
            </p:txBody>
          </p:sp>
        </p:grpSp>
      </p:grpSp>
      <p:pic>
        <p:nvPicPr>
          <p:cNvPr id="8198" name="Picture 13" descr="C:\Users\Admin\Desktop\images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35275" y="1554163"/>
            <a:ext cx="1371600" cy="172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Picture 15" descr="C:\Users\Admin\Desktop\nguyen thi my loc by buitua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35275" y="4114800"/>
            <a:ext cx="1371600" cy="168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icture 48" descr="Untitled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69163" y="1554163"/>
            <a:ext cx="1371600" cy="170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1" name="Picture 49" descr="A Hai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15200" y="4114800"/>
            <a:ext cx="1357313" cy="164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5"/>
          <p:cNvSpPr>
            <a:spLocks noChangeArrowheads="1"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21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95F46291-EC1F-4923-94D8-7707D1DF8C0C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922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</p:spPr>
        <p:txBody>
          <a:bodyPr/>
          <a:lstStyle/>
          <a:p>
            <a:r>
              <a:rPr lang="en-US" sz="3600" smtClean="0">
                <a:solidFill>
                  <a:schemeClr val="bg1"/>
                </a:solidFill>
              </a:rPr>
              <a:t>Science Talent Student Development in Vietnam</a:t>
            </a:r>
          </a:p>
        </p:txBody>
      </p:sp>
      <p:sp>
        <p:nvSpPr>
          <p:cNvPr id="1126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600200"/>
            <a:ext cx="7772400" cy="5029200"/>
          </a:xfrm>
        </p:spPr>
        <p:txBody>
          <a:bodyPr/>
          <a:lstStyle/>
          <a:p>
            <a:pPr>
              <a:buFontTx/>
              <a:buNone/>
              <a:defRPr/>
            </a:pPr>
            <a:r>
              <a:rPr lang="en-US" sz="2600" dirty="0" smtClean="0">
                <a:solidFill>
                  <a:srgbClr val="0860A8"/>
                </a:solidFill>
              </a:rPr>
              <a:t>Overview</a:t>
            </a:r>
          </a:p>
          <a:p>
            <a:pPr marL="1009650" lvl="1" indent="-609600" eaLnBrk="1" hangingPunct="1">
              <a:defRPr/>
            </a:pPr>
            <a:r>
              <a:rPr lang="en-US" sz="2000" dirty="0" smtClean="0">
                <a:latin typeface="Arial (Body)"/>
              </a:rPr>
              <a:t>75 gifted high schools (GHS): Math, Literature, Physics, Chemistry, Biology, ICT,..</a:t>
            </a:r>
          </a:p>
          <a:p>
            <a:pPr marL="1009650" lvl="1" indent="-609600" eaLnBrk="1" hangingPunct="1">
              <a:defRPr/>
            </a:pPr>
            <a:r>
              <a:rPr lang="en-US" sz="2000" dirty="0" smtClean="0">
                <a:latin typeface="Arial (Body)"/>
              </a:rPr>
              <a:t>The GHS use special curricula, textbooks and education methodology under MOET supervision</a:t>
            </a:r>
          </a:p>
          <a:p>
            <a:pPr marL="1009650" lvl="1" indent="-609600" algn="just" eaLnBrk="1" hangingPunct="1">
              <a:defRPr/>
            </a:pPr>
            <a:r>
              <a:rPr lang="pt-BR" sz="2000" dirty="0" smtClean="0">
                <a:latin typeface="Arial (Body)"/>
              </a:rPr>
              <a:t>Vietnamese students have good results in International Olympic competition</a:t>
            </a:r>
          </a:p>
          <a:p>
            <a:pPr marL="609600" indent="-609600" algn="just" eaLnBrk="1" hangingPunct="1">
              <a:buFontTx/>
              <a:buNone/>
              <a:defRPr/>
            </a:pPr>
            <a:r>
              <a:rPr lang="en-US" sz="2600" dirty="0" smtClean="0">
                <a:solidFill>
                  <a:srgbClr val="0860A8"/>
                </a:solidFill>
              </a:rPr>
              <a:t>Budget 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(Body)"/>
              </a:rPr>
              <a:t>(period of 2010-2020): 110.663</a:t>
            </a:r>
            <a:r>
              <a:rPr lang="en-US" sz="2000" dirty="0" smtClean="0">
                <a:solidFill>
                  <a:schemeClr val="tx1"/>
                </a:solidFill>
                <a:latin typeface="Arial (Body)"/>
              </a:rPr>
              <a:t> million US$, in which:</a:t>
            </a:r>
          </a:p>
          <a:p>
            <a:pPr marL="1009650" lvl="1" indent="-609600" eaLnBrk="1" hangingPunct="1">
              <a:defRPr/>
            </a:pPr>
            <a:r>
              <a:rPr lang="en-US" sz="2000" dirty="0" smtClean="0">
                <a:latin typeface="Arial (Body)"/>
              </a:rPr>
              <a:t>ODA:  45.629 million US$</a:t>
            </a:r>
          </a:p>
          <a:p>
            <a:pPr marL="1009650" lvl="1" indent="-609600" eaLnBrk="1" hangingPunct="1">
              <a:defRPr/>
            </a:pPr>
            <a:r>
              <a:rPr lang="en-US" sz="2000" dirty="0" smtClean="0">
                <a:latin typeface="Arial (Body)"/>
              </a:rPr>
              <a:t>Local : 3.052 million US$</a:t>
            </a:r>
          </a:p>
          <a:p>
            <a:pPr marL="1009650" lvl="1" indent="-609600" eaLnBrk="1" hangingPunct="1">
              <a:defRPr/>
            </a:pPr>
            <a:r>
              <a:rPr lang="en-US" sz="2000" dirty="0" smtClean="0">
                <a:latin typeface="Arial (Body)"/>
              </a:rPr>
              <a:t>State : 61.982 million US$</a:t>
            </a:r>
          </a:p>
          <a:p>
            <a:pPr lvl="3">
              <a:defRPr/>
            </a:pPr>
            <a:endParaRPr lang="en-US" sz="1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5"/>
          <p:cNvSpPr>
            <a:spLocks noChangeArrowheads="1"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24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1AF26B41-5ACE-46FD-91F7-6740EB9FE196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1024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</p:spPr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High Level Goals</a:t>
            </a:r>
          </a:p>
        </p:txBody>
      </p:sp>
      <p:sp>
        <p:nvSpPr>
          <p:cNvPr id="102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295400"/>
            <a:ext cx="7772400" cy="5334000"/>
          </a:xfrm>
        </p:spPr>
        <p:txBody>
          <a:bodyPr/>
          <a:lstStyle/>
          <a:p>
            <a:r>
              <a:rPr lang="en-US" sz="2000" smtClean="0">
                <a:solidFill>
                  <a:srgbClr val="000000"/>
                </a:solidFill>
              </a:rPr>
              <a:t>What do you want to accomplish for your school, region or country? Look at long-term (3-5 years) and short-term goals (1-2 years)</a:t>
            </a:r>
          </a:p>
          <a:p>
            <a:pPr lvl="2"/>
            <a:r>
              <a:rPr lang="en-US" sz="1800" smtClean="0">
                <a:solidFill>
                  <a:srgbClr val="0860A8"/>
                </a:solidFill>
              </a:rPr>
              <a:t>Long term goals</a:t>
            </a:r>
          </a:p>
          <a:p>
            <a:pPr lvl="3">
              <a:lnSpc>
                <a:spcPct val="90000"/>
              </a:lnSpc>
            </a:pPr>
            <a:r>
              <a:rPr lang="en-US" sz="1600" smtClean="0">
                <a:solidFill>
                  <a:srgbClr val="000000"/>
                </a:solidFill>
              </a:rPr>
              <a:t>Implement science inquiry in secondary schools. Change the ways teachers teach &amp; students learn &amp; research science. </a:t>
            </a:r>
          </a:p>
          <a:p>
            <a:pPr lvl="3">
              <a:lnSpc>
                <a:spcPct val="90000"/>
              </a:lnSpc>
            </a:pPr>
            <a:r>
              <a:rPr lang="en-US" sz="1600" smtClean="0">
                <a:solidFill>
                  <a:srgbClr val="000000"/>
                </a:solidFill>
              </a:rPr>
              <a:t>Institutionalize management of science fairs and science programs for primary and secondary schools </a:t>
            </a:r>
          </a:p>
          <a:p>
            <a:pPr lvl="3">
              <a:lnSpc>
                <a:spcPct val="90000"/>
              </a:lnSpc>
            </a:pPr>
            <a:r>
              <a:rPr lang="en-US" sz="1600" smtClean="0">
                <a:solidFill>
                  <a:srgbClr val="000000"/>
                </a:solidFill>
              </a:rPr>
              <a:t>Increase the number of students participating in science fairs by 50% within 3 years</a:t>
            </a:r>
          </a:p>
          <a:p>
            <a:pPr lvl="2"/>
            <a:r>
              <a:rPr lang="en-US" sz="1800" smtClean="0">
                <a:solidFill>
                  <a:srgbClr val="0860A8"/>
                </a:solidFill>
              </a:rPr>
              <a:t>Short term goals</a:t>
            </a:r>
          </a:p>
          <a:p>
            <a:pPr lvl="3"/>
            <a:r>
              <a:rPr lang="en-US" sz="1600" smtClean="0">
                <a:solidFill>
                  <a:srgbClr val="000000"/>
                </a:solidFill>
              </a:rPr>
              <a:t>MOET plays the charing role in organizing Intel ISEF in Vietnam</a:t>
            </a:r>
          </a:p>
          <a:p>
            <a:pPr lvl="3"/>
            <a:r>
              <a:rPr lang="en-US" sz="1600" smtClean="0">
                <a:solidFill>
                  <a:srgbClr val="000000"/>
                </a:solidFill>
              </a:rPr>
              <a:t>University of Education (VNU) plays the role of national SRC &amp; IRB</a:t>
            </a:r>
          </a:p>
          <a:p>
            <a:pPr lvl="3"/>
            <a:r>
              <a:rPr lang="en-US" sz="1600" smtClean="0">
                <a:solidFill>
                  <a:srgbClr val="000000"/>
                </a:solidFill>
              </a:rPr>
              <a:t>Establish a bank of mentors to assist students</a:t>
            </a:r>
          </a:p>
          <a:p>
            <a:pPr lvl="3"/>
            <a:r>
              <a:rPr lang="en-US" sz="1600" smtClean="0">
                <a:solidFill>
                  <a:srgbClr val="000000"/>
                </a:solidFill>
              </a:rPr>
              <a:t>Improve scientific review and judging</a:t>
            </a:r>
          </a:p>
          <a:p>
            <a:pPr lvl="3"/>
            <a:endParaRPr lang="en-US" sz="16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ChangeArrowheads="1"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26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0C25E413-0EB8-4759-B6B9-DB3C40DE5DE4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1126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305800" cy="1143000"/>
          </a:xfrm>
        </p:spPr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Objectives</a:t>
            </a:r>
          </a:p>
        </p:txBody>
      </p:sp>
      <p:sp>
        <p:nvSpPr>
          <p:cNvPr id="1126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143000"/>
            <a:ext cx="8001000" cy="5029200"/>
          </a:xfrm>
        </p:spPr>
        <p:txBody>
          <a:bodyPr/>
          <a:lstStyle/>
          <a:p>
            <a:r>
              <a:rPr lang="en-US" sz="2400" smtClean="0">
                <a:solidFill>
                  <a:srgbClr val="000000"/>
                </a:solidFill>
              </a:rPr>
              <a:t>How will you know you succeeded?</a:t>
            </a:r>
          </a:p>
          <a:p>
            <a:r>
              <a:rPr lang="en-US" sz="2400" smtClean="0">
                <a:solidFill>
                  <a:srgbClr val="000000"/>
                </a:solidFill>
              </a:rPr>
              <a:t>Please list the results you want to see</a:t>
            </a:r>
          </a:p>
          <a:p>
            <a:pPr lvl="1">
              <a:lnSpc>
                <a:spcPct val="90000"/>
              </a:lnSpc>
            </a:pPr>
            <a:r>
              <a:rPr lang="en-US" sz="2000" smtClean="0">
                <a:solidFill>
                  <a:srgbClr val="000000"/>
                </a:solidFill>
              </a:rPr>
              <a:t>1 or 2 more provinces/cities participate in the National Intel ISEF Affiliated Fairs.</a:t>
            </a:r>
          </a:p>
          <a:p>
            <a:pPr lvl="1">
              <a:lnSpc>
                <a:spcPct val="90000"/>
              </a:lnSpc>
            </a:pPr>
            <a:r>
              <a:rPr lang="en-US" sz="2000" smtClean="0">
                <a:solidFill>
                  <a:srgbClr val="000000"/>
                </a:solidFill>
              </a:rPr>
              <a:t>Schools, students (about 30k) participation in Affiliated Fairs increases 50% over a three-year period.</a:t>
            </a:r>
          </a:p>
          <a:p>
            <a:pPr lvl="1">
              <a:lnSpc>
                <a:spcPct val="90000"/>
              </a:lnSpc>
            </a:pPr>
            <a:r>
              <a:rPr lang="en-US" sz="2000" smtClean="0">
                <a:solidFill>
                  <a:srgbClr val="000000"/>
                </a:solidFill>
              </a:rPr>
              <a:t>Volunteers/mentors increases 15% during the 2011-2012 school year.</a:t>
            </a:r>
          </a:p>
          <a:p>
            <a:pPr lvl="1">
              <a:lnSpc>
                <a:spcPct val="90000"/>
              </a:lnSpc>
            </a:pPr>
            <a:r>
              <a:rPr lang="en-US" sz="2000" smtClean="0">
                <a:solidFill>
                  <a:srgbClr val="000000"/>
                </a:solidFill>
              </a:rPr>
              <a:t>Improvements of the projects’ quality.</a:t>
            </a:r>
          </a:p>
          <a:p>
            <a:pPr lvl="1">
              <a:lnSpc>
                <a:spcPct val="90000"/>
              </a:lnSpc>
            </a:pPr>
            <a:r>
              <a:rPr lang="en-US" sz="2000" smtClean="0">
                <a:solidFill>
                  <a:srgbClr val="000000"/>
                </a:solidFill>
              </a:rPr>
              <a:t>Systemic curriculum changes underway; 6,500 teachers trained in Project Based Learning in 2011. </a:t>
            </a:r>
          </a:p>
          <a:p>
            <a:pPr lvl="1">
              <a:lnSpc>
                <a:spcPct val="90000"/>
              </a:lnSpc>
            </a:pPr>
            <a:r>
              <a:rPr lang="en-US" sz="2000" smtClean="0">
                <a:solidFill>
                  <a:srgbClr val="000000"/>
                </a:solidFill>
              </a:rPr>
              <a:t>Science research becomes formal activities of the school year.</a:t>
            </a:r>
          </a:p>
          <a:p>
            <a:pPr lvl="1">
              <a:lnSpc>
                <a:spcPct val="90000"/>
              </a:lnSpc>
            </a:pPr>
            <a:r>
              <a:rPr lang="en-US" sz="2000" smtClean="0">
                <a:solidFill>
                  <a:srgbClr val="000000"/>
                </a:solidFill>
              </a:rPr>
              <a:t>MOET &amp; Local DOETs plan budget to support the Science research.</a:t>
            </a:r>
          </a:p>
          <a:p>
            <a:pPr lvl="3">
              <a:buFontTx/>
              <a:buNone/>
            </a:pPr>
            <a:endParaRPr lang="en-US" sz="180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6"/>
          <p:cNvSpPr>
            <a:spLocks noChangeArrowheads="1"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291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4C5904E-7F76-4C58-BB1D-8BE13A044DE8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12292" name="Rectangle 3"/>
          <p:cNvSpPr>
            <a:spLocks noGrp="1" noChangeArrowheads="1"/>
          </p:cNvSpPr>
          <p:nvPr>
            <p:ph type="title"/>
          </p:nvPr>
        </p:nvSpPr>
        <p:spPr>
          <a:xfrm>
            <a:off x="914400" y="0"/>
            <a:ext cx="7772400" cy="685800"/>
          </a:xfrm>
        </p:spPr>
        <p:txBody>
          <a:bodyPr/>
          <a:lstStyle/>
          <a:p>
            <a:r>
              <a:rPr lang="en-US" sz="2400" smtClean="0">
                <a:solidFill>
                  <a:schemeClr val="bg1"/>
                </a:solidFill>
                <a:cs typeface="Arial" pitchFamily="34" charset="0"/>
              </a:rPr>
              <a:t>Action Plan</a:t>
            </a:r>
          </a:p>
        </p:txBody>
      </p:sp>
      <p:graphicFrame>
        <p:nvGraphicFramePr>
          <p:cNvPr id="1070" name="Group 46"/>
          <p:cNvGraphicFramePr>
            <a:graphicFrameLocks noGrp="1"/>
          </p:cNvGraphicFramePr>
          <p:nvPr>
            <p:ph sz="half" idx="2"/>
          </p:nvPr>
        </p:nvGraphicFramePr>
        <p:xfrm>
          <a:off x="0" y="685800"/>
          <a:ext cx="9144000" cy="5967124"/>
        </p:xfrm>
        <a:graphic>
          <a:graphicData uri="http://schemas.openxmlformats.org/drawingml/2006/table">
            <a:tbl>
              <a:tblPr/>
              <a:tblGrid>
                <a:gridCol w="2743200"/>
                <a:gridCol w="2817430"/>
                <a:gridCol w="2668970"/>
                <a:gridCol w="914400"/>
              </a:tblGrid>
              <a:tr h="52326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Action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Measure success?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Who’s Responsible?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3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Dead-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line?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3"/>
                      <a:stretch>
                        <a:fillRect/>
                      </a:stretch>
                    </a:blipFill>
                  </a:tcPr>
                </a:tc>
              </a:tr>
              <a:tr h="39114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+mn-cs"/>
                        </a:rPr>
                        <a:t>Submit  general plans for  Intel ISEF 2012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+mn-cs"/>
                        </a:rPr>
                        <a:t>The possibilities of submitted plans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+mn-cs"/>
                        </a:rPr>
                        <a:t>MOET, University of Education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+mn-cs"/>
                        </a:rPr>
                        <a:t> Participating DOETs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+mn-cs"/>
                        </a:rPr>
                        <a:t>June 2011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895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Do PR work to promote the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Intel ISEF to create awareness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for the public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- The numbers of newspapers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covers through out country.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- Promote through the Teachers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Online Community (# of hits).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+mn-cs"/>
                        </a:rPr>
                        <a:t>Participating DOETs (Hue, Quang Tri, HCMC, Lam Dong )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+mn-cs"/>
                        </a:rPr>
                        <a:t>Intel/RTA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On-going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On-going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727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+mn-cs"/>
                        </a:rPr>
                        <a:t>Introduce Intel ISEF to more provinces, cities, schools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+mn-cs"/>
                        </a:rPr>
                        <a:t>The numbers of provinces, cities participate in Intel ISEF Affiliated fair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+mn-cs"/>
                        </a:rPr>
                        <a:t>MOET, University of Education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+mn-cs"/>
                        </a:rPr>
                        <a:t> Participating DOETs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+mn-cs"/>
                        </a:rPr>
                        <a:t>Intel/RTA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On-going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727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+mn-cs"/>
                        </a:rPr>
                        <a:t>Invite specialists/lecturers or send guests to other countries doing well with Intel ISEF to share/learn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+mn-cs"/>
                        </a:rPr>
                        <a:t>The impacts of the trainings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+mn-cs"/>
                        </a:rPr>
                        <a:t>Intel/RTA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en-US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+mn-ea"/>
                        <a:cs typeface="+mn-c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+mn-cs"/>
                        </a:rPr>
                        <a:t>July 2011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727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+mn-cs"/>
                        </a:rPr>
                        <a:t>Organize training Workshops for Teachers &amp; Students on Science Research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+mn-cs"/>
                        </a:rPr>
                        <a:t>- 5,000 teachers 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+mn-cs"/>
                        </a:rPr>
                        <a:t>- 30,000 students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+mn-cs"/>
                        </a:rPr>
                        <a:t>MOET, University of Education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+mn-cs"/>
                        </a:rPr>
                        <a:t> Participating DOETs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+mn-cs"/>
                        </a:rPr>
                        <a:t>Intel/RTA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+mn-cs"/>
                        </a:rPr>
                        <a:t>Q3, 2011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59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Establish Schools SRC &amp; IRB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+mn-cs"/>
                        </a:rPr>
                        <a:t>Numbers of participating schools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+mn-cs"/>
                        </a:rPr>
                        <a:t> Participating DOETs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+mn-cs"/>
                        </a:rPr>
                        <a:t>Sep 2011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727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Training Workshop for Country wide SRC &amp; IRB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8 provinces in proximity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+mn-ea"/>
                        <a:cs typeface="+mn-c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+mn-cs"/>
                        </a:rPr>
                        <a:t>MOET, University of Education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+mn-cs"/>
                        </a:rPr>
                        <a:t> Participating DOETs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+mn-cs"/>
                        </a:rPr>
                        <a:t>Intel/RTA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+mn-cs"/>
                        </a:rPr>
                        <a:t>Oct 2011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03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Work with various Donors for supports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Youth Org, Nuclear Institute, Dell, HP, Lawrence Sting Fund…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+mn-ea"/>
                        <a:cs typeface="+mn-c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+mn-cs"/>
                        </a:rPr>
                        <a:t>Participating MOET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On going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+mn-ea"/>
                        <a:cs typeface="+mn-c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ChangeArrowheads="1"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15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A6060CAC-E3E9-4D17-A523-3DEA524C5BB8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1331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7894638" cy="1143000"/>
          </a:xfrm>
        </p:spPr>
        <p:txBody>
          <a:bodyPr/>
          <a:lstStyle/>
          <a:p>
            <a:r>
              <a:rPr lang="en-US" smtClean="0">
                <a:solidFill>
                  <a:schemeClr val="bg1"/>
                </a:solidFill>
                <a:cs typeface="Arial" pitchFamily="34" charset="0"/>
              </a:rPr>
              <a:t>Intel ISEF Educator Academy</a:t>
            </a:r>
          </a:p>
        </p:txBody>
      </p:sp>
      <p:sp>
        <p:nvSpPr>
          <p:cNvPr id="1331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74650" y="1360488"/>
            <a:ext cx="8415338" cy="4876800"/>
          </a:xfrm>
        </p:spPr>
        <p:txBody>
          <a:bodyPr/>
          <a:lstStyle/>
          <a:p>
            <a:pPr>
              <a:buFontTx/>
              <a:buNone/>
            </a:pPr>
            <a:r>
              <a:rPr lang="en-US" sz="2000" smtClean="0">
                <a:solidFill>
                  <a:srgbClr val="0860A8"/>
                </a:solidFill>
              </a:rPr>
              <a:t>Reflection: </a:t>
            </a:r>
          </a:p>
          <a:p>
            <a:r>
              <a:rPr lang="en-US" sz="2000" smtClean="0">
                <a:solidFill>
                  <a:srgbClr val="002060"/>
                </a:solidFill>
              </a:rPr>
              <a:t>As a result of your participation in the 2011 Educator Academy, reflect on your experience Highlight what your team felt was the key learning from the Educator Academy: </a:t>
            </a:r>
          </a:p>
          <a:p>
            <a:pPr lvl="1">
              <a:spcBef>
                <a:spcPct val="0"/>
              </a:spcBef>
              <a:spcAft>
                <a:spcPts val="600"/>
              </a:spcAft>
            </a:pPr>
            <a:r>
              <a:rPr lang="en-US" sz="1800" smtClean="0">
                <a:solidFill>
                  <a:srgbClr val="002060"/>
                </a:solidFill>
              </a:rPr>
              <a:t>an wonderful opportunity to refresh training on Intel ISEF through attending Shop Talks.</a:t>
            </a:r>
          </a:p>
          <a:p>
            <a:pPr lvl="1">
              <a:spcBef>
                <a:spcPct val="0"/>
              </a:spcBef>
              <a:spcAft>
                <a:spcPts val="600"/>
              </a:spcAft>
            </a:pPr>
            <a:r>
              <a:rPr lang="en-US" sz="1800" smtClean="0">
                <a:solidFill>
                  <a:srgbClr val="002060"/>
                </a:solidFill>
              </a:rPr>
              <a:t>Learned and shared experiences on how to improve local Intel ISEF Fair.</a:t>
            </a:r>
          </a:p>
          <a:p>
            <a:pPr lvl="1">
              <a:spcBef>
                <a:spcPct val="0"/>
              </a:spcBef>
              <a:spcAft>
                <a:spcPts val="600"/>
              </a:spcAft>
            </a:pPr>
            <a:r>
              <a:rPr lang="en-US" sz="1800" smtClean="0">
                <a:solidFill>
                  <a:srgbClr val="002060"/>
                </a:solidFill>
              </a:rPr>
              <a:t>Opportunity to check what students </a:t>
            </a:r>
          </a:p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2000" smtClean="0">
                <a:solidFill>
                  <a:srgbClr val="002060"/>
                </a:solidFill>
              </a:rPr>
              <a:t>What impressed you the most?:</a:t>
            </a:r>
          </a:p>
          <a:p>
            <a:pPr lvl="1">
              <a:spcBef>
                <a:spcPct val="0"/>
              </a:spcBef>
              <a:spcAft>
                <a:spcPts val="600"/>
              </a:spcAft>
            </a:pPr>
            <a:r>
              <a:rPr lang="en-US" sz="1800" smtClean="0">
                <a:solidFill>
                  <a:srgbClr val="002060"/>
                </a:solidFill>
              </a:rPr>
              <a:t>Opening ceremony.</a:t>
            </a:r>
          </a:p>
          <a:p>
            <a:pPr lvl="1">
              <a:spcBef>
                <a:spcPct val="0"/>
              </a:spcBef>
              <a:spcAft>
                <a:spcPts val="600"/>
              </a:spcAft>
            </a:pPr>
            <a:r>
              <a:rPr lang="en-US" sz="1800" smtClean="0">
                <a:solidFill>
                  <a:srgbClr val="002060"/>
                </a:solidFill>
              </a:rPr>
              <a:t>Quality of the shop talks.</a:t>
            </a:r>
          </a:p>
          <a:p>
            <a:pPr lvl="1">
              <a:spcBef>
                <a:spcPct val="0"/>
              </a:spcBef>
              <a:spcAft>
                <a:spcPts val="600"/>
              </a:spcAft>
            </a:pPr>
            <a:r>
              <a:rPr lang="en-US" sz="1800" smtClean="0">
                <a:solidFill>
                  <a:srgbClr val="002060"/>
                </a:solidFill>
              </a:rPr>
              <a:t>Curriculum day.</a:t>
            </a:r>
          </a:p>
          <a:p>
            <a:pPr lvl="1">
              <a:spcBef>
                <a:spcPct val="0"/>
              </a:spcBef>
              <a:spcAft>
                <a:spcPts val="600"/>
              </a:spcAft>
            </a:pPr>
            <a:r>
              <a:rPr lang="en-US" sz="1800" smtClean="0">
                <a:solidFill>
                  <a:srgbClr val="002060"/>
                </a:solidFill>
              </a:rPr>
              <a:t>The organization of all the event.</a:t>
            </a:r>
          </a:p>
          <a:p>
            <a:pPr lvl="1">
              <a:buFontTx/>
              <a:buNone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3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4650F7D5-62EB-4480-807C-31EAD6FDC05F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1434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7894638" cy="1143000"/>
          </a:xfrm>
        </p:spPr>
        <p:txBody>
          <a:bodyPr/>
          <a:lstStyle/>
          <a:p>
            <a:r>
              <a:rPr lang="en-US" smtClean="0">
                <a:solidFill>
                  <a:schemeClr val="bg1"/>
                </a:solidFill>
                <a:cs typeface="Arial" pitchFamily="34" charset="0"/>
              </a:rPr>
              <a:t>Intel ISEF Educator Academy</a:t>
            </a:r>
          </a:p>
        </p:txBody>
      </p:sp>
      <p:sp>
        <p:nvSpPr>
          <p:cNvPr id="1434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74650" y="1360488"/>
            <a:ext cx="8415338" cy="4876800"/>
          </a:xfrm>
        </p:spPr>
        <p:txBody>
          <a:bodyPr/>
          <a:lstStyle/>
          <a:p>
            <a:pPr>
              <a:buFontTx/>
              <a:buNone/>
            </a:pPr>
            <a:r>
              <a:rPr lang="en-US" sz="2000" smtClean="0">
                <a:solidFill>
                  <a:srgbClr val="0860A8"/>
                </a:solidFill>
              </a:rPr>
              <a:t>Reflection: </a:t>
            </a:r>
          </a:p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2000" smtClean="0">
                <a:solidFill>
                  <a:srgbClr val="002060"/>
                </a:solidFill>
              </a:rPr>
              <a:t>Which Shop Talks were the most beneficial for your team?:</a:t>
            </a:r>
          </a:p>
          <a:p>
            <a:pPr lvl="1">
              <a:spcBef>
                <a:spcPct val="0"/>
              </a:spcBef>
              <a:spcAft>
                <a:spcPts val="600"/>
              </a:spcAft>
            </a:pPr>
            <a:r>
              <a:rPr lang="en-US" sz="1600" smtClean="0">
                <a:solidFill>
                  <a:srgbClr val="002060"/>
                </a:solidFill>
              </a:rPr>
              <a:t>Russ Fisher-Ives</a:t>
            </a:r>
          </a:p>
          <a:p>
            <a:pPr lvl="1">
              <a:spcBef>
                <a:spcPct val="0"/>
              </a:spcBef>
              <a:spcAft>
                <a:spcPts val="600"/>
              </a:spcAft>
            </a:pPr>
            <a:r>
              <a:rPr lang="en-US" sz="1600" smtClean="0">
                <a:solidFill>
                  <a:srgbClr val="002060"/>
                </a:solidFill>
              </a:rPr>
              <a:t>Cora beth Aben</a:t>
            </a:r>
          </a:p>
          <a:p>
            <a:pPr lvl="1">
              <a:spcBef>
                <a:spcPct val="0"/>
              </a:spcBef>
              <a:spcAft>
                <a:spcPts val="600"/>
              </a:spcAft>
            </a:pPr>
            <a:r>
              <a:rPr lang="en-US" sz="1600" smtClean="0">
                <a:solidFill>
                  <a:srgbClr val="002060"/>
                </a:solidFill>
              </a:rPr>
              <a:t>Robert Yost.</a:t>
            </a:r>
          </a:p>
          <a:p>
            <a:pPr lvl="1">
              <a:spcBef>
                <a:spcPct val="0"/>
              </a:spcBef>
              <a:spcAft>
                <a:spcPts val="600"/>
              </a:spcAft>
            </a:pPr>
            <a:r>
              <a:rPr lang="en-US" sz="1600" smtClean="0">
                <a:solidFill>
                  <a:srgbClr val="002060"/>
                </a:solidFill>
              </a:rPr>
              <a:t>Jack Franchetti.</a:t>
            </a:r>
          </a:p>
          <a:p>
            <a:pPr lvl="1">
              <a:spcBef>
                <a:spcPct val="0"/>
              </a:spcBef>
              <a:spcAft>
                <a:spcPts val="600"/>
              </a:spcAft>
            </a:pPr>
            <a:r>
              <a:rPr lang="en-US" sz="1600" smtClean="0">
                <a:solidFill>
                  <a:srgbClr val="002060"/>
                </a:solidFill>
              </a:rPr>
              <a:t>Sergi Mosyakin</a:t>
            </a:r>
          </a:p>
          <a:p>
            <a:pPr lvl="1">
              <a:spcBef>
                <a:spcPct val="0"/>
              </a:spcBef>
              <a:spcAft>
                <a:spcPts val="600"/>
              </a:spcAft>
            </a:pPr>
            <a:r>
              <a:rPr lang="en-US" sz="1600" smtClean="0">
                <a:solidFill>
                  <a:srgbClr val="002060"/>
                </a:solidFill>
              </a:rPr>
              <a:t>SRC Panel.</a:t>
            </a:r>
          </a:p>
          <a:p>
            <a:pPr lvl="1">
              <a:spcBef>
                <a:spcPct val="0"/>
              </a:spcBef>
              <a:spcAft>
                <a:spcPts val="600"/>
              </a:spcAft>
            </a:pPr>
            <a:r>
              <a:rPr lang="en-US" sz="1600" smtClean="0">
                <a:solidFill>
                  <a:srgbClr val="002060"/>
                </a:solidFill>
              </a:rPr>
              <a:t>Sharon/Karen shop talk</a:t>
            </a:r>
          </a:p>
          <a:p>
            <a:pPr lvl="1">
              <a:spcBef>
                <a:spcPct val="0"/>
              </a:spcBef>
              <a:spcAft>
                <a:spcPts val="600"/>
              </a:spcAft>
            </a:pPr>
            <a:r>
              <a:rPr lang="en-US" sz="1600" smtClean="0">
                <a:solidFill>
                  <a:srgbClr val="002060"/>
                </a:solidFill>
              </a:rPr>
              <a:t> Intel ISEF Students Panel.</a:t>
            </a:r>
          </a:p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2000" smtClean="0">
                <a:solidFill>
                  <a:srgbClr val="002060"/>
                </a:solidFill>
              </a:rPr>
              <a:t>What would you improve: </a:t>
            </a:r>
          </a:p>
          <a:p>
            <a:pPr lvl="1">
              <a:spcBef>
                <a:spcPct val="0"/>
              </a:spcBef>
              <a:spcAft>
                <a:spcPts val="600"/>
              </a:spcAft>
            </a:pPr>
            <a:r>
              <a:rPr lang="en-US" sz="1600" smtClean="0">
                <a:solidFill>
                  <a:srgbClr val="002060"/>
                </a:solidFill>
              </a:rPr>
              <a:t>Follow 3 steps to systemic improvement of science education and increase # of schools participation.</a:t>
            </a:r>
          </a:p>
          <a:p>
            <a:pPr lvl="1">
              <a:spcBef>
                <a:spcPct val="0"/>
              </a:spcBef>
              <a:spcAft>
                <a:spcPts val="600"/>
              </a:spcAft>
            </a:pPr>
            <a:r>
              <a:rPr lang="en-US" sz="1600" smtClean="0">
                <a:solidFill>
                  <a:srgbClr val="002060"/>
                </a:solidFill>
              </a:rPr>
              <a:t>Improve the inquiry science in schools.</a:t>
            </a:r>
          </a:p>
          <a:p>
            <a:pPr lvl="1">
              <a:spcBef>
                <a:spcPct val="0"/>
              </a:spcBef>
              <a:spcAft>
                <a:spcPts val="600"/>
              </a:spcAft>
            </a:pPr>
            <a:r>
              <a:rPr lang="en-US" sz="1600" smtClean="0">
                <a:solidFill>
                  <a:srgbClr val="002060"/>
                </a:solidFill>
              </a:rPr>
              <a:t>Students to present themselves and deal effectively with media.</a:t>
            </a:r>
          </a:p>
          <a:p>
            <a:pPr lvl="1">
              <a:buFontTx/>
              <a:buNone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EA21F49F-F7D2-4563-A054-9FA595FEC919}" type="slidenum">
              <a:rPr lang="en-US" smtClean="0"/>
              <a:pPr/>
              <a:t>9</a:t>
            </a:fld>
            <a:endParaRPr lang="en-US" smtClean="0"/>
          </a:p>
        </p:txBody>
      </p:sp>
      <p:pic>
        <p:nvPicPr>
          <p:cNvPr id="15363" name="Picture 5" descr="C:\Users\tnguy17\AppData\Local\Microsoft\Windows\Temporary Internet Files\Content.Outlook\830ZE9WT\DSC01578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685800"/>
            <a:ext cx="77724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Custom 1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860A8"/>
      </a:hlink>
      <a:folHlink>
        <a:srgbClr val="0860A8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2614</TotalTime>
  <Words>759</Words>
  <Application>Microsoft Office PowerPoint</Application>
  <PresentationFormat>On-screen Show (4:3)</PresentationFormat>
  <Paragraphs>141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Verdana</vt:lpstr>
      <vt:lpstr>Times New Roman</vt:lpstr>
      <vt:lpstr>Neo Sans Intel Medium</vt:lpstr>
      <vt:lpstr>Arial (Body)</vt:lpstr>
      <vt:lpstr>Default Design</vt:lpstr>
      <vt:lpstr>Slide 1</vt:lpstr>
      <vt:lpstr>Vietnam - Introductions</vt:lpstr>
      <vt:lpstr>Science Talent Student Development in Vietnam</vt:lpstr>
      <vt:lpstr>High Level Goals</vt:lpstr>
      <vt:lpstr>Objectives</vt:lpstr>
      <vt:lpstr>Action Plan</vt:lpstr>
      <vt:lpstr>Intel ISEF Educator Academy</vt:lpstr>
      <vt:lpstr>Intel ISEF Educator Academy</vt:lpstr>
      <vt:lpstr>Slide 9</vt:lpstr>
    </vt:vector>
  </TitlesOfParts>
  <Company>Intel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Powerful Presentations</dc:title>
  <dc:creator>kemerril</dc:creator>
  <cp:lastModifiedBy>Sheldon, Jennifer L</cp:lastModifiedBy>
  <cp:revision>96</cp:revision>
  <cp:lastPrinted>1999-04-21T21:49:23Z</cp:lastPrinted>
  <dcterms:created xsi:type="dcterms:W3CDTF">1999-04-20T20:34:15Z</dcterms:created>
  <dcterms:modified xsi:type="dcterms:W3CDTF">2011-10-19T00:18:06Z</dcterms:modified>
</cp:coreProperties>
</file>