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83" r:id="rId2"/>
    <p:sldId id="304" r:id="rId3"/>
    <p:sldId id="298" r:id="rId4"/>
    <p:sldId id="308" r:id="rId5"/>
    <p:sldId id="305" r:id="rId6"/>
    <p:sldId id="307" r:id="rId7"/>
    <p:sldId id="295" r:id="rId8"/>
    <p:sldId id="310" r:id="rId9"/>
    <p:sldId id="311" r:id="rId10"/>
    <p:sldId id="301" r:id="rId11"/>
    <p:sldId id="309" r:id="rId12"/>
  </p:sldIdLst>
  <p:sldSz cx="9144000" cy="6858000" type="screen4x3"/>
  <p:notesSz cx="6858000" cy="9107488"/>
  <p:defaultTextStyle>
    <a:defPPr>
      <a:defRPr lang="en-US"/>
    </a:defPPr>
    <a:lvl1pPr algn="ctr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9" frameSlides="1"/>
  <p:clrMru>
    <a:srgbClr val="0860A8"/>
    <a:srgbClr val="0158B7"/>
    <a:srgbClr val="220082"/>
    <a:srgbClr val="FF3300"/>
    <a:srgbClr val="339966"/>
    <a:srgbClr val="6666FF"/>
    <a:srgbClr val="000000"/>
    <a:srgbClr val="00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12" y="12"/>
      </p:cViewPr>
      <p:guideLst>
        <p:guide orient="horz" pos="960"/>
        <p:guide pos="52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468172800" cy="468172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36875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20" tIns="45560" rIns="91120" bIns="45560" numCol="1" anchor="t" anchorCtr="0" compatLnSpc="1">
            <a:prstTxWarp prst="textNoShape">
              <a:avLst/>
            </a:prstTxWarp>
          </a:bodyPr>
          <a:lstStyle>
            <a:lvl1pPr algn="l" defTabSz="911225">
              <a:defRPr sz="11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14775" y="0"/>
            <a:ext cx="2936875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20" tIns="45560" rIns="91120" bIns="45560" numCol="1" anchor="t" anchorCtr="0" compatLnSpc="1">
            <a:prstTxWarp prst="textNoShape">
              <a:avLst/>
            </a:prstTxWarp>
          </a:bodyPr>
          <a:lstStyle>
            <a:lvl1pPr algn="r" defTabSz="911225">
              <a:defRPr sz="11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50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36000"/>
            <a:ext cx="2936875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20" tIns="45560" rIns="91120" bIns="45560" numCol="1" anchor="b" anchorCtr="0" compatLnSpc="1">
            <a:prstTxWarp prst="textNoShape">
              <a:avLst/>
            </a:prstTxWarp>
          </a:bodyPr>
          <a:lstStyle>
            <a:lvl1pPr algn="l" defTabSz="911225">
              <a:defRPr sz="11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50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14775" y="8636000"/>
            <a:ext cx="2936875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20" tIns="45560" rIns="91120" bIns="45560" numCol="1" anchor="b" anchorCtr="0" compatLnSpc="1">
            <a:prstTxWarp prst="textNoShape">
              <a:avLst/>
            </a:prstTxWarp>
          </a:bodyPr>
          <a:lstStyle>
            <a:lvl1pPr algn="r" defTabSz="911225">
              <a:defRPr sz="1100"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12C03AC5-911F-4E49-A226-E3A32F5476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36875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20" tIns="45560" rIns="91120" bIns="45560" numCol="1" anchor="t" anchorCtr="0" compatLnSpc="1">
            <a:prstTxWarp prst="textNoShape">
              <a:avLst/>
            </a:prstTxWarp>
          </a:bodyPr>
          <a:lstStyle>
            <a:lvl1pPr algn="l" defTabSz="911225">
              <a:defRPr sz="11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14775" y="0"/>
            <a:ext cx="2936875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20" tIns="45560" rIns="91120" bIns="45560" numCol="1" anchor="t" anchorCtr="0" compatLnSpc="1">
            <a:prstTxWarp prst="textNoShape">
              <a:avLst/>
            </a:prstTxWarp>
          </a:bodyPr>
          <a:lstStyle>
            <a:lvl1pPr algn="r" defTabSz="911225">
              <a:defRPr sz="11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436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33475" y="687388"/>
            <a:ext cx="4586288" cy="34401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356100"/>
            <a:ext cx="5043488" cy="405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20" tIns="45560" rIns="91120" bIns="4556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86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36000"/>
            <a:ext cx="2936875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20" tIns="45560" rIns="91120" bIns="45560" numCol="1" anchor="b" anchorCtr="0" compatLnSpc="1">
            <a:prstTxWarp prst="textNoShape">
              <a:avLst/>
            </a:prstTxWarp>
          </a:bodyPr>
          <a:lstStyle>
            <a:lvl1pPr algn="l" defTabSz="911225">
              <a:defRPr sz="11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86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14775" y="8636000"/>
            <a:ext cx="2936875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20" tIns="45560" rIns="91120" bIns="45560" numCol="1" anchor="b" anchorCtr="0" compatLnSpc="1">
            <a:prstTxWarp prst="textNoShape">
              <a:avLst/>
            </a:prstTxWarp>
          </a:bodyPr>
          <a:lstStyle>
            <a:lvl1pPr algn="r" defTabSz="911225">
              <a:defRPr sz="1100"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2F86C524-B2D3-4DDC-9136-C71F27E4B4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itchFamily="34" charset="-128"/>
        <a:cs typeface="ＭＳ Ｐゴシック" pitchFamily="-111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sz="4000">
                <a:latin typeface="Verdan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sz="2800">
                <a:latin typeface="Verdana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E18F96-D0EC-4B11-A739-6AB02F0235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000">
                <a:latin typeface="Verdan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Verdana" pitchFamily="34" charset="0"/>
              </a:defRPr>
            </a:lvl1pPr>
            <a:lvl2pPr>
              <a:defRPr>
                <a:latin typeface="Verdana" pitchFamily="34" charset="0"/>
              </a:defRPr>
            </a:lvl2pPr>
            <a:lvl3pPr>
              <a:defRPr>
                <a:latin typeface="Verdana" pitchFamily="34" charset="0"/>
              </a:defRPr>
            </a:lvl3pPr>
            <a:lvl4pPr>
              <a:defRPr>
                <a:latin typeface="Verdana" pitchFamily="34" charset="0"/>
              </a:defRPr>
            </a:lvl4pPr>
            <a:lvl5pPr>
              <a:defRPr>
                <a:latin typeface="Verdana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9C4234-78C3-4B0C-8CEC-FEE67C1141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3600" b="1" cap="all">
                <a:latin typeface="Verdan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latin typeface="Verdana" pitchFamily="34" charset="0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45A833-57D6-4A09-95AD-3C16F41B46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000">
                <a:latin typeface="Verdan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>
                <a:latin typeface="Verdana" pitchFamily="34" charset="0"/>
              </a:defRPr>
            </a:lvl1pPr>
            <a:lvl2pPr>
              <a:defRPr sz="2400">
                <a:latin typeface="Verdana" pitchFamily="34" charset="0"/>
              </a:defRPr>
            </a:lvl2pPr>
            <a:lvl3pPr>
              <a:defRPr sz="2000">
                <a:latin typeface="Verdana" pitchFamily="34" charset="0"/>
              </a:defRPr>
            </a:lvl3pPr>
            <a:lvl4pPr>
              <a:defRPr sz="1800">
                <a:latin typeface="Verdana" pitchFamily="34" charset="0"/>
              </a:defRPr>
            </a:lvl4pPr>
            <a:lvl5pPr>
              <a:defRPr sz="1800">
                <a:latin typeface="Verdan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>
                <a:latin typeface="Verdana" pitchFamily="34" charset="0"/>
              </a:defRPr>
            </a:lvl1pPr>
            <a:lvl2pPr>
              <a:defRPr sz="2400">
                <a:latin typeface="Verdana" pitchFamily="34" charset="0"/>
              </a:defRPr>
            </a:lvl2pPr>
            <a:lvl3pPr>
              <a:defRPr sz="2000">
                <a:latin typeface="Verdana" pitchFamily="34" charset="0"/>
              </a:defRPr>
            </a:lvl3pPr>
            <a:lvl4pPr>
              <a:defRPr sz="1800">
                <a:latin typeface="Verdana" pitchFamily="34" charset="0"/>
              </a:defRPr>
            </a:lvl4pPr>
            <a:lvl5pPr>
              <a:defRPr sz="1800">
                <a:latin typeface="Verdan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6AA5E-C4A2-4600-AAA4-168DF10E68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600" b="1">
                <a:latin typeface="Verdana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000">
                <a:latin typeface="Verdana" pitchFamily="34" charset="0"/>
              </a:defRPr>
            </a:lvl1pPr>
            <a:lvl2pPr>
              <a:defRPr sz="1800">
                <a:latin typeface="Verdana" pitchFamily="34" charset="0"/>
              </a:defRPr>
            </a:lvl2pPr>
            <a:lvl3pPr>
              <a:defRPr sz="1600">
                <a:latin typeface="Verdana" pitchFamily="34" charset="0"/>
              </a:defRPr>
            </a:lvl3pPr>
            <a:lvl4pPr>
              <a:defRPr sz="1400">
                <a:latin typeface="Verdana" pitchFamily="34" charset="0"/>
              </a:defRPr>
            </a:lvl4pPr>
            <a:lvl5pPr>
              <a:defRPr sz="1400">
                <a:latin typeface="Verdana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1600" b="1">
                <a:latin typeface="Verdana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000">
                <a:latin typeface="Verdana" pitchFamily="34" charset="0"/>
              </a:defRPr>
            </a:lvl1pPr>
            <a:lvl2pPr>
              <a:defRPr sz="1800">
                <a:latin typeface="Verdana" pitchFamily="34" charset="0"/>
              </a:defRPr>
            </a:lvl2pPr>
            <a:lvl3pPr>
              <a:defRPr sz="1600">
                <a:latin typeface="Verdana" pitchFamily="34" charset="0"/>
              </a:defRPr>
            </a:lvl3pPr>
            <a:lvl4pPr>
              <a:defRPr sz="1400">
                <a:latin typeface="Verdana" pitchFamily="34" charset="0"/>
              </a:defRPr>
            </a:lvl4pPr>
            <a:lvl5pPr>
              <a:defRPr sz="1400">
                <a:latin typeface="Verdana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AC917D-BD24-45C0-99FA-271E38ECF2C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>
            <a:lvl1pPr>
              <a:defRPr sz="4000">
                <a:latin typeface="Verdan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>
                <a:latin typeface="Verdana" pitchFamily="34" charset="0"/>
              </a:defRPr>
            </a:lvl1pPr>
            <a:lvl2pPr>
              <a:defRPr sz="2400">
                <a:latin typeface="Verdana" pitchFamily="34" charset="0"/>
              </a:defRPr>
            </a:lvl2pPr>
            <a:lvl3pPr>
              <a:defRPr sz="2000">
                <a:latin typeface="Verdana" pitchFamily="34" charset="0"/>
              </a:defRPr>
            </a:lvl3pPr>
            <a:lvl4pPr>
              <a:defRPr sz="1800">
                <a:latin typeface="Verdana" pitchFamily="34" charset="0"/>
              </a:defRPr>
            </a:lvl4pPr>
            <a:lvl5pPr>
              <a:defRPr sz="1800">
                <a:latin typeface="Verdana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>
                <a:latin typeface="Verdana" pitchFamily="34" charset="0"/>
              </a:defRPr>
            </a:lvl1pPr>
            <a:lvl2pPr>
              <a:defRPr sz="2400">
                <a:latin typeface="Verdana" pitchFamily="34" charset="0"/>
              </a:defRPr>
            </a:lvl2pPr>
            <a:lvl3pPr>
              <a:defRPr sz="2000">
                <a:latin typeface="Verdana" pitchFamily="34" charset="0"/>
              </a:defRPr>
            </a:lvl3pPr>
            <a:lvl4pPr>
              <a:defRPr sz="1800">
                <a:latin typeface="Verdana" pitchFamily="34" charset="0"/>
              </a:defRPr>
            </a:lvl4pPr>
            <a:lvl5pPr>
              <a:defRPr sz="1800">
                <a:latin typeface="Verdana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6F856C-079D-4FCA-95C5-FC00F07F8E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248400"/>
            <a:ext cx="1600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Times New Roman" charset="0"/>
                <a:ea typeface="ＭＳ Ｐゴシック" charset="-128"/>
              </a:defRPr>
            </a:lvl1pPr>
          </a:lstStyle>
          <a:p>
            <a:pPr>
              <a:defRPr/>
            </a:pPr>
            <a:fld id="{20B384DA-628B-4B9D-88CE-80DE43B9B4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>
            <a:off x="2743200" y="6259513"/>
            <a:ext cx="411480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800">
                <a:solidFill>
                  <a:srgbClr val="0860A8"/>
                </a:solidFill>
                <a:latin typeface="Neo Sans Intel Medium" pitchFamily="34" charset="0"/>
                <a:ea typeface="ＭＳ Ｐゴシック" charset="-128"/>
              </a:rPr>
              <a:t>Intel ISEF 2011 – Educator Academy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0" r:id="rId1"/>
    <p:sldLayoutId id="2147483919" r:id="rId2"/>
    <p:sldLayoutId id="2147483921" r:id="rId3"/>
    <p:sldLayoutId id="2147483922" r:id="rId4"/>
    <p:sldLayoutId id="2147483923" r:id="rId5"/>
    <p:sldLayoutId id="2147483924" r:id="rId6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000099"/>
          </a:solidFill>
          <a:latin typeface="Verdana" pitchFamily="34" charset="0"/>
          <a:ea typeface="MS PGothic" pitchFamily="34" charset="-128"/>
          <a:cs typeface="ＭＳ Ｐゴシック" pitchFamily="-111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000099"/>
          </a:solidFill>
          <a:latin typeface="Verdana" pitchFamily="34" charset="0"/>
          <a:ea typeface="MS PGothic" pitchFamily="34" charset="-128"/>
          <a:cs typeface="ＭＳ Ｐゴシック" pitchFamily="-111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000099"/>
          </a:solidFill>
          <a:latin typeface="Verdana" pitchFamily="34" charset="0"/>
          <a:ea typeface="MS PGothic" pitchFamily="34" charset="-128"/>
          <a:cs typeface="ＭＳ Ｐゴシック" pitchFamily="-111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000099"/>
          </a:solidFill>
          <a:latin typeface="Verdana" pitchFamily="34" charset="0"/>
          <a:ea typeface="MS PGothic" pitchFamily="34" charset="-128"/>
          <a:cs typeface="ＭＳ Ｐゴシック" pitchFamily="-111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000099"/>
          </a:solidFill>
          <a:latin typeface="Verdana" pitchFamily="34" charset="0"/>
          <a:ea typeface="MS PGothic" pitchFamily="34" charset="-128"/>
          <a:cs typeface="ＭＳ Ｐゴシック" pitchFamily="-111" charset="-128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99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99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99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99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accent2"/>
          </a:solidFill>
          <a:latin typeface="Verdana" pitchFamily="34" charset="0"/>
          <a:ea typeface="MS PGothic" pitchFamily="34" charset="-128"/>
          <a:cs typeface="ＭＳ Ｐゴシック" pitchFamily="-111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Verdana" pitchFamily="34" charset="0"/>
          <a:ea typeface="MS PGothic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000099"/>
          </a:solidFill>
          <a:latin typeface="Verdana" pitchFamily="34" charset="0"/>
          <a:ea typeface="MS PGothic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accent2"/>
          </a:solidFill>
          <a:latin typeface="Verdana" pitchFamily="34" charset="0"/>
          <a:ea typeface="MS PGothic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Verdana" pitchFamily="34" charset="0"/>
          <a:ea typeface="MS PGothic" pitchFamily="34" charset="-128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63000" r="-6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1066800"/>
            <a:ext cx="9144000" cy="4267200"/>
          </a:xfrm>
        </p:spPr>
        <p:txBody>
          <a:bodyPr/>
          <a:lstStyle/>
          <a:p>
            <a:r>
              <a:rPr lang="en-US" smtClean="0">
                <a:solidFill>
                  <a:schemeClr val="bg1"/>
                </a:solidFill>
                <a:cs typeface="Arial" pitchFamily="34" charset="0"/>
              </a:rPr>
              <a:t> </a:t>
            </a:r>
            <a:br>
              <a:rPr lang="en-US" smtClean="0">
                <a:solidFill>
                  <a:schemeClr val="bg1"/>
                </a:solidFill>
                <a:cs typeface="Arial" pitchFamily="34" charset="0"/>
              </a:rPr>
            </a:br>
            <a:r>
              <a:rPr lang="en-US" smtClean="0">
                <a:solidFill>
                  <a:schemeClr val="bg1"/>
                </a:solidFill>
                <a:cs typeface="Arial" pitchFamily="34" charset="0"/>
              </a:rPr>
              <a:t>Creating a Culture of </a:t>
            </a:r>
            <a:br>
              <a:rPr lang="en-US" smtClean="0">
                <a:solidFill>
                  <a:schemeClr val="bg1"/>
                </a:solidFill>
                <a:cs typeface="Arial" pitchFamily="34" charset="0"/>
              </a:rPr>
            </a:br>
            <a:r>
              <a:rPr lang="en-US" smtClean="0">
                <a:solidFill>
                  <a:schemeClr val="bg1"/>
                </a:solidFill>
                <a:cs typeface="Arial" pitchFamily="34" charset="0"/>
              </a:rPr>
              <a:t>Inquiry and Research for Massachusetts Public Schools</a:t>
            </a:r>
            <a:br>
              <a:rPr lang="en-US" smtClean="0">
                <a:solidFill>
                  <a:schemeClr val="bg1"/>
                </a:solidFill>
                <a:cs typeface="Arial" pitchFamily="34" charset="0"/>
              </a:rPr>
            </a:br>
            <a:r>
              <a:rPr lang="en-US" smtClean="0">
                <a:solidFill>
                  <a:schemeClr val="bg1"/>
                </a:solidFill>
                <a:cs typeface="Arial" pitchFamily="34" charset="0"/>
              </a:rPr>
              <a:t/>
            </a:r>
            <a:br>
              <a:rPr lang="en-US" smtClean="0">
                <a:solidFill>
                  <a:schemeClr val="bg1"/>
                </a:solidFill>
                <a:cs typeface="Arial" pitchFamily="34" charset="0"/>
              </a:rPr>
            </a:br>
            <a:r>
              <a:rPr lang="en-US" sz="3200" smtClean="0">
                <a:solidFill>
                  <a:schemeClr val="bg1"/>
                </a:solidFill>
                <a:cs typeface="Arial" pitchFamily="34" charset="0"/>
              </a:rPr>
              <a:t>A plan of action piloted with</a:t>
            </a:r>
            <a:br>
              <a:rPr lang="en-US" sz="3200" smtClean="0">
                <a:solidFill>
                  <a:schemeClr val="bg1"/>
                </a:solidFill>
                <a:cs typeface="Arial" pitchFamily="34" charset="0"/>
              </a:rPr>
            </a:br>
            <a:r>
              <a:rPr lang="en-US" sz="3200" smtClean="0">
                <a:solidFill>
                  <a:schemeClr val="bg1"/>
                </a:solidFill>
                <a:cs typeface="Arial" pitchFamily="34" charset="0"/>
              </a:rPr>
              <a:t> Everett Public Schools </a:t>
            </a:r>
            <a:r>
              <a:rPr lang="en-US" smtClean="0">
                <a:solidFill>
                  <a:schemeClr val="bg1"/>
                </a:solidFill>
                <a:cs typeface="Arial" pitchFamily="34" charset="0"/>
              </a:rPr>
              <a:t/>
            </a:r>
            <a:br>
              <a:rPr lang="en-US" smtClean="0">
                <a:solidFill>
                  <a:schemeClr val="bg1"/>
                </a:solidFill>
                <a:cs typeface="Arial" pitchFamily="34" charset="0"/>
              </a:rPr>
            </a:br>
            <a:r>
              <a:rPr lang="en-US" smtClean="0">
                <a:solidFill>
                  <a:schemeClr val="bg1"/>
                </a:solidFill>
                <a:cs typeface="Arial" pitchFamily="34" charset="0"/>
              </a:rPr>
              <a:t/>
            </a:r>
            <a:br>
              <a:rPr lang="en-US" smtClean="0">
                <a:solidFill>
                  <a:schemeClr val="bg1"/>
                </a:solidFill>
                <a:cs typeface="Arial" pitchFamily="34" charset="0"/>
              </a:rPr>
            </a:br>
            <a:r>
              <a:rPr lang="en-US" sz="3600" smtClean="0">
                <a:solidFill>
                  <a:schemeClr val="bg1"/>
                </a:solidFill>
                <a:cs typeface="Arial" pitchFamily="34" charset="0"/>
              </a:rPr>
              <a:t/>
            </a:r>
            <a:br>
              <a:rPr lang="en-US" sz="3600" smtClean="0">
                <a:solidFill>
                  <a:schemeClr val="bg1"/>
                </a:solidFill>
                <a:cs typeface="Arial" pitchFamily="34" charset="0"/>
              </a:rPr>
            </a:br>
            <a:r>
              <a:rPr lang="en-US" sz="3200" smtClean="0">
                <a:solidFill>
                  <a:schemeClr val="bg1"/>
                </a:solidFill>
                <a:cs typeface="Arial" pitchFamily="34" charset="0"/>
              </a:rPr>
              <a:t>Educator Academy</a:t>
            </a:r>
            <a:br>
              <a:rPr lang="en-US" sz="3200" smtClean="0">
                <a:solidFill>
                  <a:schemeClr val="bg1"/>
                </a:solidFill>
                <a:cs typeface="Arial" pitchFamily="34" charset="0"/>
              </a:rPr>
            </a:br>
            <a:r>
              <a:rPr lang="en-US" sz="3200" smtClean="0">
                <a:solidFill>
                  <a:schemeClr val="bg1"/>
                </a:solidFill>
                <a:cs typeface="Arial" pitchFamily="34" charset="0"/>
              </a:rPr>
              <a:t>May 2011</a:t>
            </a:r>
          </a:p>
        </p:txBody>
      </p:sp>
      <p:sp>
        <p:nvSpPr>
          <p:cNvPr id="7171" name="Text Box 6"/>
          <p:cNvSpPr txBox="1">
            <a:spLocks noChangeArrowheads="1"/>
          </p:cNvSpPr>
          <p:nvPr/>
        </p:nvSpPr>
        <p:spPr bwMode="auto">
          <a:xfrm>
            <a:off x="6248400" y="4648200"/>
            <a:ext cx="2286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7172" name="Picture 8" descr="ISEF 2010 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648200"/>
            <a:ext cx="169545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5"/>
          <p:cNvSpPr>
            <a:spLocks noChangeArrowheads="1"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19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725F8203-308D-452A-BBA3-EEC66F97E2E9}" type="slidenum">
              <a:rPr lang="en-US" smtClean="0">
                <a:latin typeface="Times New Roman" pitchFamily="18" charset="0"/>
                <a:ea typeface="MS PGothic" pitchFamily="34" charset="-128"/>
              </a:rPr>
              <a:pPr/>
              <a:t>2</a:t>
            </a:fld>
            <a:endParaRPr lang="en-US" smtClean="0">
              <a:latin typeface="Times New Roman" pitchFamily="18" charset="0"/>
              <a:ea typeface="MS PGothic" pitchFamily="34" charset="-128"/>
            </a:endParaRPr>
          </a:p>
        </p:txBody>
      </p:sp>
      <p:sp>
        <p:nvSpPr>
          <p:cNvPr id="819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</p:spPr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Mission Statement</a:t>
            </a:r>
          </a:p>
        </p:txBody>
      </p:sp>
      <p:sp>
        <p:nvSpPr>
          <p:cNvPr id="819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600200"/>
            <a:ext cx="7315200" cy="4572000"/>
          </a:xfrm>
        </p:spPr>
        <p:txBody>
          <a:bodyPr/>
          <a:lstStyle/>
          <a:p>
            <a:pPr algn="ctr">
              <a:buFontTx/>
              <a:buNone/>
            </a:pPr>
            <a:endParaRPr lang="en-US" smtClean="0">
              <a:solidFill>
                <a:schemeClr val="tx1"/>
              </a:solidFill>
            </a:endParaRPr>
          </a:p>
          <a:p>
            <a:pPr algn="ctr">
              <a:buFontTx/>
              <a:buNone/>
            </a:pPr>
            <a:r>
              <a:rPr lang="en-US" smtClean="0">
                <a:solidFill>
                  <a:schemeClr val="tx1"/>
                </a:solidFill>
              </a:rPr>
              <a:t>Provide every middle and high school student with opportunities to experience the discovery process through mentored, independent research to improve their world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5"/>
          <p:cNvSpPr>
            <a:spLocks noChangeArrowheads="1"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21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654F7756-7B8C-47FA-9F82-2F04D7776FA6}" type="slidenum">
              <a:rPr lang="en-US" smtClean="0">
                <a:latin typeface="Times New Roman" pitchFamily="18" charset="0"/>
                <a:ea typeface="MS PGothic" pitchFamily="34" charset="-128"/>
              </a:rPr>
              <a:pPr/>
              <a:t>3</a:t>
            </a:fld>
            <a:endParaRPr lang="en-US" smtClean="0">
              <a:latin typeface="Times New Roman" pitchFamily="18" charset="0"/>
              <a:ea typeface="MS PGothic" pitchFamily="34" charset="-128"/>
            </a:endParaRPr>
          </a:p>
        </p:txBody>
      </p:sp>
      <p:sp>
        <p:nvSpPr>
          <p:cNvPr id="922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</p:spPr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Long Term Goals</a:t>
            </a:r>
          </a:p>
        </p:txBody>
      </p:sp>
      <p:sp>
        <p:nvSpPr>
          <p:cNvPr id="1229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5486400"/>
          </a:xfrm>
          <a:solidFill>
            <a:schemeClr val="bg1"/>
          </a:solidFill>
        </p:spPr>
        <p:txBody>
          <a:bodyPr/>
          <a:lstStyle/>
          <a:p>
            <a:pPr marL="800100" lvl="2" indent="-393700">
              <a:defRPr/>
            </a:pPr>
            <a:r>
              <a:rPr lang="en-US" dirty="0" smtClean="0">
                <a:solidFill>
                  <a:srgbClr val="000000"/>
                </a:solidFill>
                <a:latin typeface="Verdana" pitchFamily="-111" charset="0"/>
                <a:ea typeface="ＭＳ Ｐゴシック" pitchFamily="-111" charset="-128"/>
              </a:rPr>
              <a:t>Create and support a sustainable culture of research and inquiry in the Everett Public School community that is adaptable to other districts</a:t>
            </a:r>
          </a:p>
          <a:p>
            <a:pPr marL="800100" lvl="2" indent="-381000">
              <a:defRPr/>
            </a:pPr>
            <a:r>
              <a:rPr lang="en-US" dirty="0" smtClean="0">
                <a:solidFill>
                  <a:srgbClr val="000000"/>
                </a:solidFill>
                <a:latin typeface="Verdana" pitchFamily="-111" charset="0"/>
                <a:ea typeface="ＭＳ Ｐゴシック" pitchFamily="-111" charset="-128"/>
              </a:rPr>
              <a:t>Form partnerships to provide schools with research mentors, laboratory access and resources</a:t>
            </a:r>
          </a:p>
          <a:p>
            <a:pPr marL="800100" lvl="2" indent="-381000">
              <a:defRPr/>
            </a:pPr>
            <a:r>
              <a:rPr lang="en-US" dirty="0" smtClean="0">
                <a:solidFill>
                  <a:srgbClr val="000000"/>
                </a:solidFill>
                <a:latin typeface="Verdana" pitchFamily="-111" charset="0"/>
                <a:ea typeface="ＭＳ Ｐゴシック" pitchFamily="-111" charset="-128"/>
              </a:rPr>
              <a:t>Foster and support educator professional development in inquiry</a:t>
            </a:r>
          </a:p>
          <a:p>
            <a:pPr marL="800100" lvl="2" indent="-393700">
              <a:defRPr/>
            </a:pPr>
            <a:r>
              <a:rPr lang="en-US" dirty="0" smtClean="0">
                <a:solidFill>
                  <a:srgbClr val="000000"/>
                </a:solidFill>
                <a:latin typeface="Verdana" pitchFamily="-111" charset="0"/>
                <a:ea typeface="ＭＳ Ｐゴシック" pitchFamily="-111" charset="-128"/>
              </a:rPr>
              <a:t>Integrate student research projects across curricula</a:t>
            </a:r>
          </a:p>
          <a:p>
            <a:pPr marL="749300" lvl="2" indent="-342900">
              <a:defRPr/>
            </a:pPr>
            <a:r>
              <a:rPr lang="en-US" dirty="0" smtClean="0">
                <a:solidFill>
                  <a:srgbClr val="000000"/>
                </a:solidFill>
                <a:latin typeface="Verdana" pitchFamily="-111" charset="0"/>
                <a:ea typeface="ＭＳ Ｐゴシック" pitchFamily="-111" charset="-128"/>
              </a:rPr>
              <a:t>Align this Plan to the goals of the Massachusetts STEM Plan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5"/>
          <p:cNvSpPr>
            <a:spLocks noChangeArrowheads="1"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24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F640D406-BD7A-4DFA-9029-3EBC129881B5}" type="slidenum">
              <a:rPr lang="en-US" smtClean="0">
                <a:latin typeface="Times New Roman" pitchFamily="18" charset="0"/>
                <a:ea typeface="MS PGothic" pitchFamily="34" charset="-128"/>
              </a:rPr>
              <a:pPr/>
              <a:t>4</a:t>
            </a:fld>
            <a:endParaRPr lang="en-US" smtClean="0">
              <a:latin typeface="Times New Roman" pitchFamily="18" charset="0"/>
              <a:ea typeface="MS PGothic" pitchFamily="34" charset="-128"/>
            </a:endParaRPr>
          </a:p>
        </p:txBody>
      </p:sp>
      <p:sp>
        <p:nvSpPr>
          <p:cNvPr id="1024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</p:spPr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Short Term Goals</a:t>
            </a:r>
          </a:p>
        </p:txBody>
      </p:sp>
      <p:sp>
        <p:nvSpPr>
          <p:cNvPr id="102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5257800"/>
          </a:xfrm>
          <a:solidFill>
            <a:schemeClr val="bg1"/>
          </a:solidFill>
        </p:spPr>
        <p:txBody>
          <a:bodyPr/>
          <a:lstStyle/>
          <a:p>
            <a:pPr marL="508000" lvl="2" indent="-271463">
              <a:tabLst>
                <a:tab pos="457200" algn="l"/>
              </a:tabLst>
            </a:pPr>
            <a:r>
              <a:rPr lang="en-US" sz="1800" smtClean="0">
                <a:solidFill>
                  <a:srgbClr val="000000"/>
                </a:solidFill>
              </a:rPr>
              <a:t>Create and support a Leadership Team of teachers and administrators who embrace a culture of inquiry and research</a:t>
            </a:r>
          </a:p>
          <a:p>
            <a:pPr marL="508000" lvl="2" indent="-271463">
              <a:tabLst>
                <a:tab pos="457200" algn="l"/>
              </a:tabLst>
            </a:pPr>
            <a:r>
              <a:rPr lang="en-US" sz="1800" smtClean="0">
                <a:solidFill>
                  <a:srgbClr val="000000"/>
                </a:solidFill>
              </a:rPr>
              <a:t>Create a Position for an EPS Science Fair Coordinator</a:t>
            </a:r>
          </a:p>
          <a:p>
            <a:pPr marL="508000" lvl="2" indent="-271463">
              <a:tabLst>
                <a:tab pos="457200" algn="l"/>
              </a:tabLst>
            </a:pPr>
            <a:r>
              <a:rPr lang="en-US" sz="1800" smtClean="0">
                <a:solidFill>
                  <a:srgbClr val="000000"/>
                </a:solidFill>
              </a:rPr>
              <a:t>Train cohorts of teachers in professional development in inquiry and research methods (e.g. MSSEF’s STEM Certificate in Inquiry courses)</a:t>
            </a:r>
          </a:p>
          <a:p>
            <a:pPr marL="508000" lvl="2" indent="-271463">
              <a:tabLst>
                <a:tab pos="457200" algn="l"/>
              </a:tabLst>
            </a:pPr>
            <a:r>
              <a:rPr lang="en-US" sz="1800" smtClean="0">
                <a:solidFill>
                  <a:srgbClr val="000000"/>
                </a:solidFill>
              </a:rPr>
              <a:t>Establish a mentoring program with higher education and industry research partners (e.g. MAS Fellows and Internship Program)</a:t>
            </a:r>
          </a:p>
          <a:p>
            <a:pPr marL="508000" lvl="2" indent="-271463">
              <a:tabLst>
                <a:tab pos="457200" algn="l"/>
              </a:tabLst>
            </a:pPr>
            <a:r>
              <a:rPr lang="en-US" sz="1800" smtClean="0">
                <a:solidFill>
                  <a:srgbClr val="000000"/>
                </a:solidFill>
              </a:rPr>
              <a:t>Explore potential for a Science Seminar for all EPS students</a:t>
            </a:r>
          </a:p>
          <a:p>
            <a:pPr marL="508000" lvl="2" indent="-271463">
              <a:tabLst>
                <a:tab pos="457200" algn="l"/>
              </a:tabLst>
            </a:pPr>
            <a:r>
              <a:rPr lang="en-US" sz="1800" smtClean="0">
                <a:solidFill>
                  <a:srgbClr val="000000"/>
                </a:solidFill>
              </a:rPr>
              <a:t>Increase the number of 6</a:t>
            </a:r>
            <a:r>
              <a:rPr lang="en-US" sz="1800" baseline="30000" smtClean="0">
                <a:solidFill>
                  <a:srgbClr val="000000"/>
                </a:solidFill>
              </a:rPr>
              <a:t>th</a:t>
            </a:r>
            <a:r>
              <a:rPr lang="en-US" sz="1800" smtClean="0">
                <a:solidFill>
                  <a:srgbClr val="000000"/>
                </a:solidFill>
              </a:rPr>
              <a:t> – 12</a:t>
            </a:r>
            <a:r>
              <a:rPr lang="en-US" sz="1800" baseline="30000" smtClean="0">
                <a:solidFill>
                  <a:srgbClr val="000000"/>
                </a:solidFill>
              </a:rPr>
              <a:t>th</a:t>
            </a:r>
            <a:r>
              <a:rPr lang="en-US" sz="1800" smtClean="0">
                <a:solidFill>
                  <a:srgbClr val="000000"/>
                </a:solidFill>
              </a:rPr>
              <a:t> grade students engaged in independent research projects</a:t>
            </a:r>
          </a:p>
          <a:p>
            <a:pPr marL="508000" lvl="2" indent="-271463">
              <a:tabLst>
                <a:tab pos="457200" algn="l"/>
              </a:tabLst>
            </a:pPr>
            <a:r>
              <a:rPr lang="en-US" sz="1800" smtClean="0">
                <a:solidFill>
                  <a:srgbClr val="000000"/>
                </a:solidFill>
              </a:rPr>
              <a:t>Establish formative and summative evaluation plans to monitor success and to direct program revisions</a:t>
            </a:r>
          </a:p>
          <a:p>
            <a:pPr marL="508000" lvl="2" indent="-271463">
              <a:tabLst>
                <a:tab pos="457200" algn="l"/>
              </a:tabLst>
            </a:pPr>
            <a:r>
              <a:rPr lang="en-US" sz="1800" smtClean="0">
                <a:solidFill>
                  <a:srgbClr val="000000"/>
                </a:solidFill>
              </a:rPr>
              <a:t>Celebrate the launch of this initiative and recognize the commitment of the Leadership Team with state, district, union and community leaders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5"/>
          <p:cNvSpPr>
            <a:spLocks noChangeArrowheads="1"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26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27742F64-DD5A-406E-A30B-B9A77FF1508B}" type="slidenum">
              <a:rPr lang="en-US" smtClean="0">
                <a:latin typeface="Times New Roman" pitchFamily="18" charset="0"/>
                <a:ea typeface="MS PGothic" pitchFamily="34" charset="-128"/>
              </a:rPr>
              <a:pPr/>
              <a:t>5</a:t>
            </a:fld>
            <a:endParaRPr lang="en-US" smtClean="0">
              <a:latin typeface="Times New Roman" pitchFamily="18" charset="0"/>
              <a:ea typeface="MS PGothic" pitchFamily="34" charset="-128"/>
            </a:endParaRPr>
          </a:p>
        </p:txBody>
      </p:sp>
      <p:sp>
        <p:nvSpPr>
          <p:cNvPr id="1126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</p:spPr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Obstacles</a:t>
            </a:r>
          </a:p>
        </p:txBody>
      </p:sp>
      <p:sp>
        <p:nvSpPr>
          <p:cNvPr id="1126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72000"/>
          </a:xfrm>
          <a:solidFill>
            <a:srgbClr val="FFFFFF"/>
          </a:solidFill>
        </p:spPr>
        <p:txBody>
          <a:bodyPr/>
          <a:lstStyle/>
          <a:p>
            <a:pPr marL="508000" lvl="2" indent="-271463">
              <a:tabLst>
                <a:tab pos="457200" algn="l"/>
              </a:tabLst>
            </a:pPr>
            <a:r>
              <a:rPr lang="en-US" smtClean="0">
                <a:solidFill>
                  <a:srgbClr val="000000"/>
                </a:solidFill>
              </a:rPr>
              <a:t>Societal and institutional challenges (time, socio-economics, culture, contracts, budgets)</a:t>
            </a:r>
          </a:p>
          <a:p>
            <a:pPr marL="508000" lvl="2" indent="-271463">
              <a:tabLst>
                <a:tab pos="457200" algn="l"/>
              </a:tabLst>
            </a:pPr>
            <a:r>
              <a:rPr lang="en-US" smtClean="0">
                <a:solidFill>
                  <a:srgbClr val="000000"/>
                </a:solidFill>
              </a:rPr>
              <a:t>Resistance to change</a:t>
            </a:r>
          </a:p>
          <a:p>
            <a:pPr marL="508000" lvl="2" indent="-271463">
              <a:tabLst>
                <a:tab pos="457200" algn="l"/>
              </a:tabLst>
            </a:pPr>
            <a:r>
              <a:rPr lang="en-US" smtClean="0">
                <a:solidFill>
                  <a:srgbClr val="000000"/>
                </a:solidFill>
              </a:rPr>
              <a:t>Access to specialized and professional resources such as scientific literature, laboratory equipment and supplies</a:t>
            </a:r>
          </a:p>
          <a:p>
            <a:pPr marL="508000" lvl="2" indent="-271463">
              <a:tabLst>
                <a:tab pos="457200" algn="l"/>
              </a:tabLst>
            </a:pPr>
            <a:r>
              <a:rPr lang="en-US" smtClean="0">
                <a:solidFill>
                  <a:srgbClr val="000000"/>
                </a:solidFill>
              </a:rPr>
              <a:t>Perceived conflict between time spent on research projects vs. standardized curriculum and assessment</a:t>
            </a:r>
          </a:p>
          <a:p>
            <a:pPr marL="508000" lvl="2" indent="-271463">
              <a:tabLst>
                <a:tab pos="457200" algn="l"/>
              </a:tabLst>
            </a:pPr>
            <a:r>
              <a:rPr lang="en-US" smtClean="0">
                <a:solidFill>
                  <a:srgbClr val="000000"/>
                </a:solidFill>
              </a:rPr>
              <a:t>Safety and security while conducting research off school premises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6"/>
          <p:cNvSpPr>
            <a:spLocks noChangeArrowheads="1"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291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AB9B9BF-03EB-4500-8543-285FA16B851F}" type="slidenum">
              <a:rPr lang="en-US" smtClean="0">
                <a:latin typeface="Times New Roman" pitchFamily="18" charset="0"/>
                <a:ea typeface="MS PGothic" pitchFamily="34" charset="-128"/>
              </a:rPr>
              <a:pPr/>
              <a:t>6</a:t>
            </a:fld>
            <a:endParaRPr lang="en-US" smtClean="0">
              <a:latin typeface="Times New Roman" pitchFamily="18" charset="0"/>
              <a:ea typeface="MS PGothic" pitchFamily="34" charset="-128"/>
            </a:endParaRPr>
          </a:p>
        </p:txBody>
      </p:sp>
      <p:sp>
        <p:nvSpPr>
          <p:cNvPr id="12292" name="Rectangle 3"/>
          <p:cNvSpPr>
            <a:spLocks noGrp="1" noChangeArrowheads="1"/>
          </p:cNvSpPr>
          <p:nvPr>
            <p:ph type="title"/>
          </p:nvPr>
        </p:nvSpPr>
        <p:spPr>
          <a:xfrm>
            <a:off x="609600" y="228600"/>
            <a:ext cx="7772400" cy="685800"/>
          </a:xfrm>
        </p:spPr>
        <p:txBody>
          <a:bodyPr/>
          <a:lstStyle/>
          <a:p>
            <a:r>
              <a:rPr lang="en-US" sz="3200" smtClean="0">
                <a:solidFill>
                  <a:schemeClr val="bg1"/>
                </a:solidFill>
                <a:cs typeface="Arial" pitchFamily="34" charset="0"/>
              </a:rPr>
              <a:t>Action Plan -Teachers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228600" y="1219200"/>
          <a:ext cx="8686800" cy="4900613"/>
        </p:xfrm>
        <a:graphic>
          <a:graphicData uri="http://schemas.openxmlformats.org/drawingml/2006/table">
            <a:tbl>
              <a:tblPr/>
              <a:tblGrid>
                <a:gridCol w="2209800"/>
                <a:gridCol w="2133600"/>
                <a:gridCol w="1760538"/>
                <a:gridCol w="1447800"/>
                <a:gridCol w="1135062"/>
              </a:tblGrid>
              <a:tr h="7493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Objectives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Action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Measure success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Who's responsible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Deadline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4300">
                <a:tc>
                  <a:txBody>
                    <a:bodyPr/>
                    <a:lstStyle/>
                    <a:p>
                      <a:pPr marL="169863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Increase the number of </a:t>
                      </a:r>
                      <a:r>
                        <a:rPr kumimoji="0" lang="en-US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teachers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who use inquiry in the classroom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Leadership team of teachers attend MSSEF TSIP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6 teachers participate in TSIP year long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Noreen and Cora Beth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May-12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24000">
                <a:tc>
                  <a:txBody>
                    <a:bodyPr/>
                    <a:lstStyle/>
                    <a:p>
                      <a:pPr marL="169863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Increase the number of </a:t>
                      </a:r>
                      <a:r>
                        <a:rPr kumimoji="0" lang="en-US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teachers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 who guide students in research projects 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MAS interns meet with teachers to discuss their needs and challenges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2 interns participate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Noreen and Margaret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Sep-11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430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Team Building - Four per year, topics and locations TBD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20 teachers and administrators participate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Noreen and Janice 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TBD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6"/>
          <p:cNvSpPr>
            <a:spLocks noChangeArrowheads="1"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15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A0A4B2F-A3EB-4DB1-9E19-4BCD6DCC375D}" type="slidenum">
              <a:rPr lang="en-US" smtClean="0">
                <a:latin typeface="Times New Roman" pitchFamily="18" charset="0"/>
                <a:ea typeface="MS PGothic" pitchFamily="34" charset="-128"/>
              </a:rPr>
              <a:pPr/>
              <a:t>7</a:t>
            </a:fld>
            <a:endParaRPr lang="en-US" smtClean="0">
              <a:latin typeface="Times New Roman" pitchFamily="18" charset="0"/>
              <a:ea typeface="MS PGothic" pitchFamily="34" charset="-128"/>
            </a:endParaRPr>
          </a:p>
        </p:txBody>
      </p:sp>
      <p:sp>
        <p:nvSpPr>
          <p:cNvPr id="13316" name="Rectangle 3"/>
          <p:cNvSpPr>
            <a:spLocks noGrp="1" noChangeArrowheads="1"/>
          </p:cNvSpPr>
          <p:nvPr>
            <p:ph type="title"/>
          </p:nvPr>
        </p:nvSpPr>
        <p:spPr>
          <a:xfrm>
            <a:off x="609600" y="228600"/>
            <a:ext cx="7772400" cy="685800"/>
          </a:xfrm>
        </p:spPr>
        <p:txBody>
          <a:bodyPr/>
          <a:lstStyle/>
          <a:p>
            <a:r>
              <a:rPr lang="en-US" sz="3200" smtClean="0">
                <a:solidFill>
                  <a:schemeClr val="bg1"/>
                </a:solidFill>
                <a:cs typeface="Arial" pitchFamily="34" charset="0"/>
              </a:rPr>
              <a:t>Action Plan -Students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228600" y="1143000"/>
          <a:ext cx="8458200" cy="5079509"/>
        </p:xfrm>
        <a:graphic>
          <a:graphicData uri="http://schemas.openxmlformats.org/drawingml/2006/table">
            <a:tbl>
              <a:tblPr/>
              <a:tblGrid>
                <a:gridCol w="2052638"/>
                <a:gridCol w="2395537"/>
                <a:gridCol w="1495425"/>
                <a:gridCol w="1409700"/>
                <a:gridCol w="1104900"/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Objectives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Action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Measure success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Who's responsible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Deadline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98563">
                <a:tc>
                  <a:txBody>
                    <a:bodyPr/>
                    <a:lstStyle/>
                    <a:p>
                      <a:pPr marL="169863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Increase </a:t>
                      </a:r>
                      <a:r>
                        <a:rPr kumimoji="0" lang="en-US" sz="14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student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 participation in research in grades 7-12 including all honors classes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MAS interns meet with students to help design research projects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25 students  and 5 interns participate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Peg and Noreen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Dec-11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9856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 Experienced science fair participant meets with students to inspire them to engage in research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Minimum of 25 students participate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Cora, William, and Noreen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Spring 12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77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Expand science fair to include grades 7-12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25 new students participate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Noreen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Fall 12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0018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Use digital media to develop peer relationships for ELL students around topics of research 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4 International  peer-to-peer  Skype conversations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Janice and Anne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Spring 2012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6"/>
          <p:cNvSpPr>
            <a:spLocks noChangeArrowheads="1"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39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AD910F5-5BA1-4F7D-8E4B-10F3C5412912}" type="slidenum">
              <a:rPr lang="en-US" smtClean="0">
                <a:latin typeface="Times New Roman" pitchFamily="18" charset="0"/>
                <a:ea typeface="MS PGothic" pitchFamily="34" charset="-128"/>
              </a:rPr>
              <a:pPr/>
              <a:t>8</a:t>
            </a:fld>
            <a:endParaRPr lang="en-US" smtClean="0">
              <a:latin typeface="Times New Roman" pitchFamily="18" charset="0"/>
              <a:ea typeface="MS PGothic" pitchFamily="34" charset="-128"/>
            </a:endParaRPr>
          </a:p>
        </p:txBody>
      </p:sp>
      <p:sp>
        <p:nvSpPr>
          <p:cNvPr id="14340" name="Rectangle 3"/>
          <p:cNvSpPr>
            <a:spLocks noGrp="1" noChangeArrowheads="1"/>
          </p:cNvSpPr>
          <p:nvPr>
            <p:ph type="title"/>
          </p:nvPr>
        </p:nvSpPr>
        <p:spPr>
          <a:xfrm>
            <a:off x="609600" y="228600"/>
            <a:ext cx="7772400" cy="685800"/>
          </a:xfrm>
        </p:spPr>
        <p:txBody>
          <a:bodyPr/>
          <a:lstStyle/>
          <a:p>
            <a:r>
              <a:rPr lang="en-US" sz="3200" smtClean="0">
                <a:solidFill>
                  <a:schemeClr val="bg1"/>
                </a:solidFill>
                <a:cs typeface="Arial" pitchFamily="34" charset="0"/>
              </a:rPr>
              <a:t>Action Plan - Mentors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04800" y="1600200"/>
          <a:ext cx="8686800" cy="3826683"/>
        </p:xfrm>
        <a:graphic>
          <a:graphicData uri="http://schemas.openxmlformats.org/drawingml/2006/table">
            <a:tbl>
              <a:tblPr/>
              <a:tblGrid>
                <a:gridCol w="2107230"/>
                <a:gridCol w="1753570"/>
                <a:gridCol w="1930400"/>
                <a:gridCol w="1524000"/>
                <a:gridCol w="1371600"/>
              </a:tblGrid>
              <a:tr h="6858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latin typeface="Verdana"/>
                        </a:rPr>
                        <a:t>Objectives</a:t>
                      </a:r>
                    </a:p>
                  </a:txBody>
                  <a:tcPr marL="7762" marR="7762" marT="77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>
                          <a:latin typeface="Verdana"/>
                        </a:rPr>
                        <a:t>Action</a:t>
                      </a:r>
                    </a:p>
                  </a:txBody>
                  <a:tcPr marL="7762" marR="7762" marT="77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>
                          <a:latin typeface="Verdana"/>
                        </a:rPr>
                        <a:t>Measure success</a:t>
                      </a:r>
                    </a:p>
                  </a:txBody>
                  <a:tcPr marL="7762" marR="7762" marT="77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latin typeface="Verdana"/>
                        </a:rPr>
                        <a:t>Who's responsible</a:t>
                      </a:r>
                    </a:p>
                  </a:txBody>
                  <a:tcPr marL="7762" marR="7762" marT="77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>
                          <a:latin typeface="Verdana"/>
                        </a:rPr>
                        <a:t>Deadline</a:t>
                      </a:r>
                    </a:p>
                  </a:txBody>
                  <a:tcPr marL="7762" marR="7762" marT="77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3487">
                <a:tc>
                  <a:txBody>
                    <a:bodyPr/>
                    <a:lstStyle/>
                    <a:p>
                      <a:pPr marL="169863" indent="0" algn="l" fontAlgn="ctr"/>
                      <a:r>
                        <a:rPr lang="en-US" sz="1800" b="1" i="0" u="none" strike="noStrike" dirty="0">
                          <a:latin typeface="Verdana"/>
                        </a:rPr>
                        <a:t>Increase researcher participation each year</a:t>
                      </a:r>
                    </a:p>
                  </a:txBody>
                  <a:tcPr marL="7762" marR="7762" marT="77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latin typeface="Verdana"/>
                        </a:rPr>
                        <a:t>Create guest scientist program</a:t>
                      </a:r>
                    </a:p>
                  </a:txBody>
                  <a:tcPr marL="7762" marR="7762" marT="77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>
                          <a:latin typeface="Verdana"/>
                        </a:rPr>
                        <a:t>2 MAS Fellows participate</a:t>
                      </a:r>
                    </a:p>
                  </a:txBody>
                  <a:tcPr marL="7762" marR="7762" marT="77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>
                          <a:latin typeface="Verdana"/>
                        </a:rPr>
                        <a:t>Margaret and Janice</a:t>
                      </a:r>
                    </a:p>
                  </a:txBody>
                  <a:tcPr marL="7762" marR="7762" marT="77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>
                          <a:latin typeface="Verdana"/>
                        </a:rPr>
                        <a:t>Fall/Spring 12/13</a:t>
                      </a:r>
                    </a:p>
                  </a:txBody>
                  <a:tcPr marL="7762" marR="7762" marT="77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7396">
                <a:tc>
                  <a:txBody>
                    <a:bodyPr/>
                    <a:lstStyle/>
                    <a:p>
                      <a:pPr marL="169863" indent="0" algn="l" fontAlgn="ctr"/>
                      <a:r>
                        <a:rPr lang="en-US" sz="1800" b="1" i="0" u="none" strike="noStrike" dirty="0">
                          <a:latin typeface="Verdana"/>
                        </a:rPr>
                        <a:t>Increase intern participation each year</a:t>
                      </a:r>
                    </a:p>
                  </a:txBody>
                  <a:tcPr marL="7762" marR="7762" marT="77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>
                          <a:latin typeface="Verdana"/>
                        </a:rPr>
                        <a:t>Create college partners</a:t>
                      </a:r>
                    </a:p>
                  </a:txBody>
                  <a:tcPr marL="7762" marR="7762" marT="77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>
                          <a:latin typeface="Verdana"/>
                        </a:rPr>
                        <a:t>1 college participates</a:t>
                      </a:r>
                    </a:p>
                  </a:txBody>
                  <a:tcPr marL="7762" marR="7762" marT="77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>
                          <a:latin typeface="Verdana"/>
                        </a:rPr>
                        <a:t>Margaret</a:t>
                      </a:r>
                    </a:p>
                  </a:txBody>
                  <a:tcPr marL="7762" marR="7762" marT="77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latin typeface="Verdana"/>
                        </a:rPr>
                        <a:t>Fall and Spring 12</a:t>
                      </a:r>
                    </a:p>
                  </a:txBody>
                  <a:tcPr marL="7762" marR="7762" marT="77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6"/>
          <p:cNvSpPr>
            <a:spLocks noChangeArrowheads="1"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363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185FAB1-AAA1-46C4-8A91-642515DC961A}" type="slidenum">
              <a:rPr lang="en-US" smtClean="0">
                <a:latin typeface="Times New Roman" pitchFamily="18" charset="0"/>
                <a:ea typeface="MS PGothic" pitchFamily="34" charset="-128"/>
              </a:rPr>
              <a:pPr/>
              <a:t>9</a:t>
            </a:fld>
            <a:endParaRPr lang="en-US" smtClean="0">
              <a:latin typeface="Times New Roman" pitchFamily="18" charset="0"/>
              <a:ea typeface="MS PGothic" pitchFamily="34" charset="-128"/>
            </a:endParaRPr>
          </a:p>
        </p:txBody>
      </p:sp>
      <p:sp>
        <p:nvSpPr>
          <p:cNvPr id="15364" name="Rectangle 3"/>
          <p:cNvSpPr>
            <a:spLocks noGrp="1" noChangeArrowheads="1"/>
          </p:cNvSpPr>
          <p:nvPr>
            <p:ph type="title"/>
          </p:nvPr>
        </p:nvSpPr>
        <p:spPr>
          <a:xfrm>
            <a:off x="609600" y="228600"/>
            <a:ext cx="7772400" cy="685800"/>
          </a:xfrm>
        </p:spPr>
        <p:txBody>
          <a:bodyPr/>
          <a:lstStyle/>
          <a:p>
            <a:r>
              <a:rPr lang="en-US" sz="3200" smtClean="0">
                <a:solidFill>
                  <a:schemeClr val="bg1"/>
                </a:solidFill>
                <a:cs typeface="Arial" pitchFamily="34" charset="0"/>
              </a:rPr>
              <a:t>Action Plan - Community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04800" y="1295400"/>
          <a:ext cx="8686800" cy="4708634"/>
        </p:xfrm>
        <a:graphic>
          <a:graphicData uri="http://schemas.openxmlformats.org/drawingml/2006/table">
            <a:tbl>
              <a:tblPr/>
              <a:tblGrid>
                <a:gridCol w="2108200"/>
                <a:gridCol w="2459038"/>
                <a:gridCol w="1536700"/>
                <a:gridCol w="1447800"/>
                <a:gridCol w="1135062"/>
              </a:tblGrid>
              <a:tr h="4302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Objectives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Action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Measure success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Who's responsible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Deadline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838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Build district-wide support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Launch Awareness Event to engage students, parents, teachers and administrators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State, civic, and union leaders, school council, MAS attend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Janice and Dave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Fall 11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7158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The Mentoring School District meets with teachers and administrators to inspire and support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25 teachers participate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Janice and William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Spring/Fall 2011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462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Gain support of the Everett Public Schools School Council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School Improvement Plan including the goals of the project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Janice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charset="0"/>
                          <a:ea typeface="ＭＳ Ｐゴシック" charset="-128"/>
                        </a:rPr>
                        <a:t>Dec-11</a:t>
                      </a:r>
                    </a:p>
                  </a:txBody>
                  <a:tcPr marL="7762" marR="7762" marT="776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38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39B6C4E1-BECA-45D0-8F00-90C8B93141EC}" type="slidenum">
              <a:rPr lang="en-US" smtClean="0">
                <a:latin typeface="Times New Roman" pitchFamily="18" charset="0"/>
                <a:ea typeface="MS PGothic" pitchFamily="34" charset="-128"/>
              </a:rPr>
              <a:pPr/>
              <a:t>10</a:t>
            </a:fld>
            <a:endParaRPr lang="en-US" smtClean="0">
              <a:latin typeface="Times New Roman" pitchFamily="18" charset="0"/>
              <a:ea typeface="MS PGothic" pitchFamily="34" charset="-128"/>
            </a:endParaRPr>
          </a:p>
        </p:txBody>
      </p:sp>
      <p:sp>
        <p:nvSpPr>
          <p:cNvPr id="16388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0"/>
            <a:ext cx="7894638" cy="1143000"/>
          </a:xfrm>
        </p:spPr>
        <p:txBody>
          <a:bodyPr/>
          <a:lstStyle/>
          <a:p>
            <a:r>
              <a:rPr lang="en-US" smtClean="0">
                <a:solidFill>
                  <a:schemeClr val="bg1"/>
                </a:solidFill>
                <a:cs typeface="Arial" pitchFamily="34" charset="0"/>
              </a:rPr>
              <a:t>Intel ISEF Educator Academy</a:t>
            </a:r>
          </a:p>
        </p:txBody>
      </p:sp>
      <p:sp>
        <p:nvSpPr>
          <p:cNvPr id="1638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74650" y="1360488"/>
            <a:ext cx="8415338" cy="4876800"/>
          </a:xfrm>
        </p:spPr>
        <p:txBody>
          <a:bodyPr/>
          <a:lstStyle/>
          <a:p>
            <a:pPr>
              <a:buFontTx/>
              <a:buNone/>
            </a:pPr>
            <a:r>
              <a:rPr lang="en-US" sz="2800" smtClean="0">
                <a:solidFill>
                  <a:srgbClr val="0860A8"/>
                </a:solidFill>
              </a:rPr>
              <a:t>Reflection - To be done…</a:t>
            </a:r>
          </a:p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2400" smtClean="0">
                <a:solidFill>
                  <a:schemeClr val="tx1"/>
                </a:solidFill>
              </a:rPr>
              <a:t>As a result of your participation in the 2011 Educator Academy, reflect on your experience </a:t>
            </a:r>
          </a:p>
          <a:p>
            <a:pPr lvl="1">
              <a:spcBef>
                <a:spcPct val="0"/>
              </a:spcBef>
              <a:spcAft>
                <a:spcPts val="600"/>
              </a:spcAft>
            </a:pPr>
            <a:r>
              <a:rPr lang="en-US" sz="2000" smtClean="0"/>
              <a:t>Highlight what your team felt was the key learning from the Educator Academy</a:t>
            </a:r>
          </a:p>
          <a:p>
            <a:pPr lvl="2">
              <a:spcBef>
                <a:spcPct val="0"/>
              </a:spcBef>
              <a:spcAft>
                <a:spcPts val="600"/>
              </a:spcAft>
            </a:pPr>
            <a:r>
              <a:rPr lang="en-US" sz="1800" smtClean="0">
                <a:solidFill>
                  <a:srgbClr val="0860A8"/>
                </a:solidFill>
              </a:rPr>
              <a:t>We were most impressed by the …</a:t>
            </a:r>
          </a:p>
          <a:p>
            <a:pPr lvl="1">
              <a:spcBef>
                <a:spcPct val="0"/>
              </a:spcBef>
              <a:spcAft>
                <a:spcPts val="600"/>
              </a:spcAft>
            </a:pPr>
            <a:r>
              <a:rPr lang="en-US" sz="2000" smtClean="0"/>
              <a:t>Which Shop Talks were the most beneficial for your team?</a:t>
            </a:r>
          </a:p>
          <a:p>
            <a:pPr lvl="2">
              <a:spcBef>
                <a:spcPct val="0"/>
              </a:spcBef>
              <a:spcAft>
                <a:spcPts val="600"/>
              </a:spcAft>
            </a:pPr>
            <a:r>
              <a:rPr lang="en-US" sz="1800" smtClean="0">
                <a:solidFill>
                  <a:srgbClr val="0860A8"/>
                </a:solidFill>
              </a:rPr>
              <a:t>What would you improve?</a:t>
            </a:r>
          </a:p>
          <a:p>
            <a:pPr lvl="1">
              <a:spcBef>
                <a:spcPct val="0"/>
              </a:spcBef>
              <a:spcAft>
                <a:spcPts val="600"/>
              </a:spcAft>
            </a:pPr>
            <a:r>
              <a:rPr lang="en-US" sz="2000" smtClean="0"/>
              <a:t>What types of Shop Talks were missing?</a:t>
            </a:r>
          </a:p>
          <a:p>
            <a:pPr lvl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Guiding Principles</a:t>
            </a: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smtClean="0">
                <a:solidFill>
                  <a:schemeClr val="tx1"/>
                </a:solidFill>
              </a:rPr>
              <a:t>“Excellence, Honor and Success” </a:t>
            </a:r>
          </a:p>
          <a:p>
            <a:r>
              <a:rPr lang="en-US" sz="2400" smtClean="0">
                <a:solidFill>
                  <a:schemeClr val="tx1"/>
                </a:solidFill>
              </a:rPr>
              <a:t>Student-owned learning</a:t>
            </a:r>
          </a:p>
          <a:p>
            <a:r>
              <a:rPr lang="en-US" sz="2400" smtClean="0">
                <a:solidFill>
                  <a:schemeClr val="tx1"/>
                </a:solidFill>
              </a:rPr>
              <a:t>Invest in teachers</a:t>
            </a:r>
          </a:p>
          <a:p>
            <a:r>
              <a:rPr lang="en-US" sz="2400" smtClean="0">
                <a:solidFill>
                  <a:schemeClr val="tx1"/>
                </a:solidFill>
              </a:rPr>
              <a:t>Community support</a:t>
            </a:r>
          </a:p>
          <a:p>
            <a:r>
              <a:rPr lang="en-US" sz="2400" smtClean="0">
                <a:solidFill>
                  <a:schemeClr val="tx1"/>
                </a:solidFill>
              </a:rPr>
              <a:t>Replicate to other districts</a:t>
            </a:r>
          </a:p>
          <a:p>
            <a:r>
              <a:rPr lang="en-US" sz="2400" smtClean="0">
                <a:solidFill>
                  <a:schemeClr val="tx1"/>
                </a:solidFill>
              </a:rPr>
              <a:t>Find ways to engage </a:t>
            </a:r>
            <a:r>
              <a:rPr lang="en-US" sz="2400" smtClean="0">
                <a:solidFill>
                  <a:srgbClr val="000000"/>
                </a:solidFill>
              </a:rPr>
              <a:t>parents, students &amp; community leaders </a:t>
            </a:r>
            <a:endParaRPr lang="en-US" sz="2400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DF26D423-CAB8-4831-ACA7-7B4C3019330B}" type="slidenum">
              <a:rPr lang="en-US" smtClean="0">
                <a:latin typeface="Times New Roman" pitchFamily="18" charset="0"/>
                <a:ea typeface="MS PGothic" pitchFamily="34" charset="-128"/>
              </a:rPr>
              <a:pPr/>
              <a:t>11</a:t>
            </a:fld>
            <a:endParaRPr lang="en-US" smtClean="0">
              <a:latin typeface="Times New Roman" pitchFamily="18" charset="0"/>
              <a:ea typeface="MS PGothic" pitchFamily="34" charset="-128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Custom 1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860A8"/>
      </a:hlink>
      <a:folHlink>
        <a:srgbClr val="0860A8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3725</TotalTime>
  <Words>718</Words>
  <Application>Microsoft Office PowerPoint</Application>
  <PresentationFormat>On-screen Show (4:3)</PresentationFormat>
  <Paragraphs>134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MS PGothic</vt:lpstr>
      <vt:lpstr>Verdana</vt:lpstr>
      <vt:lpstr>Times New Roman</vt:lpstr>
      <vt:lpstr>Neo Sans Intel Medium</vt:lpstr>
      <vt:lpstr>Default Design</vt:lpstr>
      <vt:lpstr>  Creating a Culture of  Inquiry and Research for Massachusetts Public Schools  A plan of action piloted with  Everett Public Schools    Educator Academy May 2011</vt:lpstr>
      <vt:lpstr>Mission Statement</vt:lpstr>
      <vt:lpstr>Long Term Goals</vt:lpstr>
      <vt:lpstr>Short Term Goals</vt:lpstr>
      <vt:lpstr>Obstacles</vt:lpstr>
      <vt:lpstr>Action Plan -Teachers</vt:lpstr>
      <vt:lpstr>Action Plan -Students</vt:lpstr>
      <vt:lpstr>Action Plan - Mentors</vt:lpstr>
      <vt:lpstr>Action Plan - Community</vt:lpstr>
      <vt:lpstr>Intel ISEF Educator Academy</vt:lpstr>
      <vt:lpstr>Guiding Principles</vt:lpstr>
    </vt:vector>
  </TitlesOfParts>
  <Company>Intel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Powerful Presentations</dc:title>
  <dc:creator>kemerril</dc:creator>
  <cp:lastModifiedBy>Sheldon, Jennifer L</cp:lastModifiedBy>
  <cp:revision>229</cp:revision>
  <cp:lastPrinted>2011-05-10T19:34:38Z</cp:lastPrinted>
  <dcterms:created xsi:type="dcterms:W3CDTF">2011-05-11T20:48:14Z</dcterms:created>
  <dcterms:modified xsi:type="dcterms:W3CDTF">2011-10-19T00:19:33Z</dcterms:modified>
</cp:coreProperties>
</file>