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4" r:id="rId3"/>
  </p:sldMasterIdLst>
  <p:notesMasterIdLst>
    <p:notesMasterId r:id="rId32"/>
  </p:notesMasterIdLst>
  <p:sldIdLst>
    <p:sldId id="275" r:id="rId4"/>
    <p:sldId id="284" r:id="rId5"/>
    <p:sldId id="287" r:id="rId6"/>
    <p:sldId id="277" r:id="rId7"/>
    <p:sldId id="288" r:id="rId8"/>
    <p:sldId id="278" r:id="rId9"/>
    <p:sldId id="286" r:id="rId10"/>
    <p:sldId id="271" r:id="rId11"/>
    <p:sldId id="295" r:id="rId12"/>
    <p:sldId id="273" r:id="rId13"/>
    <p:sldId id="274" r:id="rId14"/>
    <p:sldId id="259" r:id="rId15"/>
    <p:sldId id="258" r:id="rId16"/>
    <p:sldId id="261" r:id="rId17"/>
    <p:sldId id="298" r:id="rId18"/>
    <p:sldId id="299" r:id="rId19"/>
    <p:sldId id="260" r:id="rId20"/>
    <p:sldId id="279" r:id="rId21"/>
    <p:sldId id="294" r:id="rId22"/>
    <p:sldId id="289" r:id="rId23"/>
    <p:sldId id="293" r:id="rId24"/>
    <p:sldId id="267" r:id="rId25"/>
    <p:sldId id="282" r:id="rId26"/>
    <p:sldId id="290" r:id="rId27"/>
    <p:sldId id="291" r:id="rId28"/>
    <p:sldId id="292" r:id="rId29"/>
    <p:sldId id="296" r:id="rId30"/>
    <p:sldId id="297"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949" autoAdjust="0"/>
  </p:normalViewPr>
  <p:slideViewPr>
    <p:cSldViewPr>
      <p:cViewPr>
        <p:scale>
          <a:sx n="81" d="100"/>
          <a:sy n="81" d="100"/>
        </p:scale>
        <p:origin x="-1644" y="-3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png"/><Relationship Id="rId4"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pn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F6337-0182-4432-BF0E-F816D8BF8418}" type="doc">
      <dgm:prSet loTypeId="urn:microsoft.com/office/officeart/2005/8/layout/hList7#1" loCatId="process" qsTypeId="urn:microsoft.com/office/officeart/2005/8/quickstyle/simple5" qsCatId="simple" csTypeId="urn:microsoft.com/office/officeart/2005/8/colors/accent2_2" csCatId="accent2" phldr="1"/>
      <dgm:spPr/>
      <dgm:t>
        <a:bodyPr/>
        <a:lstStyle/>
        <a:p>
          <a:endParaRPr lang="en-US"/>
        </a:p>
      </dgm:t>
    </dgm:pt>
    <dgm:pt modelId="{007246E2-8372-4D3A-83F0-47D50D7C6428}">
      <dgm:prSet phldrT="[Text]"/>
      <dgm:spPr>
        <a:solidFill>
          <a:srgbClr val="92D050"/>
        </a:solidFill>
      </dgm:spPr>
      <dgm:t>
        <a:bodyPr/>
        <a:lstStyle/>
        <a:p>
          <a:r>
            <a:rPr lang="en-US" dirty="0" smtClean="0">
              <a:solidFill>
                <a:schemeClr val="tx1"/>
              </a:solidFill>
              <a:latin typeface="Neo Sans Intel" pitchFamily="34" charset="0"/>
            </a:rPr>
            <a:t>Data acquisition and analytics</a:t>
          </a:r>
          <a:endParaRPr lang="en-US" dirty="0">
            <a:solidFill>
              <a:schemeClr val="tx1"/>
            </a:solidFill>
            <a:latin typeface="Neo Sans Intel" pitchFamily="34" charset="0"/>
          </a:endParaRPr>
        </a:p>
      </dgm:t>
    </dgm:pt>
    <dgm:pt modelId="{AD50E274-1244-4A58-BFA0-F041BA19876B}" type="parTrans" cxnId="{4A0051E1-9221-4A46-A63D-130CDFCDBE6F}">
      <dgm:prSet/>
      <dgm:spPr/>
      <dgm:t>
        <a:bodyPr/>
        <a:lstStyle/>
        <a:p>
          <a:endParaRPr lang="en-US">
            <a:solidFill>
              <a:schemeClr val="tx1"/>
            </a:solidFill>
            <a:latin typeface="Neo Sans Intel" pitchFamily="34" charset="0"/>
          </a:endParaRPr>
        </a:p>
      </dgm:t>
    </dgm:pt>
    <dgm:pt modelId="{DF9FF008-CE5E-44FC-9A41-8178FF1E90BC}" type="sibTrans" cxnId="{4A0051E1-9221-4A46-A63D-130CDFCDBE6F}">
      <dgm:prSet/>
      <dgm:spPr/>
      <dgm:t>
        <a:bodyPr/>
        <a:lstStyle/>
        <a:p>
          <a:endParaRPr lang="en-US">
            <a:solidFill>
              <a:schemeClr val="tx1"/>
            </a:solidFill>
            <a:latin typeface="Neo Sans Intel" pitchFamily="34" charset="0"/>
          </a:endParaRPr>
        </a:p>
      </dgm:t>
    </dgm:pt>
    <dgm:pt modelId="{59013924-4098-4100-8B0B-F4272E359545}">
      <dgm:prSet phldrT="[Text]"/>
      <dgm:spPr>
        <a:solidFill>
          <a:srgbClr val="FFC000"/>
        </a:solidFill>
      </dgm:spPr>
      <dgm:t>
        <a:bodyPr/>
        <a:lstStyle/>
        <a:p>
          <a:r>
            <a:rPr lang="en-US" dirty="0" smtClean="0">
              <a:solidFill>
                <a:schemeClr val="tx1"/>
              </a:solidFill>
              <a:latin typeface="Neo Sans Intel" pitchFamily="34" charset="0"/>
            </a:rPr>
            <a:t>Informational education content</a:t>
          </a:r>
          <a:endParaRPr lang="en-US" dirty="0">
            <a:solidFill>
              <a:schemeClr val="tx1"/>
            </a:solidFill>
            <a:latin typeface="Neo Sans Intel" pitchFamily="34" charset="0"/>
          </a:endParaRPr>
        </a:p>
      </dgm:t>
    </dgm:pt>
    <dgm:pt modelId="{73C0E808-A04A-4332-BED9-25D89CC3E38B}" type="parTrans" cxnId="{6C25B0FC-A546-43F7-B20C-2298D8EE611D}">
      <dgm:prSet/>
      <dgm:spPr/>
      <dgm:t>
        <a:bodyPr/>
        <a:lstStyle/>
        <a:p>
          <a:endParaRPr lang="en-US">
            <a:solidFill>
              <a:schemeClr val="tx1"/>
            </a:solidFill>
            <a:latin typeface="Neo Sans Intel" pitchFamily="34" charset="0"/>
          </a:endParaRPr>
        </a:p>
      </dgm:t>
    </dgm:pt>
    <dgm:pt modelId="{157F5703-16A8-4F1C-BFC5-8F67DA8A109A}" type="sibTrans" cxnId="{6C25B0FC-A546-43F7-B20C-2298D8EE611D}">
      <dgm:prSet/>
      <dgm:spPr/>
      <dgm:t>
        <a:bodyPr/>
        <a:lstStyle/>
        <a:p>
          <a:endParaRPr lang="en-US">
            <a:solidFill>
              <a:schemeClr val="tx1"/>
            </a:solidFill>
            <a:latin typeface="Neo Sans Intel" pitchFamily="34" charset="0"/>
          </a:endParaRPr>
        </a:p>
      </dgm:t>
    </dgm:pt>
    <dgm:pt modelId="{666BD119-7258-4731-8524-D5E6A47939F7}">
      <dgm:prSet phldrT="[Text]"/>
      <dgm:spPr>
        <a:solidFill>
          <a:schemeClr val="accent5">
            <a:lumMod val="75000"/>
          </a:schemeClr>
        </a:solidFill>
      </dgm:spPr>
      <dgm:t>
        <a:bodyPr/>
        <a:lstStyle/>
        <a:p>
          <a:r>
            <a:rPr lang="en-US" dirty="0" smtClean="0">
              <a:solidFill>
                <a:schemeClr val="tx1"/>
              </a:solidFill>
              <a:latin typeface="Neo Sans Intel" pitchFamily="34" charset="0"/>
            </a:rPr>
            <a:t>Training and assessment</a:t>
          </a:r>
          <a:endParaRPr lang="en-US" dirty="0">
            <a:solidFill>
              <a:schemeClr val="tx1"/>
            </a:solidFill>
            <a:latin typeface="Neo Sans Intel" pitchFamily="34" charset="0"/>
          </a:endParaRPr>
        </a:p>
      </dgm:t>
    </dgm:pt>
    <dgm:pt modelId="{6EB82963-B002-44C0-93D2-B64F2B876238}" type="parTrans" cxnId="{0C0D9B84-8806-48C9-8A7C-DA6E26290B87}">
      <dgm:prSet/>
      <dgm:spPr/>
      <dgm:t>
        <a:bodyPr/>
        <a:lstStyle/>
        <a:p>
          <a:endParaRPr lang="en-US">
            <a:solidFill>
              <a:schemeClr val="tx1"/>
            </a:solidFill>
            <a:latin typeface="Neo Sans Intel" pitchFamily="34" charset="0"/>
          </a:endParaRPr>
        </a:p>
      </dgm:t>
    </dgm:pt>
    <dgm:pt modelId="{BB01DC82-D87A-4EAB-B24C-2663A402356F}" type="sibTrans" cxnId="{0C0D9B84-8806-48C9-8A7C-DA6E26290B87}">
      <dgm:prSet/>
      <dgm:spPr/>
      <dgm:t>
        <a:bodyPr/>
        <a:lstStyle/>
        <a:p>
          <a:endParaRPr lang="en-US">
            <a:solidFill>
              <a:schemeClr val="tx1"/>
            </a:solidFill>
            <a:latin typeface="Neo Sans Intel" pitchFamily="34" charset="0"/>
          </a:endParaRPr>
        </a:p>
      </dgm:t>
    </dgm:pt>
    <dgm:pt modelId="{F0096718-FDEE-4D8C-BF45-41E2675D96F3}">
      <dgm:prSet phldrT="[Text]"/>
      <dgm:spPr>
        <a:solidFill>
          <a:srgbClr val="33CCCC"/>
        </a:solidFill>
      </dgm:spPr>
      <dgm:t>
        <a:bodyPr/>
        <a:lstStyle/>
        <a:p>
          <a:r>
            <a:rPr lang="en-US" dirty="0" smtClean="0">
              <a:solidFill>
                <a:schemeClr val="tx1"/>
              </a:solidFill>
              <a:latin typeface="Neo Sans Intel" pitchFamily="34" charset="0"/>
            </a:rPr>
            <a:t>Field based Diagnostics </a:t>
          </a:r>
          <a:endParaRPr lang="en-US" dirty="0">
            <a:solidFill>
              <a:schemeClr val="tx1"/>
            </a:solidFill>
            <a:latin typeface="Neo Sans Intel" pitchFamily="34" charset="0"/>
          </a:endParaRPr>
        </a:p>
      </dgm:t>
    </dgm:pt>
    <dgm:pt modelId="{9368C135-3B3A-4831-BE80-798002DF6665}" type="parTrans" cxnId="{057FD110-958A-4CF2-A040-44A325E138C3}">
      <dgm:prSet/>
      <dgm:spPr/>
      <dgm:t>
        <a:bodyPr/>
        <a:lstStyle/>
        <a:p>
          <a:endParaRPr lang="en-US">
            <a:solidFill>
              <a:schemeClr val="tx1"/>
            </a:solidFill>
            <a:latin typeface="Neo Sans Intel" pitchFamily="34" charset="0"/>
          </a:endParaRPr>
        </a:p>
      </dgm:t>
    </dgm:pt>
    <dgm:pt modelId="{8969006E-A37D-4655-B993-AFA3B55B6113}" type="sibTrans" cxnId="{057FD110-958A-4CF2-A040-44A325E138C3}">
      <dgm:prSet/>
      <dgm:spPr/>
      <dgm:t>
        <a:bodyPr/>
        <a:lstStyle/>
        <a:p>
          <a:endParaRPr lang="en-US">
            <a:solidFill>
              <a:schemeClr val="tx1"/>
            </a:solidFill>
            <a:latin typeface="Neo Sans Intel" pitchFamily="34" charset="0"/>
          </a:endParaRPr>
        </a:p>
      </dgm:t>
    </dgm:pt>
    <dgm:pt modelId="{79649FF4-134C-4259-8C4D-A03625C6ADBF}" type="pres">
      <dgm:prSet presAssocID="{C8DF6337-0182-4432-BF0E-F816D8BF8418}" presName="Name0" presStyleCnt="0">
        <dgm:presLayoutVars>
          <dgm:dir/>
          <dgm:resizeHandles val="exact"/>
        </dgm:presLayoutVars>
      </dgm:prSet>
      <dgm:spPr/>
      <dgm:t>
        <a:bodyPr/>
        <a:lstStyle/>
        <a:p>
          <a:endParaRPr lang="en-US"/>
        </a:p>
      </dgm:t>
    </dgm:pt>
    <dgm:pt modelId="{D2CA700B-5BD9-413C-B516-7C0C47447BDC}" type="pres">
      <dgm:prSet presAssocID="{C8DF6337-0182-4432-BF0E-F816D8BF8418}" presName="fgShape" presStyleLbl="fgShp" presStyleIdx="0" presStyleCnt="1"/>
      <dgm:spPr/>
    </dgm:pt>
    <dgm:pt modelId="{51F2A93B-CC98-4EDC-9790-6C5B4B90A09A}" type="pres">
      <dgm:prSet presAssocID="{C8DF6337-0182-4432-BF0E-F816D8BF8418}" presName="linComp" presStyleCnt="0"/>
      <dgm:spPr/>
    </dgm:pt>
    <dgm:pt modelId="{DD92559B-F7CD-49FD-AFF6-CEBEB1FB720D}" type="pres">
      <dgm:prSet presAssocID="{007246E2-8372-4D3A-83F0-47D50D7C6428}" presName="compNode" presStyleCnt="0"/>
      <dgm:spPr/>
    </dgm:pt>
    <dgm:pt modelId="{F8A9445B-EFD0-4AC4-8B0E-397EDCD1B8F2}" type="pres">
      <dgm:prSet presAssocID="{007246E2-8372-4D3A-83F0-47D50D7C6428}" presName="bkgdShape" presStyleLbl="node1" presStyleIdx="0" presStyleCnt="4"/>
      <dgm:spPr/>
      <dgm:t>
        <a:bodyPr/>
        <a:lstStyle/>
        <a:p>
          <a:endParaRPr lang="en-US"/>
        </a:p>
      </dgm:t>
    </dgm:pt>
    <dgm:pt modelId="{2A00DB9A-7A95-4CE8-917F-4C84D6C43B61}" type="pres">
      <dgm:prSet presAssocID="{007246E2-8372-4D3A-83F0-47D50D7C6428}" presName="nodeTx" presStyleLbl="node1" presStyleIdx="0" presStyleCnt="4">
        <dgm:presLayoutVars>
          <dgm:bulletEnabled val="1"/>
        </dgm:presLayoutVars>
      </dgm:prSet>
      <dgm:spPr/>
      <dgm:t>
        <a:bodyPr/>
        <a:lstStyle/>
        <a:p>
          <a:endParaRPr lang="en-US"/>
        </a:p>
      </dgm:t>
    </dgm:pt>
    <dgm:pt modelId="{C76814FB-53C1-423C-831F-00DD630ACD99}" type="pres">
      <dgm:prSet presAssocID="{007246E2-8372-4D3A-83F0-47D50D7C6428}" presName="invisiNode" presStyleLbl="node1" presStyleIdx="0" presStyleCnt="4"/>
      <dgm:spPr/>
    </dgm:pt>
    <dgm:pt modelId="{E703F387-5239-4473-ACA3-BFEC6D1E654E}" type="pres">
      <dgm:prSet presAssocID="{007246E2-8372-4D3A-83F0-47D50D7C6428}" presName="imagNode" presStyleLbl="fgImgPlace1" presStyleIdx="0" presStyleCnt="4"/>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solidFill>
            <a:schemeClr val="tx1"/>
          </a:solidFill>
        </a:ln>
      </dgm:spPr>
      <dgm:t>
        <a:bodyPr/>
        <a:lstStyle/>
        <a:p>
          <a:endParaRPr lang="en-GB"/>
        </a:p>
      </dgm:t>
    </dgm:pt>
    <dgm:pt modelId="{52EC7D2B-B683-4BF2-ADEC-F34F5C956FF0}" type="pres">
      <dgm:prSet presAssocID="{DF9FF008-CE5E-44FC-9A41-8178FF1E90BC}" presName="sibTrans" presStyleLbl="sibTrans2D1" presStyleIdx="0" presStyleCnt="0"/>
      <dgm:spPr/>
      <dgm:t>
        <a:bodyPr/>
        <a:lstStyle/>
        <a:p>
          <a:endParaRPr lang="en-US"/>
        </a:p>
      </dgm:t>
    </dgm:pt>
    <dgm:pt modelId="{A29CAF31-298C-4F4B-8808-7321579423E7}" type="pres">
      <dgm:prSet presAssocID="{59013924-4098-4100-8B0B-F4272E359545}" presName="compNode" presStyleCnt="0"/>
      <dgm:spPr/>
    </dgm:pt>
    <dgm:pt modelId="{7835EECF-07FF-486F-96EE-8B3A566464C5}" type="pres">
      <dgm:prSet presAssocID="{59013924-4098-4100-8B0B-F4272E359545}" presName="bkgdShape" presStyleLbl="node1" presStyleIdx="1" presStyleCnt="4"/>
      <dgm:spPr/>
      <dgm:t>
        <a:bodyPr/>
        <a:lstStyle/>
        <a:p>
          <a:endParaRPr lang="en-US"/>
        </a:p>
      </dgm:t>
    </dgm:pt>
    <dgm:pt modelId="{6504D544-0B3D-4B9F-931F-20C9A66ED51B}" type="pres">
      <dgm:prSet presAssocID="{59013924-4098-4100-8B0B-F4272E359545}" presName="nodeTx" presStyleLbl="node1" presStyleIdx="1" presStyleCnt="4">
        <dgm:presLayoutVars>
          <dgm:bulletEnabled val="1"/>
        </dgm:presLayoutVars>
      </dgm:prSet>
      <dgm:spPr/>
      <dgm:t>
        <a:bodyPr/>
        <a:lstStyle/>
        <a:p>
          <a:endParaRPr lang="en-US"/>
        </a:p>
      </dgm:t>
    </dgm:pt>
    <dgm:pt modelId="{8288502C-CCD0-4171-81CA-7D23CA7DC71A}" type="pres">
      <dgm:prSet presAssocID="{59013924-4098-4100-8B0B-F4272E359545}" presName="invisiNode" presStyleLbl="node1" presStyleIdx="1" presStyleCnt="4"/>
      <dgm:spPr/>
    </dgm:pt>
    <dgm:pt modelId="{6E01FD05-ECEE-4149-A4FA-6BB3E4FA66AE}" type="pres">
      <dgm:prSet presAssocID="{59013924-4098-4100-8B0B-F4272E359545}" presName="imagNode" presStyleLbl="fgImgPlace1" presStyleIdx="1" presStyleCnt="4"/>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GB"/>
        </a:p>
      </dgm:t>
    </dgm:pt>
    <dgm:pt modelId="{D8B2F681-8CC3-4F6C-8684-0E70E3CA035A}" type="pres">
      <dgm:prSet presAssocID="{157F5703-16A8-4F1C-BFC5-8F67DA8A109A}" presName="sibTrans" presStyleLbl="sibTrans2D1" presStyleIdx="0" presStyleCnt="0"/>
      <dgm:spPr/>
      <dgm:t>
        <a:bodyPr/>
        <a:lstStyle/>
        <a:p>
          <a:endParaRPr lang="en-US"/>
        </a:p>
      </dgm:t>
    </dgm:pt>
    <dgm:pt modelId="{FDE0ED8A-5903-4819-A643-41279BDC796D}" type="pres">
      <dgm:prSet presAssocID="{666BD119-7258-4731-8524-D5E6A47939F7}" presName="compNode" presStyleCnt="0"/>
      <dgm:spPr/>
    </dgm:pt>
    <dgm:pt modelId="{5C07B4C1-6C56-4BEA-8DB3-168428A67061}" type="pres">
      <dgm:prSet presAssocID="{666BD119-7258-4731-8524-D5E6A47939F7}" presName="bkgdShape" presStyleLbl="node1" presStyleIdx="2" presStyleCnt="4"/>
      <dgm:spPr/>
      <dgm:t>
        <a:bodyPr/>
        <a:lstStyle/>
        <a:p>
          <a:endParaRPr lang="en-US"/>
        </a:p>
      </dgm:t>
    </dgm:pt>
    <dgm:pt modelId="{0D6C13A5-0927-4C8B-ADBF-BB1E337EB3C6}" type="pres">
      <dgm:prSet presAssocID="{666BD119-7258-4731-8524-D5E6A47939F7}" presName="nodeTx" presStyleLbl="node1" presStyleIdx="2" presStyleCnt="4">
        <dgm:presLayoutVars>
          <dgm:bulletEnabled val="1"/>
        </dgm:presLayoutVars>
      </dgm:prSet>
      <dgm:spPr/>
      <dgm:t>
        <a:bodyPr/>
        <a:lstStyle/>
        <a:p>
          <a:endParaRPr lang="en-US"/>
        </a:p>
      </dgm:t>
    </dgm:pt>
    <dgm:pt modelId="{5AC4D429-E6B5-4EA2-A654-A0B2969E8981}" type="pres">
      <dgm:prSet presAssocID="{666BD119-7258-4731-8524-D5E6A47939F7}" presName="invisiNode" presStyleLbl="node1" presStyleIdx="2" presStyleCnt="4"/>
      <dgm:spPr/>
    </dgm:pt>
    <dgm:pt modelId="{7A085236-292B-4E52-BBD6-C12670264381}" type="pres">
      <dgm:prSet presAssocID="{666BD119-7258-4731-8524-D5E6A47939F7}" presName="imagNode" presStyleLbl="fgImgPlace1" presStyleIdx="2" presStyleCnt="4"/>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GB"/>
        </a:p>
      </dgm:t>
    </dgm:pt>
    <dgm:pt modelId="{857E3980-F6F9-42C1-8E37-656649E9C723}" type="pres">
      <dgm:prSet presAssocID="{BB01DC82-D87A-4EAB-B24C-2663A402356F}" presName="sibTrans" presStyleLbl="sibTrans2D1" presStyleIdx="0" presStyleCnt="0"/>
      <dgm:spPr/>
      <dgm:t>
        <a:bodyPr/>
        <a:lstStyle/>
        <a:p>
          <a:endParaRPr lang="en-US"/>
        </a:p>
      </dgm:t>
    </dgm:pt>
    <dgm:pt modelId="{1867F100-B45C-4D9D-B4BC-F4B9A11F7A25}" type="pres">
      <dgm:prSet presAssocID="{F0096718-FDEE-4D8C-BF45-41E2675D96F3}" presName="compNode" presStyleCnt="0"/>
      <dgm:spPr/>
    </dgm:pt>
    <dgm:pt modelId="{4C9355F6-E4BF-46DC-80A2-DBBF99D23A85}" type="pres">
      <dgm:prSet presAssocID="{F0096718-FDEE-4D8C-BF45-41E2675D96F3}" presName="bkgdShape" presStyleLbl="node1" presStyleIdx="3" presStyleCnt="4"/>
      <dgm:spPr/>
      <dgm:t>
        <a:bodyPr/>
        <a:lstStyle/>
        <a:p>
          <a:endParaRPr lang="en-US"/>
        </a:p>
      </dgm:t>
    </dgm:pt>
    <dgm:pt modelId="{9AB2BAD2-D9B4-487F-9FD8-E4AB775C27E0}" type="pres">
      <dgm:prSet presAssocID="{F0096718-FDEE-4D8C-BF45-41E2675D96F3}" presName="nodeTx" presStyleLbl="node1" presStyleIdx="3" presStyleCnt="4">
        <dgm:presLayoutVars>
          <dgm:bulletEnabled val="1"/>
        </dgm:presLayoutVars>
      </dgm:prSet>
      <dgm:spPr/>
      <dgm:t>
        <a:bodyPr/>
        <a:lstStyle/>
        <a:p>
          <a:endParaRPr lang="en-US"/>
        </a:p>
      </dgm:t>
    </dgm:pt>
    <dgm:pt modelId="{7ACE972D-6899-43FF-9EB3-0389F4CF5676}" type="pres">
      <dgm:prSet presAssocID="{F0096718-FDEE-4D8C-BF45-41E2675D96F3}" presName="invisiNode" presStyleLbl="node1" presStyleIdx="3" presStyleCnt="4"/>
      <dgm:spPr/>
    </dgm:pt>
    <dgm:pt modelId="{CC3BECEF-129C-4E3D-9245-0BAF1B3960AD}" type="pres">
      <dgm:prSet presAssocID="{F0096718-FDEE-4D8C-BF45-41E2675D96F3}" presName="imagNode" presStyleLbl="fgImgPlace1" presStyleIdx="3" presStyleCnt="4"/>
      <dgm:spPr>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en-GB"/>
        </a:p>
      </dgm:t>
    </dgm:pt>
  </dgm:ptLst>
  <dgm:cxnLst>
    <dgm:cxn modelId="{6C25B0FC-A546-43F7-B20C-2298D8EE611D}" srcId="{C8DF6337-0182-4432-BF0E-F816D8BF8418}" destId="{59013924-4098-4100-8B0B-F4272E359545}" srcOrd="1" destOrd="0" parTransId="{73C0E808-A04A-4332-BED9-25D89CC3E38B}" sibTransId="{157F5703-16A8-4F1C-BFC5-8F67DA8A109A}"/>
    <dgm:cxn modelId="{391EE873-A7CF-473E-850A-C068BAE947C6}" type="presOf" srcId="{C8DF6337-0182-4432-BF0E-F816D8BF8418}" destId="{79649FF4-134C-4259-8C4D-A03625C6ADBF}" srcOrd="0" destOrd="0" presId="urn:microsoft.com/office/officeart/2005/8/layout/hList7#1"/>
    <dgm:cxn modelId="{FD02D683-5AC2-42A3-9359-CB30E9AE1642}" type="presOf" srcId="{157F5703-16A8-4F1C-BFC5-8F67DA8A109A}" destId="{D8B2F681-8CC3-4F6C-8684-0E70E3CA035A}" srcOrd="0" destOrd="0" presId="urn:microsoft.com/office/officeart/2005/8/layout/hList7#1"/>
    <dgm:cxn modelId="{81611B3F-4E1B-4FE5-9D5B-69A16B3C4DBF}" type="presOf" srcId="{007246E2-8372-4D3A-83F0-47D50D7C6428}" destId="{2A00DB9A-7A95-4CE8-917F-4C84D6C43B61}" srcOrd="1" destOrd="0" presId="urn:microsoft.com/office/officeart/2005/8/layout/hList7#1"/>
    <dgm:cxn modelId="{21C45ABB-806E-4C4E-8131-0BF208030222}" type="presOf" srcId="{59013924-4098-4100-8B0B-F4272E359545}" destId="{6504D544-0B3D-4B9F-931F-20C9A66ED51B}" srcOrd="1" destOrd="0" presId="urn:microsoft.com/office/officeart/2005/8/layout/hList7#1"/>
    <dgm:cxn modelId="{5CA3102A-7D20-4D06-B2E3-49DBC751B135}" type="presOf" srcId="{59013924-4098-4100-8B0B-F4272E359545}" destId="{7835EECF-07FF-486F-96EE-8B3A566464C5}" srcOrd="0" destOrd="0" presId="urn:microsoft.com/office/officeart/2005/8/layout/hList7#1"/>
    <dgm:cxn modelId="{16109E90-501A-4245-8693-2934013F2762}" type="presOf" srcId="{BB01DC82-D87A-4EAB-B24C-2663A402356F}" destId="{857E3980-F6F9-42C1-8E37-656649E9C723}" srcOrd="0" destOrd="0" presId="urn:microsoft.com/office/officeart/2005/8/layout/hList7#1"/>
    <dgm:cxn modelId="{31195EF0-8EC6-43B9-A40E-5C88CDC552C5}" type="presOf" srcId="{DF9FF008-CE5E-44FC-9A41-8178FF1E90BC}" destId="{52EC7D2B-B683-4BF2-ADEC-F34F5C956FF0}" srcOrd="0" destOrd="0" presId="urn:microsoft.com/office/officeart/2005/8/layout/hList7#1"/>
    <dgm:cxn modelId="{0A05796B-D74D-4CA7-BA45-28DD975CFBE8}" type="presOf" srcId="{F0096718-FDEE-4D8C-BF45-41E2675D96F3}" destId="{4C9355F6-E4BF-46DC-80A2-DBBF99D23A85}" srcOrd="0" destOrd="0" presId="urn:microsoft.com/office/officeart/2005/8/layout/hList7#1"/>
    <dgm:cxn modelId="{057FD110-958A-4CF2-A040-44A325E138C3}" srcId="{C8DF6337-0182-4432-BF0E-F816D8BF8418}" destId="{F0096718-FDEE-4D8C-BF45-41E2675D96F3}" srcOrd="3" destOrd="0" parTransId="{9368C135-3B3A-4831-BE80-798002DF6665}" sibTransId="{8969006E-A37D-4655-B993-AFA3B55B6113}"/>
    <dgm:cxn modelId="{A0D3ABCA-5098-41DC-A0BC-34385533AEBE}" type="presOf" srcId="{666BD119-7258-4731-8524-D5E6A47939F7}" destId="{0D6C13A5-0927-4C8B-ADBF-BB1E337EB3C6}" srcOrd="1" destOrd="0" presId="urn:microsoft.com/office/officeart/2005/8/layout/hList7#1"/>
    <dgm:cxn modelId="{4A0051E1-9221-4A46-A63D-130CDFCDBE6F}" srcId="{C8DF6337-0182-4432-BF0E-F816D8BF8418}" destId="{007246E2-8372-4D3A-83F0-47D50D7C6428}" srcOrd="0" destOrd="0" parTransId="{AD50E274-1244-4A58-BFA0-F041BA19876B}" sibTransId="{DF9FF008-CE5E-44FC-9A41-8178FF1E90BC}"/>
    <dgm:cxn modelId="{0C0D9B84-8806-48C9-8A7C-DA6E26290B87}" srcId="{C8DF6337-0182-4432-BF0E-F816D8BF8418}" destId="{666BD119-7258-4731-8524-D5E6A47939F7}" srcOrd="2" destOrd="0" parTransId="{6EB82963-B002-44C0-93D2-B64F2B876238}" sibTransId="{BB01DC82-D87A-4EAB-B24C-2663A402356F}"/>
    <dgm:cxn modelId="{124C2278-A717-4438-A356-5A30B1C88DC9}" type="presOf" srcId="{F0096718-FDEE-4D8C-BF45-41E2675D96F3}" destId="{9AB2BAD2-D9B4-487F-9FD8-E4AB775C27E0}" srcOrd="1" destOrd="0" presId="urn:microsoft.com/office/officeart/2005/8/layout/hList7#1"/>
    <dgm:cxn modelId="{474E03AD-5160-4A29-85ED-C9292FFBBFD8}" type="presOf" srcId="{666BD119-7258-4731-8524-D5E6A47939F7}" destId="{5C07B4C1-6C56-4BEA-8DB3-168428A67061}" srcOrd="0" destOrd="0" presId="urn:microsoft.com/office/officeart/2005/8/layout/hList7#1"/>
    <dgm:cxn modelId="{61623591-3DF9-42D3-B190-9226F4AFA814}" type="presOf" srcId="{007246E2-8372-4D3A-83F0-47D50D7C6428}" destId="{F8A9445B-EFD0-4AC4-8B0E-397EDCD1B8F2}" srcOrd="0" destOrd="0" presId="urn:microsoft.com/office/officeart/2005/8/layout/hList7#1"/>
    <dgm:cxn modelId="{0BCC92CC-E059-46D6-89ED-47A313DA73BF}" type="presParOf" srcId="{79649FF4-134C-4259-8C4D-A03625C6ADBF}" destId="{D2CA700B-5BD9-413C-B516-7C0C47447BDC}" srcOrd="0" destOrd="0" presId="urn:microsoft.com/office/officeart/2005/8/layout/hList7#1"/>
    <dgm:cxn modelId="{EAFD328C-9541-4CB7-951D-5ABD318B3D7D}" type="presParOf" srcId="{79649FF4-134C-4259-8C4D-A03625C6ADBF}" destId="{51F2A93B-CC98-4EDC-9790-6C5B4B90A09A}" srcOrd="1" destOrd="0" presId="urn:microsoft.com/office/officeart/2005/8/layout/hList7#1"/>
    <dgm:cxn modelId="{33F8C15A-C128-43FC-A0B3-99154F13A1ED}" type="presParOf" srcId="{51F2A93B-CC98-4EDC-9790-6C5B4B90A09A}" destId="{DD92559B-F7CD-49FD-AFF6-CEBEB1FB720D}" srcOrd="0" destOrd="0" presId="urn:microsoft.com/office/officeart/2005/8/layout/hList7#1"/>
    <dgm:cxn modelId="{7D8CCC30-8A4A-4B98-9E7D-804907613F59}" type="presParOf" srcId="{DD92559B-F7CD-49FD-AFF6-CEBEB1FB720D}" destId="{F8A9445B-EFD0-4AC4-8B0E-397EDCD1B8F2}" srcOrd="0" destOrd="0" presId="urn:microsoft.com/office/officeart/2005/8/layout/hList7#1"/>
    <dgm:cxn modelId="{DCD43E12-6714-4D3E-9FFD-F5D47D8EB326}" type="presParOf" srcId="{DD92559B-F7CD-49FD-AFF6-CEBEB1FB720D}" destId="{2A00DB9A-7A95-4CE8-917F-4C84D6C43B61}" srcOrd="1" destOrd="0" presId="urn:microsoft.com/office/officeart/2005/8/layout/hList7#1"/>
    <dgm:cxn modelId="{75DD7FC9-3041-49B8-BE1B-DC2A8C923D25}" type="presParOf" srcId="{DD92559B-F7CD-49FD-AFF6-CEBEB1FB720D}" destId="{C76814FB-53C1-423C-831F-00DD630ACD99}" srcOrd="2" destOrd="0" presId="urn:microsoft.com/office/officeart/2005/8/layout/hList7#1"/>
    <dgm:cxn modelId="{0AC17669-BA49-4CB5-BF21-4815D252B0B3}" type="presParOf" srcId="{DD92559B-F7CD-49FD-AFF6-CEBEB1FB720D}" destId="{E703F387-5239-4473-ACA3-BFEC6D1E654E}" srcOrd="3" destOrd="0" presId="urn:microsoft.com/office/officeart/2005/8/layout/hList7#1"/>
    <dgm:cxn modelId="{B0EECE22-B694-4F4B-A2FA-20ACF37244AC}" type="presParOf" srcId="{51F2A93B-CC98-4EDC-9790-6C5B4B90A09A}" destId="{52EC7D2B-B683-4BF2-ADEC-F34F5C956FF0}" srcOrd="1" destOrd="0" presId="urn:microsoft.com/office/officeart/2005/8/layout/hList7#1"/>
    <dgm:cxn modelId="{44EB8BA8-64D8-40C6-BCBC-CF36F2042AE5}" type="presParOf" srcId="{51F2A93B-CC98-4EDC-9790-6C5B4B90A09A}" destId="{A29CAF31-298C-4F4B-8808-7321579423E7}" srcOrd="2" destOrd="0" presId="urn:microsoft.com/office/officeart/2005/8/layout/hList7#1"/>
    <dgm:cxn modelId="{FE4D9122-08AC-4A6C-B5C0-1B2B7843E258}" type="presParOf" srcId="{A29CAF31-298C-4F4B-8808-7321579423E7}" destId="{7835EECF-07FF-486F-96EE-8B3A566464C5}" srcOrd="0" destOrd="0" presId="urn:microsoft.com/office/officeart/2005/8/layout/hList7#1"/>
    <dgm:cxn modelId="{CEF5F894-F4E6-4976-8B6B-23329E1193C1}" type="presParOf" srcId="{A29CAF31-298C-4F4B-8808-7321579423E7}" destId="{6504D544-0B3D-4B9F-931F-20C9A66ED51B}" srcOrd="1" destOrd="0" presId="urn:microsoft.com/office/officeart/2005/8/layout/hList7#1"/>
    <dgm:cxn modelId="{0AE23035-0F5A-4ADA-9D62-BEB56906E617}" type="presParOf" srcId="{A29CAF31-298C-4F4B-8808-7321579423E7}" destId="{8288502C-CCD0-4171-81CA-7D23CA7DC71A}" srcOrd="2" destOrd="0" presId="urn:microsoft.com/office/officeart/2005/8/layout/hList7#1"/>
    <dgm:cxn modelId="{F328B891-FF85-44DC-92A8-F3F0A9709BC0}" type="presParOf" srcId="{A29CAF31-298C-4F4B-8808-7321579423E7}" destId="{6E01FD05-ECEE-4149-A4FA-6BB3E4FA66AE}" srcOrd="3" destOrd="0" presId="urn:microsoft.com/office/officeart/2005/8/layout/hList7#1"/>
    <dgm:cxn modelId="{8C6A02CA-6CCD-4A1A-B867-9DE6BB64BC8D}" type="presParOf" srcId="{51F2A93B-CC98-4EDC-9790-6C5B4B90A09A}" destId="{D8B2F681-8CC3-4F6C-8684-0E70E3CA035A}" srcOrd="3" destOrd="0" presId="urn:microsoft.com/office/officeart/2005/8/layout/hList7#1"/>
    <dgm:cxn modelId="{79D4C4BB-4512-47E6-8413-4B6659788BC6}" type="presParOf" srcId="{51F2A93B-CC98-4EDC-9790-6C5B4B90A09A}" destId="{FDE0ED8A-5903-4819-A643-41279BDC796D}" srcOrd="4" destOrd="0" presId="urn:microsoft.com/office/officeart/2005/8/layout/hList7#1"/>
    <dgm:cxn modelId="{038CC900-AC61-4B4B-949D-1B81F54DDDFF}" type="presParOf" srcId="{FDE0ED8A-5903-4819-A643-41279BDC796D}" destId="{5C07B4C1-6C56-4BEA-8DB3-168428A67061}" srcOrd="0" destOrd="0" presId="urn:microsoft.com/office/officeart/2005/8/layout/hList7#1"/>
    <dgm:cxn modelId="{B92E04DD-A61F-46B2-9E9D-8291C8363A8B}" type="presParOf" srcId="{FDE0ED8A-5903-4819-A643-41279BDC796D}" destId="{0D6C13A5-0927-4C8B-ADBF-BB1E337EB3C6}" srcOrd="1" destOrd="0" presId="urn:microsoft.com/office/officeart/2005/8/layout/hList7#1"/>
    <dgm:cxn modelId="{ABDF553E-7A71-4436-BED5-10C4251F7656}" type="presParOf" srcId="{FDE0ED8A-5903-4819-A643-41279BDC796D}" destId="{5AC4D429-E6B5-4EA2-A654-A0B2969E8981}" srcOrd="2" destOrd="0" presId="urn:microsoft.com/office/officeart/2005/8/layout/hList7#1"/>
    <dgm:cxn modelId="{EFEEDA29-F014-4649-95C1-00B422F694D0}" type="presParOf" srcId="{FDE0ED8A-5903-4819-A643-41279BDC796D}" destId="{7A085236-292B-4E52-BBD6-C12670264381}" srcOrd="3" destOrd="0" presId="urn:microsoft.com/office/officeart/2005/8/layout/hList7#1"/>
    <dgm:cxn modelId="{3892F8BE-EE3E-4F9B-9C6E-44114F282E00}" type="presParOf" srcId="{51F2A93B-CC98-4EDC-9790-6C5B4B90A09A}" destId="{857E3980-F6F9-42C1-8E37-656649E9C723}" srcOrd="5" destOrd="0" presId="urn:microsoft.com/office/officeart/2005/8/layout/hList7#1"/>
    <dgm:cxn modelId="{5E3655BB-2DD9-4607-8F66-BDE322B47D0C}" type="presParOf" srcId="{51F2A93B-CC98-4EDC-9790-6C5B4B90A09A}" destId="{1867F100-B45C-4D9D-B4BC-F4B9A11F7A25}" srcOrd="6" destOrd="0" presId="urn:microsoft.com/office/officeart/2005/8/layout/hList7#1"/>
    <dgm:cxn modelId="{A9745C01-9ABC-4190-B5E8-7C457A82874E}" type="presParOf" srcId="{1867F100-B45C-4D9D-B4BC-F4B9A11F7A25}" destId="{4C9355F6-E4BF-46DC-80A2-DBBF99D23A85}" srcOrd="0" destOrd="0" presId="urn:microsoft.com/office/officeart/2005/8/layout/hList7#1"/>
    <dgm:cxn modelId="{1291A222-37D7-4CE5-B0E6-3AF04586C2EE}" type="presParOf" srcId="{1867F100-B45C-4D9D-B4BC-F4B9A11F7A25}" destId="{9AB2BAD2-D9B4-487F-9FD8-E4AB775C27E0}" srcOrd="1" destOrd="0" presId="urn:microsoft.com/office/officeart/2005/8/layout/hList7#1"/>
    <dgm:cxn modelId="{2D948763-7C82-4965-800F-BE1742D6B620}" type="presParOf" srcId="{1867F100-B45C-4D9D-B4BC-F4B9A11F7A25}" destId="{7ACE972D-6899-43FF-9EB3-0389F4CF5676}" srcOrd="2" destOrd="0" presId="urn:microsoft.com/office/officeart/2005/8/layout/hList7#1"/>
    <dgm:cxn modelId="{6DDAFC0F-ECAD-4A86-87D9-E098F34859E6}" type="presParOf" srcId="{1867F100-B45C-4D9D-B4BC-F4B9A11F7A25}" destId="{CC3BECEF-129C-4E3D-9245-0BAF1B3960AD}"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9445B-EFD0-4AC4-8B0E-397EDCD1B8F2}">
      <dsp:nvSpPr>
        <dsp:cNvPr id="0" name=""/>
        <dsp:cNvSpPr/>
      </dsp:nvSpPr>
      <dsp:spPr>
        <a:xfrm>
          <a:off x="1865" y="0"/>
          <a:ext cx="1955322" cy="3733800"/>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Neo Sans Intel" pitchFamily="34" charset="0"/>
            </a:rPr>
            <a:t>Data acquisition and analytics</a:t>
          </a:r>
          <a:endParaRPr lang="en-US" sz="2200" kern="1200" dirty="0">
            <a:solidFill>
              <a:schemeClr val="tx1"/>
            </a:solidFill>
            <a:latin typeface="Neo Sans Intel" pitchFamily="34" charset="0"/>
          </a:endParaRPr>
        </a:p>
      </dsp:txBody>
      <dsp:txXfrm>
        <a:off x="1865" y="1493520"/>
        <a:ext cx="1955322" cy="1493520"/>
      </dsp:txXfrm>
    </dsp:sp>
    <dsp:sp modelId="{E703F387-5239-4473-ACA3-BFEC6D1E654E}">
      <dsp:nvSpPr>
        <dsp:cNvPr id="0" name=""/>
        <dsp:cNvSpPr/>
      </dsp:nvSpPr>
      <dsp:spPr>
        <a:xfrm>
          <a:off x="357849" y="224027"/>
          <a:ext cx="1243355" cy="1243355"/>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835EECF-07FF-486F-96EE-8B3A566464C5}">
      <dsp:nvSpPr>
        <dsp:cNvPr id="0" name=""/>
        <dsp:cNvSpPr/>
      </dsp:nvSpPr>
      <dsp:spPr>
        <a:xfrm>
          <a:off x="2015847" y="0"/>
          <a:ext cx="1955322" cy="3733800"/>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Neo Sans Intel" pitchFamily="34" charset="0"/>
            </a:rPr>
            <a:t>Informational education content</a:t>
          </a:r>
          <a:endParaRPr lang="en-US" sz="2200" kern="1200" dirty="0">
            <a:solidFill>
              <a:schemeClr val="tx1"/>
            </a:solidFill>
            <a:latin typeface="Neo Sans Intel" pitchFamily="34" charset="0"/>
          </a:endParaRPr>
        </a:p>
      </dsp:txBody>
      <dsp:txXfrm>
        <a:off x="2015847" y="1493520"/>
        <a:ext cx="1955322" cy="1493520"/>
      </dsp:txXfrm>
    </dsp:sp>
    <dsp:sp modelId="{6E01FD05-ECEE-4149-A4FA-6BB3E4FA66AE}">
      <dsp:nvSpPr>
        <dsp:cNvPr id="0" name=""/>
        <dsp:cNvSpPr/>
      </dsp:nvSpPr>
      <dsp:spPr>
        <a:xfrm>
          <a:off x="2371831" y="224027"/>
          <a:ext cx="1243355" cy="1243355"/>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C07B4C1-6C56-4BEA-8DB3-168428A67061}">
      <dsp:nvSpPr>
        <dsp:cNvPr id="0" name=""/>
        <dsp:cNvSpPr/>
      </dsp:nvSpPr>
      <dsp:spPr>
        <a:xfrm>
          <a:off x="4029829" y="0"/>
          <a:ext cx="1955322" cy="373380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Neo Sans Intel" pitchFamily="34" charset="0"/>
            </a:rPr>
            <a:t>Training and assessment</a:t>
          </a:r>
          <a:endParaRPr lang="en-US" sz="2200" kern="1200" dirty="0">
            <a:solidFill>
              <a:schemeClr val="tx1"/>
            </a:solidFill>
            <a:latin typeface="Neo Sans Intel" pitchFamily="34" charset="0"/>
          </a:endParaRPr>
        </a:p>
      </dsp:txBody>
      <dsp:txXfrm>
        <a:off x="4029829" y="1493520"/>
        <a:ext cx="1955322" cy="1493520"/>
      </dsp:txXfrm>
    </dsp:sp>
    <dsp:sp modelId="{7A085236-292B-4E52-BBD6-C12670264381}">
      <dsp:nvSpPr>
        <dsp:cNvPr id="0" name=""/>
        <dsp:cNvSpPr/>
      </dsp:nvSpPr>
      <dsp:spPr>
        <a:xfrm>
          <a:off x="4385813" y="224027"/>
          <a:ext cx="1243355" cy="1243355"/>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C9355F6-E4BF-46DC-80A2-DBBF99D23A85}">
      <dsp:nvSpPr>
        <dsp:cNvPr id="0" name=""/>
        <dsp:cNvSpPr/>
      </dsp:nvSpPr>
      <dsp:spPr>
        <a:xfrm>
          <a:off x="6043812" y="0"/>
          <a:ext cx="1955322" cy="3733800"/>
        </a:xfrm>
        <a:prstGeom prst="roundRect">
          <a:avLst>
            <a:gd name="adj" fmla="val 10000"/>
          </a:avLst>
        </a:prstGeom>
        <a:solidFill>
          <a:srgbClr val="33CC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Neo Sans Intel" pitchFamily="34" charset="0"/>
            </a:rPr>
            <a:t>Field based Diagnostics </a:t>
          </a:r>
          <a:endParaRPr lang="en-US" sz="2200" kern="1200" dirty="0">
            <a:solidFill>
              <a:schemeClr val="tx1"/>
            </a:solidFill>
            <a:latin typeface="Neo Sans Intel" pitchFamily="34" charset="0"/>
          </a:endParaRPr>
        </a:p>
      </dsp:txBody>
      <dsp:txXfrm>
        <a:off x="6043812" y="1493520"/>
        <a:ext cx="1955322" cy="1493520"/>
      </dsp:txXfrm>
    </dsp:sp>
    <dsp:sp modelId="{CC3BECEF-129C-4E3D-9245-0BAF1B3960AD}">
      <dsp:nvSpPr>
        <dsp:cNvPr id="0" name=""/>
        <dsp:cNvSpPr/>
      </dsp:nvSpPr>
      <dsp:spPr>
        <a:xfrm>
          <a:off x="6399795" y="224027"/>
          <a:ext cx="1243355" cy="1243355"/>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2CA700B-5BD9-413C-B516-7C0C47447BDC}">
      <dsp:nvSpPr>
        <dsp:cNvPr id="0" name=""/>
        <dsp:cNvSpPr/>
      </dsp:nvSpPr>
      <dsp:spPr>
        <a:xfrm>
          <a:off x="320040" y="2987040"/>
          <a:ext cx="7360920" cy="560070"/>
        </a:xfrm>
        <a:prstGeom prst="leftRightArrow">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79240-60FB-4694-8370-65FAA0B2A0CA}" type="datetimeFigureOut">
              <a:rPr lang="en-US" smtClean="0"/>
              <a:pPr/>
              <a:t>12/16/2011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A8EF9-92F1-4473-8E1C-2C2C691151A2}" type="slidenum">
              <a:rPr lang="en-US" smtClean="0"/>
              <a:pPr/>
              <a:t>‹#›</a:t>
            </a:fld>
            <a:endParaRPr lang="en-US"/>
          </a:p>
        </p:txBody>
      </p:sp>
    </p:spTree>
    <p:extLst>
      <p:ext uri="{BB962C8B-B14F-4D97-AF65-F5344CB8AC3E}">
        <p14:creationId xmlns:p14="http://schemas.microsoft.com/office/powerpoint/2010/main" val="3108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EC33ED-15AA-4010-903D-AD4BCA101820}" type="slidenum">
              <a:rPr lang="en-US" smtClean="0"/>
              <a:pPr eaLnBrk="1" hangingPunct="1"/>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Content Types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Multimedia (video, audio, flash, PDF,  html)</a:t>
            </a:r>
          </a:p>
          <a:p>
            <a:endParaRPr lang="en-GB" dirty="0"/>
          </a:p>
        </p:txBody>
      </p:sp>
      <p:sp>
        <p:nvSpPr>
          <p:cNvPr id="4" name="Slide Number Placeholder 3"/>
          <p:cNvSpPr>
            <a:spLocks noGrp="1"/>
          </p:cNvSpPr>
          <p:nvPr>
            <p:ph type="sldNum" sz="quarter" idx="10"/>
          </p:nvPr>
        </p:nvSpPr>
        <p:spPr/>
        <p:txBody>
          <a:bodyPr/>
          <a:lstStyle/>
          <a:p>
            <a:fld id="{A45A8EF9-92F1-4473-8E1C-2C2C691151A2}" type="slidenum">
              <a:rPr lang="en-US" smtClean="0"/>
              <a:pPr/>
              <a:t>12</a:t>
            </a:fld>
            <a:endParaRPr lang="en-US"/>
          </a:p>
        </p:txBody>
      </p:sp>
    </p:spTree>
    <p:extLst>
      <p:ext uri="{BB962C8B-B14F-4D97-AF65-F5344CB8AC3E}">
        <p14:creationId xmlns:p14="http://schemas.microsoft.com/office/powerpoint/2010/main" val="367578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Flexibility for healthcare worker healthcare education and training with assessment to download and take training and assessments off-line and connect when there is internet access to synchronize results of assessments and download additional training material </a:t>
            </a:r>
          </a:p>
          <a:p>
            <a:endParaRPr lang="en-GB" b="0" baseline="0" dirty="0" smtClean="0"/>
          </a:p>
          <a:p>
            <a:r>
              <a:rPr lang="en-GB" b="0" baseline="0" dirty="0" smtClean="0"/>
              <a:t>Healthcare workers can start assessments, save and resume later. </a:t>
            </a:r>
          </a:p>
          <a:p>
            <a:endParaRPr lang="en-GB" b="0" baseline="0" dirty="0" smtClean="0"/>
          </a:p>
          <a:p>
            <a:r>
              <a:rPr lang="en-GB" b="0" baseline="0" dirty="0" smtClean="0"/>
              <a:t>Content synchronisation has intelligent sync – when next connecting to the internet – only new course content is added,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45A8EF9-92F1-4473-8E1C-2C2C691151A2}" type="slidenum">
              <a:rPr lang="en-US" smtClean="0"/>
              <a:pPr/>
              <a:t>13</a:t>
            </a:fld>
            <a:endParaRPr lang="en-US"/>
          </a:p>
        </p:txBody>
      </p:sp>
    </p:spTree>
    <p:extLst>
      <p:ext uri="{BB962C8B-B14F-4D97-AF65-F5344CB8AC3E}">
        <p14:creationId xmlns:p14="http://schemas.microsoft.com/office/powerpoint/2010/main" val="71465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Content synchronisation has intelligent sync – when next connecting to the internet – only new course content is added,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ability to drive continuous medical education and training with assessments is a huge asset. Many of these developing countries have very limited or no assessment capabilities for their existing healthcare workforce especially front-line (community, primary health).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endParaRPr lang="en-GB" dirty="0"/>
          </a:p>
        </p:txBody>
      </p:sp>
      <p:sp>
        <p:nvSpPr>
          <p:cNvPr id="4" name="Slide Number Placeholder 3"/>
          <p:cNvSpPr>
            <a:spLocks noGrp="1"/>
          </p:cNvSpPr>
          <p:nvPr>
            <p:ph type="sldNum" sz="quarter" idx="10"/>
          </p:nvPr>
        </p:nvSpPr>
        <p:spPr/>
        <p:txBody>
          <a:bodyPr/>
          <a:lstStyle/>
          <a:p>
            <a:fld id="{A45A8EF9-92F1-4473-8E1C-2C2C691151A2}" type="slidenum">
              <a:rPr lang="en-US" smtClean="0"/>
              <a:pPr/>
              <a:t>14</a:t>
            </a:fld>
            <a:endParaRPr lang="en-US"/>
          </a:p>
        </p:txBody>
      </p:sp>
    </p:spTree>
    <p:extLst>
      <p:ext uri="{BB962C8B-B14F-4D97-AF65-F5344CB8AC3E}">
        <p14:creationId xmlns:p14="http://schemas.microsoft.com/office/powerpoint/2010/main" val="68940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Allows</a:t>
            </a:r>
            <a:r>
              <a:rPr lang="en-US" baseline="0" dirty="0" smtClean="0"/>
              <a:t> field healthcare workers to coordinate with administrators and (Ministries of Health – central, state, district and primary health center level and each other.</a:t>
            </a:r>
            <a:endParaRPr lang="en-US" dirty="0"/>
          </a:p>
        </p:txBody>
      </p:sp>
      <p:sp>
        <p:nvSpPr>
          <p:cNvPr id="4" name="Slide Number Placeholder 3"/>
          <p:cNvSpPr>
            <a:spLocks noGrp="1"/>
          </p:cNvSpPr>
          <p:nvPr>
            <p:ph type="sldNum" sz="quarter" idx="10"/>
          </p:nvPr>
        </p:nvSpPr>
        <p:spPr/>
        <p:txBody>
          <a:bodyPr/>
          <a:lstStyle/>
          <a:p>
            <a:fld id="{9660CB82-2073-46D9-8E32-D6C537E5997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31199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be real-time</a:t>
            </a:r>
            <a:r>
              <a:rPr lang="en-GB" baseline="0" dirty="0" smtClean="0"/>
              <a:t> reporting on assessment and tracking </a:t>
            </a:r>
            <a:endParaRPr lang="en-GB" dirty="0"/>
          </a:p>
        </p:txBody>
      </p:sp>
      <p:sp>
        <p:nvSpPr>
          <p:cNvPr id="4" name="Slide Number Placeholder 3"/>
          <p:cNvSpPr>
            <a:spLocks noGrp="1"/>
          </p:cNvSpPr>
          <p:nvPr>
            <p:ph type="sldNum" sz="quarter" idx="10"/>
          </p:nvPr>
        </p:nvSpPr>
        <p:spPr/>
        <p:txBody>
          <a:bodyPr/>
          <a:lstStyle/>
          <a:p>
            <a:fld id="{A45A8EF9-92F1-4473-8E1C-2C2C691151A2}" type="slidenum">
              <a:rPr lang="en-US" smtClean="0"/>
              <a:pPr/>
              <a:t>17</a:t>
            </a:fld>
            <a:endParaRPr lang="en-US"/>
          </a:p>
        </p:txBody>
      </p:sp>
    </p:spTree>
    <p:extLst>
      <p:ext uri="{BB962C8B-B14F-4D97-AF65-F5344CB8AC3E}">
        <p14:creationId xmlns:p14="http://schemas.microsoft.com/office/powerpoint/2010/main" val="350292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Engagement and go-to-market model for The Intel </a:t>
            </a:r>
            <a:r>
              <a:rPr lang="en-US" sz="1200" b="1" kern="1200" dirty="0" err="1" smtClean="0">
                <a:solidFill>
                  <a:schemeClr val="tx1"/>
                </a:solidFill>
                <a:effectLst/>
                <a:latin typeface="+mn-lt"/>
                <a:ea typeface="+mn-ea"/>
                <a:cs typeface="+mn-cs"/>
              </a:rPr>
              <a:t>skoool</a:t>
            </a:r>
            <a:r>
              <a:rPr lang="en-US" sz="1200" b="1" kern="1200" dirty="0" smtClean="0">
                <a:solidFill>
                  <a:schemeClr val="tx1"/>
                </a:solidFill>
                <a:effectLst/>
                <a:latin typeface="+mn-lt"/>
                <a:ea typeface="+mn-ea"/>
                <a:cs typeface="+mn-cs"/>
              </a:rPr>
              <a:t>™ Healthcare Education Platform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many possibilities, the strategic aim will be </a:t>
            </a:r>
            <a:r>
              <a:rPr lang="en-US" sz="1200" kern="1200" dirty="0" err="1" smtClean="0">
                <a:solidFill>
                  <a:schemeClr val="tx1"/>
                </a:solidFill>
                <a:effectLst/>
                <a:latin typeface="+mn-lt"/>
                <a:ea typeface="+mn-ea"/>
                <a:cs typeface="+mn-cs"/>
              </a:rPr>
              <a:t>most;y</a:t>
            </a:r>
            <a:r>
              <a:rPr lang="en-US" sz="1200" kern="1200" dirty="0" smtClean="0">
                <a:solidFill>
                  <a:schemeClr val="tx1"/>
                </a:solidFill>
                <a:effectLst/>
                <a:latin typeface="+mn-lt"/>
                <a:ea typeface="+mn-ea"/>
                <a:cs typeface="+mn-cs"/>
              </a:rPr>
              <a:t>  based on public-private-partnership with Governments, NGOs, development banks, etc., as part of a government-assisted PC program (GAPP) and ICT skills program. Universal service funds (USF) could also be a funding source to contribute towards local content creation and pre-paid broadband pc bundles. In the case of Sri Lanka, which is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country to commit to deploy the Intel </a:t>
            </a:r>
            <a:r>
              <a:rPr lang="en-US" sz="1200" kern="1200" dirty="0" err="1" smtClean="0">
                <a:solidFill>
                  <a:schemeClr val="tx1"/>
                </a:solidFill>
                <a:effectLst/>
                <a:latin typeface="+mn-lt"/>
                <a:ea typeface="+mn-ea"/>
                <a:cs typeface="+mn-cs"/>
              </a:rPr>
              <a:t>skoool</a:t>
            </a:r>
            <a:r>
              <a:rPr lang="en-US" sz="1200" kern="1200" dirty="0" smtClean="0">
                <a:solidFill>
                  <a:schemeClr val="tx1"/>
                </a:solidFill>
                <a:effectLst/>
                <a:latin typeface="+mn-lt"/>
                <a:ea typeface="+mn-ea"/>
                <a:cs typeface="+mn-cs"/>
              </a:rPr>
              <a:t>™ Healthcare Education Platform, local leading academic universities are helping to digitize the content and host the server application. The content sources are coming from both local Family Health Bureau, Medical Association and internationally.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See Intel internal Q&amp;A</a:t>
            </a:r>
            <a:endParaRPr lang="en-GB" sz="1200" b="1" kern="1200" dirty="0" smtClean="0">
              <a:solidFill>
                <a:schemeClr val="tx1"/>
              </a:solidFill>
              <a:effectLst/>
              <a:latin typeface="+mn-lt"/>
              <a:ea typeface="+mn-ea"/>
              <a:cs typeface="+mn-cs"/>
            </a:endParaRPr>
          </a:p>
          <a:p>
            <a:endParaRPr 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6A0CD9-5D4E-44C0-9BF1-E7814085EBA7}" type="slidenum">
              <a:rPr lang="en-US" smtClean="0"/>
              <a:pPr eaLnBrk="1" hangingPunct="1"/>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A2B21C-6F98-44FC-B2EF-D013EA712967}" type="slidenum">
              <a:rPr lang="en-US" smtClean="0"/>
              <a:pPr eaLnBrk="1" hangingPunct="1"/>
              <a:t>19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Intel World Ahead Program is connecting the next billion people to 21st century opportunities.</a:t>
            </a:r>
          </a:p>
          <a:p>
            <a:pPr eaLnBrk="1" hangingPunct="1"/>
            <a:r>
              <a:rPr lang="en-US" smtClean="0"/>
              <a:t>The Intel World Ahead Program mission is to connect the next billion people.</a:t>
            </a:r>
          </a:p>
          <a:p>
            <a:pPr eaLnBrk="1" hangingPunct="1"/>
            <a:r>
              <a:rPr lang="en-US" smtClean="0"/>
              <a:t>We do this by providing access to uncompromised technology, allowing everyone the potential to participate in 21st century education and economic opportunities.</a:t>
            </a:r>
          </a:p>
          <a:p>
            <a:pPr eaLnBrk="1" hangingPunct="1"/>
            <a:endParaRPr lang="en-US" smtClean="0"/>
          </a:p>
          <a:p>
            <a:pPr eaLnBrk="1" hangingPunct="1">
              <a:buFontTx/>
              <a:buChar char="•"/>
            </a:pPr>
            <a:r>
              <a:rPr lang="en-US" smtClean="0"/>
              <a:t>Helps developing countries achieve important national objectives and realize the full value of their technology investments</a:t>
            </a:r>
          </a:p>
          <a:p>
            <a:pPr eaLnBrk="1" hangingPunct="1">
              <a:buFontTx/>
              <a:buChar char="•"/>
            </a:pPr>
            <a:r>
              <a:rPr lang="en-US" smtClean="0"/>
              <a:t>Helps maximize return on technology investments and expand local IT industries and support structure</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EC33ED-15AA-4010-903D-AD4BCA101820}" type="slidenum">
              <a:rPr lang="en-US" smtClean="0"/>
              <a:pPr eaLnBrk="1" hangingPunct="1"/>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EC33ED-15AA-4010-903D-AD4BCA101820}"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xfrm>
            <a:off x="190500" y="4114800"/>
            <a:ext cx="66659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dirty="0" smtClean="0"/>
              <a:t>Capacity, Access, Quality massive issues in Emerging Markets HC </a:t>
            </a:r>
          </a:p>
          <a:p>
            <a:pPr>
              <a:buFontTx/>
              <a:buChar char="•"/>
            </a:pPr>
            <a:r>
              <a:rPr lang="en-US" sz="900" dirty="0" smtClean="0"/>
              <a:t>Average of 30x training program updates – MOH </a:t>
            </a:r>
          </a:p>
          <a:p>
            <a:pPr>
              <a:buFontTx/>
              <a:buChar char="•"/>
            </a:pPr>
            <a:r>
              <a:rPr lang="en-US" sz="900" dirty="0" smtClean="0"/>
              <a:t>Major challenges for Training &amp; Education Assignment </a:t>
            </a:r>
          </a:p>
          <a:p>
            <a:pPr>
              <a:buFontTx/>
              <a:buChar char="•"/>
            </a:pPr>
            <a:r>
              <a:rPr lang="en-US" sz="900" dirty="0" smtClean="0"/>
              <a:t>Ineffective training leading to variable skill sets at the community level </a:t>
            </a:r>
          </a:p>
          <a:p>
            <a:pPr>
              <a:buFontTx/>
              <a:buChar char="•"/>
            </a:pPr>
            <a:r>
              <a:rPr lang="en-US" sz="900" dirty="0" smtClean="0"/>
              <a:t> Limitations around teaching aids for faculty resources</a:t>
            </a:r>
          </a:p>
          <a:p>
            <a:pPr>
              <a:buFontTx/>
              <a:buChar char="•"/>
            </a:pPr>
            <a:r>
              <a:rPr lang="en-US" sz="900" dirty="0" smtClean="0"/>
              <a:t>No or little Assessment – Standards </a:t>
            </a:r>
          </a:p>
          <a:p>
            <a:pPr>
              <a:buFontTx/>
              <a:buChar char="•"/>
            </a:pPr>
            <a:r>
              <a:rPr lang="en-US" sz="900" dirty="0" smtClean="0"/>
              <a:t>No Database to track skills at PHC level or above</a:t>
            </a:r>
          </a:p>
          <a:p>
            <a:pPr>
              <a:buFontTx/>
              <a:buChar char="•"/>
            </a:pPr>
            <a:r>
              <a:rPr lang="en-US" sz="900" dirty="0" smtClean="0"/>
              <a:t>Inability to do remote distance learning to keep resource in community</a:t>
            </a:r>
          </a:p>
          <a:p>
            <a:pPr>
              <a:buFontTx/>
              <a:buChar char="•"/>
            </a:pPr>
            <a:r>
              <a:rPr lang="en-US" sz="900" dirty="0" smtClean="0"/>
              <a:t>Management of programs MD, LMOH etc. </a:t>
            </a:r>
          </a:p>
          <a:p>
            <a:pPr>
              <a:buFontTx/>
              <a:buChar char="•"/>
            </a:pPr>
            <a:r>
              <a:rPr lang="en-US" sz="900" dirty="0" smtClean="0"/>
              <a:t> High turn-over of healthcare workers</a:t>
            </a:r>
          </a:p>
          <a:p>
            <a:pPr>
              <a:buFontTx/>
              <a:buChar char="•"/>
            </a:pPr>
            <a:r>
              <a:rPr lang="en-US" sz="900" dirty="0" smtClean="0"/>
              <a:t> Capacity Building - Inability to fast track training and recruitment of health workers</a:t>
            </a:r>
          </a:p>
          <a:p>
            <a:pPr>
              <a:buFontTx/>
              <a:buChar char="•"/>
            </a:pPr>
            <a:r>
              <a:rPr lang="en-US" sz="900" dirty="0" smtClean="0"/>
              <a:t> Information Dissemination to Beneficiary – Effective health education platform</a:t>
            </a:r>
          </a:p>
          <a:p>
            <a:pPr>
              <a:buFontTx/>
              <a:buChar char="•"/>
            </a:pPr>
            <a:r>
              <a:rPr lang="en-US" sz="900" dirty="0" smtClean="0"/>
              <a:t>Overload due to competing priorities e.g.. Data acquisition and reporting</a:t>
            </a:r>
          </a:p>
          <a:p>
            <a:pPr>
              <a:buFontTx/>
              <a:buChar char="•"/>
            </a:pPr>
            <a:r>
              <a:rPr lang="en-US" sz="900" dirty="0" smtClean="0"/>
              <a:t>Travel long distances to attend classroom training  - community impact</a:t>
            </a:r>
          </a:p>
          <a:p>
            <a:pPr>
              <a:buFontTx/>
              <a:buChar char="•"/>
            </a:pPr>
            <a:r>
              <a:rPr lang="en-US" sz="900" dirty="0" smtClean="0"/>
              <a:t> Low levels of motivation – no tie in to career path, migration to urban and outside country </a:t>
            </a:r>
          </a:p>
          <a:p>
            <a:pPr>
              <a:buFontTx/>
              <a:buChar char="•"/>
            </a:pPr>
            <a:r>
              <a:rPr lang="en-US" sz="900" dirty="0" smtClean="0"/>
              <a:t> Lack of efficient support tools in the field</a:t>
            </a:r>
            <a:endParaRPr lang="en-GB" sz="900" dirty="0" smtClean="0"/>
          </a:p>
          <a:p>
            <a:r>
              <a:rPr lang="en-GB" sz="900" dirty="0" smtClean="0"/>
              <a:t>Student management: each student has it’s own profile and training can be tracked.</a:t>
            </a:r>
            <a:endParaRPr lang="en-US" sz="900" dirty="0" smtClean="0"/>
          </a:p>
          <a:p>
            <a:r>
              <a:rPr lang="en-GB" sz="900" dirty="0" smtClean="0"/>
              <a:t>Combination of learning materials: this platform works like a real LMS allowing the integration of different learning materials in different platforms.</a:t>
            </a:r>
            <a:endParaRPr lang="en-US" sz="900" dirty="0" smtClean="0"/>
          </a:p>
          <a:p>
            <a:r>
              <a:rPr lang="en-GB" sz="900" dirty="0" smtClean="0"/>
              <a:t>The platform interface can be customize to suit the user needs: they can develop a simple interface for trainees, with for instance the training they should do and for administrators they could have a dashboard on how everyone’s doing and create incentives</a:t>
            </a:r>
          </a:p>
          <a:p>
            <a:r>
              <a:rPr lang="en-US" sz="900" dirty="0" smtClean="0"/>
              <a:t>On client side PC app for mobile worker  or distant student eLearning and patient engagement</a:t>
            </a:r>
          </a:p>
          <a:p>
            <a:r>
              <a:rPr lang="en-US" sz="900" dirty="0" smtClean="0"/>
              <a:t>Delivers multimedia content (html, video, flash, audio, </a:t>
            </a:r>
            <a:r>
              <a:rPr lang="en-US" sz="900" dirty="0" err="1" smtClean="0"/>
              <a:t>pdf</a:t>
            </a:r>
            <a:r>
              <a:rPr lang="en-US" sz="900" dirty="0" smtClean="0"/>
              <a:t>) without Internet!</a:t>
            </a:r>
          </a:p>
          <a:p>
            <a:r>
              <a:rPr lang="en-US" sz="900" dirty="0" smtClean="0"/>
              <a:t>Includes quizzes to verify understanding</a:t>
            </a:r>
          </a:p>
          <a:p>
            <a:r>
              <a:rPr lang="en-US" sz="900" dirty="0" smtClean="0"/>
              <a:t>Uploads usage/quiz data to facilitate worker management</a:t>
            </a:r>
          </a:p>
          <a:p>
            <a:r>
              <a:rPr lang="en-US" sz="900" dirty="0" smtClean="0"/>
              <a:t> At least 1m healthcare workers enabled using ICT/</a:t>
            </a:r>
            <a:r>
              <a:rPr lang="en-US" sz="900" dirty="0" err="1" smtClean="0"/>
              <a:t>Skoool</a:t>
            </a:r>
            <a:r>
              <a:rPr lang="en-US" sz="900" dirty="0" smtClean="0"/>
              <a:t> HC by 2015</a:t>
            </a:r>
          </a:p>
          <a:p>
            <a:r>
              <a:rPr lang="en-US" sz="900" dirty="0" smtClean="0"/>
              <a:t>Sri Lanka 1</a:t>
            </a:r>
            <a:r>
              <a:rPr lang="en-US" sz="900" baseline="30000" dirty="0" smtClean="0"/>
              <a:t>st</a:t>
            </a:r>
            <a:r>
              <a:rPr lang="en-US" sz="900" dirty="0" smtClean="0"/>
              <a:t> country to announce at national level at UN Summit, Ghana and Nigeria hot on their heels</a:t>
            </a:r>
          </a:p>
          <a:p>
            <a:endParaRPr lang="en-US" sz="900" dirty="0" smtClean="0"/>
          </a:p>
          <a:p>
            <a:endParaRPr lang="en-US" sz="900"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711D6F-6892-49A8-A412-58BF5B6C57F4}" type="slidenum">
              <a:rPr lang="en-US" smtClean="0"/>
              <a:pPr eaLnBrk="1" hangingPunct="1"/>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C4CD1A3-3F17-4AB9-9C8F-5D96A9A40186}" type="slidenum">
              <a:rPr lang="en-US" smtClean="0"/>
              <a:pPr eaLnBrk="1" hangingPunct="1"/>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Intel World Ahead Program accelerates access to technology</a:t>
            </a:r>
          </a:p>
          <a:p>
            <a:r>
              <a:rPr lang="en-US" dirty="0" smtClean="0"/>
              <a:t>that helps enrich people’s lives and stimulate socio-economic</a:t>
            </a:r>
          </a:p>
          <a:p>
            <a:r>
              <a:rPr lang="en-US" dirty="0" smtClean="0"/>
              <a:t>opportunity. Intel helps connect millions of people each year to</a:t>
            </a:r>
          </a:p>
          <a:p>
            <a:r>
              <a:rPr lang="en-US" dirty="0" smtClean="0"/>
              <a:t>appropriate technologies, high-speed connectivity, education</a:t>
            </a:r>
          </a:p>
          <a:p>
            <a:r>
              <a:rPr lang="en-US" dirty="0" smtClean="0"/>
              <a:t>and healthcare improvements, and digital content that helps</a:t>
            </a:r>
          </a:p>
          <a:p>
            <a:r>
              <a:rPr lang="en-US" dirty="0" smtClean="0"/>
              <a:t>them achieve sustainable social and economic gains.</a:t>
            </a:r>
          </a:p>
          <a:p>
            <a:r>
              <a:rPr lang="en-US" dirty="0" smtClean="0"/>
              <a:t>Intel collaborates with governments, telecommunications providers and other technology</a:t>
            </a:r>
          </a:p>
          <a:p>
            <a:r>
              <a:rPr lang="en-US" dirty="0" smtClean="0"/>
              <a:t>companies, financial institutions, healthcare institutions, and non-governmental organizations</a:t>
            </a:r>
          </a:p>
          <a:p>
            <a:r>
              <a:rPr lang="en-US" dirty="0" smtClean="0"/>
              <a:t>to do this important work. The result is comprehensive, long-term approaches for</a:t>
            </a:r>
          </a:p>
          <a:p>
            <a:r>
              <a:rPr lang="en-US" dirty="0" smtClean="0"/>
              <a:t>enabling citizens to acquire 21st century skills and participate in the global economy.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C4C42E-7354-42C1-BB8E-1598E6499F77}" type="slidenum">
              <a:rPr lang="en-US" smtClean="0"/>
              <a:pPr eaLnBrk="1" hangingPunct="1"/>
              <a:t>25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1000" smtClean="0"/>
          </a:p>
          <a:p>
            <a:pPr eaLnBrk="1" hangingPunct="1">
              <a:lnSpc>
                <a:spcPct val="80000"/>
              </a:lnSpc>
            </a:pPr>
            <a:endParaRPr lang="en-US" sz="1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A42DFF-BAA6-4720-8E7F-4FEFDC1E76BC}" type="slidenum">
              <a:rPr lang="en-US" smtClean="0"/>
              <a:pPr eaLnBrk="1" hangingPunct="1"/>
              <a:t>26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Award-winning skoool™ </a:t>
            </a:r>
          </a:p>
          <a:p>
            <a:pPr eaLnBrk="1" hangingPunct="1">
              <a:buFontTx/>
              <a:buChar char="•"/>
            </a:pPr>
            <a:r>
              <a:rPr lang="en-US" smtClean="0"/>
              <a:t>Free online resource, developed by Intel, available in multiple countries and languages</a:t>
            </a:r>
            <a:r>
              <a:rPr lang="en-US" smtClean="0">
                <a:solidFill>
                  <a:srgbClr val="000000"/>
                </a:solidFill>
              </a:rPr>
              <a:t>; currently being used in Europe, the Middle East, Africa, Southeast Asia, and a number of Spanish-speaking countries</a:t>
            </a:r>
          </a:p>
          <a:p>
            <a:pPr eaLnBrk="1" hangingPunct="1">
              <a:buFontTx/>
              <a:buChar char="•"/>
            </a:pPr>
            <a:r>
              <a:rPr lang="en-US" smtClean="0">
                <a:solidFill>
                  <a:srgbClr val="000000"/>
                </a:solidFill>
              </a:rPr>
              <a:t>Offers scalable, multimedia, multi-device online digital learning solution to improve the teaching and learning of mathematics and science</a:t>
            </a:r>
            <a:endParaRPr lang="en-US" smtClean="0"/>
          </a:p>
          <a:p>
            <a:pPr eaLnBrk="1" hangingPunct="1">
              <a:buFontTx/>
              <a:buChar char="•"/>
            </a:pPr>
            <a:r>
              <a:rPr lang="en-US" smtClean="0"/>
              <a:t>Adapted to the local curriculum and culture of many countries</a:t>
            </a:r>
          </a:p>
          <a:p>
            <a:pPr eaLnBrk="1" hangingPunct="1">
              <a:buFontTx/>
              <a:buChar char="•"/>
            </a:pPr>
            <a:r>
              <a:rPr lang="en-US" smtClean="0"/>
              <a:t>Digital curriculum offers an adaptable educational content resource</a:t>
            </a:r>
          </a:p>
          <a:p>
            <a:pPr eaLnBrk="1" hangingPunct="1"/>
            <a:endParaRPr lang="en-US" smtClean="0"/>
          </a:p>
          <a:p>
            <a:pPr eaLnBrk="1" hangingPunct="1"/>
            <a:r>
              <a:rPr lang="en-US" b="1" smtClean="0"/>
              <a:t>RECOMMENDED</a:t>
            </a:r>
          </a:p>
          <a:p>
            <a:pPr eaLnBrk="1" hangingPunct="1">
              <a:buFontTx/>
              <a:buAutoNum type="arabicPeriod"/>
            </a:pPr>
            <a:r>
              <a:rPr lang="en-US" smtClean="0"/>
              <a:t>If possible, go to skoool.com online (live) to demonstrate.</a:t>
            </a:r>
          </a:p>
          <a:p>
            <a:pPr eaLnBrk="1" hangingPunct="1">
              <a:buFontTx/>
              <a:buAutoNum type="arabicPeriod"/>
            </a:pPr>
            <a:r>
              <a:rPr lang="en-US" smtClean="0"/>
              <a:t>From the home page select version/language desired.</a:t>
            </a:r>
          </a:p>
          <a:p>
            <a:pPr eaLnBrk="1" hangingPunct="1">
              <a:buFontTx/>
              <a:buAutoNum type="arabicPeriod"/>
            </a:pPr>
            <a:r>
              <a:rPr lang="en-US" smtClean="0"/>
              <a:t>Then click on “Sample skoool” and select “Breathing and Respiration”</a:t>
            </a:r>
          </a:p>
          <a:p>
            <a:pPr eaLnBrk="1" hangingPunct="1">
              <a:buFontTx/>
              <a:buAutoNum type="arabicPeriod"/>
            </a:pPr>
            <a:r>
              <a:rPr lang="en-US" smtClean="0"/>
              <a:t>OR click through the site to demonstrate. Math and Science sections are recommended.</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966EDC-13DE-4A28-953D-52852A872DF5}" type="slidenum">
              <a:rPr lang="en-US" smtClean="0"/>
              <a:pPr eaLnBrk="1" hangingPunct="1"/>
              <a:t>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Intel focuses on five key areas:</a:t>
            </a:r>
          </a:p>
          <a:p>
            <a:r>
              <a:rPr lang="en-US" dirty="0" smtClean="0"/>
              <a:t>• Access: Accelerating technology access and usage in underserved communities</a:t>
            </a:r>
          </a:p>
          <a:p>
            <a:r>
              <a:rPr lang="en-US" dirty="0" smtClean="0"/>
              <a:t>• Connectivity: Connecting the world with broadband technologies</a:t>
            </a:r>
          </a:p>
          <a:p>
            <a:r>
              <a:rPr lang="en-US" dirty="0" smtClean="0"/>
              <a:t>• Education: Preparing students for new opportunities</a:t>
            </a:r>
          </a:p>
          <a:p>
            <a:r>
              <a:rPr lang="en-US" dirty="0" smtClean="0"/>
              <a:t>• Digital Content and Services: Enabling information, applications, and services</a:t>
            </a:r>
          </a:p>
          <a:p>
            <a:r>
              <a:rPr lang="en-US" dirty="0" smtClean="0"/>
              <a:t>that improve lives and opportunity</a:t>
            </a:r>
          </a:p>
          <a:p>
            <a:r>
              <a:rPr lang="en-US" dirty="0" smtClean="0"/>
              <a:t>• </a:t>
            </a:r>
            <a:r>
              <a:rPr lang="en-US" b="1" dirty="0" smtClean="0"/>
              <a:t>Healthcare: Advancing healthcare where it’s needed most</a:t>
            </a:r>
          </a:p>
          <a:p>
            <a:pPr eaLnBrk="1" hangingPunct="1">
              <a:lnSpc>
                <a:spcPct val="90000"/>
              </a:lnSpc>
              <a:buFontTx/>
              <a:buChar char="•"/>
            </a:pPr>
            <a:r>
              <a:rPr lang="en-US" altLang="ja-JP" b="1" dirty="0" smtClean="0">
                <a:solidFill>
                  <a:srgbClr val="000000"/>
                </a:solidFill>
                <a:ea typeface="MS Mincho" pitchFamily="49" charset="-128"/>
              </a:rPr>
              <a:t>Intel shares tools, technologies, content, and expertise to promo</a:t>
            </a:r>
            <a:r>
              <a:rPr lang="en-US" altLang="ja-JP" dirty="0" smtClean="0">
                <a:solidFill>
                  <a:srgbClr val="000000"/>
                </a:solidFill>
                <a:ea typeface="MS Mincho" pitchFamily="49" charset="-128"/>
              </a:rPr>
              <a:t>te development of localized content that enhances lives, expands opportunities, and enables new service delivery models</a:t>
            </a:r>
            <a:endParaRPr lang="en-US" dirty="0" smtClean="0">
              <a:solidFill>
                <a:srgbClr val="000000"/>
              </a:solidFill>
              <a:ea typeface="MS Mincho" pitchFamily="4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773BFD-7213-4B0C-AC61-86D96C8C634F}" type="slidenum">
              <a:rPr lang="en-US" smtClean="0"/>
              <a:pPr eaLnBrk="1" hangingPunct="1"/>
              <a:t>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Critical shortages exist in 57 developing countries est. 4.5m (</a:t>
            </a:r>
            <a:r>
              <a:rPr lang="en-GB" dirty="0" err="1" smtClean="0"/>
              <a:t>source:WHO</a:t>
            </a:r>
            <a:r>
              <a:rPr lang="en-GB" dirty="0" smtClean="0"/>
              <a:t>)</a:t>
            </a:r>
          </a:p>
          <a:p>
            <a:r>
              <a:rPr lang="en-GB" sz="1200" dirty="0" smtClean="0"/>
              <a:t>International comparison of Physician and Nursing rations per 100,000 population (original source WHO)</a:t>
            </a:r>
          </a:p>
          <a:p>
            <a:r>
              <a:rPr lang="en-GB" sz="1200" b="1" dirty="0" smtClean="0"/>
              <a:t>Global Comparison: Physicians  170:100,000, Nurses 399:100,000</a:t>
            </a:r>
          </a:p>
          <a:p>
            <a:r>
              <a:rPr lang="en-GB" sz="1200" b="1" dirty="0" smtClean="0"/>
              <a:t>In these Developing countries: Physician ratio anywhere from 3:100,000 to 51:100,000</a:t>
            </a:r>
          </a:p>
          <a:p>
            <a:r>
              <a:rPr lang="en-GB" sz="1200" b="1" dirty="0" smtClean="0"/>
              <a:t>In  these Developing countries: Nursing Ratio anywhere from 24:100,000 to 79:100,000</a:t>
            </a:r>
          </a:p>
          <a:p>
            <a:endParaRPr lang="en-GB" sz="1200" b="1" dirty="0" smtClean="0"/>
          </a:p>
          <a:p>
            <a:pPr marL="342900" indent="-342900" algn="l" eaLnBrk="0" hangingPunct="0"/>
            <a:r>
              <a:rPr lang="en-US" sz="1200" b="1" dirty="0" smtClean="0">
                <a:solidFill>
                  <a:srgbClr val="111111"/>
                </a:solidFill>
                <a:latin typeface="Neo Sans Intel" pitchFamily="34" charset="0"/>
                <a:ea typeface="MS PGothic" pitchFamily="34" charset="-128"/>
              </a:rPr>
              <a:t>Under-five mortality: </a:t>
            </a:r>
          </a:p>
          <a:p>
            <a:pPr marL="342900" indent="-342900" algn="l" eaLnBrk="0" hangingPunct="0"/>
            <a:r>
              <a:rPr lang="en-US" sz="1200" b="1" dirty="0" smtClean="0">
                <a:solidFill>
                  <a:srgbClr val="111111"/>
                </a:solidFill>
                <a:latin typeface="Neo Sans Intel" pitchFamily="34" charset="0"/>
                <a:ea typeface="MS PGothic" pitchFamily="34" charset="-128"/>
              </a:rPr>
              <a:t>little progress in Africa, insufficient in Asia</a:t>
            </a:r>
          </a:p>
          <a:p>
            <a:pPr marL="342900" indent="-342900" algn="l" eaLnBrk="0" hangingPunct="0"/>
            <a:r>
              <a:rPr lang="en-US" sz="1200" b="1" dirty="0" smtClean="0">
                <a:solidFill>
                  <a:srgbClr val="111111"/>
                </a:solidFill>
                <a:latin typeface="Neo Sans Intel" pitchFamily="34" charset="0"/>
                <a:ea typeface="MS PGothic" pitchFamily="34" charset="-128"/>
              </a:rPr>
              <a:t>Maternal mortality ratio still very high</a:t>
            </a:r>
          </a:p>
          <a:p>
            <a:r>
              <a:rPr lang="en-GB" sz="1200" b="1" dirty="0" smtClean="0"/>
              <a:t/>
            </a:r>
            <a:br>
              <a:rPr lang="en-GB" sz="1200" b="1" dirty="0" smtClean="0"/>
            </a:br>
            <a:endParaRPr lang="en-GB" dirty="0" smtClean="0"/>
          </a:p>
          <a:p>
            <a:r>
              <a:rPr lang="en-US" sz="1200" kern="1200" dirty="0" smtClean="0">
                <a:solidFill>
                  <a:schemeClr val="tx1"/>
                </a:solidFill>
                <a:effectLst/>
                <a:latin typeface="+mn-lt"/>
                <a:ea typeface="+mn-ea"/>
                <a:cs typeface="+mn-cs"/>
              </a:rPr>
              <a:t>There is an estimated shortage of some 4.5m health workers in 57 developing countries around the world with particularly severe shortages. This is a huge factor, negatively impacting socio-economic development of these countries. In Sub</a:t>
            </a:r>
            <a:r>
              <a:rPr lang="en-US" sz="1200" kern="1200" baseline="0" dirty="0" smtClean="0">
                <a:solidFill>
                  <a:schemeClr val="tx1"/>
                </a:solidFill>
                <a:effectLst/>
                <a:latin typeface="+mn-lt"/>
                <a:ea typeface="+mn-ea"/>
                <a:cs typeface="+mn-cs"/>
              </a:rPr>
              <a:t> Sahara Africa there is a shortage of 1m health workers. In Indonesia an </a:t>
            </a:r>
            <a:r>
              <a:rPr lang="en-US" sz="1200" kern="1200" baseline="0" dirty="0" err="1" smtClean="0">
                <a:solidFill>
                  <a:schemeClr val="tx1"/>
                </a:solidFill>
                <a:effectLst/>
                <a:latin typeface="+mn-lt"/>
                <a:ea typeface="+mn-ea"/>
                <a:cs typeface="+mn-cs"/>
              </a:rPr>
              <a:t>approx</a:t>
            </a:r>
            <a:r>
              <a:rPr lang="en-US" sz="1200" kern="1200" baseline="0" dirty="0" smtClean="0">
                <a:solidFill>
                  <a:schemeClr val="tx1"/>
                </a:solidFill>
                <a:effectLst/>
                <a:latin typeface="+mn-lt"/>
                <a:ea typeface="+mn-ea"/>
                <a:cs typeface="+mn-cs"/>
              </a:rPr>
              <a:t> shortage of 380k  nurses.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Huge limitations exist – faculty, equipment, access to high quality training and assessment of skills. ICT has a huge role to play in bringing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skills into developing countries to help modernize healthcare system by improving skills/quality and increase capacity. </a:t>
            </a:r>
            <a:r>
              <a:rPr lang="en-GB" dirty="0" smtClean="0"/>
              <a:t/>
            </a:r>
            <a:br>
              <a:rPr lang="en-GB" dirty="0" smtClean="0"/>
            </a:br>
            <a:endParaRPr lang="en-GB" dirty="0" smtClean="0"/>
          </a:p>
          <a:p>
            <a:pPr marL="171450" indent="-171450">
              <a:buFont typeface="Arial" pitchFamily="34" charset="0"/>
              <a:buChar char="•"/>
            </a:pPr>
            <a:r>
              <a:rPr lang="en-US" dirty="0" smtClean="0"/>
              <a:t>Limited capacity to train more – Faculty, Facilities</a:t>
            </a:r>
          </a:p>
          <a:p>
            <a:pPr marL="171450" indent="-171450">
              <a:buFont typeface="Arial" pitchFamily="34" charset="0"/>
              <a:buChar char="•"/>
            </a:pPr>
            <a:endParaRPr lang="en-GB" dirty="0" smtClean="0"/>
          </a:p>
          <a:p>
            <a:pPr marL="171450" indent="-171450">
              <a:buFont typeface="Arial" pitchFamily="34" charset="0"/>
              <a:buChar char="•"/>
            </a:pPr>
            <a:r>
              <a:rPr lang="en-GB" dirty="0" smtClean="0"/>
              <a:t>Huge negative impact on socio-economic development</a:t>
            </a:r>
            <a:br>
              <a:rPr lang="en-GB" dirty="0" smtClean="0"/>
            </a:br>
            <a:endParaRPr lang="en-GB" dirty="0" smtClean="0"/>
          </a:p>
          <a:p>
            <a:pPr marL="171450" indent="-171450">
              <a:buFont typeface="Arial" pitchFamily="34" charset="0"/>
              <a:buChar char="•"/>
            </a:pPr>
            <a:r>
              <a:rPr lang="en-GB" dirty="0" smtClean="0"/>
              <a:t>High Maternal, Infant, Child Mortality in many</a:t>
            </a:r>
            <a:br>
              <a:rPr lang="en-GB" dirty="0" smtClean="0"/>
            </a:br>
            <a:endParaRPr lang="en-GB" dirty="0" smtClean="0"/>
          </a:p>
          <a:p>
            <a:pPr marL="171450" indent="-171450">
              <a:buFont typeface="Arial" pitchFamily="34" charset="0"/>
              <a:buChar char="•"/>
            </a:pPr>
            <a:r>
              <a:rPr lang="en-US" dirty="0" smtClean="0"/>
              <a:t>Cost, quality &amp; access big issues to healthcare education &amp; training </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45A8EF9-92F1-4473-8E1C-2C2C691151A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8920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ICT has huge potential to help address capacity building and skills of healthcare workforce in Developing Countries</a:t>
            </a:r>
          </a:p>
          <a:p>
            <a:endParaRPr lang="en-GB" dirty="0" smtClean="0"/>
          </a:p>
          <a:p>
            <a:endParaRPr lang="en-GB" dirty="0" smtClean="0"/>
          </a:p>
          <a:p>
            <a:r>
              <a:rPr lang="en-GB" b="1" dirty="0" smtClean="0"/>
              <a:t>Intel® 1Mx15 Health Program  -</a:t>
            </a:r>
          </a:p>
          <a:p>
            <a:endParaRPr lang="en-GB" b="1" dirty="0" smtClean="0"/>
          </a:p>
          <a:p>
            <a:pPr>
              <a:defRPr/>
            </a:pPr>
            <a:r>
              <a:rPr lang="en-US" b="1" dirty="0" smtClean="0">
                <a:cs typeface="Arial" charset="0"/>
              </a:rPr>
              <a:t>Vision: </a:t>
            </a:r>
            <a:r>
              <a:rPr lang="en-US" dirty="0" smtClean="0">
                <a:cs typeface="Arial" charset="0"/>
              </a:rPr>
              <a:t>Enable at least one million front-line healthcare workers with technology, education tools, and 21</a:t>
            </a:r>
            <a:r>
              <a:rPr lang="en-US" baseline="30000" dirty="0" smtClean="0">
                <a:cs typeface="Arial" charset="0"/>
              </a:rPr>
              <a:t>st</a:t>
            </a:r>
            <a:r>
              <a:rPr lang="en-US" dirty="0" smtClean="0">
                <a:cs typeface="Arial" charset="0"/>
              </a:rPr>
              <a:t> century ICT skills to accelerate progress towards UN MDG’s for women’s and children’s health</a:t>
            </a:r>
          </a:p>
          <a:p>
            <a:pPr>
              <a:defRPr/>
            </a:pPr>
            <a:endParaRPr lang="en-US" dirty="0" smtClean="0">
              <a:cs typeface="Arial" charset="0"/>
            </a:endParaRPr>
          </a:p>
          <a:p>
            <a:pPr>
              <a:defRPr/>
            </a:pPr>
            <a:r>
              <a:rPr lang="en-US" b="1" dirty="0" smtClean="0">
                <a:cs typeface="Arial" charset="0"/>
              </a:rPr>
              <a:t>Objective: </a:t>
            </a:r>
            <a:r>
              <a:rPr lang="en-US" dirty="0" smtClean="0">
                <a:cs typeface="Arial" charset="0"/>
              </a:rPr>
              <a:t>Collaborate with governments, private industry, development community, and academia to establish country programs to increase the availability, affordability and usage of computers, broadband, and education tools </a:t>
            </a:r>
          </a:p>
          <a:p>
            <a:endParaRPr lang="en-GB" dirty="0" smtClean="0"/>
          </a:p>
          <a:p>
            <a:r>
              <a:rPr lang="en-GB" sz="1200" b="1" dirty="0" smtClean="0">
                <a:effectLst/>
              </a:rPr>
              <a:t>Intel</a:t>
            </a:r>
            <a:r>
              <a:rPr lang="en-GB" sz="1200" b="1" baseline="0" dirty="0" smtClean="0">
                <a:effectLst/>
              </a:rPr>
              <a:t> </a:t>
            </a:r>
            <a:r>
              <a:rPr lang="en-GB" sz="1200" b="1" dirty="0" smtClean="0">
                <a:effectLst/>
              </a:rPr>
              <a:t>ICT based Tools incl. 21</a:t>
            </a:r>
            <a:r>
              <a:rPr lang="en-GB" sz="1200" b="1" baseline="30000" dirty="0" smtClean="0">
                <a:effectLst/>
              </a:rPr>
              <a:t>st</a:t>
            </a:r>
            <a:r>
              <a:rPr lang="en-GB" sz="1200" b="1" dirty="0" smtClean="0">
                <a:effectLst/>
              </a:rPr>
              <a:t> Century skills enabling</a:t>
            </a:r>
            <a:r>
              <a:rPr lang="en-GB" sz="1200" b="1" baseline="0" dirty="0" smtClean="0">
                <a:effectLst/>
              </a:rPr>
              <a:t> incl. a new Digital </a:t>
            </a:r>
            <a:r>
              <a:rPr lang="en-GB" sz="1200" b="1" dirty="0" smtClean="0">
                <a:effectLst/>
              </a:rPr>
              <a:t>Health Education and eLearning delivery platform to Enable Technology Accessibility to at least One Million Healthcare Workers in Developing Countries by 2015 to help build workforce capacity, access, standards and 21</a:t>
            </a:r>
            <a:r>
              <a:rPr lang="en-GB" sz="1200" b="1" baseline="30000" dirty="0" smtClean="0">
                <a:effectLst/>
              </a:rPr>
              <a:t>st</a:t>
            </a:r>
            <a:r>
              <a:rPr lang="en-GB" sz="1200" b="1" dirty="0" smtClean="0">
                <a:effectLst/>
              </a:rPr>
              <a:t> Century</a:t>
            </a:r>
            <a:r>
              <a:rPr lang="en-GB" sz="1200" b="1" baseline="0" dirty="0" smtClean="0">
                <a:effectLst/>
              </a:rPr>
              <a:t> </a:t>
            </a:r>
            <a:r>
              <a:rPr lang="en-GB" sz="1200" b="1" dirty="0" smtClean="0">
                <a:effectLst/>
              </a:rPr>
              <a:t>skills </a:t>
            </a:r>
          </a:p>
          <a:p>
            <a:endParaRPr lang="en-GB" sz="1200" b="1" dirty="0" smtClean="0">
              <a:effectLst/>
            </a:endParaRPr>
          </a:p>
          <a:p>
            <a:pPr>
              <a:defRPr/>
            </a:pPr>
            <a:r>
              <a:rPr lang="en-US" b="1" dirty="0" smtClean="0">
                <a:cs typeface="Arial" charset="0"/>
              </a:rPr>
              <a:t>Objective: </a:t>
            </a:r>
            <a:r>
              <a:rPr lang="en-US" dirty="0" smtClean="0">
                <a:cs typeface="Arial" charset="0"/>
              </a:rPr>
              <a:t>Collaborate with governments, private industry, development community, and academia to establish country programs to increase the availability, affordability and usage of computers, broadband, and education tools </a:t>
            </a:r>
          </a:p>
          <a:p>
            <a:pPr>
              <a:defRPr/>
            </a:pPr>
            <a:endParaRPr lang="en-US" dirty="0" smtClean="0">
              <a:cs typeface="Arial" charset="0"/>
            </a:endParaRPr>
          </a:p>
          <a:p>
            <a:pPr>
              <a:defRPr/>
            </a:pPr>
            <a:r>
              <a:rPr lang="en-US" b="1" dirty="0" smtClean="0">
                <a:cs typeface="Arial" charset="0"/>
              </a:rPr>
              <a:t>Executive Sponsor: </a:t>
            </a:r>
            <a:r>
              <a:rPr lang="en-US" dirty="0" smtClean="0">
                <a:cs typeface="Arial" charset="0"/>
              </a:rPr>
              <a:t>John Davies, VP World Ahead Program</a:t>
            </a:r>
          </a:p>
          <a:p>
            <a:pPr>
              <a:defRPr/>
            </a:pPr>
            <a:endParaRPr lang="en-US" b="1" dirty="0" smtClean="0">
              <a:cs typeface="Arial" charset="0"/>
            </a:endParaRPr>
          </a:p>
          <a:p>
            <a:pPr>
              <a:defRPr/>
            </a:pPr>
            <a:r>
              <a:rPr lang="en-US" b="1" dirty="0" smtClean="0">
                <a:cs typeface="Arial" charset="0"/>
              </a:rPr>
              <a:t>Target: </a:t>
            </a:r>
            <a:r>
              <a:rPr lang="en-US" dirty="0" smtClean="0">
                <a:cs typeface="Arial" charset="0"/>
              </a:rPr>
              <a:t>Empower at least 1M healthcare workers with technology skills and education tools by 2015 (but also help build greater capacity for education &amp; learning to enable</a:t>
            </a:r>
            <a:r>
              <a:rPr lang="en-US" baseline="0" dirty="0" smtClean="0">
                <a:cs typeface="Arial" charset="0"/>
              </a:rPr>
              <a:t> new healthcare students……….</a:t>
            </a:r>
            <a:endParaRPr lang="en-US" dirty="0" smtClean="0">
              <a:cs typeface="Arial" charset="0"/>
            </a:endParaRPr>
          </a:p>
          <a:p>
            <a:pPr>
              <a:defRPr/>
            </a:pPr>
            <a:endParaRPr lang="en-US" b="1" dirty="0" smtClean="0">
              <a:cs typeface="Arial" charset="0"/>
            </a:endParaRPr>
          </a:p>
          <a:p>
            <a:pPr>
              <a:defRPr/>
            </a:pPr>
            <a:r>
              <a:rPr lang="en-US" b="1" dirty="0" smtClean="0">
                <a:cs typeface="Arial" charset="0"/>
              </a:rPr>
              <a:t>Program Elements:</a:t>
            </a:r>
          </a:p>
          <a:p>
            <a:pPr marL="342900" indent="-342900">
              <a:buFont typeface="Arial" pitchFamily="34" charset="0"/>
              <a:buChar char="•"/>
              <a:defRPr/>
            </a:pPr>
            <a:r>
              <a:rPr lang="en-US" dirty="0" smtClean="0">
                <a:cs typeface="Arial" charset="0"/>
              </a:rPr>
              <a:t>Intel </a:t>
            </a:r>
            <a:r>
              <a:rPr lang="en-US" dirty="0" err="1" smtClean="0">
                <a:cs typeface="Arial" charset="0"/>
              </a:rPr>
              <a:t>skoool</a:t>
            </a:r>
            <a:r>
              <a:rPr lang="en-US" dirty="0" smtClean="0">
                <a:cs typeface="Arial" charset="0"/>
              </a:rPr>
              <a:t> for Health Education Platform – multi-media education</a:t>
            </a:r>
            <a:r>
              <a:rPr lang="en-US" baseline="0" dirty="0" smtClean="0">
                <a:cs typeface="Arial" charset="0"/>
              </a:rPr>
              <a:t> and delivery platform with assessments that can be used on-line and off-line</a:t>
            </a:r>
            <a:endParaRPr lang="en-US" dirty="0" smtClean="0">
              <a:cs typeface="Arial" charset="0"/>
            </a:endParaRPr>
          </a:p>
          <a:p>
            <a:pPr marL="342900" indent="-342900">
              <a:buFont typeface="Arial" pitchFamily="34" charset="0"/>
              <a:buChar char="•"/>
              <a:defRPr/>
            </a:pPr>
            <a:r>
              <a:rPr lang="en-US" dirty="0" smtClean="0">
                <a:cs typeface="Arial" charset="0"/>
              </a:rPr>
              <a:t>Intel PC Basics Learning Program – Basic ICT Skills </a:t>
            </a:r>
          </a:p>
          <a:p>
            <a:pPr marL="342900" indent="-342900">
              <a:buFont typeface="Arial" pitchFamily="34" charset="0"/>
              <a:buChar char="•"/>
              <a:defRPr/>
            </a:pPr>
            <a:r>
              <a:rPr lang="en-US" dirty="0" smtClean="0">
                <a:cs typeface="Arial" charset="0"/>
              </a:rPr>
              <a:t>Intel PC Purchase and Broadband Programs – To help drive scale with Govt.</a:t>
            </a:r>
            <a:r>
              <a:rPr lang="en-US" baseline="0" dirty="0" smtClean="0">
                <a:cs typeface="Arial" charset="0"/>
              </a:rPr>
              <a:t> support as an example (GAPP, </a:t>
            </a:r>
            <a:r>
              <a:rPr lang="en-US" baseline="0" dirty="0" err="1" smtClean="0">
                <a:cs typeface="Arial" charset="0"/>
              </a:rPr>
              <a:t>suported</a:t>
            </a:r>
            <a:r>
              <a:rPr lang="en-US" baseline="0" dirty="0" smtClean="0">
                <a:cs typeface="Arial" charset="0"/>
              </a:rPr>
              <a:t> by Government), USF etc. </a:t>
            </a:r>
            <a:endParaRPr lang="en-US" dirty="0" smtClean="0">
              <a:cs typeface="Arial" charset="0"/>
            </a:endParaRPr>
          </a:p>
          <a:p>
            <a:pPr marL="342900" indent="-342900">
              <a:buFont typeface="Arial" pitchFamily="34" charset="0"/>
              <a:buChar char="•"/>
              <a:defRPr/>
            </a:pPr>
            <a:r>
              <a:rPr lang="en-US" dirty="0" err="1" smtClean="0">
                <a:cs typeface="Arial" charset="0"/>
              </a:rPr>
              <a:t>Grameen</a:t>
            </a:r>
            <a:r>
              <a:rPr lang="en-US" dirty="0" smtClean="0">
                <a:cs typeface="Arial" charset="0"/>
              </a:rPr>
              <a:t>-Intel Social Business Solutions – sustainable</a:t>
            </a:r>
            <a:r>
              <a:rPr lang="en-US" baseline="0" dirty="0" smtClean="0">
                <a:cs typeface="Arial" charset="0"/>
              </a:rPr>
              <a:t> solutions for tracking high risk pregnant mothers and vaccination tracking for instance in </a:t>
            </a:r>
            <a:r>
              <a:rPr lang="en-US" baseline="0" dirty="0" err="1" smtClean="0">
                <a:cs typeface="Arial" charset="0"/>
              </a:rPr>
              <a:t>newborms</a:t>
            </a:r>
            <a:r>
              <a:rPr lang="en-US" baseline="0" dirty="0" smtClean="0">
                <a:cs typeface="Arial" charset="0"/>
              </a:rPr>
              <a:t>, under 5 years. </a:t>
            </a:r>
            <a:endParaRPr lang="en-US" dirty="0" smtClean="0">
              <a:cs typeface="Arial" charset="0"/>
            </a:endParaRPr>
          </a:p>
          <a:p>
            <a:pPr marL="342900" indent="-342900">
              <a:buFont typeface="Arial" pitchFamily="34" charset="0"/>
              <a:buChar char="•"/>
              <a:defRPr/>
            </a:pPr>
            <a:r>
              <a:rPr lang="en-US" dirty="0" smtClean="0">
                <a:cs typeface="Arial" charset="0"/>
              </a:rPr>
              <a:t>Intel Social and Ethnographic Research to meet the needs of existing and new wave of healthcare students</a:t>
            </a:r>
          </a:p>
          <a:p>
            <a:pPr marL="342900" indent="-342900">
              <a:buFont typeface="Arial" pitchFamily="34" charset="0"/>
              <a:buChar char="•"/>
              <a:defRPr/>
            </a:pPr>
            <a:r>
              <a:rPr lang="en-US" dirty="0" smtClean="0">
                <a:cs typeface="Arial" charset="0"/>
              </a:rPr>
              <a:t>UK British Council English Learning Platform – major requirement in many developing</a:t>
            </a:r>
            <a:r>
              <a:rPr lang="en-US" baseline="0" dirty="0" smtClean="0">
                <a:cs typeface="Arial" charset="0"/>
              </a:rPr>
              <a:t> </a:t>
            </a:r>
            <a:r>
              <a:rPr lang="en-US" baseline="0" smtClean="0">
                <a:cs typeface="Arial" charset="0"/>
              </a:rPr>
              <a:t>nations </a:t>
            </a:r>
            <a:endParaRPr lang="en-GB" dirty="0" smtClean="0">
              <a:effectLst/>
            </a:endParaRPr>
          </a:p>
          <a:p>
            <a:r>
              <a:rPr lang="en-GB" dirty="0" smtClean="0">
                <a:effectLst/>
              </a:rPr>
              <a:t> </a:t>
            </a:r>
          </a:p>
          <a:p>
            <a:r>
              <a:rPr lang="en-GB" b="1" dirty="0" smtClean="0">
                <a:effectLst/>
              </a:rPr>
              <a:t>NEWS HIGHLIGHTS</a:t>
            </a:r>
            <a:endParaRPr lang="en-GB" dirty="0" smtClean="0">
              <a:effectLst/>
            </a:endParaRPr>
          </a:p>
          <a:p>
            <a:r>
              <a:rPr lang="en-GB" dirty="0" smtClean="0">
                <a:effectLst/>
              </a:rPr>
              <a:t>Introduces Intel's 1Mx15 Health Program which will bring technology training to 1 million healthcare workers in developing countries by the end of 2015 </a:t>
            </a:r>
          </a:p>
          <a:p>
            <a:r>
              <a:rPr lang="en-GB" dirty="0" smtClean="0">
                <a:effectLst/>
              </a:rPr>
              <a:t>Includes the Intel </a:t>
            </a:r>
            <a:r>
              <a:rPr lang="en-GB" dirty="0" err="1" smtClean="0">
                <a:effectLst/>
              </a:rPr>
              <a:t>Skoool</a:t>
            </a:r>
            <a:r>
              <a:rPr lang="en-GB" dirty="0" smtClean="0">
                <a:effectLst/>
              </a:rPr>
              <a:t>™ Healthcare Education Platforms that provides anytime anywhere multimedia content delivery and an assessment platform </a:t>
            </a:r>
          </a:p>
          <a:p>
            <a:r>
              <a:rPr lang="en-GB" dirty="0" smtClean="0">
                <a:effectLst/>
              </a:rPr>
              <a:t>Sri Lanka will be the first country to take part in Intel's 1MX15 Health Program and adopt the </a:t>
            </a:r>
            <a:r>
              <a:rPr lang="en-GB" b="1" dirty="0" smtClean="0">
                <a:effectLst/>
              </a:rPr>
              <a:t>Intel </a:t>
            </a:r>
            <a:r>
              <a:rPr lang="en-GB" b="1" dirty="0" err="1" smtClean="0">
                <a:effectLst/>
              </a:rPr>
              <a:t>Skoool</a:t>
            </a:r>
            <a:r>
              <a:rPr lang="en-GB" b="1" dirty="0" smtClean="0">
                <a:effectLst/>
              </a:rPr>
              <a:t>™ Healthcare Education Platform </a:t>
            </a:r>
          </a:p>
          <a:p>
            <a:r>
              <a:rPr lang="en-GB" b="1" dirty="0" smtClean="0">
                <a:effectLst/>
              </a:rPr>
              <a:t>2015 goal is in</a:t>
            </a:r>
            <a:r>
              <a:rPr lang="en-GB" b="1" baseline="0" dirty="0" smtClean="0">
                <a:effectLst/>
              </a:rPr>
              <a:t> support of the UN Global Strategy to improve Maternal, Infant and Child Health </a:t>
            </a:r>
            <a:r>
              <a:rPr lang="en-GB" b="1" dirty="0" smtClean="0">
                <a:effectLst/>
              </a:rPr>
              <a:t> (UN MDG’s 4,5)</a:t>
            </a:r>
          </a:p>
          <a:p>
            <a:r>
              <a:rPr lang="en-GB" dirty="0" smtClean="0">
                <a:effectLst/>
              </a:rPr>
              <a:t> </a:t>
            </a:r>
          </a:p>
          <a:p>
            <a:r>
              <a:rPr lang="en-GB" dirty="0" smtClean="0">
                <a:effectLst/>
              </a:rPr>
              <a:t> </a:t>
            </a:r>
          </a:p>
          <a:p>
            <a:r>
              <a:rPr lang="en-GB" dirty="0" smtClean="0">
                <a:effectLst/>
              </a:rPr>
              <a:t>New York, Sept. 23, 2011 – Intel® announced the 1Mx15 Health Program which will bring ICT training to one million healthcare workers in developing countries by the end of 2015. The program will enable healthcare workers with technology, education tools and 21</a:t>
            </a:r>
            <a:r>
              <a:rPr lang="en-GB" baseline="30000" dirty="0" smtClean="0">
                <a:effectLst/>
              </a:rPr>
              <a:t>st</a:t>
            </a:r>
            <a:r>
              <a:rPr lang="en-GB" dirty="0" smtClean="0">
                <a:effectLst/>
              </a:rPr>
              <a:t> century ICT skills to help accelerate progress toward better health primarily for women and children. In collaboration with governments, private industry, development communities and academia the program will establish various country initiatives to increase the availability, affordability and usage of computers, and broadband.</a:t>
            </a:r>
          </a:p>
          <a:p>
            <a:r>
              <a:rPr lang="en-GB" dirty="0" smtClean="0">
                <a:effectLst/>
              </a:rPr>
              <a:t> </a:t>
            </a:r>
          </a:p>
          <a:p>
            <a:r>
              <a:rPr lang="en-GB" dirty="0" smtClean="0">
                <a:effectLst/>
              </a:rPr>
              <a:t>As part of this program, Intel created The Intel </a:t>
            </a:r>
            <a:r>
              <a:rPr lang="en-GB" dirty="0" err="1" smtClean="0">
                <a:effectLst/>
              </a:rPr>
              <a:t>Skoool</a:t>
            </a:r>
            <a:r>
              <a:rPr lang="en-GB" dirty="0" smtClean="0">
                <a:effectLst/>
              </a:rPr>
              <a:t>™ Healthcare Education Platform that provides an anytime anywhere multi-media content delivery and assessment platform. The platform is designed to help the need for health education and capacity building of the healthcare workforce in developing countries. It will have an open access license with no charge.</a:t>
            </a:r>
          </a:p>
          <a:p>
            <a:r>
              <a:rPr lang="en-GB" dirty="0" smtClean="0">
                <a:effectLst/>
              </a:rPr>
              <a:t> </a:t>
            </a:r>
          </a:p>
          <a:p>
            <a:r>
              <a:rPr lang="en-GB" dirty="0" smtClean="0">
                <a:effectLst/>
              </a:rPr>
              <a:t>Sri Lanka will be the first country to deploy the Intel </a:t>
            </a:r>
            <a:r>
              <a:rPr lang="en-GB" dirty="0" err="1" smtClean="0">
                <a:effectLst/>
              </a:rPr>
              <a:t>Skoool</a:t>
            </a:r>
            <a:r>
              <a:rPr lang="en-GB" dirty="0" smtClean="0">
                <a:effectLst/>
              </a:rPr>
              <a:t>™ Healthcare Education Platform designed for the educational needs of healthcare workers and students in their country.</a:t>
            </a:r>
          </a:p>
          <a:p>
            <a:r>
              <a:rPr lang="en-GB" dirty="0" smtClean="0">
                <a:effectLst/>
              </a:rPr>
              <a:t> </a:t>
            </a:r>
          </a:p>
          <a:p>
            <a:r>
              <a:rPr lang="en-GB" dirty="0" smtClean="0">
                <a:effectLst/>
              </a:rPr>
              <a:t>"Sri Lanka has taken some unique steps that other countries could emulate," said the government of Sri Lanka. "Some of these projects have already commenced at grassroots level through collaborations with industry partners such as Intel."</a:t>
            </a:r>
          </a:p>
          <a:p>
            <a:r>
              <a:rPr lang="en-GB" dirty="0" smtClean="0">
                <a:effectLst/>
              </a:rPr>
              <a:t> </a:t>
            </a:r>
          </a:p>
          <a:p>
            <a:r>
              <a:rPr lang="en-GB" dirty="0" smtClean="0">
                <a:effectLst/>
              </a:rPr>
              <a:t>John Davies, Intel Vice President of the World Ahead Program said, "We are very excited to support the UN Nation's Every Woman, Every Child Initiative and believe that our 1Mx15 Health Program and the Intel </a:t>
            </a:r>
            <a:r>
              <a:rPr lang="en-GB" dirty="0" err="1" smtClean="0">
                <a:effectLst/>
              </a:rPr>
              <a:t>Skoool</a:t>
            </a:r>
            <a:r>
              <a:rPr lang="en-GB" dirty="0" smtClean="0">
                <a:effectLst/>
              </a:rPr>
              <a:t>™ Healthcare Education Platform will help governments address the training needs of their healthcare workforce. We believe a well-trained healthcare workforce will enable better access to quality healthcare for women and children."</a:t>
            </a:r>
          </a:p>
          <a:p>
            <a:r>
              <a:rPr lang="en-GB" dirty="0" smtClean="0">
                <a:effectLst/>
              </a:rPr>
              <a:t> </a:t>
            </a:r>
          </a:p>
          <a:p>
            <a:endParaRPr lang="en-GB" dirty="0"/>
          </a:p>
        </p:txBody>
      </p:sp>
      <p:sp>
        <p:nvSpPr>
          <p:cNvPr id="4" name="Slide Number Placeholder 3"/>
          <p:cNvSpPr>
            <a:spLocks noGrp="1"/>
          </p:cNvSpPr>
          <p:nvPr>
            <p:ph type="sldNum" sz="quarter" idx="10"/>
          </p:nvPr>
        </p:nvSpPr>
        <p:spPr/>
        <p:txBody>
          <a:bodyPr/>
          <a:lstStyle/>
          <a:p>
            <a:fld id="{A45A8EF9-92F1-4473-8E1C-2C2C691151A2}" type="slidenum">
              <a:rPr lang="en-US" smtClean="0"/>
              <a:pPr/>
              <a:t>8</a:t>
            </a:fld>
            <a:endParaRPr lang="en-US"/>
          </a:p>
        </p:txBody>
      </p:sp>
    </p:spTree>
    <p:extLst>
      <p:ext uri="{BB962C8B-B14F-4D97-AF65-F5344CB8AC3E}">
        <p14:creationId xmlns:p14="http://schemas.microsoft.com/office/powerpoint/2010/main" val="264022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ICT has huge potential to help address capacity building and skills of healthcare workforce in Developing Countries</a:t>
            </a:r>
          </a:p>
          <a:p>
            <a:endParaRPr lang="en-GB" dirty="0" smtClean="0"/>
          </a:p>
          <a:p>
            <a:endParaRPr lang="en-GB" dirty="0" smtClean="0"/>
          </a:p>
          <a:p>
            <a:r>
              <a:rPr lang="en-GB" dirty="0" smtClean="0"/>
              <a:t>Intel® 1Mx15 Health Program which will bring ICT training to at least one million healthcare workers in developing countries by the end of 2015</a:t>
            </a:r>
          </a:p>
          <a:p>
            <a:endParaRPr lang="en-GB" dirty="0" smtClean="0"/>
          </a:p>
          <a:p>
            <a:r>
              <a:rPr lang="en-GB" sz="1200" b="1" dirty="0" smtClean="0">
                <a:effectLst/>
              </a:rPr>
              <a:t>New Health Education and Learning Program to Enable Technology Accessibility to One Million Healthcare Workers in Developing Countries by 2015</a:t>
            </a:r>
          </a:p>
          <a:p>
            <a:endParaRPr lang="en-GB" sz="1200" b="1" dirty="0" smtClean="0">
              <a:effectLst/>
            </a:endParaRPr>
          </a:p>
          <a:p>
            <a:pPr>
              <a:defRPr/>
            </a:pPr>
            <a:r>
              <a:rPr lang="en-US" b="1" dirty="0" smtClean="0">
                <a:cs typeface="Arial" charset="0"/>
              </a:rPr>
              <a:t>Objective: </a:t>
            </a:r>
            <a:r>
              <a:rPr lang="en-US" dirty="0" smtClean="0">
                <a:cs typeface="Arial" charset="0"/>
              </a:rPr>
              <a:t>Collaborate with governments, private industry, development community, and academia to establish country programs to increase the availability, affordability and usage of computers, broadband, and education tools </a:t>
            </a:r>
          </a:p>
          <a:p>
            <a:pPr>
              <a:defRPr/>
            </a:pPr>
            <a:endParaRPr lang="en-US" dirty="0" smtClean="0">
              <a:cs typeface="Arial" charset="0"/>
            </a:endParaRPr>
          </a:p>
          <a:p>
            <a:pPr>
              <a:defRPr/>
            </a:pPr>
            <a:r>
              <a:rPr lang="en-US" b="1" dirty="0" smtClean="0">
                <a:cs typeface="Arial" charset="0"/>
              </a:rPr>
              <a:t>Executive Sponsor: </a:t>
            </a:r>
            <a:r>
              <a:rPr lang="en-US" dirty="0" smtClean="0">
                <a:cs typeface="Arial" charset="0"/>
              </a:rPr>
              <a:t>John Davies, VP World Ahead Program</a:t>
            </a:r>
          </a:p>
          <a:p>
            <a:pPr>
              <a:defRPr/>
            </a:pPr>
            <a:endParaRPr lang="en-US" b="1" dirty="0" smtClean="0">
              <a:cs typeface="Arial" charset="0"/>
            </a:endParaRPr>
          </a:p>
          <a:p>
            <a:pPr>
              <a:defRPr/>
            </a:pPr>
            <a:r>
              <a:rPr lang="en-US" b="1" dirty="0" smtClean="0">
                <a:cs typeface="Arial" charset="0"/>
              </a:rPr>
              <a:t>Target: </a:t>
            </a:r>
            <a:r>
              <a:rPr lang="en-US" dirty="0" smtClean="0">
                <a:cs typeface="Arial" charset="0"/>
              </a:rPr>
              <a:t>Empower at least 1M healthcare workers with technology skills and education tools by 2015</a:t>
            </a:r>
          </a:p>
          <a:p>
            <a:pPr>
              <a:defRPr/>
            </a:pPr>
            <a:endParaRPr lang="en-US" b="1" dirty="0" smtClean="0">
              <a:cs typeface="Arial" charset="0"/>
            </a:endParaRPr>
          </a:p>
          <a:p>
            <a:pPr>
              <a:defRPr/>
            </a:pPr>
            <a:r>
              <a:rPr lang="en-US" b="1" dirty="0" smtClean="0">
                <a:cs typeface="Arial" charset="0"/>
              </a:rPr>
              <a:t>Program Elements:</a:t>
            </a:r>
          </a:p>
          <a:p>
            <a:pPr marL="342900" indent="-342900">
              <a:buFont typeface="Arial" pitchFamily="34" charset="0"/>
              <a:buChar char="•"/>
              <a:defRPr/>
            </a:pPr>
            <a:r>
              <a:rPr lang="en-US" dirty="0" smtClean="0">
                <a:cs typeface="Arial" charset="0"/>
              </a:rPr>
              <a:t>Intel </a:t>
            </a:r>
            <a:r>
              <a:rPr lang="en-US" dirty="0" err="1" smtClean="0">
                <a:cs typeface="Arial" charset="0"/>
              </a:rPr>
              <a:t>skoool</a:t>
            </a:r>
            <a:r>
              <a:rPr lang="en-US" dirty="0" smtClean="0">
                <a:cs typeface="Arial" charset="0"/>
              </a:rPr>
              <a:t> for Health Education Platform</a:t>
            </a:r>
          </a:p>
          <a:p>
            <a:pPr marL="342900" indent="-342900">
              <a:buFont typeface="Arial" pitchFamily="34" charset="0"/>
              <a:buChar char="•"/>
              <a:defRPr/>
            </a:pPr>
            <a:r>
              <a:rPr lang="en-US" dirty="0" smtClean="0">
                <a:cs typeface="Arial" charset="0"/>
              </a:rPr>
              <a:t>Intel PC Basics Learning Program </a:t>
            </a:r>
          </a:p>
          <a:p>
            <a:pPr marL="342900" indent="-342900">
              <a:buFont typeface="Arial" pitchFamily="34" charset="0"/>
              <a:buChar char="•"/>
              <a:defRPr/>
            </a:pPr>
            <a:r>
              <a:rPr lang="en-US" dirty="0" smtClean="0">
                <a:cs typeface="Arial" charset="0"/>
              </a:rPr>
              <a:t>Intel PC Purchase and Broadband Programs</a:t>
            </a:r>
          </a:p>
          <a:p>
            <a:pPr marL="342900" indent="-342900">
              <a:buFont typeface="Arial" pitchFamily="34" charset="0"/>
              <a:buChar char="•"/>
              <a:defRPr/>
            </a:pPr>
            <a:r>
              <a:rPr lang="en-US" dirty="0" err="1" smtClean="0">
                <a:cs typeface="Arial" charset="0"/>
              </a:rPr>
              <a:t>Grameen</a:t>
            </a:r>
            <a:r>
              <a:rPr lang="en-US" dirty="0" smtClean="0">
                <a:cs typeface="Arial" charset="0"/>
              </a:rPr>
              <a:t>-Intel Social Business Solutions</a:t>
            </a:r>
          </a:p>
          <a:p>
            <a:pPr marL="342900" indent="-342900">
              <a:buFont typeface="Arial" pitchFamily="34" charset="0"/>
              <a:buChar char="•"/>
              <a:defRPr/>
            </a:pPr>
            <a:r>
              <a:rPr lang="en-US" dirty="0" smtClean="0">
                <a:cs typeface="Arial" charset="0"/>
              </a:rPr>
              <a:t>Intel Social and Ethnographic Research</a:t>
            </a:r>
          </a:p>
          <a:p>
            <a:pPr marL="342900" indent="-342900">
              <a:buFont typeface="Arial" pitchFamily="34" charset="0"/>
              <a:buChar char="•"/>
              <a:defRPr/>
            </a:pPr>
            <a:r>
              <a:rPr lang="en-US" dirty="0" smtClean="0">
                <a:cs typeface="Arial" charset="0"/>
              </a:rPr>
              <a:t>UK British Council English Learning Platform</a:t>
            </a:r>
          </a:p>
          <a:p>
            <a:endParaRPr lang="en-GB" sz="1200" b="1" dirty="0" smtClean="0">
              <a:effectLst/>
            </a:endParaRPr>
          </a:p>
          <a:p>
            <a:endParaRPr lang="en-GB" sz="1200" b="1" dirty="0" smtClean="0">
              <a:effectLst/>
            </a:endParaRPr>
          </a:p>
          <a:p>
            <a:r>
              <a:rPr lang="en-GB" sz="1200" b="1" dirty="0" smtClean="0">
                <a:effectLst/>
              </a:rPr>
              <a:t>This includes </a:t>
            </a:r>
            <a:endParaRPr lang="en-GB" dirty="0" smtClean="0">
              <a:effectLst/>
            </a:endParaRPr>
          </a:p>
          <a:p>
            <a:r>
              <a:rPr lang="en-GB" dirty="0" smtClean="0">
                <a:effectLst/>
              </a:rPr>
              <a:t> </a:t>
            </a:r>
          </a:p>
          <a:p>
            <a:r>
              <a:rPr lang="en-GB" b="1" dirty="0" smtClean="0">
                <a:effectLst/>
              </a:rPr>
              <a:t>NEWS HIGHLIGHTS</a:t>
            </a:r>
            <a:endParaRPr lang="en-GB" dirty="0" smtClean="0">
              <a:effectLst/>
            </a:endParaRPr>
          </a:p>
          <a:p>
            <a:r>
              <a:rPr lang="en-GB" dirty="0" smtClean="0">
                <a:effectLst/>
              </a:rPr>
              <a:t>Introduces Intel's 1Mx15 Health Program which will bring technology training to 1 million healthcare workers in developing countries by the end of 2015 </a:t>
            </a:r>
          </a:p>
          <a:p>
            <a:r>
              <a:rPr lang="en-GB" dirty="0" smtClean="0">
                <a:effectLst/>
              </a:rPr>
              <a:t>Includes the Intel </a:t>
            </a:r>
            <a:r>
              <a:rPr lang="en-GB" dirty="0" err="1" smtClean="0">
                <a:effectLst/>
              </a:rPr>
              <a:t>Skoool</a:t>
            </a:r>
            <a:r>
              <a:rPr lang="en-GB" dirty="0" smtClean="0">
                <a:effectLst/>
              </a:rPr>
              <a:t>™ Healthcare Education Platforms that provides anytime anywhere multimedia content delivery and an assessment platform </a:t>
            </a:r>
          </a:p>
          <a:p>
            <a:r>
              <a:rPr lang="en-GB" dirty="0" smtClean="0">
                <a:effectLst/>
              </a:rPr>
              <a:t>Sri Lanka will be the first country to take part in Intel's 1MX15 Health Program and adopt the </a:t>
            </a:r>
            <a:r>
              <a:rPr lang="en-GB" b="1" dirty="0" smtClean="0">
                <a:effectLst/>
              </a:rPr>
              <a:t>Intel </a:t>
            </a:r>
            <a:r>
              <a:rPr lang="en-GB" b="1" dirty="0" err="1" smtClean="0">
                <a:effectLst/>
              </a:rPr>
              <a:t>Skoool</a:t>
            </a:r>
            <a:r>
              <a:rPr lang="en-GB" b="1" dirty="0" smtClean="0">
                <a:effectLst/>
              </a:rPr>
              <a:t>™ Healthcare Education Platform </a:t>
            </a:r>
          </a:p>
          <a:p>
            <a:r>
              <a:rPr lang="en-GB" b="1" dirty="0" smtClean="0">
                <a:effectLst/>
              </a:rPr>
              <a:t>2015 goal is in</a:t>
            </a:r>
            <a:r>
              <a:rPr lang="en-GB" b="1" baseline="0" dirty="0" smtClean="0">
                <a:effectLst/>
              </a:rPr>
              <a:t> support of the UN Global Strategy to improve Maternal, Infant and Child Health </a:t>
            </a:r>
            <a:r>
              <a:rPr lang="en-GB" b="1" dirty="0" smtClean="0">
                <a:effectLst/>
              </a:rPr>
              <a:t> (UN MDG’s 4,5)</a:t>
            </a:r>
          </a:p>
          <a:p>
            <a:r>
              <a:rPr lang="en-GB" dirty="0" smtClean="0">
                <a:effectLst/>
              </a:rPr>
              <a:t> </a:t>
            </a:r>
          </a:p>
          <a:p>
            <a:r>
              <a:rPr lang="en-GB" dirty="0" smtClean="0">
                <a:effectLst/>
              </a:rPr>
              <a:t> </a:t>
            </a:r>
          </a:p>
          <a:p>
            <a:r>
              <a:rPr lang="en-GB" dirty="0" smtClean="0">
                <a:effectLst/>
              </a:rPr>
              <a:t>New York, Sept. 23, 2011 – Intel® announced the 1Mx15 Health Program which will bring ICT training to one million healthcare workers in developing countries by the end of 2015. The program will enable healthcare workers with technology, education tools and 21</a:t>
            </a:r>
            <a:r>
              <a:rPr lang="en-GB" baseline="30000" dirty="0" smtClean="0">
                <a:effectLst/>
              </a:rPr>
              <a:t>st</a:t>
            </a:r>
            <a:r>
              <a:rPr lang="en-GB" dirty="0" smtClean="0">
                <a:effectLst/>
              </a:rPr>
              <a:t> century ICT skills to help accelerate progress toward better health primarily for women and children. In collaboration with governments, private industry, development communities and academia the program will establish various country initiatives to increase the availability, affordability and usage of computers, and broadband.</a:t>
            </a:r>
          </a:p>
          <a:p>
            <a:r>
              <a:rPr lang="en-GB" dirty="0" smtClean="0">
                <a:effectLst/>
              </a:rPr>
              <a:t> </a:t>
            </a:r>
          </a:p>
          <a:p>
            <a:r>
              <a:rPr lang="en-GB" dirty="0" smtClean="0">
                <a:effectLst/>
              </a:rPr>
              <a:t>As part of this program, Intel created The Intel </a:t>
            </a:r>
            <a:r>
              <a:rPr lang="en-GB" dirty="0" err="1" smtClean="0">
                <a:effectLst/>
              </a:rPr>
              <a:t>Skoool</a:t>
            </a:r>
            <a:r>
              <a:rPr lang="en-GB" dirty="0" smtClean="0">
                <a:effectLst/>
              </a:rPr>
              <a:t>™ Healthcare Education Platform that provides an anytime anywhere multi-media content delivery and assessment platform. The platform is designed to help the need for health education and capacity building of the healthcare workforce in developing countries. It will have an open access license with no charge.</a:t>
            </a:r>
          </a:p>
          <a:p>
            <a:r>
              <a:rPr lang="en-GB" dirty="0" smtClean="0">
                <a:effectLst/>
              </a:rPr>
              <a:t> </a:t>
            </a:r>
          </a:p>
          <a:p>
            <a:r>
              <a:rPr lang="en-GB" dirty="0" smtClean="0">
                <a:effectLst/>
              </a:rPr>
              <a:t>Sri Lanka will be the first country to deploy the Intel </a:t>
            </a:r>
            <a:r>
              <a:rPr lang="en-GB" dirty="0" err="1" smtClean="0">
                <a:effectLst/>
              </a:rPr>
              <a:t>Skoool</a:t>
            </a:r>
            <a:r>
              <a:rPr lang="en-GB" dirty="0" smtClean="0">
                <a:effectLst/>
              </a:rPr>
              <a:t>™ Healthcare Education Platform designed for the educational needs of healthcare workers and students in their country.</a:t>
            </a:r>
          </a:p>
          <a:p>
            <a:r>
              <a:rPr lang="en-GB" dirty="0" smtClean="0">
                <a:effectLst/>
              </a:rPr>
              <a:t> </a:t>
            </a:r>
          </a:p>
          <a:p>
            <a:r>
              <a:rPr lang="en-GB" dirty="0" smtClean="0">
                <a:effectLst/>
              </a:rPr>
              <a:t>"Sri Lanka has taken some unique steps that other countries could emulate," said the government of Sri Lanka. "Some of these projects have already commenced at grassroots level through collaborations with industry partners such as Intel."</a:t>
            </a:r>
          </a:p>
          <a:p>
            <a:r>
              <a:rPr lang="en-GB" dirty="0" smtClean="0">
                <a:effectLst/>
              </a:rPr>
              <a:t> </a:t>
            </a:r>
          </a:p>
          <a:p>
            <a:r>
              <a:rPr lang="en-GB" dirty="0" smtClean="0">
                <a:effectLst/>
              </a:rPr>
              <a:t>John Davies, Intel Vice President of the World Ahead Program said, "We are very excited to support the UN Nation's Every Woman, Every Child Initiative and believe that our 1Mx15 Health Program and the Intel </a:t>
            </a:r>
            <a:r>
              <a:rPr lang="en-GB" dirty="0" err="1" smtClean="0">
                <a:effectLst/>
              </a:rPr>
              <a:t>Skoool</a:t>
            </a:r>
            <a:r>
              <a:rPr lang="en-GB" dirty="0" smtClean="0">
                <a:effectLst/>
              </a:rPr>
              <a:t>™ Healthcare Education Platform will help governments address the training needs of their healthcare workforce. We believe a well-trained healthcare workforce will enable better access to quality healthcare for women and children."</a:t>
            </a:r>
          </a:p>
          <a:p>
            <a:r>
              <a:rPr lang="en-GB" dirty="0" smtClean="0">
                <a:effectLst/>
              </a:rPr>
              <a:t> </a:t>
            </a:r>
          </a:p>
          <a:p>
            <a:endParaRPr lang="en-GB" dirty="0"/>
          </a:p>
        </p:txBody>
      </p:sp>
      <p:sp>
        <p:nvSpPr>
          <p:cNvPr id="4" name="Slide Number Placeholder 3"/>
          <p:cNvSpPr>
            <a:spLocks noGrp="1"/>
          </p:cNvSpPr>
          <p:nvPr>
            <p:ph type="sldNum" sz="quarter" idx="10"/>
          </p:nvPr>
        </p:nvSpPr>
        <p:spPr/>
        <p:txBody>
          <a:bodyPr/>
          <a:lstStyle/>
          <a:p>
            <a:fld id="{A45A8EF9-92F1-4473-8E1C-2C2C691151A2}" type="slidenum">
              <a:rPr lang="en-US" smtClean="0"/>
              <a:pPr/>
              <a:t>9</a:t>
            </a:fld>
            <a:endParaRPr lang="en-US"/>
          </a:p>
        </p:txBody>
      </p:sp>
    </p:spTree>
    <p:extLst>
      <p:ext uri="{BB962C8B-B14F-4D97-AF65-F5344CB8AC3E}">
        <p14:creationId xmlns:p14="http://schemas.microsoft.com/office/powerpoint/2010/main" val="264022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Intel </a:t>
            </a:r>
            <a:r>
              <a:rPr lang="en-US" sz="1200" kern="1200" dirty="0" err="1" smtClean="0">
                <a:solidFill>
                  <a:schemeClr val="tx1"/>
                </a:solidFill>
                <a:effectLst/>
                <a:latin typeface="+mn-lt"/>
                <a:ea typeface="+mn-ea"/>
                <a:cs typeface="+mn-cs"/>
              </a:rPr>
              <a:t>skoool</a:t>
            </a:r>
            <a:r>
              <a:rPr lang="en-US" sz="1200" kern="1200" dirty="0" smtClean="0">
                <a:solidFill>
                  <a:schemeClr val="tx1"/>
                </a:solidFill>
                <a:effectLst/>
                <a:latin typeface="+mn-lt"/>
                <a:ea typeface="+mn-ea"/>
                <a:cs typeface="+mn-cs"/>
              </a:rPr>
              <a:t>™ Healthcare Education Platform comprises of both a client and server application. The client application runs currently runs on Microsoft Windows™, and enables access to digital curriculum material and health worker assessments on-line and off-line. The server application consists of a LAMP (Linux/Apache/</a:t>
            </a:r>
            <a:r>
              <a:rPr lang="en-US" sz="1200" kern="1200" dirty="0" err="1" smtClean="0">
                <a:solidFill>
                  <a:schemeClr val="tx1"/>
                </a:solidFill>
                <a:effectLst/>
                <a:latin typeface="+mn-lt"/>
                <a:ea typeface="+mn-ea"/>
                <a:cs typeface="+mn-cs"/>
              </a:rPr>
              <a:t>MySql</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PhP</a:t>
            </a:r>
            <a:r>
              <a:rPr lang="en-US" sz="1200" kern="1200" dirty="0" smtClean="0">
                <a:solidFill>
                  <a:schemeClr val="tx1"/>
                </a:solidFill>
                <a:effectLst/>
                <a:latin typeface="+mn-lt"/>
                <a:ea typeface="+mn-ea"/>
                <a:cs typeface="+mn-cs"/>
              </a:rPr>
              <a:t>) stack that enables ministries of health and higher education  to deliver aggregate content into course modules, assign those modules to user roles via programs with due dates, and to track assessment results on group and individual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skoool</a:t>
            </a:r>
            <a:r>
              <a:rPr lang="en-US" sz="1200" kern="1200" dirty="0" smtClean="0">
                <a:solidFill>
                  <a:schemeClr val="tx1"/>
                </a:solidFill>
                <a:effectLst/>
                <a:latin typeface="+mn-lt"/>
                <a:ea typeface="+mn-ea"/>
                <a:cs typeface="+mn-cs"/>
              </a:rPr>
              <a:t>™ Healthcare Education Platform enables import of existing content in formats such as html, Adobe Flash™ and Adobe PDF™, and video, as well as </a:t>
            </a:r>
            <a:r>
              <a:rPr lang="en-US" sz="1200" kern="1200" dirty="0" err="1" smtClean="0">
                <a:solidFill>
                  <a:schemeClr val="tx1"/>
                </a:solidFill>
                <a:effectLst/>
                <a:latin typeface="+mn-lt"/>
                <a:ea typeface="+mn-ea"/>
                <a:cs typeface="+mn-cs"/>
              </a:rPr>
              <a:t>javascript</a:t>
            </a:r>
            <a:r>
              <a:rPr lang="en-US" sz="1200" kern="1200" dirty="0" smtClean="0">
                <a:solidFill>
                  <a:schemeClr val="tx1"/>
                </a:solidFill>
                <a:effectLst/>
                <a:latin typeface="+mn-lt"/>
                <a:ea typeface="+mn-ea"/>
                <a:cs typeface="+mn-cs"/>
              </a:rPr>
              <a:t>-based assessments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Intel </a:t>
            </a:r>
            <a:r>
              <a:rPr lang="en-US" sz="1200" kern="1200" dirty="0" err="1" smtClean="0">
                <a:solidFill>
                  <a:schemeClr val="tx1"/>
                </a:solidFill>
                <a:effectLst/>
                <a:latin typeface="+mn-lt"/>
                <a:ea typeface="+mn-ea"/>
                <a:cs typeface="+mn-cs"/>
              </a:rPr>
              <a:t>skoool</a:t>
            </a:r>
            <a:r>
              <a:rPr lang="en-US" sz="1200" kern="1200" dirty="0" smtClean="0">
                <a:solidFill>
                  <a:schemeClr val="tx1"/>
                </a:solidFill>
                <a:effectLst/>
                <a:latin typeface="+mn-lt"/>
                <a:ea typeface="+mn-ea"/>
                <a:cs typeface="+mn-cs"/>
              </a:rPr>
              <a:t>™ Healthcare Education Platform has been designed to facilitate and scale capacity building in the health sector, starting with but not limited to front-line health workers and students.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initial</a:t>
            </a:r>
            <a:r>
              <a:rPr lang="en-US" sz="1200" kern="1200" baseline="0" dirty="0" smtClean="0">
                <a:solidFill>
                  <a:schemeClr val="tx1"/>
                </a:solidFill>
                <a:effectLst/>
                <a:latin typeface="+mn-lt"/>
                <a:ea typeface="+mn-ea"/>
                <a:cs typeface="+mn-cs"/>
              </a:rPr>
              <a:t> focus is the front line, community healthcare workforce. </a:t>
            </a:r>
            <a:r>
              <a:rPr lang="en-US" sz="1200" b="1" kern="1200" dirty="0" smtClean="0">
                <a:solidFill>
                  <a:schemeClr val="tx1"/>
                </a:solidFill>
                <a:effectLst/>
                <a:latin typeface="+mn-lt"/>
                <a:ea typeface="+mn-ea"/>
                <a:cs typeface="+mn-cs"/>
              </a:rPr>
              <a:t>It is also designed to be sustainable, enabling ongoing training and evaluation in all locations while yielding cost savings in travel and lodging, shipping, and communications versus alternative capacity building methods</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 key enabling tool to help build capacity and skills of healthcare</a:t>
            </a:r>
            <a:r>
              <a:rPr lang="en-US" sz="1200" b="1" kern="1200" baseline="0" dirty="0" smtClean="0">
                <a:solidFill>
                  <a:schemeClr val="tx1"/>
                </a:solidFill>
                <a:effectLst/>
                <a:latin typeface="+mn-lt"/>
                <a:ea typeface="+mn-ea"/>
                <a:cs typeface="+mn-cs"/>
              </a:rPr>
              <a:t> workers. As such </a:t>
            </a:r>
            <a:r>
              <a:rPr lang="en-US" sz="1200" b="1" kern="1200" dirty="0" smtClean="0">
                <a:solidFill>
                  <a:schemeClr val="tx1"/>
                </a:solidFill>
                <a:effectLst/>
                <a:latin typeface="+mn-lt"/>
                <a:ea typeface="+mn-ea"/>
                <a:cs typeface="+mn-cs"/>
              </a:rPr>
              <a:t>The Intel </a:t>
            </a:r>
            <a:r>
              <a:rPr lang="en-US" sz="1200" b="1" kern="1200" dirty="0" err="1" smtClean="0">
                <a:solidFill>
                  <a:schemeClr val="tx1"/>
                </a:solidFill>
                <a:effectLst/>
                <a:latin typeface="+mn-lt"/>
                <a:ea typeface="+mn-ea"/>
                <a:cs typeface="+mn-cs"/>
              </a:rPr>
              <a:t>skoool</a:t>
            </a:r>
            <a:r>
              <a:rPr lang="en-US" sz="1200" b="1" kern="1200" dirty="0" smtClean="0">
                <a:solidFill>
                  <a:schemeClr val="tx1"/>
                </a:solidFill>
                <a:effectLst/>
                <a:latin typeface="+mn-lt"/>
                <a:ea typeface="+mn-ea"/>
                <a:cs typeface="+mn-cs"/>
              </a:rPr>
              <a:t>™ Healthcare Education Platform is made available at no charge through an Intel Open Access License agreement. </a:t>
            </a:r>
            <a:r>
              <a:rPr lang="en-US" sz="1200" b="0" kern="1200" dirty="0" smtClean="0">
                <a:solidFill>
                  <a:schemeClr val="tx1"/>
                </a:solidFill>
                <a:effectLst/>
                <a:latin typeface="+mn-lt"/>
                <a:ea typeface="+mn-ea"/>
                <a:cs typeface="+mn-cs"/>
              </a:rPr>
              <a:t>We have chosen the open access license model to ensure that Intel retains a level of quality assurance.</a:t>
            </a:r>
            <a:r>
              <a:rPr lang="en-US" sz="1200" b="1" kern="1200" dirty="0" smtClean="0">
                <a:solidFill>
                  <a:schemeClr val="tx1"/>
                </a:solidFill>
                <a:effectLst/>
                <a:latin typeface="+mn-lt"/>
                <a:ea typeface="+mn-ea"/>
                <a:cs typeface="+mn-cs"/>
              </a:rPr>
              <a:t>  So cannot be </a:t>
            </a:r>
            <a:r>
              <a:rPr lang="en-US" sz="1200" b="1" kern="1200" dirty="0" err="1" smtClean="0">
                <a:solidFill>
                  <a:schemeClr val="tx1"/>
                </a:solidFill>
                <a:effectLst/>
                <a:latin typeface="+mn-lt"/>
                <a:ea typeface="+mn-ea"/>
                <a:cs typeface="+mn-cs"/>
              </a:rPr>
              <a:t>desricibed</a:t>
            </a:r>
            <a:r>
              <a:rPr lang="en-US" sz="1200" b="1" kern="1200" dirty="0" smtClean="0">
                <a:solidFill>
                  <a:schemeClr val="tx1"/>
                </a:solidFill>
                <a:effectLst/>
                <a:latin typeface="+mn-lt"/>
                <a:ea typeface="+mn-ea"/>
                <a:cs typeface="+mn-cs"/>
              </a:rPr>
              <a:t> as Open Source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a:t>
            </a:r>
            <a:r>
              <a:rPr lang="en-US" sz="1200" b="1" kern="1200" dirty="0" err="1" smtClean="0">
                <a:solidFill>
                  <a:schemeClr val="tx1"/>
                </a:solidFill>
                <a:effectLst/>
                <a:latin typeface="+mn-lt"/>
                <a:ea typeface="+mn-ea"/>
                <a:cs typeface="+mn-cs"/>
              </a:rPr>
              <a:t>skoool</a:t>
            </a:r>
            <a:r>
              <a:rPr lang="en-US" sz="1200" b="1" kern="1200" dirty="0" smtClean="0">
                <a:solidFill>
                  <a:schemeClr val="tx1"/>
                </a:solidFill>
                <a:effectLst/>
                <a:latin typeface="+mn-lt"/>
                <a:ea typeface="+mn-ea"/>
                <a:cs typeface="+mn-cs"/>
              </a:rPr>
              <a:t>™ Healthcare Education Platform is designed with an open architecture and LMS integration in mind. The </a:t>
            </a:r>
            <a:r>
              <a:rPr lang="en-US" sz="1200" b="1" kern="1200" dirty="0" err="1" smtClean="0">
                <a:solidFill>
                  <a:schemeClr val="tx1"/>
                </a:solidFill>
                <a:effectLst/>
                <a:latin typeface="+mn-lt"/>
                <a:ea typeface="+mn-ea"/>
                <a:cs typeface="+mn-cs"/>
              </a:rPr>
              <a:t>skoool</a:t>
            </a:r>
            <a:r>
              <a:rPr lang="en-US" sz="1200" b="1" kern="1200" dirty="0" smtClean="0">
                <a:solidFill>
                  <a:schemeClr val="tx1"/>
                </a:solidFill>
                <a:effectLst/>
                <a:latin typeface="+mn-lt"/>
                <a:ea typeface="+mn-ea"/>
                <a:cs typeface="+mn-cs"/>
              </a:rPr>
              <a:t>™ Healthcare Education Platform offers flexibility to integrate with LMS systems where they exist at a platform feature, function level and interchange with SCORM compliant 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can be overhead implications for an LMS implementation either licensing or development/ maintenance with limited flexibility to do self-paced learning and assessments off-line.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Intel </a:t>
            </a:r>
            <a:r>
              <a:rPr lang="en-US" sz="1200" kern="1200" dirty="0" err="1" smtClean="0">
                <a:solidFill>
                  <a:schemeClr val="tx1"/>
                </a:solidFill>
                <a:effectLst/>
                <a:latin typeface="+mn-lt"/>
                <a:ea typeface="+mn-ea"/>
                <a:cs typeface="+mn-cs"/>
              </a:rPr>
              <a:t>skoool</a:t>
            </a:r>
            <a:r>
              <a:rPr lang="en-US" sz="1200" kern="1200" dirty="0" smtClean="0">
                <a:solidFill>
                  <a:schemeClr val="tx1"/>
                </a:solidFill>
                <a:effectLst/>
                <a:latin typeface="+mn-lt"/>
                <a:ea typeface="+mn-ea"/>
                <a:cs typeface="+mn-cs"/>
              </a:rPr>
              <a:t>™ Healthcare Education Platform is based on 15+ years Intel experience in Education and Healthcare sectors. This Platform has been designed based on market needs assessment from the Intel World Ahead Emerging Market Healthcare Team working alongside Governments and NGO’s. Intel World Ahead and Intel Performance Learning Solutions (who developed original award winning Intel </a:t>
            </a:r>
            <a:r>
              <a:rPr lang="en-US" sz="1200" kern="1200" dirty="0" err="1" smtClean="0">
                <a:solidFill>
                  <a:schemeClr val="tx1"/>
                </a:solidFill>
                <a:effectLst/>
                <a:latin typeface="+mn-lt"/>
                <a:ea typeface="+mn-ea"/>
                <a:cs typeface="+mn-cs"/>
              </a:rPr>
              <a:t>skoool</a:t>
            </a:r>
            <a:r>
              <a:rPr lang="en-US" sz="1200" kern="1200" dirty="0" smtClean="0">
                <a:solidFill>
                  <a:schemeClr val="tx1"/>
                </a:solidFill>
                <a:effectLst/>
                <a:latin typeface="+mn-lt"/>
                <a:ea typeface="+mn-ea"/>
                <a:cs typeface="+mn-cs"/>
              </a:rPr>
              <a:t>™ k12) have worked together to enable this platform to meet the needs of healthcare education &amp; training in developing countries.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5A8EF9-92F1-4473-8E1C-2C2C691151A2}" type="slidenum">
              <a:rPr lang="en-US" smtClean="0"/>
              <a:pPr/>
              <a:t>10</a:t>
            </a:fld>
            <a:endParaRPr lang="en-US"/>
          </a:p>
        </p:txBody>
      </p:sp>
    </p:spTree>
    <p:extLst>
      <p:ext uri="{BB962C8B-B14F-4D97-AF65-F5344CB8AC3E}">
        <p14:creationId xmlns:p14="http://schemas.microsoft.com/office/powerpoint/2010/main" val="424946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Sri</a:t>
            </a:r>
            <a:r>
              <a:rPr lang="en-GB" baseline="0" dirty="0" smtClean="0"/>
              <a:t> Lanka example showing login screen </a:t>
            </a:r>
            <a:r>
              <a:rPr lang="en-GB" b="1" baseline="0" dirty="0" smtClean="0"/>
              <a:t>aimed at first time p.c. users who are primary health nurses </a:t>
            </a:r>
          </a:p>
          <a:p>
            <a:endParaRPr lang="en-GB" b="1" baseline="0" dirty="0" smtClean="0"/>
          </a:p>
          <a:p>
            <a:r>
              <a:rPr lang="en-GB" b="0" baseline="0" dirty="0" smtClean="0"/>
              <a:t>Initial focus is based on where capacity, access to healthcare and quality of care are huge issues (primary health) – especially under-served urban and rural areas</a:t>
            </a:r>
          </a:p>
          <a:p>
            <a:endParaRPr lang="en-GB" b="0" baseline="0" dirty="0" smtClean="0"/>
          </a:p>
          <a:p>
            <a:r>
              <a:rPr lang="en-GB" b="0" baseline="0" dirty="0" smtClean="0"/>
              <a:t>Flexibility for healthcare worker healthcare education and training with assessment to download and take training and assessments off-line and connect when there is internet access  </a:t>
            </a:r>
          </a:p>
          <a:p>
            <a:endParaRPr lang="en-GB" baseline="0" dirty="0" smtClean="0"/>
          </a:p>
        </p:txBody>
      </p:sp>
      <p:sp>
        <p:nvSpPr>
          <p:cNvPr id="4" name="Slide Number Placeholder 3"/>
          <p:cNvSpPr>
            <a:spLocks noGrp="1"/>
          </p:cNvSpPr>
          <p:nvPr>
            <p:ph type="sldNum" sz="quarter" idx="10"/>
          </p:nvPr>
        </p:nvSpPr>
        <p:spPr/>
        <p:txBody>
          <a:bodyPr/>
          <a:lstStyle/>
          <a:p>
            <a:fld id="{A45A8EF9-92F1-4473-8E1C-2C2C691151A2}" type="slidenum">
              <a:rPr lang="en-US" smtClean="0"/>
              <a:pPr/>
              <a:t>11</a:t>
            </a:fld>
            <a:endParaRPr lang="en-US"/>
          </a:p>
        </p:txBody>
      </p:sp>
    </p:spTree>
    <p:extLst>
      <p:ext uri="{BB962C8B-B14F-4D97-AF65-F5344CB8AC3E}">
        <p14:creationId xmlns:p14="http://schemas.microsoft.com/office/powerpoint/2010/main" val="2045039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2419350" y="6445250"/>
            <a:ext cx="4210050" cy="336550"/>
          </a:xfrm>
          <a:prstGeom prst="rect">
            <a:avLst/>
          </a:prstGeom>
          <a:noFill/>
          <a:ln w="28575">
            <a:noFill/>
            <a:miter lim="800000"/>
            <a:headEnd/>
            <a:tailEnd/>
          </a:ln>
          <a:effectLst/>
        </p:spPr>
        <p:txBody>
          <a:bodyPr wrap="none" anchor="ctr">
            <a:spAutoFit/>
          </a:bodyPr>
          <a:lstStyle/>
          <a:p>
            <a:pPr algn="ctr" eaLnBrk="0" hangingPunct="0">
              <a:defRPr/>
            </a:pPr>
            <a:r>
              <a:rPr lang="en-US" sz="800" b="1">
                <a:solidFill>
                  <a:srgbClr val="FFFFFF"/>
                </a:solidFill>
                <a:cs typeface="Arial"/>
              </a:rPr>
              <a:t>Intel Confidential – For Use By Customers Under NDA Only</a:t>
            </a:r>
          </a:p>
          <a:p>
            <a:pPr algn="ctr" eaLnBrk="0" hangingPunct="0">
              <a:defRPr/>
            </a:pPr>
            <a:r>
              <a:rPr lang="en-US" sz="800" b="1">
                <a:solidFill>
                  <a:srgbClr val="FFFFFF"/>
                </a:solidFill>
                <a:cs typeface="Arial"/>
              </a:rPr>
              <a:t>All plans, dates, and features are preliminary and subject to change without notice.</a:t>
            </a:r>
          </a:p>
        </p:txBody>
      </p:sp>
      <p:pic>
        <p:nvPicPr>
          <p:cNvPr id="5" name="Picture 2" descr="INTEL_LOGO_RGB"/>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43788" y="398463"/>
            <a:ext cx="12509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895350" y="6400800"/>
            <a:ext cx="1619250"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AA014C"/>
                </a:solidFill>
                <a:latin typeface="Arial" charset="0"/>
                <a:cs typeface="Arial" charset="0"/>
              </a:rPr>
              <a:t>Intel Confidential</a:t>
            </a:r>
          </a:p>
        </p:txBody>
      </p:sp>
      <p:sp>
        <p:nvSpPr>
          <p:cNvPr id="455684" name="Rectangle 4"/>
          <p:cNvSpPr>
            <a:spLocks noGrp="1" noChangeArrowheads="1"/>
          </p:cNvSpPr>
          <p:nvPr>
            <p:ph type="ctrTitle" sz="quarter"/>
          </p:nvPr>
        </p:nvSpPr>
        <p:spPr bwMode="gray">
          <a:xfrm>
            <a:off x="500063" y="2605088"/>
            <a:ext cx="7772400" cy="1470025"/>
          </a:xfrm>
        </p:spPr>
        <p:txBody>
          <a:bodyPr lIns="91440" tIns="45720" rIns="91440" bIns="45720" anchor="ctr"/>
          <a:lstStyle>
            <a:lvl1pPr algn="r">
              <a:defRPr sz="3600">
                <a:solidFill>
                  <a:schemeClr val="tx2"/>
                </a:solidFill>
              </a:defRPr>
            </a:lvl1pPr>
          </a:lstStyle>
          <a:p>
            <a:r>
              <a:rPr lang="en-US" dirty="0" smtClean="0"/>
              <a:t>Click to edit Master title style</a:t>
            </a:r>
            <a:endParaRPr lang="en-US" dirty="0"/>
          </a:p>
        </p:txBody>
      </p:sp>
      <p:sp>
        <p:nvSpPr>
          <p:cNvPr id="455685" name="Rectangle 5"/>
          <p:cNvSpPr>
            <a:spLocks noGrp="1" noChangeArrowheads="1"/>
          </p:cNvSpPr>
          <p:nvPr>
            <p:ph type="subTitle" sz="quarter" idx="1"/>
          </p:nvPr>
        </p:nvSpPr>
        <p:spPr bwMode="gray">
          <a:xfrm>
            <a:off x="1871663" y="4360863"/>
            <a:ext cx="6400800" cy="1752600"/>
          </a:xfrm>
        </p:spPr>
        <p:txBody>
          <a:bodyPr lIns="91440" tIns="45720" rIns="91440" bIns="45720"/>
          <a:lstStyle>
            <a:lvl1pPr marL="0" indent="0" algn="r">
              <a:buFontTx/>
              <a:buNone/>
              <a:defRPr>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86504723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Neo Sans Intel" pitchFamily="34" charset="0"/>
              </a:defRPr>
            </a:lvl1pPr>
            <a:lvl2pPr>
              <a:defRPr>
                <a:latin typeface="Neo Sans Intel" pitchFamily="34" charset="0"/>
              </a:defRPr>
            </a:lvl2pPr>
            <a:lvl3pPr>
              <a:defRPr>
                <a:latin typeface="Neo Sans Intel" pitchFamily="34" charset="0"/>
              </a:defRPr>
            </a:lvl3pPr>
            <a:lvl4pPr>
              <a:defRPr>
                <a:latin typeface="Neo Sans Intel" pitchFamily="34" charset="0"/>
              </a:defRPr>
            </a:lvl4pPr>
            <a:lvl5pPr>
              <a:defRPr>
                <a:latin typeface="Neo Sans Int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091241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5883275"/>
          </a:xfrm>
        </p:spPr>
        <p:txBody>
          <a:bodyPr vert="eaVert"/>
          <a:lstStyle>
            <a:lvl1pPr>
              <a:defRPr>
                <a:latin typeface="Neo Sans Intel" pitchFamily="34" charset="0"/>
              </a:defRPr>
            </a:lvl1pPr>
            <a:lvl2pPr>
              <a:defRPr>
                <a:latin typeface="Neo Sans Intel" pitchFamily="34" charset="0"/>
              </a:defRPr>
            </a:lvl2pPr>
            <a:lvl3pPr>
              <a:defRPr>
                <a:latin typeface="Neo Sans Intel" pitchFamily="34" charset="0"/>
              </a:defRPr>
            </a:lvl3pPr>
            <a:lvl4pPr>
              <a:defRPr>
                <a:latin typeface="Neo Sans Intel" pitchFamily="34" charset="0"/>
              </a:defRPr>
            </a:lvl4pPr>
            <a:lvl5pPr>
              <a:defRPr>
                <a:latin typeface="Neo Sans Int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74936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bg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64699923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26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a:xfrm>
            <a:off x="0" y="6613525"/>
            <a:ext cx="425768" cy="190500"/>
          </a:xfrm>
          <a:prstGeom prst="rect">
            <a:avLst/>
          </a:prstGeom>
        </p:spPr>
        <p:txBody>
          <a:bodyPr/>
          <a:lstStyle/>
          <a:p>
            <a:pPr fontAlgn="base">
              <a:spcBef>
                <a:spcPct val="0"/>
              </a:spcBef>
              <a:spcAft>
                <a:spcPct val="0"/>
              </a:spcAft>
            </a:pPr>
            <a:fld id="{FD44707B-D922-47D5-BD24-D96E91B70543}" type="slidenum">
              <a:rPr lang="en-US">
                <a:solidFill>
                  <a:prstClr val="white"/>
                </a:solidFill>
                <a:latin typeface="Arial" pitchFamily="34" charset="0"/>
                <a:cs typeface="Arial" pitchFamily="34" charset="0"/>
              </a:rPr>
              <a:pPr fontAlgn="base">
                <a:spcBef>
                  <a:spcPct val="0"/>
                </a:spcBef>
                <a:spcAft>
                  <a:spcPct val="0"/>
                </a:spcAft>
              </a:pPr>
              <a:t>‹#›</a:t>
            </a:fld>
            <a:endParaRPr lang="en-US">
              <a:solidFill>
                <a:prstClr val="white"/>
              </a:solidFill>
              <a:latin typeface="Arial" pitchFamily="34" charset="0"/>
              <a:cs typeface="Arial" pitchFamily="34" charset="0"/>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38040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a:xfrm>
            <a:off x="0" y="6613525"/>
            <a:ext cx="425768" cy="190500"/>
          </a:xfrm>
          <a:prstGeom prst="rect">
            <a:avLst/>
          </a:prstGeom>
        </p:spPr>
        <p:txBody>
          <a:bodyPr/>
          <a:lstStyle/>
          <a:p>
            <a:pPr fontAlgn="base">
              <a:spcBef>
                <a:spcPct val="0"/>
              </a:spcBef>
              <a:spcAft>
                <a:spcPct val="0"/>
              </a:spcAft>
            </a:pPr>
            <a:fld id="{FD44707B-D922-47D5-BD24-D96E91B70543}" type="slidenum">
              <a:rPr lang="en-US">
                <a:solidFill>
                  <a:prstClr val="white"/>
                </a:solidFill>
                <a:latin typeface="Arial" pitchFamily="34" charset="0"/>
                <a:cs typeface="Arial" pitchFamily="34" charset="0"/>
              </a:rPr>
              <a:pPr fontAlgn="base">
                <a:spcBef>
                  <a:spcPct val="0"/>
                </a:spcBef>
                <a:spcAft>
                  <a:spcPct val="0"/>
                </a:spcAft>
              </a:pPr>
              <a:t>‹#›</a:t>
            </a:fld>
            <a:endParaRPr lang="en-US">
              <a:solidFill>
                <a:prstClr val="white"/>
              </a:solidFill>
              <a:latin typeface="Arial" pitchFamily="34" charset="0"/>
              <a:cs typeface="Arial" pitchFamily="34" charset="0"/>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373707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pitchFamily="34" charset="0"/>
              </a:defRPr>
            </a:lvl1pPr>
          </a:lstStyle>
          <a:p>
            <a:r>
              <a:rPr lang="en-US" smtClean="0"/>
              <a:t>Click to edit Master title style</a:t>
            </a:r>
            <a:endParaRPr lang="en-US"/>
          </a:p>
        </p:txBody>
      </p:sp>
      <p:sp>
        <p:nvSpPr>
          <p:cNvPr id="8" name="Text Placeholder 7"/>
          <p:cNvSpPr>
            <a:spLocks noGrp="1"/>
          </p:cNvSpPr>
          <p:nvPr>
            <p:ph type="body" sz="quarter" idx="13"/>
          </p:nvPr>
        </p:nvSpPr>
        <p:spPr>
          <a:xfrm>
            <a:off x="261048" y="6028660"/>
            <a:ext cx="8621904" cy="234950"/>
          </a:xfrm>
        </p:spPr>
        <p:txBody>
          <a:bodyPr anchor="b">
            <a:noAutofit/>
          </a:bodyPr>
          <a:lstStyle>
            <a:lvl1pPr marL="0" indent="0">
              <a:buNone/>
              <a:defRPr sz="900">
                <a:latin typeface="Myriad Pro" pitchFamily="34" charset="0"/>
              </a:defRPr>
            </a:lvl1pPr>
            <a:lvl2pPr>
              <a:buNone/>
              <a:defRPr sz="900"/>
            </a:lvl2pPr>
            <a:lvl3pPr>
              <a:buNone/>
              <a:defRPr sz="900"/>
            </a:lvl3pPr>
            <a:lvl4pPr>
              <a:buNone/>
              <a:defRPr sz="900"/>
            </a:lvl4pPr>
            <a:lvl5pPr>
              <a:buNone/>
              <a:defRPr sz="900"/>
            </a:lvl5pPr>
          </a:lstStyle>
          <a:p>
            <a:pPr lvl="0"/>
            <a:r>
              <a:rPr lang="en-US" smtClean="0"/>
              <a:t>Click to edit Master text styles</a:t>
            </a:r>
          </a:p>
        </p:txBody>
      </p:sp>
      <p:sp>
        <p:nvSpPr>
          <p:cNvPr id="10" name="Content Placeholder 9"/>
          <p:cNvSpPr>
            <a:spLocks noGrp="1"/>
          </p:cNvSpPr>
          <p:nvPr>
            <p:ph sz="quarter" idx="14"/>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5"/>
          </p:nvPr>
        </p:nvSpPr>
        <p:spPr>
          <a:xfrm>
            <a:off x="3951288" y="6324600"/>
            <a:ext cx="3162300" cy="457200"/>
          </a:xfrm>
          <a:prstGeom prst="rect">
            <a:avLst/>
          </a:prstGeom>
        </p:spPr>
        <p:txBody>
          <a:bodyPr/>
          <a:lstStyle>
            <a:lvl1pPr fontAlgn="base">
              <a:spcBef>
                <a:spcPct val="0"/>
              </a:spcBef>
              <a:spcAft>
                <a:spcPct val="0"/>
              </a:spcAft>
              <a:defRPr sz="1100">
                <a:latin typeface="Myriad Pro" pitchFamily="34" charset="0"/>
                <a:cs typeface="Arial" pitchFamily="34" charset="0"/>
              </a:defRPr>
            </a:lvl1pPr>
          </a:lstStyle>
          <a:p>
            <a:pPr>
              <a:defRPr/>
            </a:pPr>
            <a:r>
              <a:rPr lang="en-US"/>
              <a:t>Intel Confidential – Internal Use Only</a:t>
            </a:r>
            <a:endParaRPr lang="en-US" dirty="0"/>
          </a:p>
        </p:txBody>
      </p:sp>
      <p:sp>
        <p:nvSpPr>
          <p:cNvPr id="6" name="Slide Number Placeholder 5"/>
          <p:cNvSpPr>
            <a:spLocks noGrp="1"/>
          </p:cNvSpPr>
          <p:nvPr>
            <p:ph type="sldNum" sz="quarter" idx="16"/>
          </p:nvPr>
        </p:nvSpPr>
        <p:spPr>
          <a:xfrm>
            <a:off x="260350" y="6553200"/>
            <a:ext cx="457200" cy="244475"/>
          </a:xfrm>
          <a:prstGeom prst="rect">
            <a:avLst/>
          </a:prstGeom>
        </p:spPr>
        <p:txBody>
          <a:bodyPr/>
          <a:lstStyle>
            <a:lvl1pPr fontAlgn="base">
              <a:spcBef>
                <a:spcPct val="0"/>
              </a:spcBef>
              <a:spcAft>
                <a:spcPct val="0"/>
              </a:spcAft>
              <a:defRPr>
                <a:latin typeface="Myriad Pro" pitchFamily="34" charset="0"/>
                <a:cs typeface="Arial" pitchFamily="34" charset="0"/>
              </a:defRPr>
            </a:lvl1pPr>
          </a:lstStyle>
          <a:p>
            <a:pPr>
              <a:defRPr/>
            </a:pPr>
            <a:fld id="{72BD7FB6-E294-409F-BDD0-E3A43ED18F72}" type="slidenum">
              <a:rPr lang="en-US"/>
              <a:pPr>
                <a:defRPr/>
              </a:pPr>
              <a:t>‹#›</a:t>
            </a:fld>
            <a:endParaRPr lang="en-US"/>
          </a:p>
        </p:txBody>
      </p:sp>
    </p:spTree>
    <p:extLst>
      <p:ext uri="{BB962C8B-B14F-4D97-AF65-F5344CB8AC3E}">
        <p14:creationId xmlns:p14="http://schemas.microsoft.com/office/powerpoint/2010/main" val="45896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261048" y="6028660"/>
            <a:ext cx="8621904" cy="234950"/>
          </a:xfrm>
        </p:spPr>
        <p:txBody>
          <a:bodyPr anchor="b">
            <a:noAutofit/>
          </a:bodyPr>
          <a:lstStyle>
            <a:lvl1pPr marL="0" indent="0">
              <a:buNone/>
              <a:defRPr sz="900"/>
            </a:lvl1pPr>
            <a:lvl2pPr>
              <a:buNone/>
              <a:defRPr sz="900"/>
            </a:lvl2pPr>
            <a:lvl3pPr>
              <a:buNone/>
              <a:defRPr sz="900"/>
            </a:lvl3pPr>
            <a:lvl4pPr>
              <a:buNone/>
              <a:defRPr sz="900"/>
            </a:lvl4pPr>
            <a:lvl5pPr>
              <a:buNone/>
              <a:defRPr sz="900"/>
            </a:lvl5pPr>
          </a:lstStyle>
          <a:p>
            <a:pPr lvl="0"/>
            <a:r>
              <a:rPr lang="en-US" smtClean="0"/>
              <a:t>Click to edit Master text styles</a:t>
            </a:r>
          </a:p>
        </p:txBody>
      </p:sp>
      <p:sp>
        <p:nvSpPr>
          <p:cNvPr id="10" name="Content Placeholder 9"/>
          <p:cNvSpPr>
            <a:spLocks noGrp="1"/>
          </p:cNvSpPr>
          <p:nvPr>
            <p:ph sz="quarter" idx="14"/>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5"/>
          </p:nvPr>
        </p:nvSpPr>
        <p:spPr>
          <a:xfrm>
            <a:off x="3951288" y="6324600"/>
            <a:ext cx="3162300" cy="457200"/>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6"/>
          </p:nvPr>
        </p:nvSpPr>
        <p:spPr>
          <a:xfrm>
            <a:off x="260350" y="6553200"/>
            <a:ext cx="457200" cy="24447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fld id="{7415FE1F-2DEB-43B9-BF4E-AB8A7FC5BD6F}" type="slidenum">
              <a:rPr lang="en-US"/>
              <a:pPr>
                <a:defRPr/>
              </a:pPr>
              <a:t>‹#›</a:t>
            </a:fld>
            <a:endParaRPr lang="en-US"/>
          </a:p>
        </p:txBody>
      </p:sp>
    </p:spTree>
    <p:extLst>
      <p:ext uri="{BB962C8B-B14F-4D97-AF65-F5344CB8AC3E}">
        <p14:creationId xmlns:p14="http://schemas.microsoft.com/office/powerpoint/2010/main" val="25564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261048" y="6028660"/>
            <a:ext cx="8621904" cy="234950"/>
          </a:xfrm>
        </p:spPr>
        <p:txBody>
          <a:bodyPr anchor="b">
            <a:noAutofit/>
          </a:bodyPr>
          <a:lstStyle>
            <a:lvl1pPr marL="0" indent="0">
              <a:buNone/>
              <a:defRPr sz="900"/>
            </a:lvl1pPr>
            <a:lvl2pPr>
              <a:buNone/>
              <a:defRPr sz="900"/>
            </a:lvl2pPr>
            <a:lvl3pPr>
              <a:buNone/>
              <a:defRPr sz="900"/>
            </a:lvl3pPr>
            <a:lvl4pPr>
              <a:buNone/>
              <a:defRPr sz="900"/>
            </a:lvl4pPr>
            <a:lvl5pPr>
              <a:buNone/>
              <a:defRPr sz="900"/>
            </a:lvl5pPr>
          </a:lstStyle>
          <a:p>
            <a:pPr lvl="0"/>
            <a:r>
              <a:rPr lang="en-US" smtClean="0"/>
              <a:t>Click to edit Master text styles</a:t>
            </a:r>
          </a:p>
        </p:txBody>
      </p:sp>
      <p:sp>
        <p:nvSpPr>
          <p:cNvPr id="10" name="Content Placeholder 9"/>
          <p:cNvSpPr>
            <a:spLocks noGrp="1"/>
          </p:cNvSpPr>
          <p:nvPr>
            <p:ph sz="quarter" idx="14"/>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5"/>
          </p:nvPr>
        </p:nvSpPr>
        <p:spPr>
          <a:xfrm>
            <a:off x="3951288" y="6324600"/>
            <a:ext cx="3162300" cy="457200"/>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6"/>
          </p:nvPr>
        </p:nvSpPr>
        <p:spPr>
          <a:xfrm>
            <a:off x="260350" y="6553200"/>
            <a:ext cx="457200" cy="24447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fld id="{7415FE1F-2DEB-43B9-BF4E-AB8A7FC5BD6F}" type="slidenum">
              <a:rPr lang="en-US"/>
              <a:pPr>
                <a:defRPr/>
              </a:pPr>
              <a:t>‹#›</a:t>
            </a:fld>
            <a:endParaRPr lang="en-US"/>
          </a:p>
        </p:txBody>
      </p:sp>
    </p:spTree>
    <p:extLst>
      <p:ext uri="{BB962C8B-B14F-4D97-AF65-F5344CB8AC3E}">
        <p14:creationId xmlns:p14="http://schemas.microsoft.com/office/powerpoint/2010/main" val="255649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1BB0DF7B-B5FB-4BD8-BB24-77F9EDB2C4D4}" type="slidenum">
              <a:rPr lang="en-US">
                <a:solidFill>
                  <a:srgbClr val="FFFFFF"/>
                </a:solidFill>
              </a:rPr>
              <a:pPr>
                <a:defRPr/>
              </a:pPr>
              <a:t>‹#›</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Neo Sans Intel" pitchFamily="34" charset="0"/>
              </a:defRPr>
            </a:lvl1pPr>
            <a:lvl2pPr>
              <a:defRPr>
                <a:latin typeface="Neo Sans Intel" pitchFamily="34" charset="0"/>
              </a:defRPr>
            </a:lvl2pPr>
            <a:lvl3pPr>
              <a:defRPr>
                <a:latin typeface="Neo Sans Intel" pitchFamily="34" charset="0"/>
              </a:defRPr>
            </a:lvl3pPr>
            <a:lvl4pPr>
              <a:defRPr>
                <a:latin typeface="Neo Sans Intel" pitchFamily="34" charset="0"/>
              </a:defRPr>
            </a:lvl4pPr>
            <a:lvl5pPr>
              <a:defRPr>
                <a:latin typeface="Neo Sans Int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p:cNvPicPr>
            <a:picLocks noChangeAspect="1" noChangeArrowheads="1"/>
          </p:cNvPicPr>
          <p:nvPr userDrawn="1"/>
        </p:nvPicPr>
        <p:blipFill>
          <a:blip r:embed="rId2" cstate="print"/>
          <a:srcRect l="50000" t="85333" r="36500" b="10222"/>
          <a:stretch>
            <a:fillRect/>
          </a:stretch>
        </p:blipFill>
        <p:spPr bwMode="auto">
          <a:xfrm>
            <a:off x="685800" y="6400800"/>
            <a:ext cx="2057400" cy="381000"/>
          </a:xfrm>
          <a:prstGeom prst="rect">
            <a:avLst/>
          </a:prstGeom>
          <a:noFill/>
          <a:ln w="9525">
            <a:noFill/>
            <a:miter lim="800000"/>
            <a:headEnd/>
            <a:tailEnd/>
          </a:ln>
        </p:spPr>
      </p:pic>
    </p:spTree>
    <p:extLst>
      <p:ext uri="{BB962C8B-B14F-4D97-AF65-F5344CB8AC3E}">
        <p14:creationId xmlns:p14="http://schemas.microsoft.com/office/powerpoint/2010/main" val="3135016448"/>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1E6707F-31E3-450B-A6BB-E0D373C08143}" type="slidenum">
              <a:rPr lang="en-US">
                <a:solidFill>
                  <a:srgbClr val="FFFFFF"/>
                </a:solidFill>
              </a:rPr>
              <a:pPr>
                <a:defRPr/>
              </a:pPr>
              <a:t>‹#›</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1600"/>
            <a:ext cx="4041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DEDB10A-96B8-4E92-8C53-4DFA88DFD4F6}" type="slidenum">
              <a:rPr lang="en-US">
                <a:solidFill>
                  <a:srgbClr val="FFFFFF"/>
                </a:solidFill>
              </a:rPr>
              <a:pPr>
                <a:defRPr/>
              </a:pPr>
              <a:t>‹#›</a:t>
            </a:fld>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D20045D-FBB5-48C2-9F89-553206E7D5DC}" type="slidenum">
              <a:rPr lang="en-US">
                <a:solidFill>
                  <a:srgbClr val="FFFFFF"/>
                </a:solidFill>
              </a:rPr>
              <a:pPr>
                <a:defRPr/>
              </a:pPr>
              <a:t>‹#›</a:t>
            </a:fld>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A7A3A24-CE56-4A47-8ABF-B5E842D64C49}" type="slidenum">
              <a:rPr lang="en-US">
                <a:solidFill>
                  <a:srgbClr val="FFFFFF"/>
                </a:solidFill>
              </a:rPr>
              <a:pPr>
                <a:defRPr/>
              </a:pPr>
              <a:t>‹#›</a:t>
            </a:fld>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DDABBD6-7CE5-49ED-B0C3-F8C8C29A6544}" type="slidenum">
              <a:rPr lang="en-US">
                <a:solidFill>
                  <a:srgbClr val="FFFFFF"/>
                </a:solidFill>
              </a:rPr>
              <a:pPr>
                <a:defRPr/>
              </a:pPr>
              <a:t>‹#›</a:t>
            </a:fld>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CF1E94D-B574-426B-9172-B16A99B491C9}" type="slidenum">
              <a:rPr lang="en-US">
                <a:solidFill>
                  <a:srgbClr val="FFFFFF"/>
                </a:solidFill>
              </a:rPr>
              <a:pPr>
                <a:defRPr/>
              </a:pPr>
              <a:t>‹#›</a:t>
            </a:fld>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4DD6DFB-6A25-4FAE-9BDD-61ABA44699AE}" type="slidenum">
              <a:rPr lang="en-US">
                <a:solidFill>
                  <a:srgbClr val="FFFFFF"/>
                </a:solidFill>
              </a:rPr>
              <a:pPr>
                <a:defRPr/>
              </a:pPr>
              <a:t>‹#›</a:t>
            </a:fld>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1C5318E-3590-432E-BB52-88BAC70B3266}" type="slidenum">
              <a:rPr lang="en-US">
                <a:solidFill>
                  <a:srgbClr val="FFFFFF"/>
                </a:solidFill>
              </a:rPr>
              <a:pPr>
                <a:defRPr/>
              </a:pPr>
              <a:t>‹#›</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73050"/>
            <a:ext cx="2058987"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26150"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1FC551E-1C74-4244-B0B5-7F7FD386DBBD}" type="slidenum">
              <a:rPr lang="en-US">
                <a:solidFill>
                  <a:srgbClr val="FFFFFF"/>
                </a:solidFill>
              </a:rPr>
              <a:pPr>
                <a:defRPr/>
              </a:pPr>
              <a:t>‹#›</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371600"/>
            <a:ext cx="40417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D0A1144-007A-4ED6-AE46-116D9D8CDFE7}" type="slidenum">
              <a:rPr lang="en-US">
                <a:solidFill>
                  <a:srgbClr val="FFFFFF"/>
                </a:solidFill>
              </a:rPr>
              <a:pPr>
                <a:defRPr/>
              </a:pPr>
              <a:t>‹#›</a:t>
            </a:fld>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084538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273050"/>
            <a:ext cx="8237537" cy="544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D4CB90-5EA9-41C8-B2F2-20B04EE502B5}" type="slidenum">
              <a:rPr lang="en-US">
                <a:solidFill>
                  <a:srgbClr val="FFFFFF"/>
                </a:solidFill>
              </a:rPr>
              <a:pPr>
                <a:defRPr/>
              </a:pPr>
              <a:t>‹#›</a:t>
            </a:fld>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CA9F04F1-89C0-4AC9-9E41-48D528E94E58}" type="slidenum">
              <a:rPr lang="en-US">
                <a:solidFill>
                  <a:srgbClr val="FFFFFF"/>
                </a:solidFill>
              </a:rPr>
              <a:pPr>
                <a:defRPr/>
              </a:pPr>
              <a:t>‹#›</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0727F55-975B-455A-B326-199C0404745D}" type="slidenum">
              <a:rPr lang="en-US">
                <a:solidFill>
                  <a:srgbClr val="FFFFFF"/>
                </a:solidFill>
              </a:rPr>
              <a:pPr>
                <a:defRPr/>
              </a:pPr>
              <a:t>‹#›</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FFFFFF"/>
                </a:solidFill>
              </a:rPr>
              <a:t>Intel Confidential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2419350" y="6445250"/>
            <a:ext cx="4210050" cy="336550"/>
          </a:xfrm>
          <a:prstGeom prst="rect">
            <a:avLst/>
          </a:prstGeom>
          <a:noFill/>
          <a:ln w="28575">
            <a:noFill/>
            <a:miter lim="800000"/>
            <a:headEnd/>
            <a:tailEnd/>
          </a:ln>
          <a:effectLst/>
        </p:spPr>
        <p:txBody>
          <a:bodyPr wrap="none" anchor="ctr">
            <a:spAutoFit/>
          </a:bodyPr>
          <a:lstStyle/>
          <a:p>
            <a:pPr algn="ctr" eaLnBrk="0" hangingPunct="0">
              <a:defRPr/>
            </a:pPr>
            <a:r>
              <a:rPr lang="en-US" sz="800" b="1">
                <a:solidFill>
                  <a:srgbClr val="FFFFFF"/>
                </a:solidFill>
                <a:cs typeface="Arial"/>
              </a:rPr>
              <a:t>Intel Confidential – For Use By Customers Under NDA Only</a:t>
            </a:r>
          </a:p>
          <a:p>
            <a:pPr algn="ctr" eaLnBrk="0" hangingPunct="0">
              <a:defRPr/>
            </a:pPr>
            <a:r>
              <a:rPr lang="en-US" sz="800" b="1">
                <a:solidFill>
                  <a:srgbClr val="FFFFFF"/>
                </a:solidFill>
                <a:cs typeface="Arial"/>
              </a:rPr>
              <a:t>All plans, dates, and features are preliminary and subject to change without notice.</a:t>
            </a:r>
          </a:p>
        </p:txBody>
      </p:sp>
      <p:pic>
        <p:nvPicPr>
          <p:cNvPr id="5" name="Picture 2" descr="INTEL_LOGO_RGB"/>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43788" y="398463"/>
            <a:ext cx="12509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895350" y="6400800"/>
            <a:ext cx="1619250"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AA014C"/>
                </a:solidFill>
                <a:latin typeface="Arial" charset="0"/>
                <a:cs typeface="Arial" charset="0"/>
              </a:rPr>
              <a:t>Intel Confidential</a:t>
            </a:r>
          </a:p>
        </p:txBody>
      </p:sp>
      <p:sp>
        <p:nvSpPr>
          <p:cNvPr id="455684" name="Rectangle 4"/>
          <p:cNvSpPr>
            <a:spLocks noGrp="1" noChangeArrowheads="1"/>
          </p:cNvSpPr>
          <p:nvPr>
            <p:ph type="ctrTitle" sz="quarter"/>
          </p:nvPr>
        </p:nvSpPr>
        <p:spPr bwMode="gray">
          <a:xfrm>
            <a:off x="500063" y="2605088"/>
            <a:ext cx="7772400" cy="1470025"/>
          </a:xfrm>
        </p:spPr>
        <p:txBody>
          <a:bodyPr lIns="91440" tIns="45720" rIns="91440" bIns="45720" anchor="ctr"/>
          <a:lstStyle>
            <a:lvl1pPr algn="r">
              <a:defRPr sz="3600">
                <a:solidFill>
                  <a:schemeClr val="tx2"/>
                </a:solidFill>
              </a:defRPr>
            </a:lvl1pPr>
          </a:lstStyle>
          <a:p>
            <a:r>
              <a:rPr lang="en-US" dirty="0" smtClean="0"/>
              <a:t>Click to edit Master title style</a:t>
            </a:r>
            <a:endParaRPr lang="en-US" dirty="0"/>
          </a:p>
        </p:txBody>
      </p:sp>
      <p:sp>
        <p:nvSpPr>
          <p:cNvPr id="455685" name="Rectangle 5"/>
          <p:cNvSpPr>
            <a:spLocks noGrp="1" noChangeArrowheads="1"/>
          </p:cNvSpPr>
          <p:nvPr>
            <p:ph type="subTitle" sz="quarter" idx="1"/>
          </p:nvPr>
        </p:nvSpPr>
        <p:spPr bwMode="gray">
          <a:xfrm>
            <a:off x="1871663" y="4360863"/>
            <a:ext cx="6400800" cy="1752600"/>
          </a:xfrm>
        </p:spPr>
        <p:txBody>
          <a:bodyPr lIns="91440" tIns="45720" rIns="91440" bIns="45720"/>
          <a:lstStyle>
            <a:lvl1pPr marL="0" indent="0" algn="r">
              <a:buFontTx/>
              <a:buNone/>
              <a:defRPr>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86504723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Neo Sans Intel" pitchFamily="34" charset="0"/>
              </a:defRPr>
            </a:lvl1pPr>
            <a:lvl2pPr>
              <a:defRPr>
                <a:latin typeface="Neo Sans Intel" pitchFamily="34" charset="0"/>
              </a:defRPr>
            </a:lvl2pPr>
            <a:lvl3pPr>
              <a:defRPr>
                <a:latin typeface="Neo Sans Intel" pitchFamily="34" charset="0"/>
              </a:defRPr>
            </a:lvl3pPr>
            <a:lvl4pPr>
              <a:defRPr>
                <a:latin typeface="Neo Sans Intel" pitchFamily="34" charset="0"/>
              </a:defRPr>
            </a:lvl4pPr>
            <a:lvl5pPr>
              <a:defRPr>
                <a:latin typeface="Neo Sans Int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501644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084538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4840287"/>
          </a:xfrm>
        </p:spPr>
        <p:txBody>
          <a:bodyPr/>
          <a:lstStyle>
            <a:lvl1pPr>
              <a:defRPr sz="2800">
                <a:latin typeface="Neo Sans Intel" pitchFamily="34" charset="0"/>
              </a:defRPr>
            </a:lvl1pPr>
            <a:lvl2pPr>
              <a:defRPr sz="2400">
                <a:latin typeface="Neo Sans Intel" pitchFamily="34" charset="0"/>
              </a:defRPr>
            </a:lvl2pPr>
            <a:lvl3pPr>
              <a:defRPr sz="2000">
                <a:latin typeface="Neo Sans Intel" pitchFamily="34" charset="0"/>
              </a:defRPr>
            </a:lvl3pPr>
            <a:lvl4pPr>
              <a:defRPr sz="1800">
                <a:latin typeface="Neo Sans Intel" pitchFamily="34" charset="0"/>
              </a:defRPr>
            </a:lvl4pPr>
            <a:lvl5pPr>
              <a:defRPr sz="1800">
                <a:latin typeface="Neo Sans Inte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9788" y="1201738"/>
            <a:ext cx="4043362" cy="4840287"/>
          </a:xfrm>
        </p:spPr>
        <p:txBody>
          <a:bodyPr/>
          <a:lstStyle>
            <a:lvl1pPr>
              <a:defRPr sz="2800">
                <a:latin typeface="Neo Sans Intel" pitchFamily="34" charset="0"/>
              </a:defRPr>
            </a:lvl1pPr>
            <a:lvl2pPr>
              <a:defRPr sz="2400">
                <a:latin typeface="Neo Sans Intel" pitchFamily="34" charset="0"/>
              </a:defRPr>
            </a:lvl2pPr>
            <a:lvl3pPr>
              <a:defRPr sz="2000">
                <a:latin typeface="Neo Sans Intel" pitchFamily="34" charset="0"/>
              </a:defRPr>
            </a:lvl3pPr>
            <a:lvl4pPr>
              <a:defRPr sz="1800">
                <a:latin typeface="Neo Sans Intel" pitchFamily="34" charset="0"/>
              </a:defRPr>
            </a:lvl4pPr>
            <a:lvl5pPr>
              <a:defRPr sz="1800">
                <a:latin typeface="Neo Sans Inte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69715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Neo Sans Intel" pitchFamily="34" charset="0"/>
              </a:defRPr>
            </a:lvl1pPr>
            <a:lvl2pPr>
              <a:defRPr sz="2000">
                <a:latin typeface="Neo Sans Intel" pitchFamily="34" charset="0"/>
              </a:defRPr>
            </a:lvl2pPr>
            <a:lvl3pPr>
              <a:defRPr sz="1800">
                <a:latin typeface="Neo Sans Intel" pitchFamily="34" charset="0"/>
              </a:defRPr>
            </a:lvl3pPr>
            <a:lvl4pPr>
              <a:defRPr sz="1600">
                <a:latin typeface="Neo Sans Intel" pitchFamily="34" charset="0"/>
              </a:defRPr>
            </a:lvl4pPr>
            <a:lvl5pPr>
              <a:defRPr sz="1600">
                <a:latin typeface="Neo Sans Inte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Neo Sans Intel" pitchFamily="34" charset="0"/>
              </a:defRPr>
            </a:lvl1pPr>
            <a:lvl2pPr>
              <a:defRPr sz="2000">
                <a:latin typeface="Neo Sans Intel" pitchFamily="34" charset="0"/>
              </a:defRPr>
            </a:lvl2pPr>
            <a:lvl3pPr>
              <a:defRPr sz="1800">
                <a:latin typeface="Neo Sans Intel" pitchFamily="34" charset="0"/>
              </a:defRPr>
            </a:lvl3pPr>
            <a:lvl4pPr>
              <a:defRPr sz="1600">
                <a:latin typeface="Neo Sans Intel" pitchFamily="34" charset="0"/>
              </a:defRPr>
            </a:lvl4pPr>
            <a:lvl5pPr>
              <a:defRPr sz="1600">
                <a:latin typeface="Neo Sans Inte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900964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494092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67399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4840287"/>
          </a:xfrm>
        </p:spPr>
        <p:txBody>
          <a:bodyPr/>
          <a:lstStyle>
            <a:lvl1pPr>
              <a:defRPr sz="2800">
                <a:latin typeface="Neo Sans Intel" pitchFamily="34" charset="0"/>
              </a:defRPr>
            </a:lvl1pPr>
            <a:lvl2pPr>
              <a:defRPr sz="2400">
                <a:latin typeface="Neo Sans Intel" pitchFamily="34" charset="0"/>
              </a:defRPr>
            </a:lvl2pPr>
            <a:lvl3pPr>
              <a:defRPr sz="2000">
                <a:latin typeface="Neo Sans Intel" pitchFamily="34" charset="0"/>
              </a:defRPr>
            </a:lvl3pPr>
            <a:lvl4pPr>
              <a:defRPr sz="1800">
                <a:latin typeface="Neo Sans Intel" pitchFamily="34" charset="0"/>
              </a:defRPr>
            </a:lvl4pPr>
            <a:lvl5pPr>
              <a:defRPr sz="1800">
                <a:latin typeface="Neo Sans Inte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9788" y="1201738"/>
            <a:ext cx="4043362" cy="4840287"/>
          </a:xfrm>
        </p:spPr>
        <p:txBody>
          <a:bodyPr/>
          <a:lstStyle>
            <a:lvl1pPr>
              <a:defRPr sz="2800">
                <a:latin typeface="Neo Sans Intel" pitchFamily="34" charset="0"/>
              </a:defRPr>
            </a:lvl1pPr>
            <a:lvl2pPr>
              <a:defRPr sz="2400">
                <a:latin typeface="Neo Sans Intel" pitchFamily="34" charset="0"/>
              </a:defRPr>
            </a:lvl2pPr>
            <a:lvl3pPr>
              <a:defRPr sz="2000">
                <a:latin typeface="Neo Sans Intel" pitchFamily="34" charset="0"/>
              </a:defRPr>
            </a:lvl3pPr>
            <a:lvl4pPr>
              <a:defRPr sz="1800">
                <a:latin typeface="Neo Sans Intel" pitchFamily="34" charset="0"/>
              </a:defRPr>
            </a:lvl4pPr>
            <a:lvl5pPr>
              <a:defRPr sz="1800">
                <a:latin typeface="Neo Sans Inte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697153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Neo Sans Intel" pitchFamily="34" charset="0"/>
              </a:defRPr>
            </a:lvl1pPr>
            <a:lvl2pPr>
              <a:defRPr sz="2800">
                <a:latin typeface="Neo Sans Intel" pitchFamily="34" charset="0"/>
              </a:defRPr>
            </a:lvl2pPr>
            <a:lvl3pPr>
              <a:defRPr sz="2400">
                <a:latin typeface="Neo Sans Intel" pitchFamily="34" charset="0"/>
              </a:defRPr>
            </a:lvl3pPr>
            <a:lvl4pPr>
              <a:defRPr sz="2000">
                <a:latin typeface="Neo Sans Intel" pitchFamily="34" charset="0"/>
              </a:defRPr>
            </a:lvl4pPr>
            <a:lvl5pPr>
              <a:defRPr sz="2000">
                <a:latin typeface="Neo Sans Inte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794260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326473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Neo Sans Intel" pitchFamily="34" charset="0"/>
              </a:defRPr>
            </a:lvl1pPr>
            <a:lvl2pPr>
              <a:defRPr>
                <a:latin typeface="Neo Sans Intel" pitchFamily="34" charset="0"/>
              </a:defRPr>
            </a:lvl2pPr>
            <a:lvl3pPr>
              <a:defRPr>
                <a:latin typeface="Neo Sans Intel" pitchFamily="34" charset="0"/>
              </a:defRPr>
            </a:lvl3pPr>
            <a:lvl4pPr>
              <a:defRPr>
                <a:latin typeface="Neo Sans Intel" pitchFamily="34" charset="0"/>
              </a:defRPr>
            </a:lvl4pPr>
            <a:lvl5pPr>
              <a:defRPr>
                <a:latin typeface="Neo Sans Int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09124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5883275"/>
          </a:xfrm>
        </p:spPr>
        <p:txBody>
          <a:bodyPr vert="eaVert"/>
          <a:lstStyle>
            <a:lvl1pPr>
              <a:defRPr>
                <a:latin typeface="Neo Sans Intel" pitchFamily="34" charset="0"/>
              </a:defRPr>
            </a:lvl1pPr>
            <a:lvl2pPr>
              <a:defRPr>
                <a:latin typeface="Neo Sans Intel" pitchFamily="34" charset="0"/>
              </a:defRPr>
            </a:lvl2pPr>
            <a:lvl3pPr>
              <a:defRPr>
                <a:latin typeface="Neo Sans Intel" pitchFamily="34" charset="0"/>
              </a:defRPr>
            </a:lvl3pPr>
            <a:lvl4pPr>
              <a:defRPr>
                <a:latin typeface="Neo Sans Intel" pitchFamily="34" charset="0"/>
              </a:defRPr>
            </a:lvl4pPr>
            <a:lvl5pPr>
              <a:defRPr>
                <a:latin typeface="Neo Sans Int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74936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bg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64699923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261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a:xfrm>
            <a:off x="0" y="6613525"/>
            <a:ext cx="425768" cy="190500"/>
          </a:xfrm>
          <a:prstGeom prst="rect">
            <a:avLst/>
          </a:prstGeom>
        </p:spPr>
        <p:txBody>
          <a:bodyPr/>
          <a:lstStyle/>
          <a:p>
            <a:pPr fontAlgn="base">
              <a:spcBef>
                <a:spcPct val="0"/>
              </a:spcBef>
              <a:spcAft>
                <a:spcPct val="0"/>
              </a:spcAft>
            </a:pPr>
            <a:fld id="{FD44707B-D922-47D5-BD24-D96E91B70543}" type="slidenum">
              <a:rPr lang="en-US">
                <a:solidFill>
                  <a:prstClr val="white"/>
                </a:solidFill>
                <a:latin typeface="Arial" pitchFamily="34" charset="0"/>
                <a:cs typeface="Arial" pitchFamily="34" charset="0"/>
              </a:rPr>
              <a:pPr fontAlgn="base">
                <a:spcBef>
                  <a:spcPct val="0"/>
                </a:spcBef>
                <a:spcAft>
                  <a:spcPct val="0"/>
                </a:spcAft>
              </a:pPr>
              <a:t>‹#›</a:t>
            </a:fld>
            <a:endParaRPr lang="en-US">
              <a:solidFill>
                <a:prstClr val="white"/>
              </a:solidFill>
              <a:latin typeface="Arial" pitchFamily="34" charset="0"/>
              <a:cs typeface="Arial" pitchFamily="34" charset="0"/>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38040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a:xfrm>
            <a:off x="0" y="6613525"/>
            <a:ext cx="425768" cy="190500"/>
          </a:xfrm>
          <a:prstGeom prst="rect">
            <a:avLst/>
          </a:prstGeom>
        </p:spPr>
        <p:txBody>
          <a:bodyPr/>
          <a:lstStyle/>
          <a:p>
            <a:pPr fontAlgn="base">
              <a:spcBef>
                <a:spcPct val="0"/>
              </a:spcBef>
              <a:spcAft>
                <a:spcPct val="0"/>
              </a:spcAft>
            </a:pPr>
            <a:fld id="{FD44707B-D922-47D5-BD24-D96E91B70543}" type="slidenum">
              <a:rPr lang="en-US">
                <a:solidFill>
                  <a:prstClr val="white"/>
                </a:solidFill>
                <a:latin typeface="Arial" pitchFamily="34" charset="0"/>
                <a:cs typeface="Arial" pitchFamily="34" charset="0"/>
              </a:rPr>
              <a:pPr fontAlgn="base">
                <a:spcBef>
                  <a:spcPct val="0"/>
                </a:spcBef>
                <a:spcAft>
                  <a:spcPct val="0"/>
                </a:spcAft>
              </a:pPr>
              <a:t>‹#›</a:t>
            </a:fld>
            <a:endParaRPr lang="en-US">
              <a:solidFill>
                <a:prstClr val="white"/>
              </a:solidFill>
              <a:latin typeface="Arial" pitchFamily="34" charset="0"/>
              <a:cs typeface="Arial" pitchFamily="34" charset="0"/>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373707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pitchFamily="34" charset="0"/>
              </a:defRPr>
            </a:lvl1pPr>
          </a:lstStyle>
          <a:p>
            <a:r>
              <a:rPr lang="en-US" smtClean="0"/>
              <a:t>Click to edit Master title style</a:t>
            </a:r>
            <a:endParaRPr lang="en-US"/>
          </a:p>
        </p:txBody>
      </p:sp>
      <p:sp>
        <p:nvSpPr>
          <p:cNvPr id="8" name="Text Placeholder 7"/>
          <p:cNvSpPr>
            <a:spLocks noGrp="1"/>
          </p:cNvSpPr>
          <p:nvPr>
            <p:ph type="body" sz="quarter" idx="13"/>
          </p:nvPr>
        </p:nvSpPr>
        <p:spPr>
          <a:xfrm>
            <a:off x="261048" y="6028660"/>
            <a:ext cx="8621904" cy="234950"/>
          </a:xfrm>
        </p:spPr>
        <p:txBody>
          <a:bodyPr anchor="b">
            <a:noAutofit/>
          </a:bodyPr>
          <a:lstStyle>
            <a:lvl1pPr marL="0" indent="0">
              <a:buNone/>
              <a:defRPr sz="900">
                <a:latin typeface="Myriad Pro" pitchFamily="34" charset="0"/>
              </a:defRPr>
            </a:lvl1pPr>
            <a:lvl2pPr>
              <a:buNone/>
              <a:defRPr sz="900"/>
            </a:lvl2pPr>
            <a:lvl3pPr>
              <a:buNone/>
              <a:defRPr sz="900"/>
            </a:lvl3pPr>
            <a:lvl4pPr>
              <a:buNone/>
              <a:defRPr sz="900"/>
            </a:lvl4pPr>
            <a:lvl5pPr>
              <a:buNone/>
              <a:defRPr sz="900"/>
            </a:lvl5pPr>
          </a:lstStyle>
          <a:p>
            <a:pPr lvl="0"/>
            <a:r>
              <a:rPr lang="en-US" smtClean="0"/>
              <a:t>Click to edit Master text styles</a:t>
            </a:r>
          </a:p>
        </p:txBody>
      </p:sp>
      <p:sp>
        <p:nvSpPr>
          <p:cNvPr id="10" name="Content Placeholder 9"/>
          <p:cNvSpPr>
            <a:spLocks noGrp="1"/>
          </p:cNvSpPr>
          <p:nvPr>
            <p:ph sz="quarter" idx="14"/>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5"/>
          </p:nvPr>
        </p:nvSpPr>
        <p:spPr>
          <a:xfrm>
            <a:off x="3951288" y="6324600"/>
            <a:ext cx="3162300" cy="457200"/>
          </a:xfrm>
          <a:prstGeom prst="rect">
            <a:avLst/>
          </a:prstGeom>
        </p:spPr>
        <p:txBody>
          <a:bodyPr/>
          <a:lstStyle>
            <a:lvl1pPr fontAlgn="base">
              <a:spcBef>
                <a:spcPct val="0"/>
              </a:spcBef>
              <a:spcAft>
                <a:spcPct val="0"/>
              </a:spcAft>
              <a:defRPr sz="1100">
                <a:latin typeface="Myriad Pro" pitchFamily="34" charset="0"/>
                <a:cs typeface="Arial" pitchFamily="34" charset="0"/>
              </a:defRPr>
            </a:lvl1pPr>
          </a:lstStyle>
          <a:p>
            <a:pPr>
              <a:defRPr/>
            </a:pPr>
            <a:r>
              <a:rPr lang="en-US">
                <a:solidFill>
                  <a:srgbClr val="111111"/>
                </a:solidFill>
              </a:rPr>
              <a:t>Intel Confidential – Internal Use Only</a:t>
            </a:r>
            <a:endParaRPr lang="en-US" dirty="0">
              <a:solidFill>
                <a:srgbClr val="111111"/>
              </a:solidFill>
            </a:endParaRPr>
          </a:p>
        </p:txBody>
      </p:sp>
      <p:sp>
        <p:nvSpPr>
          <p:cNvPr id="6" name="Slide Number Placeholder 5"/>
          <p:cNvSpPr>
            <a:spLocks noGrp="1"/>
          </p:cNvSpPr>
          <p:nvPr>
            <p:ph type="sldNum" sz="quarter" idx="16"/>
          </p:nvPr>
        </p:nvSpPr>
        <p:spPr>
          <a:xfrm>
            <a:off x="260350" y="6553200"/>
            <a:ext cx="457200" cy="244475"/>
          </a:xfrm>
          <a:prstGeom prst="rect">
            <a:avLst/>
          </a:prstGeom>
        </p:spPr>
        <p:txBody>
          <a:bodyPr/>
          <a:lstStyle>
            <a:lvl1pPr fontAlgn="base">
              <a:spcBef>
                <a:spcPct val="0"/>
              </a:spcBef>
              <a:spcAft>
                <a:spcPct val="0"/>
              </a:spcAft>
              <a:defRPr>
                <a:latin typeface="Myriad Pro" pitchFamily="34" charset="0"/>
                <a:cs typeface="Arial" pitchFamily="34" charset="0"/>
              </a:defRPr>
            </a:lvl1pPr>
          </a:lstStyle>
          <a:p>
            <a:pPr>
              <a:defRPr/>
            </a:pPr>
            <a:fld id="{72BD7FB6-E294-409F-BDD0-E3A43ED18F72}" type="slidenum">
              <a:rPr lang="en-US">
                <a:solidFill>
                  <a:srgbClr val="111111"/>
                </a:solidFill>
              </a:rPr>
              <a:pPr>
                <a:defRPr/>
              </a:pPr>
              <a:t>‹#›</a:t>
            </a:fld>
            <a:endParaRPr lang="en-US">
              <a:solidFill>
                <a:srgbClr val="111111"/>
              </a:solidFill>
            </a:endParaRPr>
          </a:p>
        </p:txBody>
      </p:sp>
    </p:spTree>
    <p:extLst>
      <p:ext uri="{BB962C8B-B14F-4D97-AF65-F5344CB8AC3E}">
        <p14:creationId xmlns:p14="http://schemas.microsoft.com/office/powerpoint/2010/main" val="4589699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261048" y="6028660"/>
            <a:ext cx="8621904" cy="234950"/>
          </a:xfrm>
        </p:spPr>
        <p:txBody>
          <a:bodyPr anchor="b">
            <a:noAutofit/>
          </a:bodyPr>
          <a:lstStyle>
            <a:lvl1pPr marL="0" indent="0">
              <a:buNone/>
              <a:defRPr sz="900"/>
            </a:lvl1pPr>
            <a:lvl2pPr>
              <a:buNone/>
              <a:defRPr sz="900"/>
            </a:lvl2pPr>
            <a:lvl3pPr>
              <a:buNone/>
              <a:defRPr sz="900"/>
            </a:lvl3pPr>
            <a:lvl4pPr>
              <a:buNone/>
              <a:defRPr sz="900"/>
            </a:lvl4pPr>
            <a:lvl5pPr>
              <a:buNone/>
              <a:defRPr sz="900"/>
            </a:lvl5pPr>
          </a:lstStyle>
          <a:p>
            <a:pPr lvl="0"/>
            <a:r>
              <a:rPr lang="en-US" smtClean="0"/>
              <a:t>Click to edit Master text styles</a:t>
            </a:r>
          </a:p>
        </p:txBody>
      </p:sp>
      <p:sp>
        <p:nvSpPr>
          <p:cNvPr id="10" name="Content Placeholder 9"/>
          <p:cNvSpPr>
            <a:spLocks noGrp="1"/>
          </p:cNvSpPr>
          <p:nvPr>
            <p:ph sz="quarter" idx="14"/>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5"/>
          </p:nvPr>
        </p:nvSpPr>
        <p:spPr>
          <a:xfrm>
            <a:off x="3951288" y="6324600"/>
            <a:ext cx="3162300" cy="457200"/>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a:solidFill>
                <a:srgbClr val="111111"/>
              </a:solidFill>
            </a:endParaRPr>
          </a:p>
        </p:txBody>
      </p:sp>
      <p:sp>
        <p:nvSpPr>
          <p:cNvPr id="6" name="Slide Number Placeholder 5"/>
          <p:cNvSpPr>
            <a:spLocks noGrp="1"/>
          </p:cNvSpPr>
          <p:nvPr>
            <p:ph type="sldNum" sz="quarter" idx="16"/>
          </p:nvPr>
        </p:nvSpPr>
        <p:spPr>
          <a:xfrm>
            <a:off x="260350" y="6553200"/>
            <a:ext cx="457200" cy="24447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fld id="{7415FE1F-2DEB-43B9-BF4E-AB8A7FC5BD6F}" type="slidenum">
              <a:rPr lang="en-US">
                <a:solidFill>
                  <a:srgbClr val="111111"/>
                </a:solidFill>
              </a:rPr>
              <a:pPr>
                <a:defRPr/>
              </a:pPr>
              <a:t>‹#›</a:t>
            </a:fld>
            <a:endParaRPr lang="en-US">
              <a:solidFill>
                <a:srgbClr val="111111"/>
              </a:solidFill>
            </a:endParaRPr>
          </a:p>
        </p:txBody>
      </p:sp>
    </p:spTree>
    <p:extLst>
      <p:ext uri="{BB962C8B-B14F-4D97-AF65-F5344CB8AC3E}">
        <p14:creationId xmlns:p14="http://schemas.microsoft.com/office/powerpoint/2010/main" val="255649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Neo Sans Intel" pitchFamily="34" charset="0"/>
              </a:defRPr>
            </a:lvl1pPr>
            <a:lvl2pPr>
              <a:defRPr sz="2000">
                <a:latin typeface="Neo Sans Intel" pitchFamily="34" charset="0"/>
              </a:defRPr>
            </a:lvl2pPr>
            <a:lvl3pPr>
              <a:defRPr sz="1800">
                <a:latin typeface="Neo Sans Intel" pitchFamily="34" charset="0"/>
              </a:defRPr>
            </a:lvl3pPr>
            <a:lvl4pPr>
              <a:defRPr sz="1600">
                <a:latin typeface="Neo Sans Intel" pitchFamily="34" charset="0"/>
              </a:defRPr>
            </a:lvl4pPr>
            <a:lvl5pPr>
              <a:defRPr sz="1600">
                <a:latin typeface="Neo Sans Inte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Neo Sans Intel" pitchFamily="34" charset="0"/>
              </a:defRPr>
            </a:lvl1pPr>
            <a:lvl2pPr>
              <a:defRPr sz="2000">
                <a:latin typeface="Neo Sans Intel" pitchFamily="34" charset="0"/>
              </a:defRPr>
            </a:lvl2pPr>
            <a:lvl3pPr>
              <a:defRPr sz="1800">
                <a:latin typeface="Neo Sans Intel" pitchFamily="34" charset="0"/>
              </a:defRPr>
            </a:lvl3pPr>
            <a:lvl4pPr>
              <a:defRPr sz="1600">
                <a:latin typeface="Neo Sans Intel" pitchFamily="34" charset="0"/>
              </a:defRPr>
            </a:lvl4pPr>
            <a:lvl5pPr>
              <a:defRPr sz="1600">
                <a:latin typeface="Neo Sans Inte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900964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261048" y="6028660"/>
            <a:ext cx="8621904" cy="234950"/>
          </a:xfrm>
        </p:spPr>
        <p:txBody>
          <a:bodyPr anchor="b">
            <a:noAutofit/>
          </a:bodyPr>
          <a:lstStyle>
            <a:lvl1pPr marL="0" indent="0">
              <a:buNone/>
              <a:defRPr sz="900"/>
            </a:lvl1pPr>
            <a:lvl2pPr>
              <a:buNone/>
              <a:defRPr sz="900"/>
            </a:lvl2pPr>
            <a:lvl3pPr>
              <a:buNone/>
              <a:defRPr sz="900"/>
            </a:lvl3pPr>
            <a:lvl4pPr>
              <a:buNone/>
              <a:defRPr sz="900"/>
            </a:lvl4pPr>
            <a:lvl5pPr>
              <a:buNone/>
              <a:defRPr sz="900"/>
            </a:lvl5pPr>
          </a:lstStyle>
          <a:p>
            <a:pPr lvl="0"/>
            <a:r>
              <a:rPr lang="en-US" smtClean="0"/>
              <a:t>Click to edit Master text styles</a:t>
            </a:r>
          </a:p>
        </p:txBody>
      </p:sp>
      <p:sp>
        <p:nvSpPr>
          <p:cNvPr id="10" name="Content Placeholder 9"/>
          <p:cNvSpPr>
            <a:spLocks noGrp="1"/>
          </p:cNvSpPr>
          <p:nvPr>
            <p:ph sz="quarter" idx="14"/>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5"/>
          </p:nvPr>
        </p:nvSpPr>
        <p:spPr>
          <a:xfrm>
            <a:off x="3951288" y="6324600"/>
            <a:ext cx="3162300" cy="457200"/>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a:solidFill>
                <a:srgbClr val="111111"/>
              </a:solidFill>
            </a:endParaRPr>
          </a:p>
        </p:txBody>
      </p:sp>
      <p:sp>
        <p:nvSpPr>
          <p:cNvPr id="6" name="Slide Number Placeholder 5"/>
          <p:cNvSpPr>
            <a:spLocks noGrp="1"/>
          </p:cNvSpPr>
          <p:nvPr>
            <p:ph type="sldNum" sz="quarter" idx="16"/>
          </p:nvPr>
        </p:nvSpPr>
        <p:spPr>
          <a:xfrm>
            <a:off x="260350" y="6553200"/>
            <a:ext cx="457200" cy="24447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fld id="{7415FE1F-2DEB-43B9-BF4E-AB8A7FC5BD6F}" type="slidenum">
              <a:rPr lang="en-US">
                <a:solidFill>
                  <a:srgbClr val="111111"/>
                </a:solidFill>
              </a:rPr>
              <a:pPr>
                <a:defRPr/>
              </a:pPr>
              <a:t>‹#›</a:t>
            </a:fld>
            <a:endParaRPr lang="en-US">
              <a:solidFill>
                <a:srgbClr val="111111"/>
              </a:solidFill>
            </a:endParaRPr>
          </a:p>
        </p:txBody>
      </p:sp>
    </p:spTree>
    <p:extLst>
      <p:ext uri="{BB962C8B-B14F-4D97-AF65-F5344CB8AC3E}">
        <p14:creationId xmlns:p14="http://schemas.microsoft.com/office/powerpoint/2010/main" val="255649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494092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67399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Neo Sans Intel" pitchFamily="34" charset="0"/>
              </a:defRPr>
            </a:lvl1pPr>
            <a:lvl2pPr>
              <a:defRPr sz="2800">
                <a:latin typeface="Neo Sans Intel" pitchFamily="34" charset="0"/>
              </a:defRPr>
            </a:lvl2pPr>
            <a:lvl3pPr>
              <a:defRPr sz="2400">
                <a:latin typeface="Neo Sans Intel" pitchFamily="34" charset="0"/>
              </a:defRPr>
            </a:lvl3pPr>
            <a:lvl4pPr>
              <a:defRPr sz="2000">
                <a:latin typeface="Neo Sans Intel" pitchFamily="34" charset="0"/>
              </a:defRPr>
            </a:lvl4pPr>
            <a:lvl5pPr>
              <a:defRPr sz="2000">
                <a:latin typeface="Neo Sans Inte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794260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326473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1.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158750"/>
            <a:ext cx="82375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5613" y="1201738"/>
            <a:ext cx="8237537"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454660" name="Rectangle 4"/>
          <p:cNvSpPr>
            <a:spLocks noChangeArrowheads="1"/>
          </p:cNvSpPr>
          <p:nvPr/>
        </p:nvSpPr>
        <p:spPr bwMode="invGray">
          <a:xfrm>
            <a:off x="0" y="6318250"/>
            <a:ext cx="9140825" cy="539750"/>
          </a:xfrm>
          <a:prstGeom prst="rect">
            <a:avLst/>
          </a:prstGeom>
          <a:solidFill>
            <a:schemeClr val="tx2"/>
          </a:solidFill>
          <a:ln w="9525">
            <a:noFill/>
            <a:miter lim="800000"/>
            <a:headEnd/>
            <a:tailEnd/>
          </a:ln>
          <a:effectLst/>
        </p:spPr>
        <p:txBody>
          <a:bodyPr wrap="none" anchor="ctr"/>
          <a:lstStyle/>
          <a:p>
            <a:pPr>
              <a:defRPr/>
            </a:pPr>
            <a:endParaRPr lang="zh-CN" altLang="en-US">
              <a:solidFill>
                <a:srgbClr val="111111"/>
              </a:solidFill>
              <a:ea typeface="SimSun" pitchFamily="2" charset="-122"/>
              <a:cs typeface="Arial" pitchFamily="34" charset="0"/>
            </a:endParaRPr>
          </a:p>
        </p:txBody>
      </p:sp>
      <p:sp>
        <p:nvSpPr>
          <p:cNvPr id="454665" name="Rectangle 9"/>
          <p:cNvSpPr>
            <a:spLocks noChangeArrowheads="1"/>
          </p:cNvSpPr>
          <p:nvPr/>
        </p:nvSpPr>
        <p:spPr bwMode="auto">
          <a:xfrm>
            <a:off x="-58738" y="6505575"/>
            <a:ext cx="414338" cy="339725"/>
          </a:xfrm>
          <a:prstGeom prst="rect">
            <a:avLst/>
          </a:prstGeom>
          <a:noFill/>
          <a:ln w="9525">
            <a:noFill/>
            <a:miter lim="800000"/>
            <a:headEnd/>
            <a:tailEnd/>
          </a:ln>
          <a:effectLst/>
        </p:spPr>
        <p:txBody>
          <a:bodyPr anchor="b"/>
          <a:lstStyle/>
          <a:p>
            <a:pPr algn="r">
              <a:defRPr/>
            </a:pPr>
            <a:fld id="{99562143-E032-46EA-B15A-4BB27F46BF6C}" type="slidenum">
              <a:rPr lang="zh-CN" altLang="en-US" sz="1000">
                <a:solidFill>
                  <a:srgbClr val="FFFFFF"/>
                </a:solidFill>
                <a:ea typeface="SimSun" pitchFamily="2" charset="-122"/>
                <a:cs typeface="Arial" pitchFamily="34" charset="0"/>
              </a:rPr>
              <a:pPr algn="r">
                <a:defRPr/>
              </a:pPr>
              <a:t>‹#›</a:t>
            </a:fld>
            <a:endParaRPr lang="en-US" altLang="zh-CN" sz="1000" dirty="0">
              <a:solidFill>
                <a:srgbClr val="FFFFFF"/>
              </a:solidFill>
              <a:ea typeface="SimSun" pitchFamily="2" charset="-122"/>
              <a:cs typeface="Arial" pitchFamily="34" charset="0"/>
            </a:endParaRPr>
          </a:p>
        </p:txBody>
      </p:sp>
      <p:pic>
        <p:nvPicPr>
          <p:cNvPr id="1030" name="Picture 11" descr="intel_wht_100 [Converted]"/>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8372475" y="6381750"/>
            <a:ext cx="654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895350" y="6400800"/>
            <a:ext cx="1619250"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a:solidFill>
                  <a:srgbClr val="FDB605"/>
                </a:solidFill>
                <a:latin typeface="Arial" charset="0"/>
                <a:cs typeface="Arial" charset="0"/>
              </a:rPr>
              <a:t>Intel Confidential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1" r:id="rId16"/>
    <p:sldLayoutId id="2147483713" r:id="rId17"/>
    <p:sldLayoutId id="2147483714" r:id="rId18"/>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Neo Sans Intel" pitchFamily="34" charset="0"/>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225425" indent="-225425" algn="l" rtl="0" eaLnBrk="0" fontAlgn="base" hangingPunct="0">
        <a:spcBef>
          <a:spcPct val="20000"/>
        </a:spcBef>
        <a:spcAft>
          <a:spcPct val="0"/>
        </a:spcAft>
        <a:buChar char="•"/>
        <a:defRPr sz="2800">
          <a:solidFill>
            <a:schemeClr val="tx1"/>
          </a:solidFill>
          <a:latin typeface="Neo Sans Intel" pitchFamily="34" charset="0"/>
          <a:ea typeface="+mn-ea"/>
          <a:cs typeface="+mn-cs"/>
        </a:defRPr>
      </a:lvl1pPr>
      <a:lvl2pPr marL="576263" indent="-236538" algn="l" rtl="0" eaLnBrk="0" fontAlgn="base" hangingPunct="0">
        <a:spcBef>
          <a:spcPct val="20000"/>
        </a:spcBef>
        <a:spcAft>
          <a:spcPct val="0"/>
        </a:spcAft>
        <a:buFont typeface="Verdana" pitchFamily="34" charset="0"/>
        <a:buChar char="–"/>
        <a:defRPr sz="2400">
          <a:solidFill>
            <a:schemeClr val="tx1"/>
          </a:solidFill>
          <a:latin typeface="+mn-lt"/>
        </a:defRPr>
      </a:lvl2pPr>
      <a:lvl3pPr marL="914400" indent="-223838" algn="l" rtl="0" eaLnBrk="0" fontAlgn="base" hangingPunct="0">
        <a:spcBef>
          <a:spcPct val="20000"/>
        </a:spcBef>
        <a:spcAft>
          <a:spcPct val="0"/>
        </a:spcAft>
        <a:buFont typeface="Verdana" pitchFamily="34" charset="0"/>
        <a:buChar char="–"/>
        <a:defRPr sz="2000">
          <a:solidFill>
            <a:schemeClr val="tx1"/>
          </a:solidFill>
          <a:latin typeface="+mn-lt"/>
        </a:defRPr>
      </a:lvl3pPr>
      <a:lvl4pPr marL="1265238" indent="-236538" algn="l" rtl="0" eaLnBrk="0" fontAlgn="base" hangingPunct="0">
        <a:spcBef>
          <a:spcPct val="20000"/>
        </a:spcBef>
        <a:spcAft>
          <a:spcPct val="0"/>
        </a:spcAft>
        <a:buFont typeface="Verdana" pitchFamily="34" charset="0"/>
        <a:buChar char="–"/>
        <a:defRPr>
          <a:solidFill>
            <a:schemeClr val="tx1"/>
          </a:solidFill>
          <a:latin typeface="+mn-lt"/>
        </a:defRPr>
      </a:lvl4pPr>
      <a:lvl5pPr marL="1660525" indent="-234950" algn="l" rtl="0" eaLnBrk="0" fontAlgn="base" hangingPunct="0">
        <a:spcBef>
          <a:spcPct val="20000"/>
        </a:spcBef>
        <a:spcAft>
          <a:spcPct val="0"/>
        </a:spcAft>
        <a:buFont typeface="Verdana" pitchFamily="34" charset="0"/>
        <a:buChar char="–"/>
        <a:defRPr sz="1600">
          <a:solidFill>
            <a:schemeClr val="tx1"/>
          </a:solidFill>
          <a:latin typeface="+mn-lt"/>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96DBF"/>
        </a:solid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white">
          <a:xfrm>
            <a:off x="3175" y="6029325"/>
            <a:ext cx="9140825" cy="828675"/>
          </a:xfrm>
          <a:prstGeom prst="rect">
            <a:avLst/>
          </a:prstGeom>
          <a:solidFill>
            <a:srgbClr val="0860A8"/>
          </a:solidFill>
          <a:ln w="9525">
            <a:noFill/>
            <a:miter lim="800000"/>
            <a:headEnd/>
            <a:tailEnd/>
          </a:ln>
          <a:effectLst/>
        </p:spPr>
        <p:txBody>
          <a:bodyPr wrap="none" anchor="ctr"/>
          <a:lstStyle/>
          <a:p>
            <a:pPr fontAlgn="base">
              <a:spcBef>
                <a:spcPct val="0"/>
              </a:spcBef>
              <a:spcAft>
                <a:spcPct val="0"/>
              </a:spcAft>
              <a:defRPr/>
            </a:pPr>
            <a:endParaRPr lang="en-US">
              <a:solidFill>
                <a:srgbClr val="FFFFFF"/>
              </a:solidFill>
              <a:latin typeface="Arial" charset="0"/>
            </a:endParaRPr>
          </a:p>
        </p:txBody>
      </p:sp>
      <p:sp>
        <p:nvSpPr>
          <p:cNvPr id="1027" name="Rectangle 3"/>
          <p:cNvSpPr>
            <a:spLocks noGrp="1" noChangeArrowheads="1"/>
          </p:cNvSpPr>
          <p:nvPr>
            <p:ph type="title"/>
          </p:nvPr>
        </p:nvSpPr>
        <p:spPr bwMode="auto">
          <a:xfrm>
            <a:off x="455613" y="2730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5613" y="1371600"/>
            <a:ext cx="8237537"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descr="Intel_white"/>
          <p:cNvPicPr>
            <a:picLocks noChangeAspect="1" noChangeArrowheads="1"/>
          </p:cNvPicPr>
          <p:nvPr/>
        </p:nvPicPr>
        <p:blipFill>
          <a:blip r:embed="rId16" cstate="email"/>
          <a:srcRect/>
          <a:stretch>
            <a:fillRect/>
          </a:stretch>
        </p:blipFill>
        <p:spPr bwMode="auto">
          <a:xfrm>
            <a:off x="7889875" y="6169025"/>
            <a:ext cx="811213" cy="541338"/>
          </a:xfrm>
          <a:prstGeom prst="rect">
            <a:avLst/>
          </a:prstGeom>
          <a:noFill/>
          <a:ln w="9525">
            <a:noFill/>
            <a:miter lim="800000"/>
            <a:headEnd/>
            <a:tailEnd/>
          </a:ln>
        </p:spPr>
      </p:pic>
      <p:sp>
        <p:nvSpPr>
          <p:cNvPr id="98310" name="Rectangle 6"/>
          <p:cNvSpPr>
            <a:spLocks noGrp="1" noChangeArrowheads="1"/>
          </p:cNvSpPr>
          <p:nvPr>
            <p:ph type="sldNum" sz="quarter" idx="4"/>
          </p:nvPr>
        </p:nvSpPr>
        <p:spPr bwMode="auto">
          <a:xfrm>
            <a:off x="298450" y="6423025"/>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fld id="{07BE3ADC-4F8C-421F-9B37-6C70E079D02C}"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98311" name="Rectangle 7"/>
          <p:cNvSpPr>
            <a:spLocks noGrp="1" noChangeArrowheads="1"/>
          </p:cNvSpPr>
          <p:nvPr>
            <p:ph type="ftr" sz="quarter" idx="3"/>
          </p:nvPr>
        </p:nvSpPr>
        <p:spPr bwMode="auto">
          <a:xfrm>
            <a:off x="3505200" y="63246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r>
              <a:rPr lang="en-US">
                <a:solidFill>
                  <a:srgbClr val="FFFFFF"/>
                </a:solidFill>
              </a:rPr>
              <a:t>Intel Confidential</a:t>
            </a: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cs typeface="Arial" charset="0"/>
        </a:defRPr>
      </a:lvl2pPr>
      <a:lvl3pPr algn="l" rtl="0" eaLnBrk="0" fontAlgn="base" hangingPunct="0">
        <a:spcBef>
          <a:spcPct val="0"/>
        </a:spcBef>
        <a:spcAft>
          <a:spcPct val="0"/>
        </a:spcAft>
        <a:defRPr sz="3000" b="1">
          <a:solidFill>
            <a:schemeClr val="tx1"/>
          </a:solidFill>
          <a:latin typeface="Verdana" pitchFamily="34" charset="0"/>
          <a:cs typeface="Arial" charset="0"/>
        </a:defRPr>
      </a:lvl3pPr>
      <a:lvl4pPr algn="l" rtl="0" eaLnBrk="0" fontAlgn="base" hangingPunct="0">
        <a:spcBef>
          <a:spcPct val="0"/>
        </a:spcBef>
        <a:spcAft>
          <a:spcPct val="0"/>
        </a:spcAft>
        <a:defRPr sz="3000" b="1">
          <a:solidFill>
            <a:schemeClr val="tx1"/>
          </a:solidFill>
          <a:latin typeface="Verdana" pitchFamily="34" charset="0"/>
          <a:cs typeface="Arial" charset="0"/>
        </a:defRPr>
      </a:lvl4pPr>
      <a:lvl5pPr algn="l" rtl="0" eaLnBrk="0" fontAlgn="base" hangingPunct="0">
        <a:spcBef>
          <a:spcPct val="0"/>
        </a:spcBef>
        <a:spcAft>
          <a:spcPct val="0"/>
        </a:spcAft>
        <a:defRPr sz="3000" b="1">
          <a:solidFill>
            <a:schemeClr val="tx1"/>
          </a:solidFill>
          <a:latin typeface="Verdana" pitchFamily="34" charset="0"/>
          <a:cs typeface="Arial" charset="0"/>
        </a:defRPr>
      </a:lvl5pPr>
      <a:lvl6pPr marL="457200" algn="l" rtl="0" fontAlgn="base">
        <a:spcBef>
          <a:spcPct val="0"/>
        </a:spcBef>
        <a:spcAft>
          <a:spcPct val="0"/>
        </a:spcAft>
        <a:defRPr sz="3000" b="1">
          <a:solidFill>
            <a:schemeClr val="tx1"/>
          </a:solidFill>
          <a:latin typeface="Verdana" pitchFamily="34" charset="0"/>
          <a:cs typeface="Arial" charset="0"/>
        </a:defRPr>
      </a:lvl6pPr>
      <a:lvl7pPr marL="914400" algn="l" rtl="0" fontAlgn="base">
        <a:spcBef>
          <a:spcPct val="0"/>
        </a:spcBef>
        <a:spcAft>
          <a:spcPct val="0"/>
        </a:spcAft>
        <a:defRPr sz="3000" b="1">
          <a:solidFill>
            <a:schemeClr val="tx1"/>
          </a:solidFill>
          <a:latin typeface="Verdana" pitchFamily="34" charset="0"/>
          <a:cs typeface="Arial" charset="0"/>
        </a:defRPr>
      </a:lvl7pPr>
      <a:lvl8pPr marL="1371600" algn="l" rtl="0" fontAlgn="base">
        <a:spcBef>
          <a:spcPct val="0"/>
        </a:spcBef>
        <a:spcAft>
          <a:spcPct val="0"/>
        </a:spcAft>
        <a:defRPr sz="3000" b="1">
          <a:solidFill>
            <a:schemeClr val="tx1"/>
          </a:solidFill>
          <a:latin typeface="Verdana" pitchFamily="34" charset="0"/>
          <a:cs typeface="Arial" charset="0"/>
        </a:defRPr>
      </a:lvl8pPr>
      <a:lvl9pPr marL="1828800" algn="l" rtl="0" fontAlgn="base">
        <a:spcBef>
          <a:spcPct val="0"/>
        </a:spcBef>
        <a:spcAft>
          <a:spcPct val="0"/>
        </a:spcAft>
        <a:defRPr sz="3000" b="1">
          <a:solidFill>
            <a:schemeClr val="tx1"/>
          </a:solidFill>
          <a:latin typeface="Verdana" pitchFamily="34" charset="0"/>
          <a:cs typeface="Arial" charset="0"/>
        </a:defRPr>
      </a:lvl9pPr>
    </p:titleStyle>
    <p:bodyStyle>
      <a:lvl1pPr marL="342900" indent="-342900" algn="l" rtl="0" eaLnBrk="0" fontAlgn="base" hangingPunct="0">
        <a:spcBef>
          <a:spcPct val="60000"/>
        </a:spcBef>
        <a:spcAft>
          <a:spcPct val="0"/>
        </a:spcAft>
        <a:buChar char="•"/>
        <a:defRPr sz="2400">
          <a:solidFill>
            <a:schemeClr val="tx1"/>
          </a:solidFill>
          <a:latin typeface="+mn-lt"/>
          <a:ea typeface="+mn-ea"/>
          <a:cs typeface="+mn-cs"/>
        </a:defRPr>
      </a:lvl1pPr>
      <a:lvl2pPr marL="246063" indent="-244475" algn="l" rtl="0" eaLnBrk="0" fontAlgn="base" hangingPunct="0">
        <a:spcBef>
          <a:spcPct val="40000"/>
        </a:spcBef>
        <a:spcAft>
          <a:spcPct val="0"/>
        </a:spcAft>
        <a:buSzPct val="125000"/>
        <a:buFont typeface="Times" pitchFamily="18" charset="0"/>
        <a:buChar char="•"/>
        <a:defRPr sz="2400">
          <a:solidFill>
            <a:schemeClr val="tx1"/>
          </a:solidFill>
          <a:latin typeface="+mn-lt"/>
          <a:cs typeface="+mn-cs"/>
        </a:defRPr>
      </a:lvl2pPr>
      <a:lvl3pPr marL="571500" indent="-323850" algn="l" rtl="0" eaLnBrk="0" fontAlgn="base" hangingPunct="0">
        <a:spcBef>
          <a:spcPct val="20000"/>
        </a:spcBef>
        <a:spcAft>
          <a:spcPct val="0"/>
        </a:spcAft>
        <a:buChar char="–"/>
        <a:defRPr sz="2000">
          <a:solidFill>
            <a:schemeClr val="tx1"/>
          </a:solidFill>
          <a:latin typeface="+mn-lt"/>
          <a:cs typeface="+mn-cs"/>
        </a:defRPr>
      </a:lvl3pPr>
      <a:lvl4pPr marL="725488" indent="-152400" algn="l" rtl="0" eaLnBrk="0" fontAlgn="base" hangingPunct="0">
        <a:spcBef>
          <a:spcPct val="20000"/>
        </a:spcBef>
        <a:spcAft>
          <a:spcPct val="0"/>
        </a:spcAft>
        <a:buFont typeface="Times" pitchFamily="18" charset="0"/>
        <a:buChar char="•"/>
        <a:defRPr sz="2000">
          <a:solidFill>
            <a:schemeClr val="tx1"/>
          </a:solidFill>
          <a:latin typeface="+mn-lt"/>
          <a:cs typeface="+mn-cs"/>
        </a:defRPr>
      </a:lvl4pPr>
      <a:lvl5pPr marL="1136650" indent="-409575" algn="l" rtl="0" eaLnBrk="0" fontAlgn="base" hangingPunct="0">
        <a:spcBef>
          <a:spcPct val="20000"/>
        </a:spcBef>
        <a:spcAft>
          <a:spcPct val="0"/>
        </a:spcAft>
        <a:buChar char="–"/>
        <a:defRPr sz="2000">
          <a:solidFill>
            <a:schemeClr val="tx1"/>
          </a:solidFill>
          <a:latin typeface="+mn-lt"/>
          <a:cs typeface="+mn-cs"/>
        </a:defRPr>
      </a:lvl5pPr>
      <a:lvl6pPr marL="1593850" indent="-409575" algn="l" rtl="0" fontAlgn="base">
        <a:spcBef>
          <a:spcPct val="20000"/>
        </a:spcBef>
        <a:spcAft>
          <a:spcPct val="0"/>
        </a:spcAft>
        <a:buChar char="–"/>
        <a:defRPr sz="2000">
          <a:solidFill>
            <a:schemeClr val="tx1"/>
          </a:solidFill>
          <a:latin typeface="+mn-lt"/>
          <a:cs typeface="+mn-cs"/>
        </a:defRPr>
      </a:lvl6pPr>
      <a:lvl7pPr marL="2051050" indent="-409575" algn="l" rtl="0" fontAlgn="base">
        <a:spcBef>
          <a:spcPct val="20000"/>
        </a:spcBef>
        <a:spcAft>
          <a:spcPct val="0"/>
        </a:spcAft>
        <a:buChar char="–"/>
        <a:defRPr sz="2000">
          <a:solidFill>
            <a:schemeClr val="tx1"/>
          </a:solidFill>
          <a:latin typeface="+mn-lt"/>
          <a:cs typeface="+mn-cs"/>
        </a:defRPr>
      </a:lvl7pPr>
      <a:lvl8pPr marL="2508250" indent="-409575" algn="l" rtl="0" fontAlgn="base">
        <a:spcBef>
          <a:spcPct val="20000"/>
        </a:spcBef>
        <a:spcAft>
          <a:spcPct val="0"/>
        </a:spcAft>
        <a:buChar char="–"/>
        <a:defRPr sz="2000">
          <a:solidFill>
            <a:schemeClr val="tx1"/>
          </a:solidFill>
          <a:latin typeface="+mn-lt"/>
          <a:cs typeface="+mn-cs"/>
        </a:defRPr>
      </a:lvl8pPr>
      <a:lvl9pPr marL="2965450" indent="-409575"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158750"/>
            <a:ext cx="82375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5613" y="1201738"/>
            <a:ext cx="8237537"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454660" name="Rectangle 4"/>
          <p:cNvSpPr>
            <a:spLocks noChangeArrowheads="1"/>
          </p:cNvSpPr>
          <p:nvPr/>
        </p:nvSpPr>
        <p:spPr bwMode="invGray">
          <a:xfrm>
            <a:off x="0" y="6318250"/>
            <a:ext cx="9140825" cy="539750"/>
          </a:xfrm>
          <a:prstGeom prst="rect">
            <a:avLst/>
          </a:prstGeom>
          <a:solidFill>
            <a:schemeClr val="tx2"/>
          </a:solidFill>
          <a:ln w="9525">
            <a:noFill/>
            <a:miter lim="800000"/>
            <a:headEnd/>
            <a:tailEnd/>
          </a:ln>
          <a:effectLst/>
        </p:spPr>
        <p:txBody>
          <a:bodyPr wrap="none" anchor="ctr"/>
          <a:lstStyle/>
          <a:p>
            <a:pPr>
              <a:defRPr/>
            </a:pPr>
            <a:endParaRPr lang="zh-CN" altLang="en-US">
              <a:solidFill>
                <a:srgbClr val="111111"/>
              </a:solidFill>
              <a:ea typeface="SimSun" pitchFamily="2" charset="-122"/>
              <a:cs typeface="Arial" pitchFamily="34" charset="0"/>
            </a:endParaRPr>
          </a:p>
        </p:txBody>
      </p:sp>
      <p:sp>
        <p:nvSpPr>
          <p:cNvPr id="454665" name="Rectangle 9"/>
          <p:cNvSpPr>
            <a:spLocks noChangeArrowheads="1"/>
          </p:cNvSpPr>
          <p:nvPr/>
        </p:nvSpPr>
        <p:spPr bwMode="auto">
          <a:xfrm>
            <a:off x="-58738" y="6505575"/>
            <a:ext cx="414338" cy="339725"/>
          </a:xfrm>
          <a:prstGeom prst="rect">
            <a:avLst/>
          </a:prstGeom>
          <a:noFill/>
          <a:ln w="9525">
            <a:noFill/>
            <a:miter lim="800000"/>
            <a:headEnd/>
            <a:tailEnd/>
          </a:ln>
          <a:effectLst/>
        </p:spPr>
        <p:txBody>
          <a:bodyPr anchor="b"/>
          <a:lstStyle/>
          <a:p>
            <a:pPr algn="r">
              <a:defRPr/>
            </a:pPr>
            <a:fld id="{99562143-E032-46EA-B15A-4BB27F46BF6C}" type="slidenum">
              <a:rPr lang="zh-CN" altLang="en-US" sz="1000">
                <a:solidFill>
                  <a:srgbClr val="FFFFFF"/>
                </a:solidFill>
                <a:ea typeface="SimSun" pitchFamily="2" charset="-122"/>
                <a:cs typeface="Arial" pitchFamily="34" charset="0"/>
              </a:rPr>
              <a:pPr algn="r">
                <a:defRPr/>
              </a:pPr>
              <a:t>‹#›</a:t>
            </a:fld>
            <a:endParaRPr lang="en-US" altLang="zh-CN" sz="1000" dirty="0">
              <a:solidFill>
                <a:srgbClr val="FFFFFF"/>
              </a:solidFill>
              <a:ea typeface="SimSun" pitchFamily="2" charset="-122"/>
              <a:cs typeface="Arial" pitchFamily="34" charset="0"/>
            </a:endParaRPr>
          </a:p>
        </p:txBody>
      </p:sp>
      <p:pic>
        <p:nvPicPr>
          <p:cNvPr id="1030" name="Picture 11" descr="intel_wht_100 [Converted]"/>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8372475" y="6381750"/>
            <a:ext cx="654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895350" y="6400800"/>
            <a:ext cx="1619250"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a:solidFill>
                  <a:srgbClr val="FDB605"/>
                </a:solidFill>
                <a:latin typeface="Arial" charset="0"/>
                <a:cs typeface="Arial" charset="0"/>
              </a:rPr>
              <a:t>Intel Confidential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Neo Sans Intel" pitchFamily="34" charset="0"/>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225425" indent="-225425" algn="l" rtl="0" eaLnBrk="0" fontAlgn="base" hangingPunct="0">
        <a:spcBef>
          <a:spcPct val="20000"/>
        </a:spcBef>
        <a:spcAft>
          <a:spcPct val="0"/>
        </a:spcAft>
        <a:buChar char="•"/>
        <a:defRPr sz="2800">
          <a:solidFill>
            <a:schemeClr val="tx1"/>
          </a:solidFill>
          <a:latin typeface="Neo Sans Intel" pitchFamily="34" charset="0"/>
          <a:ea typeface="+mn-ea"/>
          <a:cs typeface="+mn-cs"/>
        </a:defRPr>
      </a:lvl1pPr>
      <a:lvl2pPr marL="576263" indent="-236538" algn="l" rtl="0" eaLnBrk="0" fontAlgn="base" hangingPunct="0">
        <a:spcBef>
          <a:spcPct val="20000"/>
        </a:spcBef>
        <a:spcAft>
          <a:spcPct val="0"/>
        </a:spcAft>
        <a:buFont typeface="Verdana" pitchFamily="34" charset="0"/>
        <a:buChar char="–"/>
        <a:defRPr sz="2400">
          <a:solidFill>
            <a:schemeClr val="tx1"/>
          </a:solidFill>
          <a:latin typeface="+mn-lt"/>
        </a:defRPr>
      </a:lvl2pPr>
      <a:lvl3pPr marL="914400" indent="-223838" algn="l" rtl="0" eaLnBrk="0" fontAlgn="base" hangingPunct="0">
        <a:spcBef>
          <a:spcPct val="20000"/>
        </a:spcBef>
        <a:spcAft>
          <a:spcPct val="0"/>
        </a:spcAft>
        <a:buFont typeface="Verdana" pitchFamily="34" charset="0"/>
        <a:buChar char="–"/>
        <a:defRPr sz="2000">
          <a:solidFill>
            <a:schemeClr val="tx1"/>
          </a:solidFill>
          <a:latin typeface="+mn-lt"/>
        </a:defRPr>
      </a:lvl3pPr>
      <a:lvl4pPr marL="1265238" indent="-236538" algn="l" rtl="0" eaLnBrk="0" fontAlgn="base" hangingPunct="0">
        <a:spcBef>
          <a:spcPct val="20000"/>
        </a:spcBef>
        <a:spcAft>
          <a:spcPct val="0"/>
        </a:spcAft>
        <a:buFont typeface="Verdana" pitchFamily="34" charset="0"/>
        <a:buChar char="–"/>
        <a:defRPr>
          <a:solidFill>
            <a:schemeClr val="tx1"/>
          </a:solidFill>
          <a:latin typeface="+mn-lt"/>
        </a:defRPr>
      </a:lvl4pPr>
      <a:lvl5pPr marL="1660525" indent="-234950" algn="l" rtl="0" eaLnBrk="0" fontAlgn="base" hangingPunct="0">
        <a:spcBef>
          <a:spcPct val="20000"/>
        </a:spcBef>
        <a:spcAft>
          <a:spcPct val="0"/>
        </a:spcAft>
        <a:buFont typeface="Verdana" pitchFamily="34" charset="0"/>
        <a:buChar char="–"/>
        <a:defRPr sz="1600">
          <a:solidFill>
            <a:schemeClr val="tx1"/>
          </a:solidFill>
          <a:latin typeface="+mn-lt"/>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gif"/><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3" Type="http://schemas.openxmlformats.org/officeDocument/2006/relationships/image" Target="../media/image31.png"/><Relationship Id="rId7" Type="http://schemas.openxmlformats.org/officeDocument/2006/relationships/image" Target="../media/image36.png"/><Relationship Id="rId12" Type="http://schemas.openxmlformats.org/officeDocument/2006/relationships/image" Target="../media/image18.png"/><Relationship Id="rId2" Type="http://schemas.openxmlformats.org/officeDocument/2006/relationships/image" Target="../media/image29.gif"/><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skoool.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45_Hero_PP_FullFr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752600" y="381000"/>
            <a:ext cx="5873750" cy="1460500"/>
          </a:xfrm>
          <a:prstGeom prst="rect">
            <a:avLst/>
          </a:prstGeom>
        </p:spPr>
        <p:txBody>
          <a:bodyPr/>
          <a:lstStyle/>
          <a:p>
            <a:pPr algn="ctr">
              <a:defRPr/>
            </a:pPr>
            <a:r>
              <a:rPr lang="en-US" sz="4400" b="1" kern="0" dirty="0">
                <a:solidFill>
                  <a:schemeClr val="accent5">
                    <a:lumMod val="10000"/>
                  </a:schemeClr>
                </a:solidFill>
                <a:latin typeface="Neo Sans Intel" pitchFamily="34" charset="0"/>
                <a:ea typeface="+mj-ea"/>
                <a:cs typeface="+mj-cs"/>
              </a:rPr>
              <a:t>Intel World Ahead Program</a:t>
            </a:r>
            <a:r>
              <a:rPr lang="en-US" sz="2900" kern="0" dirty="0">
                <a:solidFill>
                  <a:schemeClr val="hlink"/>
                </a:solidFill>
                <a:latin typeface="Neo Sans Intel" pitchFamily="34" charset="0"/>
                <a:ea typeface="+mj-ea"/>
                <a:cs typeface="+mj-cs"/>
              </a:rPr>
              <a:t/>
            </a:r>
            <a:br>
              <a:rPr lang="en-US" sz="2900" kern="0" dirty="0">
                <a:solidFill>
                  <a:schemeClr val="hlink"/>
                </a:solidFill>
                <a:latin typeface="Neo Sans Intel" pitchFamily="34" charset="0"/>
                <a:ea typeface="+mj-ea"/>
                <a:cs typeface="+mj-cs"/>
              </a:rPr>
            </a:br>
            <a:endParaRPr lang="en-US" sz="2100" kern="0" dirty="0">
              <a:solidFill>
                <a:schemeClr val="hlink"/>
              </a:solidFill>
              <a:latin typeface="Neo Sans Intel" pitchFamily="34" charset="0"/>
              <a:ea typeface="+mj-ea"/>
              <a:cs typeface="+mj-cs"/>
            </a:endParaRPr>
          </a:p>
        </p:txBody>
      </p:sp>
      <p:sp>
        <p:nvSpPr>
          <p:cNvPr id="4" name="Rounded Rectangle 3"/>
          <p:cNvSpPr/>
          <p:nvPr/>
        </p:nvSpPr>
        <p:spPr>
          <a:xfrm>
            <a:off x="24384" y="2061464"/>
            <a:ext cx="9144000" cy="1295400"/>
          </a:xfrm>
          <a:prstGeom prst="roundRect">
            <a:avLst/>
          </a:prstGeom>
          <a:solidFill>
            <a:schemeClr val="bg2">
              <a:lumMod val="20000"/>
              <a:lumOff val="80000"/>
              <a:alpha val="4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200" b="1" dirty="0" smtClean="0">
                <a:solidFill>
                  <a:schemeClr val="bg1">
                    <a:lumMod val="50000"/>
                  </a:schemeClr>
                </a:solidFill>
                <a:latin typeface="Neo Sans Intel" pitchFamily="34" charset="0"/>
              </a:rPr>
              <a:t>Digital Technologies for Increasing Capacity and </a:t>
            </a:r>
          </a:p>
          <a:p>
            <a:pPr algn="ctr" fontAlgn="base">
              <a:spcBef>
                <a:spcPct val="0"/>
              </a:spcBef>
              <a:spcAft>
                <a:spcPct val="0"/>
              </a:spcAft>
              <a:defRPr/>
            </a:pPr>
            <a:r>
              <a:rPr lang="en-US" sz="2200" b="1" dirty="0" smtClean="0">
                <a:solidFill>
                  <a:schemeClr val="bg1">
                    <a:lumMod val="50000"/>
                  </a:schemeClr>
                </a:solidFill>
                <a:latin typeface="Neo Sans Intel" pitchFamily="34" charset="0"/>
              </a:rPr>
              <a:t>Enabling the Healthcare Workforce Globally </a:t>
            </a:r>
            <a:endParaRPr lang="en-US" sz="2200" b="1" dirty="0">
              <a:solidFill>
                <a:schemeClr val="bg1">
                  <a:lumMod val="50000"/>
                </a:schemeClr>
              </a:solidFill>
              <a:latin typeface="Neo Sans Intel" pitchFamily="34" charset="0"/>
            </a:endParaRPr>
          </a:p>
        </p:txBody>
      </p:sp>
    </p:spTree>
    <p:extLst>
      <p:ext uri="{BB962C8B-B14F-4D97-AF65-F5344CB8AC3E}">
        <p14:creationId xmlns:p14="http://schemas.microsoft.com/office/powerpoint/2010/main" val="6104074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5105400" cy="1143000"/>
          </a:xfrm>
        </p:spPr>
        <p:txBody>
          <a:bodyPr/>
          <a:lstStyle/>
          <a:p>
            <a:pPr marL="0" indent="0" algn="ctr">
              <a:buNone/>
            </a:pPr>
            <a:r>
              <a:rPr lang="en-GB" sz="2200" b="1" dirty="0" smtClean="0"/>
              <a:t/>
            </a:r>
            <a:br>
              <a:rPr lang="en-GB" sz="2200" b="1" dirty="0" smtClean="0"/>
            </a:br>
            <a:endParaRPr lang="en-GB" sz="2200" b="1" dirty="0"/>
          </a:p>
          <a:p>
            <a:pPr marL="0" indent="0">
              <a:buNone/>
            </a:pPr>
            <a:endParaRPr lang="en-US" dirty="0" smtClean="0"/>
          </a:p>
          <a:p>
            <a:pPr>
              <a:buClr>
                <a:schemeClr val="tx2">
                  <a:lumMod val="50000"/>
                </a:schemeClr>
              </a:buClr>
              <a:buFont typeface="Wingdings" pitchFamily="2" charset="2"/>
              <a:buChar char="v"/>
            </a:pPr>
            <a:r>
              <a:rPr lang="en-US" sz="2000" dirty="0" smtClean="0"/>
              <a:t>Mobile PC app enables eLearning and assessment with or without the Internet</a:t>
            </a:r>
          </a:p>
          <a:p>
            <a:pPr>
              <a:buClr>
                <a:schemeClr val="tx2">
                  <a:lumMod val="50000"/>
                </a:schemeClr>
              </a:buClr>
              <a:buNone/>
            </a:pPr>
            <a:endParaRPr lang="en-US" sz="2000" dirty="0" smtClean="0"/>
          </a:p>
          <a:p>
            <a:pPr>
              <a:buClr>
                <a:schemeClr val="tx2">
                  <a:lumMod val="50000"/>
                </a:schemeClr>
              </a:buClr>
              <a:buFont typeface="Wingdings" pitchFamily="2" charset="2"/>
              <a:buChar char="v"/>
            </a:pPr>
            <a:r>
              <a:rPr lang="en-US" sz="2000" dirty="0" smtClean="0"/>
              <a:t>Delivers </a:t>
            </a:r>
            <a:r>
              <a:rPr lang="en-US" sz="2000" dirty="0"/>
              <a:t>multimedia content (html, video, flash, audio, </a:t>
            </a:r>
            <a:r>
              <a:rPr lang="en-US" sz="2000" dirty="0" smtClean="0"/>
              <a:t>pdf)</a:t>
            </a:r>
            <a:r>
              <a:rPr lang="en-US" sz="2000" dirty="0"/>
              <a:t> </a:t>
            </a:r>
            <a:r>
              <a:rPr lang="en-US" sz="2000" dirty="0" smtClean="0"/>
              <a:t>and assessments </a:t>
            </a:r>
            <a:r>
              <a:rPr lang="en-US" sz="2000" dirty="0"/>
              <a:t>to verify </a:t>
            </a:r>
            <a:r>
              <a:rPr lang="en-US" sz="2000" dirty="0" smtClean="0"/>
              <a:t>understanding</a:t>
            </a:r>
          </a:p>
          <a:p>
            <a:pPr>
              <a:buClr>
                <a:schemeClr val="tx2">
                  <a:lumMod val="50000"/>
                </a:schemeClr>
              </a:buClr>
              <a:buNone/>
            </a:pPr>
            <a:endParaRPr lang="en-US" sz="2000" dirty="0"/>
          </a:p>
          <a:p>
            <a:pPr>
              <a:buClr>
                <a:schemeClr val="tx2">
                  <a:lumMod val="50000"/>
                </a:schemeClr>
              </a:buClr>
              <a:buFont typeface="Wingdings" pitchFamily="2" charset="2"/>
              <a:buChar char="v"/>
            </a:pPr>
            <a:r>
              <a:rPr lang="en-US" sz="2000" dirty="0" smtClean="0"/>
              <a:t>Web server supports course content upload, assignment &amp;  results tracking</a:t>
            </a:r>
          </a:p>
          <a:p>
            <a:pPr>
              <a:buClr>
                <a:schemeClr val="tx2">
                  <a:lumMod val="50000"/>
                </a:schemeClr>
              </a:buClr>
              <a:buFont typeface="Wingdings" pitchFamily="2" charset="2"/>
              <a:buChar char="v"/>
            </a:pPr>
            <a:endParaRPr lang="en-US" sz="2000" dirty="0"/>
          </a:p>
          <a:p>
            <a:pPr>
              <a:buClr>
                <a:schemeClr val="tx2">
                  <a:lumMod val="50000"/>
                </a:schemeClr>
              </a:buClr>
              <a:buFont typeface="Wingdings" pitchFamily="2" charset="2"/>
              <a:buChar char="v"/>
            </a:pPr>
            <a:r>
              <a:rPr lang="en-US" sz="2000" dirty="0" smtClean="0"/>
              <a:t>Content sourced from 3</a:t>
            </a:r>
            <a:r>
              <a:rPr lang="en-US" sz="2000" baseline="30000" dirty="0" smtClean="0"/>
              <a:t>rd</a:t>
            </a:r>
            <a:r>
              <a:rPr lang="en-US" sz="2000" dirty="0" smtClean="0"/>
              <a:t> Parties subject matter expert s (e.g. Non for Profits,</a:t>
            </a:r>
            <a:br>
              <a:rPr lang="en-US" sz="2000" dirty="0" smtClean="0"/>
            </a:br>
            <a:r>
              <a:rPr lang="en-US" sz="2000" dirty="0" smtClean="0"/>
              <a:t>NGOs)</a:t>
            </a:r>
          </a:p>
          <a:p>
            <a:pPr>
              <a:buClr>
                <a:schemeClr val="tx2">
                  <a:lumMod val="50000"/>
                </a:schemeClr>
              </a:buClr>
              <a:buNone/>
            </a:pPr>
            <a:endParaRPr lang="en-US" sz="1200" dirty="0" smtClean="0"/>
          </a:p>
          <a:p>
            <a:endParaRPr lang="en-US" dirty="0"/>
          </a:p>
          <a:p>
            <a:endParaRPr lang="en-US" dirty="0"/>
          </a:p>
          <a:p>
            <a:pPr marL="0" indent="0">
              <a:buNone/>
            </a:pPr>
            <a:endParaRPr lang="en-US" dirty="0"/>
          </a:p>
          <a:p>
            <a:pPr marL="0" indent="0">
              <a:buNone/>
            </a:pPr>
            <a:endParaRPr lang="en-GB" dirty="0"/>
          </a:p>
          <a:p>
            <a:endParaRPr lang="en-GB" dirty="0"/>
          </a:p>
        </p:txBody>
      </p:sp>
      <p:pic>
        <p:nvPicPr>
          <p:cNvPr id="8" name="Picture 2"/>
          <p:cNvPicPr>
            <a:picLocks noChangeAspect="1" noChangeArrowheads="1"/>
          </p:cNvPicPr>
          <p:nvPr/>
        </p:nvPicPr>
        <p:blipFill>
          <a:blip r:embed="rId3" cstate="email"/>
          <a:srcRect/>
          <a:stretch>
            <a:fillRect/>
          </a:stretch>
        </p:blipFill>
        <p:spPr bwMode="auto">
          <a:xfrm>
            <a:off x="5638800" y="1143000"/>
            <a:ext cx="3007659" cy="1907295"/>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4" cstate="print"/>
          <a:srcRect/>
          <a:stretch>
            <a:fillRect/>
          </a:stretch>
        </p:blipFill>
        <p:spPr bwMode="auto">
          <a:xfrm>
            <a:off x="5638800" y="3124200"/>
            <a:ext cx="3001378" cy="2286000"/>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7912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76200"/>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4726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l="51490" t="32958" r="-30" b="45444"/>
          <a:stretch>
            <a:fillRect/>
          </a:stretch>
        </p:blipFill>
        <p:spPr bwMode="auto">
          <a:xfrm>
            <a:off x="381000" y="1787676"/>
            <a:ext cx="3962400" cy="1336524"/>
          </a:xfrm>
          <a:prstGeom prst="rect">
            <a:avLst/>
          </a:prstGeom>
          <a:ln>
            <a:noFill/>
          </a:ln>
          <a:effectLst>
            <a:outerShdw blurRad="292100" dist="139700" dir="2700000" algn="tl" rotWithShape="0">
              <a:srgbClr val="333333">
                <a:alpha val="65000"/>
              </a:srgbClr>
            </a:outerShdw>
          </a:effectLst>
        </p:spPr>
      </p:pic>
      <p:pic>
        <p:nvPicPr>
          <p:cNvPr id="10" name="Picture 5"/>
          <p:cNvPicPr>
            <a:picLocks noChangeAspect="1" noChangeArrowheads="1"/>
          </p:cNvPicPr>
          <p:nvPr/>
        </p:nvPicPr>
        <p:blipFill>
          <a:blip r:embed="rId3" cstate="print"/>
          <a:srcRect l="51490" t="54556" r="-30" b="22047"/>
          <a:stretch>
            <a:fillRect/>
          </a:stretch>
        </p:blipFill>
        <p:spPr bwMode="auto">
          <a:xfrm>
            <a:off x="4800600" y="1752600"/>
            <a:ext cx="3962400" cy="1447800"/>
          </a:xfrm>
          <a:prstGeom prst="rect">
            <a:avLst/>
          </a:prstGeom>
          <a:ln>
            <a:noFill/>
          </a:ln>
          <a:effectLst>
            <a:outerShdw blurRad="292100" dist="139700" dir="2700000" algn="tl" rotWithShape="0">
              <a:srgbClr val="333333">
                <a:alpha val="65000"/>
              </a:srgbClr>
            </a:outerShdw>
          </a:effectLst>
        </p:spPr>
      </p:pic>
      <p:pic>
        <p:nvPicPr>
          <p:cNvPr id="11" name="Picture 5"/>
          <p:cNvPicPr>
            <a:picLocks noChangeAspect="1" noChangeArrowheads="1"/>
          </p:cNvPicPr>
          <p:nvPr/>
        </p:nvPicPr>
        <p:blipFill>
          <a:blip r:embed="rId3" cstate="print"/>
          <a:srcRect l="51490" t="9200" r="-30" b="67042"/>
          <a:stretch>
            <a:fillRect/>
          </a:stretch>
        </p:blipFill>
        <p:spPr bwMode="auto">
          <a:xfrm>
            <a:off x="457200" y="3810000"/>
            <a:ext cx="3962400" cy="1470176"/>
          </a:xfrm>
          <a:prstGeom prst="rect">
            <a:avLst/>
          </a:prstGeom>
          <a:ln>
            <a:noFill/>
          </a:ln>
          <a:effectLst>
            <a:outerShdw blurRad="292100" dist="139700" dir="2700000" algn="tl" rotWithShape="0">
              <a:srgbClr val="333333">
                <a:alpha val="65000"/>
              </a:srgbClr>
            </a:outerShdw>
          </a:effectLst>
        </p:spPr>
      </p:pic>
      <p:pic>
        <p:nvPicPr>
          <p:cNvPr id="12" name="Picture 5"/>
          <p:cNvPicPr>
            <a:picLocks noChangeAspect="1" noChangeArrowheads="1"/>
          </p:cNvPicPr>
          <p:nvPr/>
        </p:nvPicPr>
        <p:blipFill>
          <a:blip r:embed="rId3" cstate="print"/>
          <a:srcRect l="51490" t="78542" r="-963"/>
          <a:stretch>
            <a:fillRect/>
          </a:stretch>
        </p:blipFill>
        <p:spPr bwMode="auto">
          <a:xfrm>
            <a:off x="4785360" y="3840480"/>
            <a:ext cx="4038600" cy="1327829"/>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57912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200"/>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7325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533400" y="1141535"/>
            <a:ext cx="7753351" cy="3836147"/>
          </a:xfrm>
          <a:prstGeom prst="rect">
            <a:avLst/>
          </a:prstGeom>
          <a:noFill/>
          <a:ln w="9525">
            <a:noFill/>
            <a:miter lim="800000"/>
            <a:headEnd/>
            <a:tailEnd/>
          </a:ln>
        </p:spPr>
      </p:pic>
      <p:sp>
        <p:nvSpPr>
          <p:cNvPr id="6" name="Title 8"/>
          <p:cNvSpPr txBox="1">
            <a:spLocks/>
          </p:cNvSpPr>
          <p:nvPr/>
        </p:nvSpPr>
        <p:spPr>
          <a:xfrm>
            <a:off x="1600200" y="4722935"/>
            <a:ext cx="5943600" cy="857250"/>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latin typeface="Neo Sans Intel" pitchFamily="34" charset="0"/>
                <a:ea typeface="+mj-ea"/>
                <a:cs typeface="+mj-cs"/>
              </a:rPr>
              <a:t>Supports existing content in many digital formats (video, audio, flash, </a:t>
            </a:r>
            <a:r>
              <a:rPr lang="en-US" sz="2400" b="1" dirty="0" err="1" smtClean="0">
                <a:latin typeface="Neo Sans Intel" pitchFamily="34" charset="0"/>
                <a:ea typeface="+mj-ea"/>
                <a:cs typeface="+mj-cs"/>
              </a:rPr>
              <a:t>pdf</a:t>
            </a:r>
            <a:r>
              <a:rPr lang="en-US" sz="2400" b="1" dirty="0" smtClean="0">
                <a:latin typeface="Neo Sans Intel" pitchFamily="34" charset="0"/>
                <a:ea typeface="+mj-ea"/>
                <a:cs typeface="+mj-cs"/>
              </a:rPr>
              <a:t>, html)</a:t>
            </a:r>
            <a:endParaRPr kumimoji="0" lang="en-US" sz="2400" b="1" i="0" u="none" strike="noStrike" kern="1200" cap="none" spc="0" normalizeH="0" baseline="0" noProof="0" dirty="0" smtClean="0">
              <a:ln>
                <a:noFill/>
              </a:ln>
              <a:solidFill>
                <a:schemeClr val="tx1"/>
              </a:solidFill>
              <a:effectLst/>
              <a:uLnTx/>
              <a:uFillTx/>
              <a:latin typeface="Neo Sans Intel" pitchFamily="34" charset="0"/>
              <a:ea typeface="+mj-ea"/>
              <a:cs typeface="+mj-cs"/>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57912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200"/>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srcRect/>
          <a:stretch>
            <a:fillRect/>
          </a:stretch>
        </p:blipFill>
        <p:spPr bwMode="auto">
          <a:xfrm>
            <a:off x="244826" y="1623030"/>
            <a:ext cx="4287028" cy="2877235"/>
          </a:xfrm>
          <a:prstGeom prst="rect">
            <a:avLst/>
          </a:prstGeom>
          <a:noFill/>
          <a:ln w="9525">
            <a:noFill/>
            <a:miter lim="800000"/>
            <a:headEnd/>
            <a:tailEnd/>
          </a:ln>
        </p:spPr>
      </p:pic>
      <p:sp>
        <p:nvSpPr>
          <p:cNvPr id="6" name="TextBox 5"/>
          <p:cNvSpPr txBox="1"/>
          <p:nvPr/>
        </p:nvSpPr>
        <p:spPr>
          <a:xfrm>
            <a:off x="864340" y="4533900"/>
            <a:ext cx="3250460" cy="830997"/>
          </a:xfrm>
          <a:prstGeom prst="rect">
            <a:avLst/>
          </a:prstGeom>
          <a:noFill/>
        </p:spPr>
        <p:txBody>
          <a:bodyPr wrap="square" rtlCol="0">
            <a:spAutoFit/>
          </a:bodyPr>
          <a:lstStyle/>
          <a:p>
            <a:pPr>
              <a:buFont typeface="Arial" pitchFamily="34" charset="0"/>
              <a:buChar char="•"/>
            </a:pPr>
            <a:r>
              <a:rPr lang="en-US" sz="1600" b="1" dirty="0" smtClean="0">
                <a:latin typeface="Neo Sans Intel" pitchFamily="34" charset="0"/>
              </a:rPr>
              <a:t> View list of courses, due dates, and color-coded completion status</a:t>
            </a:r>
          </a:p>
          <a:p>
            <a:pPr>
              <a:buFont typeface="Arial" pitchFamily="34" charset="0"/>
              <a:buChar char="•"/>
            </a:pPr>
            <a:r>
              <a:rPr lang="en-US" sz="1600" b="1" dirty="0">
                <a:latin typeface="Neo Sans Intel" pitchFamily="34" charset="0"/>
              </a:rPr>
              <a:t> </a:t>
            </a:r>
            <a:r>
              <a:rPr lang="en-US" sz="1600" b="1" dirty="0" smtClean="0">
                <a:latin typeface="Neo Sans Intel" pitchFamily="34" charset="0"/>
              </a:rPr>
              <a:t>Enter course to start or resume</a:t>
            </a:r>
            <a:endParaRPr lang="en-US" sz="1600" b="1" dirty="0">
              <a:latin typeface="Neo Sans Intel" pitchFamily="34" charset="0"/>
            </a:endParaRPr>
          </a:p>
        </p:txBody>
      </p:sp>
      <p:sp>
        <p:nvSpPr>
          <p:cNvPr id="7" name="TextBox 6"/>
          <p:cNvSpPr txBox="1"/>
          <p:nvPr/>
        </p:nvSpPr>
        <p:spPr>
          <a:xfrm>
            <a:off x="589290" y="1219200"/>
            <a:ext cx="3598101" cy="369332"/>
          </a:xfrm>
          <a:prstGeom prst="rect">
            <a:avLst/>
          </a:prstGeom>
          <a:noFill/>
        </p:spPr>
        <p:txBody>
          <a:bodyPr wrap="none" rtlCol="0">
            <a:spAutoFit/>
          </a:bodyPr>
          <a:lstStyle/>
          <a:p>
            <a:r>
              <a:rPr lang="en-US" b="1" dirty="0" smtClean="0">
                <a:latin typeface="Neo Sans Intel" pitchFamily="34" charset="0"/>
              </a:rPr>
              <a:t>Health Worker View of Course List</a:t>
            </a:r>
            <a:r>
              <a:rPr lang="en-US" dirty="0" smtClean="0">
                <a:latin typeface="Neo Sans Intel" pitchFamily="34" charset="0"/>
              </a:rPr>
              <a:t> </a:t>
            </a:r>
            <a:endParaRPr lang="en-US" dirty="0">
              <a:latin typeface="Neo Sans Intel" pitchFamily="34" charset="0"/>
            </a:endParaRPr>
          </a:p>
        </p:txBody>
      </p:sp>
      <p:pic>
        <p:nvPicPr>
          <p:cNvPr id="10" name="Picture 2"/>
          <p:cNvPicPr>
            <a:picLocks noChangeArrowheads="1"/>
          </p:cNvPicPr>
          <p:nvPr/>
        </p:nvPicPr>
        <p:blipFill>
          <a:blip r:embed="rId4" cstate="print"/>
          <a:srcRect/>
          <a:stretch>
            <a:fillRect/>
          </a:stretch>
        </p:blipFill>
        <p:spPr bwMode="auto">
          <a:xfrm>
            <a:off x="4648200" y="1635183"/>
            <a:ext cx="4288536" cy="2852928"/>
          </a:xfrm>
          <a:prstGeom prst="rect">
            <a:avLst/>
          </a:prstGeom>
          <a:noFill/>
          <a:ln w="9525">
            <a:noFill/>
            <a:miter lim="800000"/>
            <a:headEnd/>
            <a:tailEnd/>
          </a:ln>
          <a:effectLst/>
        </p:spPr>
      </p:pic>
      <p:sp>
        <p:nvSpPr>
          <p:cNvPr id="11" name="TextBox 10"/>
          <p:cNvSpPr txBox="1"/>
          <p:nvPr/>
        </p:nvSpPr>
        <p:spPr>
          <a:xfrm>
            <a:off x="4800600" y="1244734"/>
            <a:ext cx="4150495" cy="369332"/>
          </a:xfrm>
          <a:prstGeom prst="rect">
            <a:avLst/>
          </a:prstGeom>
          <a:noFill/>
        </p:spPr>
        <p:txBody>
          <a:bodyPr wrap="none" rtlCol="0">
            <a:spAutoFit/>
          </a:bodyPr>
          <a:lstStyle/>
          <a:p>
            <a:r>
              <a:rPr lang="en-US" b="1" dirty="0" smtClean="0">
                <a:latin typeface="Neo Sans Intel" pitchFamily="34" charset="0"/>
              </a:rPr>
              <a:t>Health Worker View of Selected Course </a:t>
            </a:r>
            <a:r>
              <a:rPr lang="en-US" dirty="0" smtClean="0">
                <a:latin typeface="Neo Sans Intel" pitchFamily="34" charset="0"/>
              </a:rPr>
              <a:t> </a:t>
            </a:r>
            <a:endParaRPr lang="en-US" dirty="0">
              <a:latin typeface="Neo Sans Intel" pitchFamily="34" charset="0"/>
            </a:endParaRPr>
          </a:p>
        </p:txBody>
      </p:sp>
      <p:sp>
        <p:nvSpPr>
          <p:cNvPr id="12" name="TextBox 11"/>
          <p:cNvSpPr txBox="1"/>
          <p:nvPr/>
        </p:nvSpPr>
        <p:spPr>
          <a:xfrm>
            <a:off x="5108512" y="4527974"/>
            <a:ext cx="223138" cy="276999"/>
          </a:xfrm>
          <a:prstGeom prst="rect">
            <a:avLst/>
          </a:prstGeom>
          <a:noFill/>
        </p:spPr>
        <p:txBody>
          <a:bodyPr wrap="none" rtlCol="0">
            <a:spAutoFit/>
          </a:bodyPr>
          <a:lstStyle/>
          <a:p>
            <a:r>
              <a:rPr lang="en-US" sz="1200" b="1" dirty="0" smtClean="0">
                <a:latin typeface="Neo Sans Intel" pitchFamily="34" charset="0"/>
              </a:rPr>
              <a:t> </a:t>
            </a:r>
            <a:endParaRPr lang="en-US" sz="1200" b="1" dirty="0">
              <a:latin typeface="Neo Sans Intel" pitchFamily="34" charset="0"/>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7912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76200"/>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268468" y="4657011"/>
            <a:ext cx="3250460" cy="584775"/>
          </a:xfrm>
          <a:prstGeom prst="rect">
            <a:avLst/>
          </a:prstGeom>
          <a:noFill/>
        </p:spPr>
        <p:txBody>
          <a:bodyPr wrap="square" rtlCol="0">
            <a:spAutoFit/>
          </a:bodyPr>
          <a:lstStyle/>
          <a:p>
            <a:pPr>
              <a:buFont typeface="Arial" pitchFamily="34" charset="0"/>
              <a:buChar char="•"/>
            </a:pPr>
            <a:r>
              <a:rPr lang="en-US" sz="1600" b="1" dirty="0" smtClean="0">
                <a:latin typeface="Neo Sans Intel" pitchFamily="34" charset="0"/>
              </a:rPr>
              <a:t> Complete course</a:t>
            </a:r>
          </a:p>
          <a:p>
            <a:pPr>
              <a:buFont typeface="Arial" pitchFamily="34" charset="0"/>
              <a:buChar char="•"/>
            </a:pPr>
            <a:r>
              <a:rPr lang="en-US" sz="1600" b="1" dirty="0" smtClean="0">
                <a:latin typeface="Neo Sans Intel" pitchFamily="34" charset="0"/>
              </a:rPr>
              <a:t> Summary Review</a:t>
            </a:r>
            <a:endParaRPr lang="en-US" sz="1600" b="1" dirty="0">
              <a:latin typeface="Neo Sans Intel"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3" cstate="email"/>
          <a:srcRect/>
          <a:stretch>
            <a:fillRect/>
          </a:stretch>
        </p:blipFill>
        <p:spPr bwMode="auto">
          <a:xfrm>
            <a:off x="2351532" y="1676401"/>
            <a:ext cx="4288536" cy="2852928"/>
          </a:xfrm>
          <a:prstGeom prst="rect">
            <a:avLst/>
          </a:prstGeom>
          <a:noFill/>
          <a:ln w="9525">
            <a:noFill/>
            <a:miter lim="800000"/>
            <a:headEnd/>
            <a:tailEnd/>
          </a:ln>
        </p:spPr>
      </p:pic>
      <p:sp>
        <p:nvSpPr>
          <p:cNvPr id="4" name="Title 8"/>
          <p:cNvSpPr txBox="1">
            <a:spLocks/>
          </p:cNvSpPr>
          <p:nvPr/>
        </p:nvSpPr>
        <p:spPr>
          <a:xfrm>
            <a:off x="2133600" y="4648201"/>
            <a:ext cx="4724400" cy="5334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1600" b="1" dirty="0" smtClean="0">
                <a:latin typeface="Neo Sans Intel" pitchFamily="34" charset="0"/>
                <a:ea typeface="+mj-ea"/>
                <a:cs typeface="+mj-cs"/>
              </a:rPr>
              <a:t> Take Assessment </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1600" b="1" dirty="0" smtClean="0">
                <a:latin typeface="Neo Sans Intel" pitchFamily="34" charset="0"/>
                <a:ea typeface="+mj-ea"/>
                <a:cs typeface="+mj-cs"/>
              </a:rPr>
              <a:t> Save and Report Assessment Results</a:t>
            </a:r>
          </a:p>
          <a:p>
            <a:pPr>
              <a:spcBef>
                <a:spcPct val="0"/>
              </a:spcBef>
              <a:buFont typeface="Arial" pitchFamily="34" charset="0"/>
              <a:buChar char="•"/>
              <a:defRPr/>
            </a:pPr>
            <a:r>
              <a:rPr lang="en-US" sz="1600" b="1" dirty="0" smtClean="0">
                <a:latin typeface="Neo Sans Intel" pitchFamily="34" charset="0"/>
              </a:rPr>
              <a:t> Sync quiz results to the Internet when connected</a:t>
            </a:r>
          </a:p>
        </p:txBody>
      </p:sp>
      <p:sp>
        <p:nvSpPr>
          <p:cNvPr id="8" name="TextBox 7"/>
          <p:cNvSpPr txBox="1"/>
          <p:nvPr/>
        </p:nvSpPr>
        <p:spPr>
          <a:xfrm>
            <a:off x="2675590" y="1143001"/>
            <a:ext cx="3640420" cy="369332"/>
          </a:xfrm>
          <a:prstGeom prst="rect">
            <a:avLst/>
          </a:prstGeom>
          <a:noFill/>
        </p:spPr>
        <p:txBody>
          <a:bodyPr wrap="none" rtlCol="0">
            <a:spAutoFit/>
          </a:bodyPr>
          <a:lstStyle/>
          <a:p>
            <a:r>
              <a:rPr lang="en-US" b="1" dirty="0" smtClean="0">
                <a:latin typeface="Neo Sans Intel" pitchFamily="34" charset="0"/>
              </a:rPr>
              <a:t>Health Worker View of Assessment</a:t>
            </a:r>
            <a:endParaRPr lang="en-US" dirty="0">
              <a:latin typeface="Neo Sans Intel" pitchFamily="34" charset="0"/>
            </a:endParaRPr>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7912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loud 33"/>
          <p:cNvSpPr/>
          <p:nvPr/>
        </p:nvSpPr>
        <p:spPr>
          <a:xfrm>
            <a:off x="2819400" y="685800"/>
            <a:ext cx="3581400" cy="2286000"/>
          </a:xfrm>
          <a:prstGeom prst="cloud">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srgbClr val="FFFFFF"/>
              </a:solidFill>
              <a:latin typeface="Neo Sans Intel" pitchFamily="34" charset="0"/>
            </a:endParaRPr>
          </a:p>
        </p:txBody>
      </p:sp>
      <p:sp>
        <p:nvSpPr>
          <p:cNvPr id="48" name="TextBox 47"/>
          <p:cNvSpPr txBox="1"/>
          <p:nvPr/>
        </p:nvSpPr>
        <p:spPr>
          <a:xfrm>
            <a:off x="3276600" y="5193268"/>
            <a:ext cx="2133600" cy="369332"/>
          </a:xfrm>
          <a:prstGeom prst="rect">
            <a:avLst/>
          </a:prstGeom>
          <a:noFill/>
        </p:spPr>
        <p:txBody>
          <a:bodyPr wrap="square" rtlCol="0">
            <a:spAutoFit/>
          </a:bodyPr>
          <a:lstStyle/>
          <a:p>
            <a:r>
              <a:rPr lang="en-US" dirty="0" smtClean="0">
                <a:solidFill>
                  <a:srgbClr val="FFFFFF"/>
                </a:solidFill>
                <a:latin typeface="Neo Sans Intel" pitchFamily="34" charset="0"/>
                <a:cs typeface="Calibri"/>
              </a:rPr>
              <a:t>OFFLINE</a:t>
            </a:r>
          </a:p>
        </p:txBody>
      </p:sp>
      <p:sp>
        <p:nvSpPr>
          <p:cNvPr id="1030" name="AutoShape 6" descr="data:image/jpg;base64,/9j/4AAQSkZJRgABAQAAAQABAAD/2wBDAAkGBwgHBgkIBwgKCgkLDRYPDQwMDRsUFRAWIB0iIiAdHx8kKDQsJCYxJx8fLT0tMTU3Ojo6Iys/RD84QzQ5Ojf/2wBDAQoKCg0MDRoPDxo3JR8lNzc3Nzc3Nzc3Nzc3Nzc3Nzc3Nzc3Nzc3Nzc3Nzc3Nzc3Nzc3Nzc3Nzc3Nzc3Nzc3Nzf/wAARCACPAIgDASIAAhEBAxEB/8QAHAAAAQUBAQEAAAAAAAAAAAAAAAIDBAYHBQEI/8QASRAAAgEDAgMEBAgKBgsAAAAAAQIDAAQRBSEGEjEiQVFhBxNxkRQVMoGhsbLRFiMkMzVCVHJ0wURSYmSSoiU2U1WCg6PC0uHw/8QAGQEBAQEBAQEAAAAAAAAAAAAAAAECAwQF/8QAIREBAQADAAIBBQEAAAAAAAAAAAECAxEhMQQFEhNBUYH/2gAMAwEAAhEDEQA/AL5x/q1/ayWNjpN0baebmeV1ALBBsBuDjJJ91M6RrOqaXZk6nI9+GbbmwrqAPHG+/jXJ1ziEnjK5QuRb2xEIOwBI3bJ9pIqyXyQS2w5yY+wMhMAePTHma+d9Qx2/Gs3XZyX1HfD5E3avwa8PM/f+pnC3ER19rtksnt4YGVAzuCWYjJ2HTuqwZGKqJ0MNwRd2tkGWeVWuIWJ39ap5ozkDxVaq9zqM2pGfV7GSQQcUo2nWobohUoiHy2a6bPkK9um3LXLf24cs8X21VHRwSjBsEg4OcEd1EkiRLzSMqjIGWOBknAHvOKodreajLdT6fpt3Fp8UXw98w2yEkxSoqZyMdGOT1PiDvXMm4gudf0+C4u9Rgth8YaaiaaETMod7eTnye1nLEjG2F3yckdBqNFZyeJdYaytryz1KG5vLtJ3k0wRLm1MaM+BjtdUEbc2d3BGNhTn4W6tfSSxabJaobhJL2ykuF5UFoqOilicdZVjbP9WQUGhE4rzIqk3l8+oejnW7hru4nZbO5if4QsasroHDAmMcp32yu2B7ab4l1LWNLvYr6eKyEkOn3TRGJndV7cALMCBsoJY4PQHpQXuiqDNrWpx6tBpNprsd3HNdW6G9EMTOgkjnZk7PYz+KRhtkBt81Fu+Jde0rT0vpLyK+Z1v4RCbdUUNblwsmQc5PISwzjfblxuGjk4oVg3Q5ql2E15q/DutW2raikUDx+rjvWmgLxq6blvVHlwCcjoSDjzPGPEFxaGLStItbGwYXEqXNxpzQLFK6RxMvqzJhdw+6nLDkIB/WAadRVEg1jiB7TUdRluoP9HfBmltIERkZTFFJP29ydmflwfDrtUDUeK9eknBspYYopoJLyzLNCiyx85WPmMhGU5VDty9r8aNxjcNKoqu8KXWo6i9/dX12GjS8uLeO2SNQsYSQgZbqW2I8PLvJQd1reJo2jaNCj55lKjDZ8R31zLnhyyuZGZ3nAYklFfauxRXPbp17ZJsnef1rDPLC9xvDNvbR20fq4uYLnOCxP193lShBGFVQiAIcqAowp8vCnK8ZlRSzkBQMkk7CuknGSBCgPMEUHfflHf1ps2dsXWQwRF1UKrerGQvXGfDypD6nYR/Lvbce2Vfvps61pv7bCfY2aCSltDHK8qRIssny3CgM3tPU16baFl5GijK8vJgqMcvh7PKovx1pv7ZF76PjnTv2uP6aCUlvEkIhSNFiA5RGFAUDwx0xSjGpIJAJAIBx3VDGs6cf6XH9NPR6hZyfIuoT5c4oFRWlvCgSGCKNFbmCogAB8cDv86X6lMjsrsSR2RtnrSwwYZUgjxFe0DEVpbxRNDFBEkTZyioApz12FJNhaG3FubaD1AOREYxyj5ulSaKBAiRQwVVAbrgde7f5qbltLeZY1lhicRnKB0BCkdMeFP0UCURUyFAAJJOBjfxopVFAUUUUBXM4m/1c1THX4JL9g1065/ETcmgak/KrctrKcMMg9g9aD55ju7q2P5PczRfuOQPdUyDijVoes6yjwkQH6RXNl27gaZJHft7aDsz+ki4tJTFPpkMhHUrIV+jepUfpLhZQfip9/CYfdWda0R8Obcb47/7IpMDxiMAuufbQafH6SLbq2lzAeUq/dUpfSDYSddKuD/zU+6suSSLYesT310LaGRl5kjdlYbFUYg+4UGiLx/ZKcxaddKf7Nyq/UKkR+k6SI/i7a8I8HuVYfShqi2Wh6tdxCW20y8ljJwHSBiM+6pqcMa7/ALovfnhIqzGp2Nq4G4l/CWwuZ/VPEYJvVFWIP6oPUAePhVlqieiPTbzTdJ1BL+2kgd7rmVZBgkcijP0Ve6iiiiigKKKKAooooCufxDyfEGpes5uT4JLzco3xyHpXQrn8QoZNB1JAQC1rKBk4HyD30Hzm++3Q+dNMMU7J44zmmW7I2JFBXdZGbyTI6EfZFIhgiZRmND81OayD8MkxjOV7uvZFNw/CMDl9UB55oJMdvCD+Zj/wiulBn1fLkhQNh3CubGt1zDtQe4107YoIh67nLgdoo4APzFDQS4L27hj5IbmZEznlSQgZ9gpTX14flXU/zyGp1hPw9HaqL6xvpp8nLJcgDHdtyjepIv8Ahhemi3z+29x/KtyePbN5/GieheSSTRNRMru5+GdWJP6i1odUf0UXFjPpF8dOsmtI1usMrymQseRd8n3Yq8Vm+1goooqKKKKKAooooCudxHvw/qY/ukv2DXRqBrzMmh6g6MVZbWUqR3HlNB85lSMlSVJ8KQ2CO2pA8U+6pbh12YF18QO0PvpIVXUlGDY8Oo9tBVNYH5ZJgg7rj/CKTEyqoyyj56f1xcXsg7uZfsimYlXlHZX3UD6zRDrIvvqbbn1i80au69MqhI+qosajryj3U8g69ldv7IoO5p/Desahbi4tNOnkiYkB8Abjr1IqZ+B2vdTYcv780Y/7qryTSIvKrlV8BsK8Mjnqx99alxZsybl6J9LutK0m+ivVRXe65gFkDbcijfG3dV5rN/QiSdE1In9rB/6a1pFS874WCiiiooooooCiiigKgcQDOhaiP7rL9g1PqDrv6E1D+Gk+yaDBXQeFMtCGPNkq3cy7EVNdabK0FN4gVhfPk5bs5OMZ7I86iJ64AACP6an8SgfGLf8AD9kVFi6Cg9QTf1419impMOFHbJY+Rx/I01nFLTfNB39OvdCitFW80qe4uATzOt0VBGdtsVL+ONAQdjhtW83u3NVhTtSg1bmdjP2yt09Et7bXmlX7WlhFZRrcgckbFuY8g3JNXys09BxzoupfxY+wtaXWbe3rUnBRRRUBRRRQFFFFAVB179Cah/DSfZNTqg676v4lvhMzLGbdwxReYgFSNh30GGsRSCdqipdxu7xq4JRuUnpn5u7/AO69aX6ygq/Ev6Rb2L9VQ0wB1qXxCebUCfIfVUMGgc2q08MpwybRH1yV/WmZg6K0mRHhcEBRjvf3Duqqg0uNsA0DoKeG9KDL3Demc16CPGg2v0GHOian/Fj7ArTKzH0EnOi6n/FL9gVp1AUUUUBRRRQFFFFAU1d83wWXkOG5Dg+eKdrwjIwaDD+MuE5fhEmo6evJL1YKMeZ2Hdn/ANY76pb3ZLGG4UxzqN1bv88948/f5/ROo6ak0ZKqM1lfGHCKTs01shjnUkgL1+b7u+gzPXEkN0XCErkDY9OyPvqGqSEbQv8ARXWkgk9a0d6JYmDbuluZFJxjxBHTofqrow6YHAIub9wf6lg3/nQV1IJ2+TC3vFOraT9WXG2fm91WiPR5ANhrBGc7QCL6yaV8U26/nLe62/2t/An8s0FaazkRishCt4Huoiti0iIwZef5LMoAPf4/yq0x2FoNltbU/v3ruf8AJUmPTgfzVnZKT3pazSn/AD4FBdPQhGI9I1MDJ/KVGT+4K0qqzwHavaaQ8clgtpmTmHLCIjJsO0QCfZVmoCiiigKKKKAooooCiiigCMjBrkatpqToWUEHFdevCMjFBmmoaBBJcGSRXjk6FotifpFMjQLE/LW4k/e3+tjWi3FgkpzgUz8VJ4Cgoi6Bpq7iwZvaq/cafj0u1jx6qxA9rAfUtXUaXGO4UoaZGO4UFOWBR8m0X53Y/URUiK1dv6LCPDZm+s1bV0+Idwp1LWNe6gi6GjpZYkAB5u4Y7hXRpKqEGFGBSqAooooCiiig/9k="/>
          <p:cNvSpPr>
            <a:spLocks noChangeAspect="1" noChangeArrowheads="1"/>
          </p:cNvSpPr>
          <p:nvPr/>
        </p:nvSpPr>
        <p:spPr bwMode="auto">
          <a:xfrm>
            <a:off x="74613" y="-628650"/>
            <a:ext cx="1228725" cy="1285875"/>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111111"/>
              </a:solidFill>
              <a:latin typeface="Neo Sans Intel" pitchFamily="34" charset="0"/>
            </a:endParaRPr>
          </a:p>
        </p:txBody>
      </p:sp>
      <p:sp>
        <p:nvSpPr>
          <p:cNvPr id="170" name="Rounded Rectangle 169"/>
          <p:cNvSpPr/>
          <p:nvPr/>
        </p:nvSpPr>
        <p:spPr bwMode="auto">
          <a:xfrm>
            <a:off x="666129" y="1752600"/>
            <a:ext cx="792281" cy="374571"/>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eaLnBrk="0" hangingPunct="0">
              <a:lnSpc>
                <a:spcPct val="80000"/>
              </a:lnSpc>
              <a:spcBef>
                <a:spcPct val="50000"/>
              </a:spcBef>
            </a:pPr>
            <a:r>
              <a:rPr lang="en-US" sz="2000" b="1" dirty="0" smtClean="0">
                <a:solidFill>
                  <a:srgbClr val="111111"/>
                </a:solidFill>
                <a:latin typeface="Neo Sans Intel" pitchFamily="34" charset="0"/>
              </a:rPr>
              <a:t>State</a:t>
            </a:r>
          </a:p>
        </p:txBody>
      </p:sp>
      <p:sp>
        <p:nvSpPr>
          <p:cNvPr id="171" name="TextBox 170"/>
          <p:cNvSpPr txBox="1"/>
          <p:nvPr/>
        </p:nvSpPr>
        <p:spPr>
          <a:xfrm>
            <a:off x="609600" y="5486400"/>
            <a:ext cx="697627" cy="400110"/>
          </a:xfrm>
          <a:prstGeom prst="rect">
            <a:avLst/>
          </a:prstGeom>
          <a:noFill/>
        </p:spPr>
        <p:txBody>
          <a:bodyPr wrap="none" rtlCol="0">
            <a:spAutoFit/>
          </a:bodyPr>
          <a:lstStyle/>
          <a:p>
            <a:r>
              <a:rPr lang="en-US" sz="2000" b="1" dirty="0" smtClean="0">
                <a:solidFill>
                  <a:srgbClr val="111111"/>
                </a:solidFill>
                <a:latin typeface="Neo Sans Intel" pitchFamily="34" charset="0"/>
              </a:rPr>
              <a:t>Field</a:t>
            </a:r>
            <a:endParaRPr lang="en-US" sz="2400" b="1" dirty="0">
              <a:solidFill>
                <a:srgbClr val="111111"/>
              </a:solidFill>
              <a:latin typeface="Neo Sans Intel" pitchFamily="34" charset="0"/>
            </a:endParaRPr>
          </a:p>
        </p:txBody>
      </p:sp>
      <p:sp>
        <p:nvSpPr>
          <p:cNvPr id="172" name="TextBox 171"/>
          <p:cNvSpPr txBox="1"/>
          <p:nvPr/>
        </p:nvSpPr>
        <p:spPr>
          <a:xfrm>
            <a:off x="576549" y="3886200"/>
            <a:ext cx="2471451" cy="769441"/>
          </a:xfrm>
          <a:prstGeom prst="rect">
            <a:avLst/>
          </a:prstGeom>
          <a:noFill/>
        </p:spPr>
        <p:txBody>
          <a:bodyPr wrap="square" rtlCol="0">
            <a:spAutoFit/>
          </a:bodyPr>
          <a:lstStyle/>
          <a:p>
            <a:r>
              <a:rPr lang="en-US" sz="2000" b="1" dirty="0" smtClean="0">
                <a:solidFill>
                  <a:srgbClr val="111111"/>
                </a:solidFill>
                <a:latin typeface="Neo Sans Intel" pitchFamily="34" charset="0"/>
              </a:rPr>
              <a:t>PHC</a:t>
            </a:r>
          </a:p>
          <a:p>
            <a:r>
              <a:rPr lang="en-US" sz="1200" b="1" dirty="0" smtClean="0">
                <a:solidFill>
                  <a:srgbClr val="111111"/>
                </a:solidFill>
                <a:latin typeface="Neo Sans Intel" pitchFamily="34" charset="0"/>
              </a:rPr>
              <a:t>(Primary Health </a:t>
            </a:r>
          </a:p>
          <a:p>
            <a:r>
              <a:rPr lang="en-US" sz="1200" b="1" dirty="0" smtClean="0">
                <a:solidFill>
                  <a:srgbClr val="111111"/>
                </a:solidFill>
                <a:latin typeface="Neo Sans Intel" pitchFamily="34" charset="0"/>
              </a:rPr>
              <a:t>Center)</a:t>
            </a:r>
            <a:endParaRPr lang="en-US" sz="1200" b="1" dirty="0">
              <a:solidFill>
                <a:srgbClr val="111111"/>
              </a:solidFill>
              <a:latin typeface="Neo Sans Intel" pitchFamily="34" charset="0"/>
            </a:endParaRPr>
          </a:p>
        </p:txBody>
      </p:sp>
      <p:grpSp>
        <p:nvGrpSpPr>
          <p:cNvPr id="2" name="Group 52"/>
          <p:cNvGrpSpPr/>
          <p:nvPr/>
        </p:nvGrpSpPr>
        <p:grpSpPr>
          <a:xfrm>
            <a:off x="6477000" y="1345474"/>
            <a:ext cx="2285999" cy="2120257"/>
            <a:chOff x="6477000" y="1345474"/>
            <a:chExt cx="2285999" cy="2120257"/>
          </a:xfrm>
        </p:grpSpPr>
        <p:pic>
          <p:nvPicPr>
            <p:cNvPr id="112" name="Picture 111" descr="7288396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45981" y="1832476"/>
              <a:ext cx="1326159" cy="910724"/>
            </a:xfrm>
            <a:prstGeom prst="rect">
              <a:avLst/>
            </a:prstGeom>
          </p:spPr>
        </p:pic>
        <p:sp>
          <p:nvSpPr>
            <p:cNvPr id="128" name="TextBox 127"/>
            <p:cNvSpPr txBox="1"/>
            <p:nvPr/>
          </p:nvSpPr>
          <p:spPr>
            <a:xfrm>
              <a:off x="6858000" y="2819400"/>
              <a:ext cx="1904999" cy="646331"/>
            </a:xfrm>
            <a:prstGeom prst="rect">
              <a:avLst/>
            </a:prstGeom>
            <a:noFill/>
          </p:spPr>
          <p:txBody>
            <a:bodyPr wrap="square" rtlCol="0">
              <a:spAutoFit/>
            </a:bodyPr>
            <a:lstStyle/>
            <a:p>
              <a:pPr algn="ctr"/>
              <a:r>
                <a:rPr lang="en-US" sz="1200" dirty="0" smtClean="0">
                  <a:solidFill>
                    <a:srgbClr val="111111"/>
                  </a:solidFill>
                  <a:latin typeface="Neo Sans Intel" pitchFamily="34" charset="0"/>
                </a:rPr>
                <a:t>Health-related officials at Village, e.g. District, and State levels</a:t>
              </a:r>
            </a:p>
          </p:txBody>
        </p:sp>
        <p:cxnSp>
          <p:nvCxnSpPr>
            <p:cNvPr id="177" name="Straight Arrow Connector 176"/>
            <p:cNvCxnSpPr/>
            <p:nvPr/>
          </p:nvCxnSpPr>
          <p:spPr>
            <a:xfrm>
              <a:off x="6477000" y="2209800"/>
              <a:ext cx="762000" cy="1588"/>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208" name="Rectangle 207"/>
            <p:cNvSpPr/>
            <p:nvPr/>
          </p:nvSpPr>
          <p:spPr>
            <a:xfrm>
              <a:off x="7391401" y="1905001"/>
              <a:ext cx="838200" cy="533400"/>
            </a:xfrm>
            <a:prstGeom prst="rect">
              <a:avLst/>
            </a:prstGeom>
            <a:blipFill>
              <a:blip r:embed="rId4" cstate="email">
                <a:extLst>
                  <a:ext uri="{28A0092B-C50C-407E-A947-70E740481C1C}">
                    <a14:useLocalDpi xmlns:a14="http://schemas.microsoft.com/office/drawing/2010/main" val="0"/>
                  </a:ext>
                </a:extLst>
              </a:blip>
              <a:srcRect/>
              <a:stretch>
                <a:fillRect l="-19000" r="-19000"/>
              </a:stretch>
            </a:blipFill>
          </p:spPr>
          <p:style>
            <a:lnRef idx="0">
              <a:schemeClr val="lt1">
                <a:hueOff val="0"/>
                <a:satOff val="0"/>
                <a:lumOff val="0"/>
                <a:alphaOff val="0"/>
              </a:schemeClr>
            </a:lnRef>
            <a:fillRef idx="1">
              <a:scrgbClr r="0" g="0" b="0"/>
            </a:fillRef>
            <a:effectRef idx="2">
              <a:schemeClr val="accent1">
                <a:tint val="50000"/>
                <a:hueOff val="-28305"/>
                <a:satOff val="0"/>
                <a:lumOff val="4274"/>
                <a:alphaOff val="0"/>
              </a:schemeClr>
            </a:effectRef>
            <a:fontRef idx="minor">
              <a:schemeClr val="lt1">
                <a:hueOff val="0"/>
                <a:satOff val="0"/>
                <a:lumOff val="0"/>
                <a:alphaOff val="0"/>
              </a:schemeClr>
            </a:fontRef>
          </p:style>
        </p:sp>
        <p:sp>
          <p:nvSpPr>
            <p:cNvPr id="211" name="Rectangle 210"/>
            <p:cNvSpPr/>
            <p:nvPr/>
          </p:nvSpPr>
          <p:spPr>
            <a:xfrm>
              <a:off x="6945085" y="1345474"/>
              <a:ext cx="1676400" cy="461665"/>
            </a:xfrm>
            <a:prstGeom prst="rect">
              <a:avLst/>
            </a:prstGeom>
          </p:spPr>
          <p:txBody>
            <a:bodyPr wrap="square">
              <a:spAutoFit/>
            </a:bodyPr>
            <a:lstStyle/>
            <a:p>
              <a:pPr algn="ctr"/>
              <a:r>
                <a:rPr lang="en-US" sz="1200" dirty="0" smtClean="0">
                  <a:solidFill>
                    <a:srgbClr val="111111"/>
                  </a:solidFill>
                  <a:latin typeface="Neo Sans Intel" pitchFamily="34" charset="0"/>
                </a:rPr>
                <a:t>Performance</a:t>
              </a:r>
            </a:p>
            <a:p>
              <a:pPr algn="ctr"/>
              <a:r>
                <a:rPr lang="en-US" sz="1200" dirty="0" smtClean="0">
                  <a:solidFill>
                    <a:srgbClr val="111111"/>
                  </a:solidFill>
                  <a:latin typeface="Neo Sans Intel" pitchFamily="34" charset="0"/>
                </a:rPr>
                <a:t>Dashboard</a:t>
              </a:r>
              <a:endParaRPr lang="en-US" sz="1200" dirty="0">
                <a:solidFill>
                  <a:srgbClr val="111111"/>
                </a:solidFill>
                <a:latin typeface="Neo Sans Intel" pitchFamily="34" charset="0"/>
              </a:endParaRPr>
            </a:p>
          </p:txBody>
        </p:sp>
      </p:grpSp>
      <p:cxnSp>
        <p:nvCxnSpPr>
          <p:cNvPr id="224" name="Straight Connector 223"/>
          <p:cNvCxnSpPr/>
          <p:nvPr/>
        </p:nvCxnSpPr>
        <p:spPr bwMode="auto">
          <a:xfrm>
            <a:off x="533400" y="5105400"/>
            <a:ext cx="7696200" cy="0"/>
          </a:xfrm>
          <a:prstGeom prst="line">
            <a:avLst/>
          </a:prstGeom>
          <a:ln>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25" name="Straight Connector 224"/>
          <p:cNvCxnSpPr/>
          <p:nvPr/>
        </p:nvCxnSpPr>
        <p:spPr bwMode="auto">
          <a:xfrm>
            <a:off x="533400" y="3657600"/>
            <a:ext cx="7696200" cy="0"/>
          </a:xfrm>
          <a:prstGeom prst="line">
            <a:avLst/>
          </a:prstGeom>
          <a:ln>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95" name="Curved Right Arrow 94"/>
          <p:cNvSpPr/>
          <p:nvPr/>
        </p:nvSpPr>
        <p:spPr>
          <a:xfrm rot="20098631">
            <a:off x="3365836" y="1837374"/>
            <a:ext cx="1450295" cy="4572000"/>
          </a:xfrm>
          <a:prstGeom prst="curved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1111"/>
              </a:solidFill>
              <a:latin typeface="Neo Sans Intel" pitchFamily="34" charset="0"/>
            </a:endParaRPr>
          </a:p>
        </p:txBody>
      </p:sp>
      <p:pic>
        <p:nvPicPr>
          <p:cNvPr id="80" name="Picture 2"/>
          <p:cNvPicPr>
            <a:picLocks noChangeAspect="1" noChangeArrowheads="1"/>
          </p:cNvPicPr>
          <p:nvPr/>
        </p:nvPicPr>
        <p:blipFill>
          <a:blip r:embed="rId5" cstate="email"/>
          <a:srcRect/>
          <a:stretch>
            <a:fillRect/>
          </a:stretch>
        </p:blipFill>
        <p:spPr bwMode="auto">
          <a:xfrm>
            <a:off x="2286000" y="3495135"/>
            <a:ext cx="1684662" cy="1319124"/>
          </a:xfrm>
          <a:prstGeom prst="rect">
            <a:avLst/>
          </a:prstGeom>
          <a:noFill/>
          <a:ln w="9525">
            <a:noFill/>
            <a:miter lim="800000"/>
            <a:headEnd/>
            <a:tailEnd/>
          </a:ln>
          <a:effectLst/>
        </p:spPr>
      </p:pic>
      <p:sp>
        <p:nvSpPr>
          <p:cNvPr id="98" name="Rectangle 97"/>
          <p:cNvSpPr/>
          <p:nvPr/>
        </p:nvSpPr>
        <p:spPr>
          <a:xfrm>
            <a:off x="2576913" y="4876800"/>
            <a:ext cx="1011815" cy="954107"/>
          </a:xfrm>
          <a:prstGeom prst="rect">
            <a:avLst/>
          </a:prstGeom>
          <a:solidFill>
            <a:schemeClr val="bg1"/>
          </a:solidFill>
        </p:spPr>
        <p:txBody>
          <a:bodyPr wrap="none">
            <a:spAutoFit/>
          </a:bodyPr>
          <a:lstStyle/>
          <a:p>
            <a:pPr algn="ctr"/>
            <a:r>
              <a:rPr lang="en-US" sz="1400" b="1" dirty="0" smtClean="0">
                <a:solidFill>
                  <a:srgbClr val="111111"/>
                </a:solidFill>
                <a:latin typeface="Neo Sans Intel" pitchFamily="34" charset="0"/>
              </a:rPr>
              <a:t>Multimedia</a:t>
            </a:r>
          </a:p>
          <a:p>
            <a:pPr algn="ctr"/>
            <a:r>
              <a:rPr lang="en-US" sz="1400" b="1" dirty="0" smtClean="0">
                <a:solidFill>
                  <a:srgbClr val="111111"/>
                </a:solidFill>
                <a:latin typeface="Neo Sans Intel" pitchFamily="34" charset="0"/>
              </a:rPr>
              <a:t>Content</a:t>
            </a:r>
          </a:p>
          <a:p>
            <a:pPr algn="ctr"/>
            <a:r>
              <a:rPr lang="en-US" sz="1400" b="1" dirty="0" smtClean="0">
                <a:solidFill>
                  <a:srgbClr val="111111"/>
                </a:solidFill>
                <a:latin typeface="Neo Sans Intel" pitchFamily="34" charset="0"/>
              </a:rPr>
              <a:t>&amp;</a:t>
            </a:r>
          </a:p>
          <a:p>
            <a:pPr algn="ctr"/>
            <a:r>
              <a:rPr lang="en-US" sz="1400" b="1" dirty="0" smtClean="0">
                <a:solidFill>
                  <a:srgbClr val="111111"/>
                </a:solidFill>
                <a:latin typeface="Neo Sans Intel" pitchFamily="34" charset="0"/>
              </a:rPr>
              <a:t>Quizzes</a:t>
            </a:r>
            <a:endParaRPr lang="en-US" dirty="0">
              <a:solidFill>
                <a:srgbClr val="111111"/>
              </a:solidFill>
              <a:latin typeface="Neo Sans Intel" pitchFamily="34" charset="0"/>
            </a:endParaRPr>
          </a:p>
        </p:txBody>
      </p:sp>
      <p:grpSp>
        <p:nvGrpSpPr>
          <p:cNvPr id="3" name="Group 51"/>
          <p:cNvGrpSpPr/>
          <p:nvPr/>
        </p:nvGrpSpPr>
        <p:grpSpPr>
          <a:xfrm>
            <a:off x="5961763" y="1711901"/>
            <a:ext cx="1984808" cy="4572000"/>
            <a:chOff x="5961763" y="1711901"/>
            <a:chExt cx="1984808" cy="4572000"/>
          </a:xfrm>
        </p:grpSpPr>
        <p:sp>
          <p:nvSpPr>
            <p:cNvPr id="96" name="Curved Right Arrow 95"/>
            <p:cNvSpPr/>
            <p:nvPr/>
          </p:nvSpPr>
          <p:spPr>
            <a:xfrm rot="9420931">
              <a:off x="5961763" y="1711901"/>
              <a:ext cx="1008646" cy="4572000"/>
            </a:xfrm>
            <a:prstGeom prst="curved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1111"/>
                </a:solidFill>
                <a:latin typeface="Neo Sans Intel" pitchFamily="34" charset="0"/>
              </a:endParaRPr>
            </a:p>
          </p:txBody>
        </p:sp>
        <p:sp>
          <p:nvSpPr>
            <p:cNvPr id="97" name="Rectangle 96"/>
            <p:cNvSpPr/>
            <p:nvPr/>
          </p:nvSpPr>
          <p:spPr>
            <a:xfrm>
              <a:off x="6629400" y="3733800"/>
              <a:ext cx="1317171" cy="838200"/>
            </a:xfrm>
            <a:prstGeom prst="rect">
              <a:avLst/>
            </a:prstGeom>
            <a:blipFill>
              <a:blip r:embed="rId6" cstate="email">
                <a:extLst>
                  <a:ext uri="{28A0092B-C50C-407E-A947-70E740481C1C}">
                    <a14:useLocalDpi xmlns:a14="http://schemas.microsoft.com/office/drawing/2010/main" val="0"/>
                  </a:ext>
                </a:extLst>
              </a:blip>
              <a:srcRect/>
              <a:stretch>
                <a:fillRect l="-19000" r="-19000"/>
              </a:stretch>
            </a:blipFill>
          </p:spPr>
          <p:style>
            <a:lnRef idx="0">
              <a:schemeClr val="lt1">
                <a:hueOff val="0"/>
                <a:satOff val="0"/>
                <a:lumOff val="0"/>
                <a:alphaOff val="0"/>
              </a:schemeClr>
            </a:lnRef>
            <a:fillRef idx="1">
              <a:scrgbClr r="0" g="0" b="0"/>
            </a:fillRef>
            <a:effectRef idx="2">
              <a:schemeClr val="accent1">
                <a:tint val="50000"/>
                <a:hueOff val="-28305"/>
                <a:satOff val="0"/>
                <a:lumOff val="4274"/>
                <a:alphaOff val="0"/>
              </a:schemeClr>
            </a:effectRef>
            <a:fontRef idx="minor">
              <a:schemeClr val="lt1">
                <a:hueOff val="0"/>
                <a:satOff val="0"/>
                <a:lumOff val="0"/>
                <a:alphaOff val="0"/>
              </a:schemeClr>
            </a:fontRef>
          </p:style>
        </p:sp>
        <p:sp>
          <p:nvSpPr>
            <p:cNvPr id="99" name="Rectangle 98"/>
            <p:cNvSpPr/>
            <p:nvPr/>
          </p:nvSpPr>
          <p:spPr>
            <a:xfrm>
              <a:off x="6793703" y="4648200"/>
              <a:ext cx="1125757" cy="738664"/>
            </a:xfrm>
            <a:prstGeom prst="rect">
              <a:avLst/>
            </a:prstGeom>
            <a:solidFill>
              <a:schemeClr val="bg1"/>
            </a:solidFill>
          </p:spPr>
          <p:txBody>
            <a:bodyPr wrap="none">
              <a:spAutoFit/>
            </a:bodyPr>
            <a:lstStyle/>
            <a:p>
              <a:pPr algn="ctr"/>
              <a:r>
                <a:rPr lang="en-US" sz="1400" b="1" dirty="0" smtClean="0">
                  <a:solidFill>
                    <a:srgbClr val="111111"/>
                  </a:solidFill>
                  <a:latin typeface="Neo Sans Intel" pitchFamily="34" charset="0"/>
                </a:rPr>
                <a:t>Quiz Results</a:t>
              </a:r>
            </a:p>
            <a:p>
              <a:pPr algn="ctr"/>
              <a:r>
                <a:rPr lang="en-US" sz="1400" b="1" dirty="0" smtClean="0">
                  <a:solidFill>
                    <a:srgbClr val="111111"/>
                  </a:solidFill>
                  <a:latin typeface="Neo Sans Intel" pitchFamily="34" charset="0"/>
                </a:rPr>
                <a:t>&amp; </a:t>
              </a:r>
            </a:p>
            <a:p>
              <a:pPr algn="ctr"/>
              <a:r>
                <a:rPr lang="en-US" sz="1400" b="1" dirty="0" smtClean="0">
                  <a:solidFill>
                    <a:srgbClr val="111111"/>
                  </a:solidFill>
                  <a:latin typeface="Neo Sans Intel" pitchFamily="34" charset="0"/>
                </a:rPr>
                <a:t>Usage Data</a:t>
              </a:r>
              <a:endParaRPr lang="en-US" dirty="0">
                <a:solidFill>
                  <a:srgbClr val="111111"/>
                </a:solidFill>
                <a:latin typeface="Neo Sans Intel" pitchFamily="34" charset="0"/>
              </a:endParaRPr>
            </a:p>
          </p:txBody>
        </p:sp>
      </p:grpSp>
      <p:grpSp>
        <p:nvGrpSpPr>
          <p:cNvPr id="4" name="Group 71"/>
          <p:cNvGrpSpPr/>
          <p:nvPr/>
        </p:nvGrpSpPr>
        <p:grpSpPr>
          <a:xfrm>
            <a:off x="5943600" y="5334000"/>
            <a:ext cx="3140810" cy="864807"/>
            <a:chOff x="4072986" y="5334000"/>
            <a:chExt cx="3140810" cy="864807"/>
          </a:xfrm>
        </p:grpSpPr>
        <p:pic>
          <p:nvPicPr>
            <p:cNvPr id="49" name="Picture 48" descr="72883965.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072986" y="5334000"/>
              <a:ext cx="914400" cy="560007"/>
            </a:xfrm>
            <a:prstGeom prst="rect">
              <a:avLst/>
            </a:prstGeom>
          </p:spPr>
        </p:pic>
        <p:pic>
          <p:nvPicPr>
            <p:cNvPr id="61" name="Picture 60" descr="72883965.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225386" y="5486400"/>
              <a:ext cx="914400" cy="560007"/>
            </a:xfrm>
            <a:prstGeom prst="rect">
              <a:avLst/>
            </a:prstGeom>
          </p:spPr>
        </p:pic>
        <p:pic>
          <p:nvPicPr>
            <p:cNvPr id="64" name="Picture 63" descr="72883965.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77786" y="5638800"/>
              <a:ext cx="914400" cy="560007"/>
            </a:xfrm>
            <a:prstGeom prst="rect">
              <a:avLst/>
            </a:prstGeom>
          </p:spPr>
        </p:pic>
        <p:sp>
          <p:nvSpPr>
            <p:cNvPr id="85" name="TextBox 84"/>
            <p:cNvSpPr txBox="1"/>
            <p:nvPr/>
          </p:nvSpPr>
          <p:spPr>
            <a:xfrm>
              <a:off x="4504785" y="5692422"/>
              <a:ext cx="2709011" cy="307777"/>
            </a:xfrm>
            <a:prstGeom prst="rect">
              <a:avLst/>
            </a:prstGeom>
            <a:noFill/>
          </p:spPr>
          <p:txBody>
            <a:bodyPr wrap="none" rtlCol="0">
              <a:spAutoFit/>
            </a:bodyPr>
            <a:lstStyle/>
            <a:p>
              <a:r>
                <a:rPr lang="en-US" sz="1400" dirty="0" smtClean="0">
                  <a:solidFill>
                    <a:srgbClr val="111111"/>
                  </a:solidFill>
                  <a:latin typeface="Neo Sans Intel" pitchFamily="34" charset="0"/>
                  <a:cs typeface="Calibri"/>
                </a:rPr>
                <a:t>MHW         </a:t>
              </a:r>
              <a:r>
                <a:rPr lang="en-US" sz="1400" b="1" dirty="0" smtClean="0">
                  <a:solidFill>
                    <a:srgbClr val="111111"/>
                  </a:solidFill>
                  <a:latin typeface="Neo Sans Intel" pitchFamily="34" charset="0"/>
                  <a:cs typeface="Calibri"/>
                </a:rPr>
                <a:t>(Mobile Health Worker)</a:t>
              </a:r>
            </a:p>
          </p:txBody>
        </p:sp>
      </p:grpSp>
      <p:cxnSp>
        <p:nvCxnSpPr>
          <p:cNvPr id="79" name="Straight Arrow Connector 78"/>
          <p:cNvCxnSpPr/>
          <p:nvPr/>
        </p:nvCxnSpPr>
        <p:spPr>
          <a:xfrm rot="10800000">
            <a:off x="5105400" y="4953000"/>
            <a:ext cx="1143000" cy="304800"/>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H="1">
            <a:off x="4724400" y="2819400"/>
            <a:ext cx="794" cy="381695"/>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grpSp>
        <p:nvGrpSpPr>
          <p:cNvPr id="5" name="Group 67"/>
          <p:cNvGrpSpPr/>
          <p:nvPr/>
        </p:nvGrpSpPr>
        <p:grpSpPr>
          <a:xfrm>
            <a:off x="3352800" y="5334000"/>
            <a:ext cx="1260575" cy="772015"/>
            <a:chOff x="3235225" y="3886200"/>
            <a:chExt cx="1260575" cy="772015"/>
          </a:xfrm>
        </p:grpSpPr>
        <p:pic>
          <p:nvPicPr>
            <p:cNvPr id="45" name="Picture 44" descr="72883965.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235225" y="3886200"/>
              <a:ext cx="1260575" cy="772015"/>
            </a:xfrm>
            <a:prstGeom prst="rect">
              <a:avLst/>
            </a:prstGeom>
          </p:spPr>
        </p:pic>
        <p:sp>
          <p:nvSpPr>
            <p:cNvPr id="46" name="TextBox 45"/>
            <p:cNvSpPr txBox="1"/>
            <p:nvPr/>
          </p:nvSpPr>
          <p:spPr>
            <a:xfrm>
              <a:off x="3432399" y="4022721"/>
              <a:ext cx="857927" cy="307777"/>
            </a:xfrm>
            <a:prstGeom prst="rect">
              <a:avLst/>
            </a:prstGeom>
            <a:noFill/>
          </p:spPr>
          <p:txBody>
            <a:bodyPr wrap="none" rtlCol="0">
              <a:spAutoFit/>
            </a:bodyPr>
            <a:lstStyle/>
            <a:p>
              <a:r>
                <a:rPr lang="en-US" sz="1400" dirty="0" smtClean="0">
                  <a:solidFill>
                    <a:srgbClr val="111111"/>
                  </a:solidFill>
                  <a:latin typeface="Neo Sans Intel" pitchFamily="34" charset="0"/>
                  <a:cs typeface="Calibri"/>
                </a:rPr>
                <a:t>LHV/ MO</a:t>
              </a:r>
            </a:p>
          </p:txBody>
        </p:sp>
      </p:grpSp>
      <p:sp>
        <p:nvSpPr>
          <p:cNvPr id="43" name="Can 42"/>
          <p:cNvSpPr/>
          <p:nvPr/>
        </p:nvSpPr>
        <p:spPr bwMode="auto">
          <a:xfrm>
            <a:off x="4648200" y="1366718"/>
            <a:ext cx="760213" cy="538282"/>
          </a:xfrm>
          <a:prstGeom prst="can">
            <a:avLst/>
          </a:prstGeom>
          <a:solidFill>
            <a:srgbClr val="92D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hangingPunct="0">
              <a:lnSpc>
                <a:spcPct val="80000"/>
              </a:lnSpc>
              <a:spcBef>
                <a:spcPct val="50000"/>
              </a:spcBef>
            </a:pPr>
            <a:endParaRPr lang="en-US" sz="2000" smtClean="0">
              <a:solidFill>
                <a:srgbClr val="111111"/>
              </a:solidFill>
              <a:latin typeface="Neo Sans Intel" pitchFamily="34" charset="0"/>
            </a:endParaRPr>
          </a:p>
        </p:txBody>
      </p:sp>
      <p:grpSp>
        <p:nvGrpSpPr>
          <p:cNvPr id="6" name="Group 146"/>
          <p:cNvGrpSpPr/>
          <p:nvPr/>
        </p:nvGrpSpPr>
        <p:grpSpPr>
          <a:xfrm>
            <a:off x="4322380" y="1676400"/>
            <a:ext cx="685800" cy="1219200"/>
            <a:chOff x="1143000" y="1921328"/>
            <a:chExt cx="990600" cy="1796143"/>
          </a:xfrm>
        </p:grpSpPr>
        <p:pic>
          <p:nvPicPr>
            <p:cNvPr id="3077" name="Picture 5" descr="C:\Users\mhtaylor\AppData\Local\Microsoft\Windows\Temporary Internet Files\Content.IE5\7JGLES9D\MC900435242[1].png"/>
            <p:cNvPicPr>
              <a:picLocks noChangeAspect="1" noChangeArrowheads="1"/>
            </p:cNvPicPr>
            <p:nvPr/>
          </p:nvPicPr>
          <p:blipFill>
            <a:blip r:embed="rId9" cstate="email"/>
            <a:srcRect/>
            <a:stretch>
              <a:fillRect/>
            </a:stretch>
          </p:blipFill>
          <p:spPr bwMode="auto">
            <a:xfrm flipH="1">
              <a:off x="1143000" y="1921328"/>
              <a:ext cx="762000" cy="1507671"/>
            </a:xfrm>
            <a:prstGeom prst="rect">
              <a:avLst/>
            </a:prstGeom>
            <a:noFill/>
          </p:spPr>
        </p:pic>
        <p:pic>
          <p:nvPicPr>
            <p:cNvPr id="146" name="Picture 5" descr="C:\Users\mhtaylor\AppData\Local\Microsoft\Windows\Temporary Internet Files\Content.IE5\7JGLES9D\MC900435242[1].png"/>
            <p:cNvPicPr>
              <a:picLocks noChangeAspect="1" noChangeArrowheads="1"/>
            </p:cNvPicPr>
            <p:nvPr/>
          </p:nvPicPr>
          <p:blipFill>
            <a:blip r:embed="rId9" cstate="email"/>
            <a:srcRect/>
            <a:stretch>
              <a:fillRect/>
            </a:stretch>
          </p:blipFill>
          <p:spPr bwMode="auto">
            <a:xfrm flipH="1">
              <a:off x="1371600" y="2209800"/>
              <a:ext cx="762000" cy="1507671"/>
            </a:xfrm>
            <a:prstGeom prst="rect">
              <a:avLst/>
            </a:prstGeom>
            <a:noFill/>
          </p:spPr>
        </p:pic>
      </p:grpSp>
      <p:pic>
        <p:nvPicPr>
          <p:cNvPr id="44" name="Picture 17" descr="http://t0.gstatic.com/images?q=tbn:ANd9GcQ7zEQ1ie-VrEcJfx-RkDQM9MPDfeIFvWGagO4g1i30uYmTtIqC"/>
          <p:cNvPicPr>
            <a:picLocks noChangeAspect="1" noChangeArrowheads="1"/>
          </p:cNvPicPr>
          <p:nvPr/>
        </p:nvPicPr>
        <p:blipFill>
          <a:blip r:embed="rId10" cstate="email"/>
          <a:srcRect/>
          <a:stretch>
            <a:fillRect/>
          </a:stretch>
        </p:blipFill>
        <p:spPr bwMode="auto">
          <a:xfrm>
            <a:off x="4419600" y="4495800"/>
            <a:ext cx="688974" cy="533400"/>
          </a:xfrm>
          <a:prstGeom prst="rect">
            <a:avLst/>
          </a:prstGeom>
          <a:noFill/>
        </p:spPr>
      </p:pic>
      <p:cxnSp>
        <p:nvCxnSpPr>
          <p:cNvPr id="50" name="Straight Arrow Connector 49"/>
          <p:cNvCxnSpPr/>
          <p:nvPr/>
        </p:nvCxnSpPr>
        <p:spPr>
          <a:xfrm rot="10800000" flipH="1">
            <a:off x="4724400" y="4114105"/>
            <a:ext cx="794" cy="381695"/>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pic>
        <p:nvPicPr>
          <p:cNvPr id="57" name="Picture 2" descr="http://images.amazon.com/images/G/01/electronics/detail-page/hp-a67xx-hero_monitor.jpg"/>
          <p:cNvPicPr>
            <a:picLocks noChangeAspect="1" noChangeArrowheads="1"/>
          </p:cNvPicPr>
          <p:nvPr/>
        </p:nvPicPr>
        <p:blipFill>
          <a:blip r:embed="rId11" cstate="email"/>
          <a:srcRect/>
          <a:stretch>
            <a:fillRect/>
          </a:stretch>
        </p:blipFill>
        <p:spPr bwMode="auto">
          <a:xfrm>
            <a:off x="4343400" y="3276600"/>
            <a:ext cx="983272" cy="838200"/>
          </a:xfrm>
          <a:prstGeom prst="rect">
            <a:avLst/>
          </a:prstGeom>
          <a:noFill/>
        </p:spPr>
      </p:pic>
      <p:sp>
        <p:nvSpPr>
          <p:cNvPr id="59" name="Rectangle 58"/>
          <p:cNvSpPr/>
          <p:nvPr/>
        </p:nvSpPr>
        <p:spPr bwMode="auto">
          <a:xfrm>
            <a:off x="7184734" y="457200"/>
            <a:ext cx="184731" cy="338554"/>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eaLnBrk="0" hangingPunct="0">
              <a:lnSpc>
                <a:spcPct val="80000"/>
              </a:lnSpc>
              <a:spcBef>
                <a:spcPct val="50000"/>
              </a:spcBef>
            </a:pPr>
            <a:endParaRPr lang="en-US" sz="2000" smtClean="0">
              <a:solidFill>
                <a:srgbClr val="111111"/>
              </a:solidFill>
              <a:latin typeface="Neo Sans Intel" pitchFamily="34" charset="0"/>
            </a:endParaRPr>
          </a:p>
        </p:txBody>
      </p:sp>
      <p:cxnSp>
        <p:nvCxnSpPr>
          <p:cNvPr id="62" name="Straight Arrow Connector 61"/>
          <p:cNvCxnSpPr/>
          <p:nvPr/>
        </p:nvCxnSpPr>
        <p:spPr>
          <a:xfrm flipV="1">
            <a:off x="3962401" y="4876800"/>
            <a:ext cx="533401" cy="381001"/>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pic>
        <p:nvPicPr>
          <p:cNvPr id="70" name="Picture 7" descr="http://images01.olx.in/ui/6/88/39/1274264314_94347939_3-Reliance-data-card-Instant-Activation-Call-9543477733-Computers-Hardware-1274264314.png"/>
          <p:cNvPicPr>
            <a:picLocks noChangeAspect="1" noChangeArrowheads="1"/>
          </p:cNvPicPr>
          <p:nvPr/>
        </p:nvPicPr>
        <p:blipFill>
          <a:blip r:embed="rId12" cstate="email"/>
          <a:srcRect/>
          <a:stretch>
            <a:fillRect/>
          </a:stretch>
        </p:blipFill>
        <p:spPr bwMode="auto">
          <a:xfrm>
            <a:off x="5178775" y="3333048"/>
            <a:ext cx="187960" cy="445170"/>
          </a:xfrm>
          <a:prstGeom prst="rect">
            <a:avLst/>
          </a:prstGeom>
          <a:noFill/>
        </p:spPr>
      </p:pic>
      <p:pic>
        <p:nvPicPr>
          <p:cNvPr id="5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14600" y="63246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4781" y="-56710"/>
            <a:ext cx="3986141" cy="71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p:cNvSpPr txBox="1"/>
          <p:nvPr/>
        </p:nvSpPr>
        <p:spPr>
          <a:xfrm>
            <a:off x="4229102" y="48215"/>
            <a:ext cx="4982082" cy="646331"/>
          </a:xfrm>
          <a:prstGeom prst="rect">
            <a:avLst/>
          </a:prstGeom>
          <a:noFill/>
        </p:spPr>
        <p:txBody>
          <a:bodyPr wrap="square" rtlCol="0">
            <a:spAutoFit/>
          </a:bodyPr>
          <a:lstStyle/>
          <a:p>
            <a:pPr algn="ctr"/>
            <a:r>
              <a:rPr lang="en-US" b="1" dirty="0" smtClean="0">
                <a:latin typeface="Neo Sans Intel" pitchFamily="34" charset="0"/>
              </a:rPr>
              <a:t>Continuous  Medical Education  - Primary Healthcare </a:t>
            </a:r>
          </a:p>
        </p:txBody>
      </p:sp>
      <p:sp>
        <p:nvSpPr>
          <p:cNvPr id="55" name="TextBox 54"/>
          <p:cNvSpPr txBox="1"/>
          <p:nvPr/>
        </p:nvSpPr>
        <p:spPr>
          <a:xfrm>
            <a:off x="0" y="856331"/>
            <a:ext cx="3735387" cy="830997"/>
          </a:xfrm>
          <a:prstGeom prst="rect">
            <a:avLst/>
          </a:prstGeom>
          <a:noFill/>
        </p:spPr>
        <p:txBody>
          <a:bodyPr wrap="square" rtlCol="0">
            <a:spAutoFit/>
          </a:bodyPr>
          <a:lstStyle/>
          <a:p>
            <a:r>
              <a:rPr lang="en-US" sz="1600" b="1" dirty="0" smtClean="0">
                <a:latin typeface="Neo Sans Intel" pitchFamily="34" charset="0"/>
              </a:rPr>
              <a:t>Usage Model  Example – </a:t>
            </a:r>
          </a:p>
          <a:p>
            <a:r>
              <a:rPr lang="en-US" sz="1600" b="1" dirty="0" smtClean="0">
                <a:latin typeface="Neo Sans Intel" pitchFamily="34" charset="0"/>
              </a:rPr>
              <a:t>Primary &amp; Community Healthcare Workers</a:t>
            </a:r>
            <a:endParaRPr lang="en-US" sz="1600" b="1" dirty="0">
              <a:latin typeface="Neo Sans Intel" pitchFamily="34" charset="0"/>
            </a:endParaRPr>
          </a:p>
        </p:txBody>
      </p:sp>
    </p:spTree>
    <p:extLst>
      <p:ext uri="{BB962C8B-B14F-4D97-AF65-F5344CB8AC3E}">
        <p14:creationId xmlns:p14="http://schemas.microsoft.com/office/powerpoint/2010/main" val="3410246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351881" y="1143000"/>
            <a:ext cx="2667000" cy="1676400"/>
          </a:xfrm>
          <a:prstGeom prst="cloud">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5" name="TextBox 4"/>
          <p:cNvSpPr txBox="1"/>
          <p:nvPr/>
        </p:nvSpPr>
        <p:spPr>
          <a:xfrm>
            <a:off x="3276600" y="5193268"/>
            <a:ext cx="2133600" cy="369332"/>
          </a:xfrm>
          <a:prstGeom prst="rect">
            <a:avLst/>
          </a:prstGeom>
          <a:noFill/>
        </p:spPr>
        <p:txBody>
          <a:bodyPr wrap="square" rtlCol="0">
            <a:spAutoFit/>
          </a:bodyPr>
          <a:lstStyle/>
          <a:p>
            <a:pPr fontAlgn="auto">
              <a:spcBef>
                <a:spcPts val="0"/>
              </a:spcBef>
              <a:spcAft>
                <a:spcPts val="0"/>
              </a:spcAft>
            </a:pPr>
            <a:r>
              <a:rPr lang="en-US" dirty="0" smtClean="0">
                <a:solidFill>
                  <a:srgbClr val="FFFFFF"/>
                </a:solidFill>
                <a:latin typeface="Calibri"/>
                <a:cs typeface="Calibri"/>
              </a:rPr>
              <a:t>OFFLINE</a:t>
            </a:r>
          </a:p>
        </p:txBody>
      </p:sp>
      <p:sp>
        <p:nvSpPr>
          <p:cNvPr id="6" name="Rounded Rectangle 5"/>
          <p:cNvSpPr/>
          <p:nvPr/>
        </p:nvSpPr>
        <p:spPr bwMode="auto">
          <a:xfrm>
            <a:off x="618779" y="1477175"/>
            <a:ext cx="1717000" cy="1259919"/>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lnSpc>
                <a:spcPct val="80000"/>
              </a:lnSpc>
              <a:spcBef>
                <a:spcPct val="50000"/>
              </a:spcBef>
            </a:pPr>
            <a:r>
              <a:rPr lang="en-US" sz="2000" b="1" dirty="0" smtClean="0">
                <a:solidFill>
                  <a:srgbClr val="111111"/>
                </a:solidFill>
                <a:latin typeface="Verdana" pitchFamily="34" charset="0"/>
                <a:cs typeface="+mn-cs"/>
              </a:rPr>
              <a:t>Health</a:t>
            </a:r>
          </a:p>
          <a:p>
            <a:pPr eaLnBrk="0" hangingPunct="0">
              <a:lnSpc>
                <a:spcPct val="80000"/>
              </a:lnSpc>
              <a:spcBef>
                <a:spcPct val="50000"/>
              </a:spcBef>
            </a:pPr>
            <a:r>
              <a:rPr lang="en-US" sz="2000" b="1" dirty="0" smtClean="0">
                <a:solidFill>
                  <a:srgbClr val="111111"/>
                </a:solidFill>
                <a:latin typeface="Verdana" pitchFamily="34" charset="0"/>
              </a:rPr>
              <a:t>Education</a:t>
            </a:r>
          </a:p>
          <a:p>
            <a:pPr eaLnBrk="0" hangingPunct="0">
              <a:lnSpc>
                <a:spcPct val="80000"/>
              </a:lnSpc>
              <a:spcBef>
                <a:spcPct val="50000"/>
              </a:spcBef>
            </a:pPr>
            <a:r>
              <a:rPr lang="en-US" sz="2000" b="1" dirty="0" smtClean="0">
                <a:solidFill>
                  <a:srgbClr val="111111"/>
                </a:solidFill>
                <a:latin typeface="Verdana" pitchFamily="34" charset="0"/>
                <a:cs typeface="+mn-cs"/>
              </a:rPr>
              <a:t>Provider</a:t>
            </a:r>
          </a:p>
        </p:txBody>
      </p:sp>
      <p:sp>
        <p:nvSpPr>
          <p:cNvPr id="7" name="TextBox 6"/>
          <p:cNvSpPr txBox="1"/>
          <p:nvPr/>
        </p:nvSpPr>
        <p:spPr>
          <a:xfrm>
            <a:off x="609600" y="5391090"/>
            <a:ext cx="1130438" cy="400110"/>
          </a:xfrm>
          <a:prstGeom prst="rect">
            <a:avLst/>
          </a:prstGeom>
          <a:noFill/>
        </p:spPr>
        <p:txBody>
          <a:bodyPr wrap="none" rtlCol="0">
            <a:spAutoFit/>
          </a:bodyPr>
          <a:lstStyle/>
          <a:p>
            <a:pPr fontAlgn="auto">
              <a:spcBef>
                <a:spcPts val="0"/>
              </a:spcBef>
              <a:spcAft>
                <a:spcPts val="0"/>
              </a:spcAft>
            </a:pPr>
            <a:r>
              <a:rPr lang="en-US" sz="2000" b="1" dirty="0" smtClean="0">
                <a:solidFill>
                  <a:srgbClr val="111111"/>
                </a:solidFill>
                <a:latin typeface="Verdana"/>
                <a:cs typeface="+mn-cs"/>
              </a:rPr>
              <a:t>Mobile</a:t>
            </a:r>
            <a:endParaRPr lang="en-US" sz="2400" b="1" dirty="0">
              <a:solidFill>
                <a:srgbClr val="111111"/>
              </a:solidFill>
              <a:latin typeface="Verdana"/>
              <a:cs typeface="+mn-cs"/>
            </a:endParaRPr>
          </a:p>
        </p:txBody>
      </p:sp>
      <p:sp>
        <p:nvSpPr>
          <p:cNvPr id="8" name="TextBox 7"/>
          <p:cNvSpPr txBox="1"/>
          <p:nvPr/>
        </p:nvSpPr>
        <p:spPr>
          <a:xfrm>
            <a:off x="576549" y="3886200"/>
            <a:ext cx="2471451" cy="1015663"/>
          </a:xfrm>
          <a:prstGeom prst="rect">
            <a:avLst/>
          </a:prstGeom>
          <a:noFill/>
        </p:spPr>
        <p:txBody>
          <a:bodyPr wrap="square" rtlCol="0">
            <a:spAutoFit/>
          </a:bodyPr>
          <a:lstStyle/>
          <a:p>
            <a:pPr fontAlgn="auto">
              <a:spcBef>
                <a:spcPts val="0"/>
              </a:spcBef>
              <a:spcAft>
                <a:spcPts val="0"/>
              </a:spcAft>
            </a:pPr>
            <a:r>
              <a:rPr lang="en-US" sz="2000" b="1" dirty="0" smtClean="0">
                <a:solidFill>
                  <a:srgbClr val="111111"/>
                </a:solidFill>
                <a:latin typeface="Verdana"/>
                <a:cs typeface="+mn-cs"/>
              </a:rPr>
              <a:t>Health </a:t>
            </a:r>
          </a:p>
          <a:p>
            <a:pPr fontAlgn="auto">
              <a:spcBef>
                <a:spcPts val="0"/>
              </a:spcBef>
              <a:spcAft>
                <a:spcPts val="0"/>
              </a:spcAft>
            </a:pPr>
            <a:r>
              <a:rPr lang="en-US" sz="2000" b="1" dirty="0" smtClean="0">
                <a:solidFill>
                  <a:srgbClr val="111111"/>
                </a:solidFill>
                <a:latin typeface="Verdana"/>
              </a:rPr>
              <a:t>Center or</a:t>
            </a:r>
            <a:endParaRPr lang="en-US" sz="2000" b="1" dirty="0" smtClean="0">
              <a:solidFill>
                <a:srgbClr val="111111"/>
              </a:solidFill>
              <a:latin typeface="Verdana"/>
              <a:cs typeface="+mn-cs"/>
            </a:endParaRPr>
          </a:p>
          <a:p>
            <a:pPr fontAlgn="auto">
              <a:spcBef>
                <a:spcPts val="0"/>
              </a:spcBef>
              <a:spcAft>
                <a:spcPts val="0"/>
              </a:spcAft>
            </a:pPr>
            <a:r>
              <a:rPr lang="en-US" sz="2000" b="1" dirty="0" smtClean="0">
                <a:solidFill>
                  <a:srgbClr val="111111"/>
                </a:solidFill>
                <a:latin typeface="Verdana"/>
              </a:rPr>
              <a:t>Campus</a:t>
            </a:r>
            <a:endParaRPr lang="en-US" sz="2000" b="1" dirty="0" smtClean="0">
              <a:solidFill>
                <a:srgbClr val="111111"/>
              </a:solidFill>
              <a:latin typeface="Verdana"/>
              <a:cs typeface="+mn-cs"/>
            </a:endParaRPr>
          </a:p>
        </p:txBody>
      </p:sp>
      <p:cxnSp>
        <p:nvCxnSpPr>
          <p:cNvPr id="9" name="Straight Arrow Connector 8"/>
          <p:cNvCxnSpPr/>
          <p:nvPr/>
        </p:nvCxnSpPr>
        <p:spPr>
          <a:xfrm>
            <a:off x="6073966" y="1900535"/>
            <a:ext cx="511366" cy="4465"/>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bwMode="auto">
          <a:xfrm>
            <a:off x="533400" y="5105400"/>
            <a:ext cx="7696200" cy="0"/>
          </a:xfrm>
          <a:prstGeom prst="line">
            <a:avLst/>
          </a:prstGeom>
          <a:ln>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bwMode="auto">
          <a:xfrm>
            <a:off x="533400" y="3276600"/>
            <a:ext cx="7696200" cy="0"/>
          </a:xfrm>
          <a:prstGeom prst="line">
            <a:avLst/>
          </a:prstGeom>
          <a:ln>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2" name="Curved Right Arrow 11"/>
          <p:cNvSpPr/>
          <p:nvPr/>
        </p:nvSpPr>
        <p:spPr>
          <a:xfrm rot="20098631">
            <a:off x="3365836" y="1837374"/>
            <a:ext cx="1450295" cy="4572000"/>
          </a:xfrm>
          <a:prstGeom prst="curved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111111"/>
              </a:solidFill>
            </a:endParaRPr>
          </a:p>
        </p:txBody>
      </p:sp>
      <p:pic>
        <p:nvPicPr>
          <p:cNvPr id="13" name="Picture 2"/>
          <p:cNvPicPr>
            <a:picLocks noChangeAspect="1" noChangeArrowheads="1"/>
          </p:cNvPicPr>
          <p:nvPr/>
        </p:nvPicPr>
        <p:blipFill>
          <a:blip r:embed="rId2" cstate="email"/>
          <a:srcRect/>
          <a:stretch>
            <a:fillRect/>
          </a:stretch>
        </p:blipFill>
        <p:spPr bwMode="auto">
          <a:xfrm>
            <a:off x="2286000" y="3100476"/>
            <a:ext cx="1684662" cy="1319124"/>
          </a:xfrm>
          <a:prstGeom prst="rect">
            <a:avLst/>
          </a:prstGeom>
          <a:noFill/>
          <a:ln w="9525">
            <a:noFill/>
            <a:miter lim="800000"/>
            <a:headEnd/>
            <a:tailEnd/>
          </a:ln>
          <a:effectLst/>
        </p:spPr>
      </p:pic>
      <p:sp>
        <p:nvSpPr>
          <p:cNvPr id="14" name="Rectangle 13"/>
          <p:cNvSpPr/>
          <p:nvPr/>
        </p:nvSpPr>
        <p:spPr>
          <a:xfrm>
            <a:off x="2133600" y="4495800"/>
            <a:ext cx="1385316" cy="954107"/>
          </a:xfrm>
          <a:prstGeom prst="rect">
            <a:avLst/>
          </a:prstGeom>
          <a:noFill/>
        </p:spPr>
        <p:txBody>
          <a:bodyPr wrap="none">
            <a:spAutoFit/>
          </a:bodyPr>
          <a:lstStyle/>
          <a:p>
            <a:pPr algn="ctr" fontAlgn="auto">
              <a:spcBef>
                <a:spcPts val="0"/>
              </a:spcBef>
              <a:spcAft>
                <a:spcPts val="0"/>
              </a:spcAft>
            </a:pPr>
            <a:r>
              <a:rPr lang="en-US" sz="1400" b="1" dirty="0" smtClean="0">
                <a:solidFill>
                  <a:srgbClr val="111111"/>
                </a:solidFill>
                <a:latin typeface="Verdana"/>
                <a:cs typeface="+mn-cs"/>
              </a:rPr>
              <a:t>Multimedia</a:t>
            </a:r>
          </a:p>
          <a:p>
            <a:pPr algn="ctr" fontAlgn="auto">
              <a:spcBef>
                <a:spcPts val="0"/>
              </a:spcBef>
              <a:spcAft>
                <a:spcPts val="0"/>
              </a:spcAft>
            </a:pPr>
            <a:r>
              <a:rPr lang="en-US" sz="1400" b="1" dirty="0" smtClean="0">
                <a:solidFill>
                  <a:srgbClr val="111111"/>
                </a:solidFill>
                <a:latin typeface="Verdana"/>
                <a:cs typeface="+mn-cs"/>
              </a:rPr>
              <a:t>Content</a:t>
            </a:r>
          </a:p>
          <a:p>
            <a:pPr algn="ctr" fontAlgn="auto">
              <a:spcBef>
                <a:spcPts val="0"/>
              </a:spcBef>
              <a:spcAft>
                <a:spcPts val="0"/>
              </a:spcAft>
            </a:pPr>
            <a:r>
              <a:rPr lang="en-US" sz="1400" b="1" dirty="0" smtClean="0">
                <a:solidFill>
                  <a:srgbClr val="111111"/>
                </a:solidFill>
                <a:latin typeface="Verdana"/>
                <a:cs typeface="+mn-cs"/>
              </a:rPr>
              <a:t>&amp;</a:t>
            </a:r>
          </a:p>
          <a:p>
            <a:pPr algn="ctr" fontAlgn="auto">
              <a:spcBef>
                <a:spcPts val="0"/>
              </a:spcBef>
              <a:spcAft>
                <a:spcPts val="0"/>
              </a:spcAft>
            </a:pPr>
            <a:r>
              <a:rPr lang="en-US" sz="1400" b="1" dirty="0" smtClean="0">
                <a:solidFill>
                  <a:srgbClr val="111111"/>
                </a:solidFill>
                <a:latin typeface="Verdana"/>
              </a:rPr>
              <a:t>Assessment</a:t>
            </a:r>
            <a:endParaRPr lang="en-US" dirty="0">
              <a:solidFill>
                <a:srgbClr val="111111"/>
              </a:solidFill>
              <a:latin typeface="Verdana"/>
              <a:cs typeface="+mn-cs"/>
            </a:endParaRPr>
          </a:p>
        </p:txBody>
      </p:sp>
      <p:grpSp>
        <p:nvGrpSpPr>
          <p:cNvPr id="15" name="Group 51"/>
          <p:cNvGrpSpPr/>
          <p:nvPr/>
        </p:nvGrpSpPr>
        <p:grpSpPr>
          <a:xfrm>
            <a:off x="5715000" y="1711901"/>
            <a:ext cx="1415772" cy="4572000"/>
            <a:chOff x="5715000" y="1711901"/>
            <a:chExt cx="1415772" cy="4572000"/>
          </a:xfrm>
        </p:grpSpPr>
        <p:sp>
          <p:nvSpPr>
            <p:cNvPr id="16" name="Curved Right Arrow 15"/>
            <p:cNvSpPr/>
            <p:nvPr/>
          </p:nvSpPr>
          <p:spPr>
            <a:xfrm rot="9420931">
              <a:off x="5961763" y="1711901"/>
              <a:ext cx="1008646" cy="4572000"/>
            </a:xfrm>
            <a:prstGeom prst="curved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111111"/>
                </a:solidFill>
              </a:endParaRPr>
            </a:p>
          </p:txBody>
        </p:sp>
        <p:sp>
          <p:nvSpPr>
            <p:cNvPr id="17" name="Rectangle 16"/>
            <p:cNvSpPr/>
            <p:nvPr/>
          </p:nvSpPr>
          <p:spPr>
            <a:xfrm>
              <a:off x="5715000" y="4343400"/>
              <a:ext cx="1415772" cy="738664"/>
            </a:xfrm>
            <a:prstGeom prst="rect">
              <a:avLst/>
            </a:prstGeom>
            <a:solidFill>
              <a:schemeClr val="bg1"/>
            </a:solidFill>
          </p:spPr>
          <p:txBody>
            <a:bodyPr wrap="none">
              <a:spAutoFit/>
            </a:bodyPr>
            <a:lstStyle/>
            <a:p>
              <a:pPr algn="ctr" fontAlgn="auto">
                <a:spcBef>
                  <a:spcPts val="0"/>
                </a:spcBef>
                <a:spcAft>
                  <a:spcPts val="0"/>
                </a:spcAft>
              </a:pPr>
              <a:r>
                <a:rPr lang="en-US" sz="1400" b="1" dirty="0" smtClean="0">
                  <a:solidFill>
                    <a:srgbClr val="111111"/>
                  </a:solidFill>
                  <a:latin typeface="Verdana"/>
                  <a:cs typeface="+mn-cs"/>
                </a:rPr>
                <a:t>Test Results</a:t>
              </a:r>
            </a:p>
            <a:p>
              <a:pPr algn="ctr" fontAlgn="auto">
                <a:spcBef>
                  <a:spcPts val="0"/>
                </a:spcBef>
                <a:spcAft>
                  <a:spcPts val="0"/>
                </a:spcAft>
              </a:pPr>
              <a:r>
                <a:rPr lang="en-US" sz="1400" b="1" dirty="0" smtClean="0">
                  <a:solidFill>
                    <a:srgbClr val="111111"/>
                  </a:solidFill>
                  <a:latin typeface="Verdana"/>
                  <a:cs typeface="+mn-cs"/>
                </a:rPr>
                <a:t>&amp; </a:t>
              </a:r>
            </a:p>
            <a:p>
              <a:pPr algn="ctr" fontAlgn="auto">
                <a:spcBef>
                  <a:spcPts val="0"/>
                </a:spcBef>
                <a:spcAft>
                  <a:spcPts val="0"/>
                </a:spcAft>
              </a:pPr>
              <a:r>
                <a:rPr lang="en-US" sz="1400" b="1" dirty="0" smtClean="0">
                  <a:solidFill>
                    <a:srgbClr val="111111"/>
                  </a:solidFill>
                  <a:latin typeface="Verdana"/>
                  <a:cs typeface="+mn-cs"/>
                </a:rPr>
                <a:t>Usage Data</a:t>
              </a:r>
              <a:endParaRPr lang="en-US" dirty="0">
                <a:solidFill>
                  <a:srgbClr val="111111"/>
                </a:solidFill>
                <a:latin typeface="Verdana"/>
                <a:cs typeface="+mn-cs"/>
              </a:endParaRPr>
            </a:p>
          </p:txBody>
        </p:sp>
      </p:grpSp>
      <p:grpSp>
        <p:nvGrpSpPr>
          <p:cNvPr id="18" name="Group 71"/>
          <p:cNvGrpSpPr/>
          <p:nvPr/>
        </p:nvGrpSpPr>
        <p:grpSpPr>
          <a:xfrm>
            <a:off x="5410200" y="5334000"/>
            <a:ext cx="1503969" cy="1066800"/>
            <a:chOff x="4072986" y="5334000"/>
            <a:chExt cx="1219200" cy="864807"/>
          </a:xfrm>
        </p:grpSpPr>
        <p:pic>
          <p:nvPicPr>
            <p:cNvPr id="19" name="Picture 18" descr="7288396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72986" y="5334000"/>
              <a:ext cx="914400" cy="560007"/>
            </a:xfrm>
            <a:prstGeom prst="rect">
              <a:avLst/>
            </a:prstGeom>
          </p:spPr>
        </p:pic>
        <p:pic>
          <p:nvPicPr>
            <p:cNvPr id="20" name="Picture 19" descr="7288396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25386" y="5486400"/>
              <a:ext cx="914400" cy="560007"/>
            </a:xfrm>
            <a:prstGeom prst="rect">
              <a:avLst/>
            </a:prstGeom>
          </p:spPr>
        </p:pic>
        <p:pic>
          <p:nvPicPr>
            <p:cNvPr id="21" name="Picture 20" descr="7288396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77786" y="5638800"/>
              <a:ext cx="914400" cy="560007"/>
            </a:xfrm>
            <a:prstGeom prst="rect">
              <a:avLst/>
            </a:prstGeom>
          </p:spPr>
        </p:pic>
        <p:sp>
          <p:nvSpPr>
            <p:cNvPr id="22" name="TextBox 21"/>
            <p:cNvSpPr txBox="1"/>
            <p:nvPr/>
          </p:nvSpPr>
          <p:spPr>
            <a:xfrm>
              <a:off x="4517682" y="5643605"/>
              <a:ext cx="624167" cy="374251"/>
            </a:xfrm>
            <a:prstGeom prst="rect">
              <a:avLst/>
            </a:prstGeom>
            <a:noFill/>
          </p:spPr>
          <p:txBody>
            <a:bodyPr wrap="none" rtlCol="0">
              <a:spAutoFit/>
            </a:bodyPr>
            <a:lstStyle/>
            <a:p>
              <a:pPr fontAlgn="auto">
                <a:spcBef>
                  <a:spcPts val="0"/>
                </a:spcBef>
                <a:spcAft>
                  <a:spcPts val="0"/>
                </a:spcAft>
              </a:pPr>
              <a:r>
                <a:rPr lang="en-US" sz="1200" dirty="0" smtClean="0">
                  <a:solidFill>
                    <a:srgbClr val="111111"/>
                  </a:solidFill>
                  <a:latin typeface="Calibri"/>
                  <a:cs typeface="Calibri"/>
                </a:rPr>
                <a:t>Students </a:t>
              </a:r>
            </a:p>
            <a:p>
              <a:pPr fontAlgn="auto">
                <a:spcBef>
                  <a:spcPts val="0"/>
                </a:spcBef>
                <a:spcAft>
                  <a:spcPts val="0"/>
                </a:spcAft>
              </a:pPr>
              <a:r>
                <a:rPr lang="en-US" sz="1200" dirty="0" smtClean="0">
                  <a:solidFill>
                    <a:srgbClr val="111111"/>
                  </a:solidFill>
                  <a:latin typeface="Calibri"/>
                  <a:cs typeface="Calibri"/>
                </a:rPr>
                <a:t>or nurses</a:t>
              </a:r>
            </a:p>
          </p:txBody>
        </p:sp>
      </p:grpSp>
      <p:cxnSp>
        <p:nvCxnSpPr>
          <p:cNvPr id="23" name="Straight Arrow Connector 22"/>
          <p:cNvCxnSpPr/>
          <p:nvPr/>
        </p:nvCxnSpPr>
        <p:spPr>
          <a:xfrm rot="10800000" flipH="1">
            <a:off x="4724400" y="2874485"/>
            <a:ext cx="794" cy="381695"/>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grpSp>
        <p:nvGrpSpPr>
          <p:cNvPr id="24" name="Group 67"/>
          <p:cNvGrpSpPr/>
          <p:nvPr/>
        </p:nvGrpSpPr>
        <p:grpSpPr>
          <a:xfrm>
            <a:off x="3352800" y="5334000"/>
            <a:ext cx="1524000" cy="990600"/>
            <a:chOff x="3235225" y="3886200"/>
            <a:chExt cx="1260575" cy="772015"/>
          </a:xfrm>
        </p:grpSpPr>
        <p:pic>
          <p:nvPicPr>
            <p:cNvPr id="25" name="Picture 24" descr="7288396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5225" y="3886200"/>
              <a:ext cx="1260575" cy="772015"/>
            </a:xfrm>
            <a:prstGeom prst="rect">
              <a:avLst/>
            </a:prstGeom>
          </p:spPr>
        </p:pic>
        <p:sp>
          <p:nvSpPr>
            <p:cNvPr id="26" name="TextBox 25"/>
            <p:cNvSpPr txBox="1"/>
            <p:nvPr/>
          </p:nvSpPr>
          <p:spPr>
            <a:xfrm>
              <a:off x="3421939" y="3908207"/>
              <a:ext cx="831672" cy="503712"/>
            </a:xfrm>
            <a:prstGeom prst="rect">
              <a:avLst/>
            </a:prstGeom>
            <a:noFill/>
          </p:spPr>
          <p:txBody>
            <a:bodyPr wrap="none" rtlCol="0">
              <a:spAutoFit/>
            </a:bodyPr>
            <a:lstStyle/>
            <a:p>
              <a:pPr algn="ctr" fontAlgn="auto">
                <a:spcBef>
                  <a:spcPts val="0"/>
                </a:spcBef>
                <a:spcAft>
                  <a:spcPts val="0"/>
                </a:spcAft>
              </a:pPr>
              <a:r>
                <a:rPr lang="en-US" sz="1200" dirty="0" smtClean="0">
                  <a:solidFill>
                    <a:srgbClr val="111111"/>
                  </a:solidFill>
                  <a:latin typeface="Calibri"/>
                  <a:cs typeface="Calibri"/>
                </a:rPr>
                <a:t>Professors</a:t>
              </a:r>
            </a:p>
            <a:p>
              <a:pPr algn="ctr" fontAlgn="auto">
                <a:spcBef>
                  <a:spcPts val="0"/>
                </a:spcBef>
                <a:spcAft>
                  <a:spcPts val="0"/>
                </a:spcAft>
              </a:pPr>
              <a:r>
                <a:rPr lang="en-US" sz="1200" dirty="0" smtClean="0">
                  <a:solidFill>
                    <a:srgbClr val="111111"/>
                  </a:solidFill>
                  <a:latin typeface="Calibri"/>
                  <a:cs typeface="Calibri"/>
                </a:rPr>
                <a:t>&amp; Health</a:t>
              </a:r>
            </a:p>
            <a:p>
              <a:pPr algn="ctr" fontAlgn="auto">
                <a:spcBef>
                  <a:spcPts val="0"/>
                </a:spcBef>
                <a:spcAft>
                  <a:spcPts val="0"/>
                </a:spcAft>
              </a:pPr>
              <a:r>
                <a:rPr lang="en-US" sz="1200" dirty="0" smtClean="0">
                  <a:solidFill>
                    <a:srgbClr val="111111"/>
                  </a:solidFill>
                  <a:latin typeface="Calibri"/>
                  <a:cs typeface="Calibri"/>
                </a:rPr>
                <a:t>Professionals</a:t>
              </a:r>
            </a:p>
          </p:txBody>
        </p:sp>
      </p:grpSp>
      <p:sp>
        <p:nvSpPr>
          <p:cNvPr id="27" name="Can 26"/>
          <p:cNvSpPr/>
          <p:nvPr/>
        </p:nvSpPr>
        <p:spPr bwMode="auto">
          <a:xfrm>
            <a:off x="4648200" y="1371600"/>
            <a:ext cx="645701" cy="538282"/>
          </a:xfrm>
          <a:prstGeom prst="can">
            <a:avLst/>
          </a:prstGeom>
          <a:solidFill>
            <a:srgbClr val="92D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hangingPunct="0">
              <a:lnSpc>
                <a:spcPct val="80000"/>
              </a:lnSpc>
              <a:spcBef>
                <a:spcPct val="50000"/>
              </a:spcBef>
            </a:pPr>
            <a:endParaRPr lang="en-US" sz="2000" smtClean="0">
              <a:solidFill>
                <a:srgbClr val="111111"/>
              </a:solidFill>
              <a:latin typeface="Verdana" pitchFamily="34" charset="0"/>
              <a:cs typeface="+mn-cs"/>
            </a:endParaRPr>
          </a:p>
        </p:txBody>
      </p:sp>
      <p:grpSp>
        <p:nvGrpSpPr>
          <p:cNvPr id="28" name="Group 146"/>
          <p:cNvGrpSpPr/>
          <p:nvPr/>
        </p:nvGrpSpPr>
        <p:grpSpPr>
          <a:xfrm>
            <a:off x="4322380" y="1676400"/>
            <a:ext cx="685800" cy="1219200"/>
            <a:chOff x="1143000" y="1921328"/>
            <a:chExt cx="990600" cy="1796143"/>
          </a:xfrm>
        </p:grpSpPr>
        <p:pic>
          <p:nvPicPr>
            <p:cNvPr id="29" name="Picture 5" descr="C:\Users\mhtaylor\AppData\Local\Microsoft\Windows\Temporary Internet Files\Content.IE5\7JGLES9D\MC900435242[1].png"/>
            <p:cNvPicPr>
              <a:picLocks noChangeAspect="1" noChangeArrowheads="1"/>
            </p:cNvPicPr>
            <p:nvPr/>
          </p:nvPicPr>
          <p:blipFill>
            <a:blip r:embed="rId5" cstate="email"/>
            <a:srcRect/>
            <a:stretch>
              <a:fillRect/>
            </a:stretch>
          </p:blipFill>
          <p:spPr bwMode="auto">
            <a:xfrm flipH="1">
              <a:off x="1143000" y="1921328"/>
              <a:ext cx="762000" cy="1507671"/>
            </a:xfrm>
            <a:prstGeom prst="rect">
              <a:avLst/>
            </a:prstGeom>
            <a:noFill/>
          </p:spPr>
        </p:pic>
        <p:pic>
          <p:nvPicPr>
            <p:cNvPr id="30" name="Picture 5" descr="C:\Users\mhtaylor\AppData\Local\Microsoft\Windows\Temporary Internet Files\Content.IE5\7JGLES9D\MC900435242[1].png"/>
            <p:cNvPicPr>
              <a:picLocks noChangeAspect="1" noChangeArrowheads="1"/>
            </p:cNvPicPr>
            <p:nvPr/>
          </p:nvPicPr>
          <p:blipFill>
            <a:blip r:embed="rId5" cstate="email"/>
            <a:srcRect/>
            <a:stretch>
              <a:fillRect/>
            </a:stretch>
          </p:blipFill>
          <p:spPr bwMode="auto">
            <a:xfrm flipH="1">
              <a:off x="1371600" y="2209800"/>
              <a:ext cx="762000" cy="1507671"/>
            </a:xfrm>
            <a:prstGeom prst="rect">
              <a:avLst/>
            </a:prstGeom>
            <a:noFill/>
          </p:spPr>
        </p:pic>
      </p:grpSp>
      <p:pic>
        <p:nvPicPr>
          <p:cNvPr id="31" name="Picture 2" descr="http://images.amazon.com/images/G/01/electronics/detail-page/hp-a67xx-hero_monitor.jpg"/>
          <p:cNvPicPr>
            <a:picLocks noChangeAspect="1" noChangeArrowheads="1"/>
          </p:cNvPicPr>
          <p:nvPr/>
        </p:nvPicPr>
        <p:blipFill>
          <a:blip r:embed="rId6" cstate="email"/>
          <a:srcRect/>
          <a:stretch>
            <a:fillRect/>
          </a:stretch>
        </p:blipFill>
        <p:spPr bwMode="auto">
          <a:xfrm>
            <a:off x="4343400" y="3276600"/>
            <a:ext cx="983272" cy="838200"/>
          </a:xfrm>
          <a:prstGeom prst="rect">
            <a:avLst/>
          </a:prstGeom>
          <a:noFill/>
        </p:spPr>
      </p:pic>
      <p:cxnSp>
        <p:nvCxnSpPr>
          <p:cNvPr id="32" name="Straight Arrow Connector 31"/>
          <p:cNvCxnSpPr/>
          <p:nvPr/>
        </p:nvCxnSpPr>
        <p:spPr>
          <a:xfrm rot="5400000" flipH="1" flipV="1">
            <a:off x="3963319" y="4516916"/>
            <a:ext cx="914402" cy="457201"/>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pic>
        <p:nvPicPr>
          <p:cNvPr id="33" name="Picture 7" descr="http://images01.olx.in/ui/6/88/39/1274264314_94347939_3-Reliance-data-card-Instant-Activation-Call-9543477733-Computers-Hardware-1274264314.png"/>
          <p:cNvPicPr>
            <a:picLocks noChangeAspect="1" noChangeArrowheads="1"/>
          </p:cNvPicPr>
          <p:nvPr/>
        </p:nvPicPr>
        <p:blipFill>
          <a:blip r:embed="rId7" cstate="email"/>
          <a:srcRect/>
          <a:stretch>
            <a:fillRect/>
          </a:stretch>
        </p:blipFill>
        <p:spPr bwMode="auto">
          <a:xfrm>
            <a:off x="5178775" y="3333048"/>
            <a:ext cx="187960" cy="445170"/>
          </a:xfrm>
          <a:prstGeom prst="rect">
            <a:avLst/>
          </a:prstGeom>
          <a:noFill/>
        </p:spPr>
      </p:pic>
      <p:sp>
        <p:nvSpPr>
          <p:cNvPr id="34" name="Rectangle 33"/>
          <p:cNvSpPr/>
          <p:nvPr/>
        </p:nvSpPr>
        <p:spPr>
          <a:xfrm>
            <a:off x="5410200" y="3362980"/>
            <a:ext cx="917239" cy="461665"/>
          </a:xfrm>
          <a:prstGeom prst="rect">
            <a:avLst/>
          </a:prstGeom>
        </p:spPr>
        <p:txBody>
          <a:bodyPr wrap="none">
            <a:spAutoFit/>
          </a:bodyPr>
          <a:lstStyle/>
          <a:p>
            <a:r>
              <a:rPr lang="en-US" sz="1200" b="1" dirty="0" smtClean="0">
                <a:solidFill>
                  <a:srgbClr val="111111"/>
                </a:solidFill>
                <a:latin typeface="Verdana"/>
              </a:rPr>
              <a:t>Optional</a:t>
            </a:r>
          </a:p>
          <a:p>
            <a:r>
              <a:rPr lang="en-US" sz="1200" b="1" dirty="0" smtClean="0">
                <a:solidFill>
                  <a:srgbClr val="111111"/>
                </a:solidFill>
                <a:latin typeface="Verdana"/>
              </a:rPr>
              <a:t>Cache</a:t>
            </a:r>
            <a:endParaRPr lang="en-US" sz="1200" dirty="0"/>
          </a:p>
        </p:txBody>
      </p:sp>
      <p:cxnSp>
        <p:nvCxnSpPr>
          <p:cNvPr id="35" name="Straight Arrow Connector 34"/>
          <p:cNvCxnSpPr/>
          <p:nvPr/>
        </p:nvCxnSpPr>
        <p:spPr>
          <a:xfrm rot="16200000" flipV="1">
            <a:off x="4800598" y="4517835"/>
            <a:ext cx="914402" cy="457201"/>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pic>
        <p:nvPicPr>
          <p:cNvPr id="37" name="Picture 36" descr="72883965.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60181" y="1523211"/>
            <a:ext cx="1326159" cy="910724"/>
          </a:xfrm>
          <a:prstGeom prst="rect">
            <a:avLst/>
          </a:prstGeom>
        </p:spPr>
      </p:pic>
      <p:sp>
        <p:nvSpPr>
          <p:cNvPr id="38" name="TextBox 37"/>
          <p:cNvSpPr txBox="1"/>
          <p:nvPr/>
        </p:nvSpPr>
        <p:spPr>
          <a:xfrm>
            <a:off x="6172200" y="2510135"/>
            <a:ext cx="1904999" cy="461665"/>
          </a:xfrm>
          <a:prstGeom prst="rect">
            <a:avLst/>
          </a:prstGeom>
          <a:noFill/>
        </p:spPr>
        <p:txBody>
          <a:bodyPr wrap="square" rtlCol="0">
            <a:spAutoFit/>
          </a:bodyPr>
          <a:lstStyle/>
          <a:p>
            <a:pPr algn="ctr" fontAlgn="auto">
              <a:spcBef>
                <a:spcPts val="0"/>
              </a:spcBef>
              <a:spcAft>
                <a:spcPts val="0"/>
              </a:spcAft>
            </a:pPr>
            <a:r>
              <a:rPr lang="en-US" sz="1200" dirty="0" smtClean="0">
                <a:solidFill>
                  <a:srgbClr val="111111"/>
                </a:solidFill>
                <a:latin typeface="Verdana"/>
                <a:cs typeface="+mn-cs"/>
              </a:rPr>
              <a:t>Administrators</a:t>
            </a:r>
          </a:p>
          <a:p>
            <a:pPr algn="ctr" fontAlgn="auto">
              <a:spcBef>
                <a:spcPts val="0"/>
              </a:spcBef>
              <a:spcAft>
                <a:spcPts val="0"/>
              </a:spcAft>
            </a:pPr>
            <a:r>
              <a:rPr lang="en-US" sz="1200" dirty="0" smtClean="0">
                <a:solidFill>
                  <a:srgbClr val="111111"/>
                </a:solidFill>
                <a:latin typeface="Verdana"/>
              </a:rPr>
              <a:t>&amp; Officials</a:t>
            </a:r>
            <a:endParaRPr lang="en-US" sz="1200" dirty="0" smtClean="0">
              <a:solidFill>
                <a:srgbClr val="111111"/>
              </a:solidFill>
              <a:latin typeface="Verdana"/>
              <a:cs typeface="+mn-cs"/>
            </a:endParaRPr>
          </a:p>
        </p:txBody>
      </p:sp>
      <p:sp>
        <p:nvSpPr>
          <p:cNvPr id="39" name="Rectangle 38"/>
          <p:cNvSpPr/>
          <p:nvPr/>
        </p:nvSpPr>
        <p:spPr>
          <a:xfrm>
            <a:off x="6705601" y="1595736"/>
            <a:ext cx="838200" cy="533400"/>
          </a:xfrm>
          <a:prstGeom prst="rect">
            <a:avLst/>
          </a:prstGeom>
          <a:blipFill>
            <a:blip r:embed="rId9" cstate="email">
              <a:extLst>
                <a:ext uri="{28A0092B-C50C-407E-A947-70E740481C1C}">
                  <a14:useLocalDpi xmlns:a14="http://schemas.microsoft.com/office/drawing/2010/main" val="0"/>
                </a:ext>
              </a:extLst>
            </a:blip>
            <a:srcRect/>
            <a:stretch>
              <a:fillRect l="-19000" r="-19000"/>
            </a:stretch>
          </a:blipFill>
        </p:spPr>
        <p:style>
          <a:lnRef idx="0">
            <a:schemeClr val="lt1">
              <a:hueOff val="0"/>
              <a:satOff val="0"/>
              <a:lumOff val="0"/>
              <a:alphaOff val="0"/>
            </a:schemeClr>
          </a:lnRef>
          <a:fillRef idx="1">
            <a:scrgbClr r="0" g="0" b="0"/>
          </a:fillRef>
          <a:effectRef idx="2">
            <a:schemeClr val="accent1">
              <a:tint val="50000"/>
              <a:hueOff val="-28305"/>
              <a:satOff val="0"/>
              <a:lumOff val="4274"/>
              <a:alphaOff val="0"/>
            </a:schemeClr>
          </a:effectRef>
          <a:fontRef idx="minor">
            <a:schemeClr val="lt1">
              <a:hueOff val="0"/>
              <a:satOff val="0"/>
              <a:lumOff val="0"/>
              <a:alphaOff val="0"/>
            </a:schemeClr>
          </a:fontRef>
        </p:style>
      </p:sp>
      <p:sp>
        <p:nvSpPr>
          <p:cNvPr id="40" name="Rectangle 39"/>
          <p:cNvSpPr/>
          <p:nvPr/>
        </p:nvSpPr>
        <p:spPr>
          <a:xfrm>
            <a:off x="6259285" y="1036209"/>
            <a:ext cx="1676400" cy="461665"/>
          </a:xfrm>
          <a:prstGeom prst="rect">
            <a:avLst/>
          </a:prstGeom>
        </p:spPr>
        <p:txBody>
          <a:bodyPr wrap="square">
            <a:spAutoFit/>
          </a:bodyPr>
          <a:lstStyle/>
          <a:p>
            <a:pPr algn="ctr" fontAlgn="auto">
              <a:spcBef>
                <a:spcPts val="0"/>
              </a:spcBef>
              <a:spcAft>
                <a:spcPts val="0"/>
              </a:spcAft>
            </a:pPr>
            <a:r>
              <a:rPr lang="en-US" sz="1200" dirty="0" smtClean="0">
                <a:solidFill>
                  <a:srgbClr val="111111"/>
                </a:solidFill>
                <a:latin typeface="Verdana"/>
                <a:cs typeface="+mn-cs"/>
              </a:rPr>
              <a:t>Performance</a:t>
            </a:r>
          </a:p>
          <a:p>
            <a:pPr algn="ctr" fontAlgn="auto">
              <a:spcBef>
                <a:spcPts val="0"/>
              </a:spcBef>
              <a:spcAft>
                <a:spcPts val="0"/>
              </a:spcAft>
            </a:pPr>
            <a:r>
              <a:rPr lang="en-US" sz="1200" dirty="0" smtClean="0">
                <a:solidFill>
                  <a:srgbClr val="111111"/>
                </a:solidFill>
                <a:latin typeface="Verdana"/>
                <a:cs typeface="+mn-cs"/>
              </a:rPr>
              <a:t>Dashboard</a:t>
            </a:r>
            <a:endParaRPr lang="en-US" sz="1200" dirty="0">
              <a:solidFill>
                <a:srgbClr val="111111"/>
              </a:solidFill>
              <a:latin typeface="Verdana"/>
              <a:cs typeface="+mn-cs"/>
            </a:endParaRPr>
          </a:p>
        </p:txBody>
      </p:sp>
      <p:pic>
        <p:nvPicPr>
          <p:cNvPr id="41" name="Picture 3"/>
          <p:cNvPicPr>
            <a:picLocks noChangeAspect="1" noChangeArrowheads="1"/>
          </p:cNvPicPr>
          <p:nvPr/>
        </p:nvPicPr>
        <p:blipFill>
          <a:blip r:embed="rId10" cstate="email"/>
          <a:srcRect/>
          <a:stretch>
            <a:fillRect/>
          </a:stretch>
        </p:blipFill>
        <p:spPr bwMode="auto">
          <a:xfrm>
            <a:off x="6700839" y="1572812"/>
            <a:ext cx="838199" cy="577729"/>
          </a:xfrm>
          <a:prstGeom prst="rect">
            <a:avLst/>
          </a:prstGeom>
          <a:noFill/>
          <a:ln w="9525">
            <a:noFill/>
            <a:miter lim="800000"/>
            <a:headEnd/>
            <a:tailEnd/>
          </a:ln>
        </p:spPr>
      </p:pic>
      <p:pic>
        <p:nvPicPr>
          <p:cNvPr id="42" name="Picture 2"/>
          <p:cNvPicPr>
            <a:picLocks noChangeAspect="1" noChangeArrowheads="1"/>
          </p:cNvPicPr>
          <p:nvPr/>
        </p:nvPicPr>
        <p:blipFill>
          <a:blip r:embed="rId11" cstate="print"/>
          <a:srcRect l="21000" t="21333" r="49000" b="54667"/>
          <a:stretch>
            <a:fillRect/>
          </a:stretch>
        </p:blipFill>
        <p:spPr bwMode="auto">
          <a:xfrm>
            <a:off x="6324600" y="3657600"/>
            <a:ext cx="1524000" cy="685800"/>
          </a:xfrm>
          <a:prstGeom prst="rect">
            <a:avLst/>
          </a:prstGeom>
          <a:noFill/>
          <a:ln w="9525">
            <a:noFill/>
            <a:miter lim="800000"/>
            <a:headEnd/>
            <a:tailEnd/>
          </a:ln>
        </p:spPr>
      </p:pic>
      <p:pic>
        <p:nvPicPr>
          <p:cNvPr id="43" name="Picture 4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4781" y="-56710"/>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14600" y="63246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4229102" y="48215"/>
            <a:ext cx="4982082" cy="646331"/>
          </a:xfrm>
          <a:prstGeom prst="rect">
            <a:avLst/>
          </a:prstGeom>
          <a:noFill/>
        </p:spPr>
        <p:txBody>
          <a:bodyPr wrap="square" rtlCol="0">
            <a:spAutoFit/>
          </a:bodyPr>
          <a:lstStyle/>
          <a:p>
            <a:pPr algn="ctr"/>
            <a:r>
              <a:rPr lang="en-US" b="1" dirty="0" smtClean="0">
                <a:latin typeface="Neo Sans Intel" pitchFamily="34" charset="0"/>
              </a:rPr>
              <a:t>Helping to Improve Capacity Building &amp;  Standards in Healthcare Education &amp; Trainings</a:t>
            </a:r>
            <a:endParaRPr lang="en-US" dirty="0">
              <a:latin typeface="Neo Sans Intel" pitchFamily="34" charset="0"/>
            </a:endParaRPr>
          </a:p>
        </p:txBody>
      </p:sp>
      <p:sp>
        <p:nvSpPr>
          <p:cNvPr id="46" name="TextBox 45"/>
          <p:cNvSpPr txBox="1"/>
          <p:nvPr/>
        </p:nvSpPr>
        <p:spPr>
          <a:xfrm>
            <a:off x="144781" y="795754"/>
            <a:ext cx="6769388" cy="369332"/>
          </a:xfrm>
          <a:prstGeom prst="rect">
            <a:avLst/>
          </a:prstGeom>
          <a:noFill/>
        </p:spPr>
        <p:txBody>
          <a:bodyPr wrap="square" rtlCol="0">
            <a:spAutoFit/>
          </a:bodyPr>
          <a:lstStyle/>
          <a:p>
            <a:r>
              <a:rPr lang="en-US" b="1" dirty="0" smtClean="0">
                <a:latin typeface="Neo Sans Intel" pitchFamily="34" charset="0"/>
              </a:rPr>
              <a:t>Usage Model Example – Student Doctors &amp; Nurses </a:t>
            </a:r>
            <a:endParaRPr lang="en-US" b="1" dirty="0">
              <a:latin typeface="Neo Sans Intel" pitchFamily="34" charset="0"/>
            </a:endParaRPr>
          </a:p>
        </p:txBody>
      </p:sp>
    </p:spTree>
    <p:extLst>
      <p:ext uri="{BB962C8B-B14F-4D97-AF65-F5344CB8AC3E}">
        <p14:creationId xmlns:p14="http://schemas.microsoft.com/office/powerpoint/2010/main" val="25016633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email"/>
          <a:srcRect/>
          <a:stretch>
            <a:fillRect/>
          </a:stretch>
        </p:blipFill>
        <p:spPr bwMode="auto">
          <a:xfrm>
            <a:off x="1898904" y="1600200"/>
            <a:ext cx="5715000" cy="4163786"/>
          </a:xfrm>
          <a:prstGeom prst="rect">
            <a:avLst/>
          </a:prstGeom>
          <a:ln>
            <a:noFill/>
          </a:ln>
          <a:effectLst>
            <a:outerShdw blurRad="292100" dist="139700" dir="2700000" algn="tl" rotWithShape="0">
              <a:srgbClr val="333333">
                <a:alpha val="65000"/>
              </a:srgbClr>
            </a:outerShdw>
          </a:effectLst>
        </p:spPr>
      </p:pic>
      <p:sp>
        <p:nvSpPr>
          <p:cNvPr id="3" name="Title 8"/>
          <p:cNvSpPr txBox="1">
            <a:spLocks/>
          </p:cNvSpPr>
          <p:nvPr/>
        </p:nvSpPr>
        <p:spPr>
          <a:xfrm>
            <a:off x="368808" y="911570"/>
            <a:ext cx="8775192" cy="86541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Neo Sans Intel" pitchFamily="34" charset="0"/>
                <a:ea typeface="+mj-ea"/>
                <a:cs typeface="+mj-cs"/>
              </a:rPr>
              <a:t>Web-based Dashboard Report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smtClean="0">
                <a:latin typeface="Neo Sans Intel" pitchFamily="34" charset="0"/>
                <a:ea typeface="+mj-ea"/>
                <a:cs typeface="+mj-cs"/>
              </a:rPr>
              <a:t>Administration, Monitoring and Tracking Assessment</a:t>
            </a:r>
            <a:endParaRPr kumimoji="0" lang="en-US" sz="2000" b="1" i="0" u="none" strike="noStrike" kern="1200" cap="none" spc="0" normalizeH="0" baseline="0" noProof="0" dirty="0" smtClean="0">
              <a:ln>
                <a:noFill/>
              </a:ln>
              <a:solidFill>
                <a:schemeClr val="tx1"/>
              </a:solidFill>
              <a:effectLst/>
              <a:uLnTx/>
              <a:uFillTx/>
              <a:latin typeface="Neo Sans Intel" pitchFamily="34" charset="0"/>
              <a:ea typeface="+mj-ea"/>
              <a:cs typeface="+mj-cs"/>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529" y="58674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200"/>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429000" y="2819400"/>
            <a:ext cx="2647948" cy="1295400"/>
          </a:xfrm>
          <a:custGeom>
            <a:avLst/>
            <a:gdLst>
              <a:gd name="connsiteX0" fmla="*/ 0 w 2188673"/>
              <a:gd name="connsiteY0" fmla="*/ 955751 h 1911502"/>
              <a:gd name="connsiteX1" fmla="*/ 1094337 w 2188673"/>
              <a:gd name="connsiteY1" fmla="*/ 0 h 1911502"/>
              <a:gd name="connsiteX2" fmla="*/ 2188674 w 2188673"/>
              <a:gd name="connsiteY2" fmla="*/ 955751 h 1911502"/>
              <a:gd name="connsiteX3" fmla="*/ 1094337 w 2188673"/>
              <a:gd name="connsiteY3" fmla="*/ 1911502 h 1911502"/>
              <a:gd name="connsiteX4" fmla="*/ 0 w 2188673"/>
              <a:gd name="connsiteY4" fmla="*/ 955751 h 191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673" h="1911502">
                <a:moveTo>
                  <a:pt x="0" y="955751"/>
                </a:moveTo>
                <a:cubicBezTo>
                  <a:pt x="0" y="427904"/>
                  <a:pt x="489951" y="0"/>
                  <a:pt x="1094337" y="0"/>
                </a:cubicBezTo>
                <a:cubicBezTo>
                  <a:pt x="1698723" y="0"/>
                  <a:pt x="2188674" y="427904"/>
                  <a:pt x="2188674" y="955751"/>
                </a:cubicBezTo>
                <a:cubicBezTo>
                  <a:pt x="2188674" y="1483598"/>
                  <a:pt x="1698723" y="1911502"/>
                  <a:pt x="1094337" y="1911502"/>
                </a:cubicBezTo>
                <a:cubicBezTo>
                  <a:pt x="489951" y="1911502"/>
                  <a:pt x="0" y="1483598"/>
                  <a:pt x="0" y="955751"/>
                </a:cubicBezTo>
                <a:close/>
              </a:path>
            </a:pathLst>
          </a:custGeom>
          <a:solidFill>
            <a:schemeClr val="tx2">
              <a:lumMod val="40000"/>
              <a:lumOff val="60000"/>
            </a:schemeClr>
          </a:solidFill>
          <a:ln/>
        </p:spPr>
        <p:style>
          <a:lnRef idx="0">
            <a:schemeClr val="accent2"/>
          </a:lnRef>
          <a:fillRef idx="3">
            <a:schemeClr val="accent2"/>
          </a:fillRef>
          <a:effectRef idx="3">
            <a:schemeClr val="accent2"/>
          </a:effectRef>
          <a:fontRef idx="minor">
            <a:schemeClr val="lt1"/>
          </a:fontRef>
        </p:style>
        <p:txBody>
          <a:bodyPr spcFirstLastPara="0" vert="horz" wrap="square" lIns="335129" tIns="294538" rIns="335129" bIns="294538" numCol="1" spcCol="1270" anchor="ctr" anchorCtr="0">
            <a:noAutofit/>
          </a:bodyPr>
          <a:lstStyle/>
          <a:p>
            <a:pPr lvl="0" algn="ctr" defTabSz="1022350">
              <a:lnSpc>
                <a:spcPct val="90000"/>
              </a:lnSpc>
              <a:spcBef>
                <a:spcPct val="0"/>
              </a:spcBef>
              <a:spcAft>
                <a:spcPct val="35000"/>
              </a:spcAft>
            </a:pPr>
            <a:r>
              <a:rPr lang="en-US" sz="1600" kern="1200" dirty="0" smtClean="0">
                <a:solidFill>
                  <a:schemeClr val="tx1"/>
                </a:solidFill>
                <a:latin typeface="Neo Sans Intel" pitchFamily="34" charset="0"/>
              </a:rPr>
              <a:t>Intel </a:t>
            </a:r>
            <a:r>
              <a:rPr lang="en-US" sz="1600" dirty="0" smtClean="0">
                <a:solidFill>
                  <a:schemeClr val="tx1"/>
                </a:solidFill>
                <a:latin typeface="Neo Sans Intel" pitchFamily="34" charset="0"/>
              </a:rPr>
              <a:t>s</a:t>
            </a:r>
            <a:r>
              <a:rPr lang="en-US" sz="1600" kern="1200" dirty="0" smtClean="0">
                <a:solidFill>
                  <a:schemeClr val="tx1"/>
                </a:solidFill>
                <a:latin typeface="Neo Sans Intel" pitchFamily="34" charset="0"/>
              </a:rPr>
              <a:t>koool™ Healthcare Education Platform</a:t>
            </a:r>
            <a:endParaRPr lang="en-US" sz="1600" kern="1200" dirty="0">
              <a:solidFill>
                <a:schemeClr val="tx1"/>
              </a:solidFill>
              <a:latin typeface="Neo Sans Intel" pitchFamily="34" charset="0"/>
            </a:endParaRPr>
          </a:p>
        </p:txBody>
      </p:sp>
      <p:sp>
        <p:nvSpPr>
          <p:cNvPr id="18435" name="Slide Number Placeholder 4"/>
          <p:cNvSpPr>
            <a:spLocks noGrp="1"/>
          </p:cNvSpPr>
          <p:nvPr>
            <p:ph type="sldNum" sz="quarter" idx="4294967295"/>
          </p:nvPr>
        </p:nvSpPr>
        <p:spPr bwMode="auto">
          <a:xfrm>
            <a:off x="0" y="6553200"/>
            <a:ext cx="457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DF1185-BC8D-4386-A573-C9A8C753A8A9}" type="slidenum">
              <a:rPr lang="en-US" sz="1600" smtClean="0">
                <a:solidFill>
                  <a:srgbClr val="898989"/>
                </a:solidFill>
                <a:latin typeface="Neo Sans Intel" pitchFamily="34" charset="0"/>
              </a:rPr>
              <a:pPr eaLnBrk="1" hangingPunct="1"/>
              <a:t>18</a:t>
            </a:fld>
            <a:endParaRPr lang="en-US" sz="1600" smtClean="0">
              <a:solidFill>
                <a:srgbClr val="898989"/>
              </a:solidFill>
              <a:latin typeface="Neo Sans Intel" pitchFamily="34" charset="0"/>
            </a:endParaRPr>
          </a:p>
        </p:txBody>
      </p:sp>
      <p:sp>
        <p:nvSpPr>
          <p:cNvPr id="5" name="Freeform 4"/>
          <p:cNvSpPr/>
          <p:nvPr/>
        </p:nvSpPr>
        <p:spPr>
          <a:xfrm>
            <a:off x="1084385" y="1243585"/>
            <a:ext cx="2257425" cy="1575816"/>
          </a:xfrm>
          <a:custGeom>
            <a:avLst/>
            <a:gdLst>
              <a:gd name="connsiteX0" fmla="*/ 0 w 1990072"/>
              <a:gd name="connsiteY0" fmla="*/ 99368 h 993683"/>
              <a:gd name="connsiteX1" fmla="*/ 99368 w 1990072"/>
              <a:gd name="connsiteY1" fmla="*/ 0 h 993683"/>
              <a:gd name="connsiteX2" fmla="*/ 1890704 w 1990072"/>
              <a:gd name="connsiteY2" fmla="*/ 0 h 993683"/>
              <a:gd name="connsiteX3" fmla="*/ 1990072 w 1990072"/>
              <a:gd name="connsiteY3" fmla="*/ 99368 h 993683"/>
              <a:gd name="connsiteX4" fmla="*/ 1990072 w 1990072"/>
              <a:gd name="connsiteY4" fmla="*/ 894315 h 993683"/>
              <a:gd name="connsiteX5" fmla="*/ 1890704 w 1990072"/>
              <a:gd name="connsiteY5" fmla="*/ 993683 h 993683"/>
              <a:gd name="connsiteX6" fmla="*/ 99368 w 1990072"/>
              <a:gd name="connsiteY6" fmla="*/ 993683 h 993683"/>
              <a:gd name="connsiteX7" fmla="*/ 0 w 1990072"/>
              <a:gd name="connsiteY7" fmla="*/ 894315 h 993683"/>
              <a:gd name="connsiteX8" fmla="*/ 0 w 1990072"/>
              <a:gd name="connsiteY8" fmla="*/ 99368 h 9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072" h="993683">
                <a:moveTo>
                  <a:pt x="0" y="99368"/>
                </a:moveTo>
                <a:cubicBezTo>
                  <a:pt x="0" y="44489"/>
                  <a:pt x="44489" y="0"/>
                  <a:pt x="99368" y="0"/>
                </a:cubicBezTo>
                <a:lnTo>
                  <a:pt x="1890704" y="0"/>
                </a:lnTo>
                <a:cubicBezTo>
                  <a:pt x="1945583" y="0"/>
                  <a:pt x="1990072" y="44489"/>
                  <a:pt x="1990072" y="99368"/>
                </a:cubicBezTo>
                <a:lnTo>
                  <a:pt x="1990072" y="894315"/>
                </a:lnTo>
                <a:cubicBezTo>
                  <a:pt x="1990072" y="949194"/>
                  <a:pt x="1945583" y="993683"/>
                  <a:pt x="1890704" y="993683"/>
                </a:cubicBezTo>
                <a:lnTo>
                  <a:pt x="99368" y="993683"/>
                </a:lnTo>
                <a:cubicBezTo>
                  <a:pt x="44489" y="993683"/>
                  <a:pt x="0" y="949194"/>
                  <a:pt x="0" y="894315"/>
                </a:cubicBezTo>
                <a:lnTo>
                  <a:pt x="0" y="99368"/>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48154" tIns="48154" rIns="48154" bIns="48154" numCol="1" spcCol="1270" anchor="ctr" anchorCtr="0">
            <a:noAutofit/>
          </a:bodyPr>
          <a:lstStyle/>
          <a:p>
            <a:pPr lvl="0" algn="ctr" defTabSz="444500">
              <a:lnSpc>
                <a:spcPct val="90000"/>
              </a:lnSpc>
              <a:spcBef>
                <a:spcPct val="0"/>
              </a:spcBef>
              <a:spcAft>
                <a:spcPct val="35000"/>
              </a:spcAft>
            </a:pPr>
            <a:endParaRPr lang="en-US" sz="1600" dirty="0" smtClean="0">
              <a:solidFill>
                <a:schemeClr val="tx1"/>
              </a:solidFill>
              <a:latin typeface="Neo Sans Intel" pitchFamily="34" charset="0"/>
            </a:endParaRPr>
          </a:p>
          <a:p>
            <a:pPr lvl="0" algn="ctr" defTabSz="444500">
              <a:lnSpc>
                <a:spcPct val="90000"/>
              </a:lnSpc>
              <a:spcBef>
                <a:spcPct val="0"/>
              </a:spcBef>
              <a:spcAft>
                <a:spcPct val="35000"/>
              </a:spcAft>
            </a:pPr>
            <a:r>
              <a:rPr lang="en-US" sz="1600" dirty="0" smtClean="0">
                <a:solidFill>
                  <a:schemeClr val="tx1"/>
                </a:solidFill>
                <a:latin typeface="Neo Sans Intel" pitchFamily="34" charset="0"/>
              </a:rPr>
              <a:t>Local &amp; International Content Providers</a:t>
            </a:r>
          </a:p>
          <a:p>
            <a:pPr lvl="0" algn="ctr" defTabSz="444500">
              <a:lnSpc>
                <a:spcPct val="90000"/>
              </a:lnSpc>
              <a:spcBef>
                <a:spcPct val="0"/>
              </a:spcBef>
              <a:spcAft>
                <a:spcPct val="35000"/>
              </a:spcAft>
            </a:pPr>
            <a:r>
              <a:rPr lang="en-US" sz="1600" dirty="0" smtClean="0">
                <a:solidFill>
                  <a:schemeClr val="tx1"/>
                </a:solidFill>
                <a:latin typeface="Neo Sans Intel" pitchFamily="34" charset="0"/>
              </a:rPr>
              <a:t>3</a:t>
            </a:r>
            <a:r>
              <a:rPr lang="en-US" sz="1600" baseline="30000" dirty="0" smtClean="0">
                <a:solidFill>
                  <a:schemeClr val="tx1"/>
                </a:solidFill>
                <a:latin typeface="Neo Sans Intel" pitchFamily="34" charset="0"/>
              </a:rPr>
              <a:t>rd</a:t>
            </a:r>
            <a:r>
              <a:rPr lang="en-US" sz="1600" dirty="0" smtClean="0">
                <a:solidFill>
                  <a:schemeClr val="tx1"/>
                </a:solidFill>
                <a:latin typeface="Neo Sans Intel" pitchFamily="34" charset="0"/>
              </a:rPr>
              <a:t> Party non for profit, NGO, Academia, Med. Associations</a:t>
            </a:r>
          </a:p>
          <a:p>
            <a:pPr lvl="0" algn="ctr" defTabSz="444500">
              <a:lnSpc>
                <a:spcPct val="90000"/>
              </a:lnSpc>
              <a:spcBef>
                <a:spcPct val="0"/>
              </a:spcBef>
              <a:spcAft>
                <a:spcPct val="35000"/>
              </a:spcAft>
            </a:pPr>
            <a:r>
              <a:rPr lang="en-US" sz="1600" kern="1200" dirty="0" smtClean="0">
                <a:solidFill>
                  <a:schemeClr val="tx1"/>
                </a:solidFill>
                <a:latin typeface="Neo Sans Intel" pitchFamily="34" charset="0"/>
              </a:rPr>
              <a:t> </a:t>
            </a:r>
            <a:endParaRPr lang="en-US" sz="1600" kern="1200" dirty="0">
              <a:solidFill>
                <a:schemeClr val="tx1"/>
              </a:solidFill>
              <a:latin typeface="Neo Sans Intel" pitchFamily="34" charset="0"/>
            </a:endParaRPr>
          </a:p>
        </p:txBody>
      </p:sp>
      <p:sp>
        <p:nvSpPr>
          <p:cNvPr id="10" name="Freeform 9"/>
          <p:cNvSpPr/>
          <p:nvPr/>
        </p:nvSpPr>
        <p:spPr>
          <a:xfrm>
            <a:off x="6045288" y="1253440"/>
            <a:ext cx="2260511" cy="1572768"/>
          </a:xfrm>
          <a:custGeom>
            <a:avLst/>
            <a:gdLst>
              <a:gd name="connsiteX0" fmla="*/ 0 w 1892119"/>
              <a:gd name="connsiteY0" fmla="*/ 117447 h 1174472"/>
              <a:gd name="connsiteX1" fmla="*/ 117447 w 1892119"/>
              <a:gd name="connsiteY1" fmla="*/ 0 h 1174472"/>
              <a:gd name="connsiteX2" fmla="*/ 1774672 w 1892119"/>
              <a:gd name="connsiteY2" fmla="*/ 0 h 1174472"/>
              <a:gd name="connsiteX3" fmla="*/ 1892119 w 1892119"/>
              <a:gd name="connsiteY3" fmla="*/ 117447 h 1174472"/>
              <a:gd name="connsiteX4" fmla="*/ 1892119 w 1892119"/>
              <a:gd name="connsiteY4" fmla="*/ 1057025 h 1174472"/>
              <a:gd name="connsiteX5" fmla="*/ 1774672 w 1892119"/>
              <a:gd name="connsiteY5" fmla="*/ 1174472 h 1174472"/>
              <a:gd name="connsiteX6" fmla="*/ 117447 w 1892119"/>
              <a:gd name="connsiteY6" fmla="*/ 1174472 h 1174472"/>
              <a:gd name="connsiteX7" fmla="*/ 0 w 1892119"/>
              <a:gd name="connsiteY7" fmla="*/ 1057025 h 1174472"/>
              <a:gd name="connsiteX8" fmla="*/ 0 w 1892119"/>
              <a:gd name="connsiteY8" fmla="*/ 117447 h 1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119" h="1174472">
                <a:moveTo>
                  <a:pt x="0" y="117447"/>
                </a:moveTo>
                <a:cubicBezTo>
                  <a:pt x="0" y="52583"/>
                  <a:pt x="52583" y="0"/>
                  <a:pt x="117447" y="0"/>
                </a:cubicBezTo>
                <a:lnTo>
                  <a:pt x="1774672" y="0"/>
                </a:lnTo>
                <a:cubicBezTo>
                  <a:pt x="1839536" y="0"/>
                  <a:pt x="1892119" y="52583"/>
                  <a:pt x="1892119" y="117447"/>
                </a:cubicBezTo>
                <a:lnTo>
                  <a:pt x="1892119" y="1057025"/>
                </a:lnTo>
                <a:cubicBezTo>
                  <a:pt x="1892119" y="1121889"/>
                  <a:pt x="1839536" y="1174472"/>
                  <a:pt x="1774672" y="1174472"/>
                </a:cubicBezTo>
                <a:lnTo>
                  <a:pt x="117447" y="1174472"/>
                </a:lnTo>
                <a:cubicBezTo>
                  <a:pt x="52583" y="1174472"/>
                  <a:pt x="0" y="1121889"/>
                  <a:pt x="0" y="1057025"/>
                </a:cubicBezTo>
                <a:lnTo>
                  <a:pt x="0" y="117447"/>
                </a:lnTo>
                <a:close/>
              </a:path>
            </a:pathLst>
          </a:custGeom>
          <a:solidFill>
            <a:srgbClr val="00B050"/>
          </a:solidFill>
          <a:ln/>
        </p:spPr>
        <p:style>
          <a:lnRef idx="0">
            <a:schemeClr val="accent2"/>
          </a:lnRef>
          <a:fillRef idx="3">
            <a:schemeClr val="accent2"/>
          </a:fillRef>
          <a:effectRef idx="3">
            <a:schemeClr val="accent2"/>
          </a:effectRef>
          <a:fontRef idx="minor">
            <a:schemeClr val="lt1"/>
          </a:fontRef>
        </p:style>
        <p:txBody>
          <a:bodyPr spcFirstLastPara="0" vert="horz" wrap="square" lIns="53449" tIns="53449" rIns="53449" bIns="53449" numCol="1" spcCol="1270" anchor="ctr" anchorCtr="0">
            <a:noAutofit/>
          </a:bodyPr>
          <a:lstStyle/>
          <a:p>
            <a:pPr lvl="0" algn="ctr" defTabSz="444500">
              <a:lnSpc>
                <a:spcPct val="90000"/>
              </a:lnSpc>
              <a:spcBef>
                <a:spcPct val="0"/>
              </a:spcBef>
              <a:spcAft>
                <a:spcPct val="35000"/>
              </a:spcAft>
            </a:pPr>
            <a:r>
              <a:rPr lang="en-US" sz="1600" kern="1200" dirty="0" smtClean="0">
                <a:solidFill>
                  <a:schemeClr val="tx1"/>
                </a:solidFill>
                <a:latin typeface="Neo Sans Intel" pitchFamily="34" charset="0"/>
              </a:rPr>
              <a:t>G-T-M Private Sector Partners</a:t>
            </a:r>
          </a:p>
          <a:p>
            <a:pPr lvl="0" algn="ctr" defTabSz="444500">
              <a:lnSpc>
                <a:spcPct val="90000"/>
              </a:lnSpc>
              <a:spcBef>
                <a:spcPct val="0"/>
              </a:spcBef>
              <a:spcAft>
                <a:spcPct val="35000"/>
              </a:spcAft>
            </a:pPr>
            <a:r>
              <a:rPr lang="en-US" sz="1600" kern="1200" dirty="0" smtClean="0">
                <a:solidFill>
                  <a:schemeClr val="tx1"/>
                </a:solidFill>
                <a:latin typeface="Neo Sans Intel" pitchFamily="34" charset="0"/>
              </a:rPr>
              <a:t>Local ecosystem partners</a:t>
            </a:r>
          </a:p>
          <a:p>
            <a:pPr lvl="0" algn="ctr" defTabSz="444500">
              <a:lnSpc>
                <a:spcPct val="90000"/>
              </a:lnSpc>
              <a:spcBef>
                <a:spcPct val="0"/>
              </a:spcBef>
              <a:spcAft>
                <a:spcPct val="35000"/>
              </a:spcAft>
            </a:pPr>
            <a:r>
              <a:rPr lang="en-US" sz="1600" dirty="0" smtClean="0">
                <a:solidFill>
                  <a:schemeClr val="tx1"/>
                </a:solidFill>
                <a:latin typeface="Neo Sans Intel" pitchFamily="34" charset="0"/>
              </a:rPr>
              <a:t>ISV’s, Telco’s, </a:t>
            </a:r>
            <a:endParaRPr lang="en-US" sz="900" kern="1200" dirty="0">
              <a:solidFill>
                <a:schemeClr val="tx1"/>
              </a:solidFill>
              <a:latin typeface="Neo Sans Intel" pitchFamily="34" charset="0"/>
            </a:endParaRPr>
          </a:p>
        </p:txBody>
      </p:sp>
      <p:sp>
        <p:nvSpPr>
          <p:cNvPr id="17" name="Rounded Rectangle 16"/>
          <p:cNvSpPr/>
          <p:nvPr/>
        </p:nvSpPr>
        <p:spPr>
          <a:xfrm>
            <a:off x="3200400" y="4553821"/>
            <a:ext cx="3058939" cy="1161179"/>
          </a:xfrm>
          <a:prstGeom prst="roundRect">
            <a:avLst/>
          </a:prstGeom>
          <a:solidFill>
            <a:schemeClr val="accent6">
              <a:lumMod val="60000"/>
              <a:lumOff val="40000"/>
            </a:schemeClr>
          </a:solidFill>
          <a:ln>
            <a:solidFill>
              <a:schemeClr val="accent6">
                <a:lumMod val="60000"/>
                <a:lumOff val="4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smtClean="0">
                <a:solidFill>
                  <a:schemeClr val="tx1"/>
                </a:solidFill>
                <a:latin typeface="Neo Sans Intel" pitchFamily="34" charset="0"/>
              </a:rPr>
              <a:t>Advocacy, Execution Support &amp; Funding</a:t>
            </a:r>
          </a:p>
          <a:p>
            <a:pPr algn="ctr">
              <a:defRPr/>
            </a:pPr>
            <a:r>
              <a:rPr lang="en-US" sz="1600" dirty="0" smtClean="0">
                <a:solidFill>
                  <a:schemeClr val="tx1"/>
                </a:solidFill>
                <a:latin typeface="Neo Sans Intel" pitchFamily="34" charset="0"/>
              </a:rPr>
              <a:t>NGOs</a:t>
            </a:r>
            <a:r>
              <a:rPr lang="en-US" sz="1600" dirty="0">
                <a:solidFill>
                  <a:schemeClr val="tx1"/>
                </a:solidFill>
                <a:latin typeface="Neo Sans Intel" pitchFamily="34" charset="0"/>
              </a:rPr>
              <a:t>, </a:t>
            </a:r>
            <a:r>
              <a:rPr lang="en-US" sz="1600" dirty="0" smtClean="0">
                <a:solidFill>
                  <a:schemeClr val="tx1"/>
                </a:solidFill>
                <a:latin typeface="Neo Sans Intel" pitchFamily="34" charset="0"/>
              </a:rPr>
              <a:t>Govts, Development Agencies</a:t>
            </a:r>
            <a:endParaRPr lang="en-US" sz="1400" dirty="0">
              <a:solidFill>
                <a:schemeClr val="tx1"/>
              </a:solidFill>
              <a:latin typeface="Neo Sans Intel" pitchFamily="34" charset="0"/>
            </a:endParaRPr>
          </a:p>
        </p:txBody>
      </p:sp>
      <p:sp>
        <p:nvSpPr>
          <p:cNvPr id="14" name="Rectangle 13"/>
          <p:cNvSpPr/>
          <p:nvPr/>
        </p:nvSpPr>
        <p:spPr>
          <a:xfrm>
            <a:off x="282574" y="685800"/>
            <a:ext cx="8883650" cy="892175"/>
          </a:xfrm>
          <a:prstGeom prst="rect">
            <a:avLst/>
          </a:prstGeom>
        </p:spPr>
        <p:txBody>
          <a:bodyPr>
            <a:spAutoFit/>
          </a:bodyPr>
          <a:lstStyle/>
          <a:p>
            <a:pPr algn="ctr">
              <a:defRPr/>
            </a:pPr>
            <a:r>
              <a:rPr lang="en-US" sz="2600" b="1" dirty="0" smtClean="0">
                <a:solidFill>
                  <a:schemeClr val="bg2">
                    <a:lumMod val="50000"/>
                  </a:schemeClr>
                </a:solidFill>
                <a:latin typeface="Neo Sans Intel" pitchFamily="34" charset="0"/>
              </a:rPr>
              <a:t>Enabling PPP Models for Sustainability &amp; Scale</a:t>
            </a:r>
            <a:r>
              <a:rPr lang="en-US" sz="2600" dirty="0" smtClean="0">
                <a:solidFill>
                  <a:schemeClr val="bg2">
                    <a:lumMod val="50000"/>
                  </a:schemeClr>
                </a:solidFill>
                <a:latin typeface="Neo Sans Intel" pitchFamily="34" charset="0"/>
              </a:rPr>
              <a:t>  </a:t>
            </a:r>
            <a:r>
              <a:rPr lang="en-US" sz="2600" dirty="0">
                <a:solidFill>
                  <a:schemeClr val="bg2">
                    <a:lumMod val="50000"/>
                  </a:schemeClr>
                </a:solidFill>
                <a:latin typeface="Neo Sans Intel" pitchFamily="34" charset="0"/>
              </a:rPr>
              <a:t/>
            </a:r>
            <a:br>
              <a:rPr lang="en-US" sz="2600" dirty="0">
                <a:solidFill>
                  <a:schemeClr val="bg2">
                    <a:lumMod val="50000"/>
                  </a:schemeClr>
                </a:solidFill>
                <a:latin typeface="Neo Sans Intel" pitchFamily="34" charset="0"/>
              </a:rPr>
            </a:br>
            <a:r>
              <a:rPr lang="en-US" sz="2600" dirty="0">
                <a:solidFill>
                  <a:schemeClr val="bg2">
                    <a:lumMod val="50000"/>
                  </a:schemeClr>
                </a:solidFill>
                <a:latin typeface="Neo Sans Intel" pitchFamily="34" charset="0"/>
              </a:rPr>
              <a:t>  </a:t>
            </a:r>
            <a:endParaRPr lang="en-US" sz="2600" dirty="0">
              <a:latin typeface="Neo Sans Intel" pitchFamily="34" charset="0"/>
            </a:endParaRPr>
          </a:p>
        </p:txBody>
      </p:sp>
      <p:sp>
        <p:nvSpPr>
          <p:cNvPr id="22" name="Left Arrow 21"/>
          <p:cNvSpPr/>
          <p:nvPr/>
        </p:nvSpPr>
        <p:spPr>
          <a:xfrm rot="19187927" flipV="1">
            <a:off x="5635152" y="2682363"/>
            <a:ext cx="695188" cy="479214"/>
          </a:xfrm>
          <a:prstGeom prst="lef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1">
            <a:schemeClr val="accent6">
              <a:tint val="60000"/>
              <a:hueOff val="0"/>
              <a:satOff val="0"/>
              <a:lumOff val="0"/>
              <a:alphaOff val="0"/>
            </a:schemeClr>
          </a:effectRef>
          <a:fontRef idx="minor">
            <a:schemeClr val="dk1">
              <a:hueOff val="0"/>
              <a:satOff val="0"/>
              <a:lumOff val="0"/>
              <a:alphaOff val="0"/>
            </a:schemeClr>
          </a:fontRef>
        </p:style>
      </p:sp>
      <p:sp>
        <p:nvSpPr>
          <p:cNvPr id="23" name="Left Arrow 22"/>
          <p:cNvSpPr/>
          <p:nvPr/>
        </p:nvSpPr>
        <p:spPr>
          <a:xfrm rot="16200000">
            <a:off x="4371047" y="4010953"/>
            <a:ext cx="681118" cy="431612"/>
          </a:xfrm>
          <a:prstGeom prst="lef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1">
            <a:schemeClr val="accent6">
              <a:tint val="60000"/>
              <a:hueOff val="0"/>
              <a:satOff val="0"/>
              <a:lumOff val="0"/>
              <a:alphaOff val="0"/>
            </a:schemeClr>
          </a:effectRef>
          <a:fontRef idx="minor">
            <a:schemeClr val="dk1">
              <a:hueOff val="0"/>
              <a:satOff val="0"/>
              <a:lumOff val="0"/>
              <a:alphaOff val="0"/>
            </a:schemeClr>
          </a:fontRef>
        </p:style>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8523" y="5911361"/>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eft Arrow 18"/>
          <p:cNvSpPr/>
          <p:nvPr/>
        </p:nvSpPr>
        <p:spPr>
          <a:xfrm rot="2412073" flipH="1" flipV="1">
            <a:off x="3196752" y="2682363"/>
            <a:ext cx="695188" cy="479214"/>
          </a:xfrm>
          <a:prstGeom prst="lef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1">
            <a:schemeClr val="accent6">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701064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045_Hero_PP_FullFr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72575"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idx="4294967295"/>
          </p:nvPr>
        </p:nvSpPr>
        <p:spPr bwMode="auto">
          <a:xfrm>
            <a:off x="685800" y="228600"/>
            <a:ext cx="7569200" cy="1108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3600" dirty="0" smtClean="0">
                <a:solidFill>
                  <a:schemeClr val="bg1"/>
                </a:solidFill>
              </a:rPr>
              <a:t>Come join the World Ahead </a:t>
            </a:r>
            <a:br>
              <a:rPr lang="en-US" sz="3600" dirty="0" smtClean="0">
                <a:solidFill>
                  <a:schemeClr val="bg1"/>
                </a:solidFill>
              </a:rPr>
            </a:br>
            <a:r>
              <a:rPr lang="en-US" sz="3600" dirty="0" smtClean="0">
                <a:solidFill>
                  <a:schemeClr val="bg1"/>
                </a:solidFill>
              </a:rPr>
              <a:t>1Mx15 Health Program!</a:t>
            </a:r>
          </a:p>
        </p:txBody>
      </p:sp>
      <p:sp>
        <p:nvSpPr>
          <p:cNvPr id="16388" name="Rectangle 4"/>
          <p:cNvSpPr>
            <a:spLocks noGrp="1" noChangeArrowheads="1"/>
          </p:cNvSpPr>
          <p:nvPr>
            <p:ph type="body" sz="half" idx="4294967295"/>
          </p:nvPr>
        </p:nvSpPr>
        <p:spPr bwMode="auto">
          <a:xfrm>
            <a:off x="23446" y="1367633"/>
            <a:ext cx="9172575" cy="1162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Tx/>
              <a:buNone/>
            </a:pPr>
            <a:r>
              <a:rPr lang="en-US" altLang="ja-JP" sz="2800" dirty="0" smtClean="0">
                <a:solidFill>
                  <a:srgbClr val="000000"/>
                </a:solidFill>
                <a:ea typeface="MS PGothic" pitchFamily="34" charset="-128"/>
              </a:rPr>
              <a:t>Contact Intel and start planning for your country’s </a:t>
            </a:r>
          </a:p>
          <a:p>
            <a:pPr algn="ctr" eaLnBrk="1" hangingPunct="1">
              <a:buFontTx/>
              <a:buNone/>
            </a:pPr>
            <a:r>
              <a:rPr lang="en-US" altLang="ja-JP" sz="2800" dirty="0" smtClean="0">
                <a:solidFill>
                  <a:srgbClr val="000000"/>
                </a:solidFill>
                <a:ea typeface="MS PGothic" pitchFamily="34" charset="-128"/>
              </a:rPr>
              <a:t>success today</a:t>
            </a:r>
          </a:p>
          <a:p>
            <a:pPr algn="ctr" eaLnBrk="1" hangingPunct="1">
              <a:buFontTx/>
              <a:buNone/>
            </a:pPr>
            <a:endParaRPr lang="en-US" sz="2800" dirty="0" smtClean="0">
              <a:solidFill>
                <a:srgbClr val="000000"/>
              </a:solidFill>
            </a:endParaRPr>
          </a:p>
        </p:txBody>
      </p:sp>
      <p:sp>
        <p:nvSpPr>
          <p:cNvPr id="16389" name="Rectangle 5"/>
          <p:cNvSpPr>
            <a:spLocks noChangeArrowheads="1"/>
          </p:cNvSpPr>
          <p:nvPr/>
        </p:nvSpPr>
        <p:spPr bwMode="auto">
          <a:xfrm>
            <a:off x="2057400" y="2517960"/>
            <a:ext cx="4777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p>
            <a:r>
              <a:rPr lang="en-US" altLang="ja-JP" b="1" dirty="0" smtClean="0">
                <a:solidFill>
                  <a:srgbClr val="000000"/>
                </a:solidFill>
                <a:ea typeface="MS PGothic" pitchFamily="34" charset="-128"/>
              </a:rPr>
              <a:t>http.//www.intel.com/worldahead</a:t>
            </a:r>
            <a:endParaRPr lang="en-US" b="1" dirty="0">
              <a:solidFill>
                <a:srgbClr val="000000"/>
              </a:solidFill>
            </a:endParaRPr>
          </a:p>
        </p:txBody>
      </p:sp>
    </p:spTree>
    <p:extLst>
      <p:ext uri="{BB962C8B-B14F-4D97-AF65-F5344CB8AC3E}">
        <p14:creationId xmlns:p14="http://schemas.microsoft.com/office/powerpoint/2010/main" val="8497004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TERMS OF DISCLOSURE</a:t>
            </a:r>
          </a:p>
        </p:txBody>
      </p:sp>
      <p:sp>
        <p:nvSpPr>
          <p:cNvPr id="12292" name="Content Placeholder 3"/>
          <p:cNvSpPr>
            <a:spLocks noGrp="1"/>
          </p:cNvSpPr>
          <p:nvPr>
            <p:ph idx="1"/>
          </p:nvPr>
        </p:nvSpPr>
        <p:spPr>
          <a:xfrm>
            <a:off x="455613" y="1560513"/>
            <a:ext cx="8237537" cy="4840287"/>
          </a:xfrm>
        </p:spPr>
        <p:txBody>
          <a:bodyPr/>
          <a:lstStyle/>
          <a:p>
            <a:pPr marL="0" indent="0" algn="just"/>
            <a:r>
              <a:rPr lang="en-US" sz="2000" dirty="0" smtClean="0"/>
              <a:t>THE FOLLOWING PRESENTATION MATERIALS AND ANY RELATED CONTENT IS INTEL CONFIDENTIAL AND SHOULD NOT BE LEFT BEHIND IN HARD COPY OR ELECTRONIC FORMAT WITH CUSTOMERS OR 3</a:t>
            </a:r>
            <a:r>
              <a:rPr lang="en-US" sz="2000" baseline="30000" dirty="0" smtClean="0"/>
              <a:t>RD</a:t>
            </a:r>
            <a:r>
              <a:rPr lang="en-US" sz="2000" dirty="0" smtClean="0"/>
              <a:t> PARTIES. THIS INCLUDES ACCESS TO INTEL DEMO WEBSITE.  </a:t>
            </a:r>
          </a:p>
          <a:p>
            <a:pPr marL="0" indent="0" algn="just"/>
            <a:endParaRPr lang="en-US" sz="2000" dirty="0" smtClean="0"/>
          </a:p>
          <a:p>
            <a:pPr marL="0" indent="0" algn="just"/>
            <a:r>
              <a:rPr lang="en-US" sz="2000" dirty="0" smtClean="0"/>
              <a:t>EXCEPTIONS: CUSTOMER OR 3</a:t>
            </a:r>
            <a:r>
              <a:rPr lang="en-US" sz="2000" baseline="30000" dirty="0" smtClean="0"/>
              <a:t>RD</a:t>
            </a:r>
            <a:r>
              <a:rPr lang="en-US" sz="2000" dirty="0" smtClean="0"/>
              <a:t> PARTY INTEL NDA IS IN PLACE PLEASE SEND YOUR REQUESTS TO SHARE MATERIAL TO CONTACTS BELOW AND STATE BUSINESS REASONS.  </a:t>
            </a:r>
          </a:p>
          <a:p>
            <a:pPr marL="0" indent="0" algn="just"/>
            <a:endParaRPr lang="en-US" sz="2000" dirty="0" smtClean="0"/>
          </a:p>
          <a:p>
            <a:pPr marL="0" indent="0" algn="just"/>
            <a:r>
              <a:rPr lang="en-US" sz="2000" dirty="0" smtClean="0"/>
              <a:t>SOLUTION DESCRIBED HEREIN IS UNDER DEVELOPMENT &amp; SUBJECT TO CHANGE AND THUS INTEL ACCEPTS NO LIABILITY. </a:t>
            </a:r>
            <a:r>
              <a:rPr lang="en-US" sz="2000" b="1" dirty="0" smtClean="0"/>
              <a:t>SEE INTEL LEGAL DISLCAIMER SLIDE. </a:t>
            </a:r>
          </a:p>
        </p:txBody>
      </p:sp>
      <p:sp>
        <p:nvSpPr>
          <p:cNvPr id="12293" name="Slide Number Placeholder 4"/>
          <p:cNvSpPr>
            <a:spLocks noGrp="1"/>
          </p:cNvSpPr>
          <p:nvPr>
            <p:ph type="sldNum" sz="quarter" idx="4294967295"/>
          </p:nvPr>
        </p:nvSpPr>
        <p:spPr bwMode="auto">
          <a:xfrm>
            <a:off x="0" y="6553200"/>
            <a:ext cx="457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BDD88AC-CD30-488D-BB49-C08272C48CB5}" type="slidenum">
              <a:rPr lang="en-US" smtClean="0">
                <a:solidFill>
                  <a:srgbClr val="898989"/>
                </a:solidFill>
              </a:rPr>
              <a:pPr eaLnBrk="1" hangingPunct="1"/>
              <a:t>2</a:t>
            </a:fld>
            <a:endParaRPr lang="en-US" smtClean="0">
              <a:solidFill>
                <a:srgbClr val="898989"/>
              </a:solidFill>
            </a:endParaRPr>
          </a:p>
        </p:txBody>
      </p:sp>
      <p:sp>
        <p:nvSpPr>
          <p:cNvPr id="6" name="Rectangle 5"/>
          <p:cNvSpPr/>
          <p:nvPr/>
        </p:nvSpPr>
        <p:spPr>
          <a:xfrm>
            <a:off x="5521325" y="0"/>
            <a:ext cx="3622675" cy="996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DELETE THIS SLIDE BEFORE</a:t>
            </a:r>
          </a:p>
          <a:p>
            <a:pPr algn="ctr">
              <a:defRPr/>
            </a:pPr>
            <a:r>
              <a:rPr lang="en-US" dirty="0"/>
              <a:t>PRESENTING  </a:t>
            </a:r>
          </a:p>
        </p:txBody>
      </p:sp>
    </p:spTree>
    <p:extLst>
      <p:ext uri="{BB962C8B-B14F-4D97-AF65-F5344CB8AC3E}">
        <p14:creationId xmlns:p14="http://schemas.microsoft.com/office/powerpoint/2010/main" val="35413056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45_Hero_PP_FullFr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752600" y="381000"/>
            <a:ext cx="5873750" cy="1460500"/>
          </a:xfrm>
          <a:prstGeom prst="rect">
            <a:avLst/>
          </a:prstGeom>
        </p:spPr>
        <p:txBody>
          <a:bodyPr/>
          <a:lstStyle/>
          <a:p>
            <a:pPr algn="ctr">
              <a:defRPr/>
            </a:pPr>
            <a:r>
              <a:rPr lang="en-US" sz="4400" b="1" kern="0" dirty="0">
                <a:solidFill>
                  <a:schemeClr val="accent5">
                    <a:lumMod val="10000"/>
                  </a:schemeClr>
                </a:solidFill>
                <a:latin typeface="+mj-lt"/>
                <a:ea typeface="+mj-ea"/>
                <a:cs typeface="+mj-cs"/>
              </a:rPr>
              <a:t>Intel World Ahead Program</a:t>
            </a:r>
            <a:r>
              <a:rPr lang="en-US" sz="2900" kern="0" dirty="0">
                <a:solidFill>
                  <a:schemeClr val="hlink"/>
                </a:solidFill>
                <a:latin typeface="+mj-lt"/>
                <a:ea typeface="+mj-ea"/>
                <a:cs typeface="+mj-cs"/>
              </a:rPr>
              <a:t/>
            </a:r>
            <a:br>
              <a:rPr lang="en-US" sz="2900" kern="0" dirty="0">
                <a:solidFill>
                  <a:schemeClr val="hlink"/>
                </a:solidFill>
                <a:latin typeface="+mj-lt"/>
                <a:ea typeface="+mj-ea"/>
                <a:cs typeface="+mj-cs"/>
              </a:rPr>
            </a:br>
            <a:endParaRPr lang="en-US" sz="2100" kern="0" dirty="0">
              <a:solidFill>
                <a:schemeClr val="hlink"/>
              </a:solidFill>
              <a:latin typeface="Trebuchet MS" pitchFamily="34" charset="0"/>
              <a:ea typeface="+mj-ea"/>
              <a:cs typeface="+mj-cs"/>
            </a:endParaRPr>
          </a:p>
        </p:txBody>
      </p:sp>
      <p:sp>
        <p:nvSpPr>
          <p:cNvPr id="6" name="Rectangle 5"/>
          <p:cNvSpPr/>
          <p:nvPr/>
        </p:nvSpPr>
        <p:spPr>
          <a:xfrm>
            <a:off x="3367630" y="2209800"/>
            <a:ext cx="2587568" cy="707886"/>
          </a:xfrm>
          <a:prstGeom prst="rect">
            <a:avLst/>
          </a:prstGeom>
        </p:spPr>
        <p:txBody>
          <a:bodyPr wrap="none">
            <a:spAutoFit/>
          </a:bodyPr>
          <a:lstStyle/>
          <a:p>
            <a:pPr algn="ctr"/>
            <a:r>
              <a:rPr lang="en-US" sz="4000" b="1" kern="0" dirty="0" smtClean="0">
                <a:solidFill>
                  <a:schemeClr val="bg1"/>
                </a:solidFill>
                <a:effectLst>
                  <a:outerShdw blurRad="38100" dist="38100" dir="2700000" algn="tl">
                    <a:srgbClr val="000000">
                      <a:alpha val="43137"/>
                    </a:srgbClr>
                  </a:outerShdw>
                </a:effectLst>
                <a:latin typeface="Neo Sans Intel" pitchFamily="34" charset="0"/>
              </a:rPr>
              <a:t>Questions?</a:t>
            </a:r>
            <a:endParaRPr lang="en-US" sz="4000" dirty="0">
              <a:solidFill>
                <a:schemeClr val="bg1"/>
              </a:solidFill>
            </a:endParaRPr>
          </a:p>
        </p:txBody>
      </p:sp>
    </p:spTree>
    <p:extLst>
      <p:ext uri="{BB962C8B-B14F-4D97-AF65-F5344CB8AC3E}">
        <p14:creationId xmlns:p14="http://schemas.microsoft.com/office/powerpoint/2010/main" val="28641441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45_Hero_PP_FullFr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752600" y="381000"/>
            <a:ext cx="5873750" cy="1460500"/>
          </a:xfrm>
          <a:prstGeom prst="rect">
            <a:avLst/>
          </a:prstGeom>
        </p:spPr>
        <p:txBody>
          <a:bodyPr/>
          <a:lstStyle/>
          <a:p>
            <a:pPr algn="ctr">
              <a:defRPr/>
            </a:pPr>
            <a:r>
              <a:rPr lang="en-US" sz="4400" b="1" kern="0" dirty="0">
                <a:solidFill>
                  <a:schemeClr val="accent5">
                    <a:lumMod val="10000"/>
                  </a:schemeClr>
                </a:solidFill>
                <a:latin typeface="+mj-lt"/>
                <a:ea typeface="+mj-ea"/>
                <a:cs typeface="+mj-cs"/>
              </a:rPr>
              <a:t>Intel World Ahead Program</a:t>
            </a:r>
            <a:r>
              <a:rPr lang="en-US" sz="2900" kern="0" dirty="0">
                <a:solidFill>
                  <a:schemeClr val="hlink"/>
                </a:solidFill>
                <a:latin typeface="+mj-lt"/>
                <a:ea typeface="+mj-ea"/>
                <a:cs typeface="+mj-cs"/>
              </a:rPr>
              <a:t/>
            </a:r>
            <a:br>
              <a:rPr lang="en-US" sz="2900" kern="0" dirty="0">
                <a:solidFill>
                  <a:schemeClr val="hlink"/>
                </a:solidFill>
                <a:latin typeface="+mj-lt"/>
                <a:ea typeface="+mj-ea"/>
                <a:cs typeface="+mj-cs"/>
              </a:rPr>
            </a:br>
            <a:endParaRPr lang="en-US" sz="2100" kern="0" dirty="0">
              <a:solidFill>
                <a:schemeClr val="hlink"/>
              </a:solidFill>
              <a:latin typeface="Trebuchet MS" pitchFamily="34" charset="0"/>
              <a:ea typeface="+mj-ea"/>
              <a:cs typeface="+mj-cs"/>
            </a:endParaRPr>
          </a:p>
        </p:txBody>
      </p:sp>
      <p:sp>
        <p:nvSpPr>
          <p:cNvPr id="6" name="Rectangle 5"/>
          <p:cNvSpPr/>
          <p:nvPr/>
        </p:nvSpPr>
        <p:spPr>
          <a:xfrm>
            <a:off x="3705863" y="2209800"/>
            <a:ext cx="1911101" cy="707886"/>
          </a:xfrm>
          <a:prstGeom prst="rect">
            <a:avLst/>
          </a:prstGeom>
        </p:spPr>
        <p:txBody>
          <a:bodyPr wrap="none">
            <a:spAutoFit/>
          </a:bodyPr>
          <a:lstStyle/>
          <a:p>
            <a:pPr algn="ctr"/>
            <a:r>
              <a:rPr lang="en-US" sz="4000" kern="0" dirty="0" smtClean="0">
                <a:solidFill>
                  <a:schemeClr val="bg1"/>
                </a:solidFill>
                <a:effectLst>
                  <a:outerShdw blurRad="38100" dist="38100" dir="2700000" algn="tl">
                    <a:srgbClr val="000000">
                      <a:alpha val="43137"/>
                    </a:srgbClr>
                  </a:outerShdw>
                </a:effectLst>
                <a:latin typeface="Neo Sans Intel" pitchFamily="34" charset="0"/>
              </a:rPr>
              <a:t>Back-up</a:t>
            </a:r>
            <a:endParaRPr lang="en-US" sz="4000" dirty="0">
              <a:solidFill>
                <a:schemeClr val="bg1"/>
              </a:solidFill>
            </a:endParaRPr>
          </a:p>
        </p:txBody>
      </p:sp>
    </p:spTree>
    <p:extLst>
      <p:ext uri="{BB962C8B-B14F-4D97-AF65-F5344CB8AC3E}">
        <p14:creationId xmlns:p14="http://schemas.microsoft.com/office/powerpoint/2010/main" val="11418379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60350" y="1016000"/>
            <a:ext cx="8181975" cy="5308600"/>
          </a:xfrm>
        </p:spPr>
        <p:txBody>
          <a:bodyPr/>
          <a:lstStyle/>
          <a:p>
            <a:pPr marL="0" indent="0">
              <a:buNone/>
            </a:pPr>
            <a:r>
              <a:rPr lang="en-US" sz="1800" b="1" dirty="0" smtClean="0"/>
              <a:t>Challenges </a:t>
            </a:r>
            <a:endParaRPr lang="en-US" sz="1800" b="1" dirty="0" smtClean="0">
              <a:latin typeface="Neo Sans Intel" pitchFamily="34" charset="0"/>
            </a:endParaRPr>
          </a:p>
          <a:p>
            <a:r>
              <a:rPr lang="en-US" sz="1500" dirty="0" smtClean="0">
                <a:latin typeface="Neo Sans Intel" pitchFamily="34" charset="0"/>
              </a:rPr>
              <a:t>57 Developing Countries with critical shortage of HC Workers</a:t>
            </a:r>
          </a:p>
          <a:p>
            <a:r>
              <a:rPr lang="en-US" sz="1500" dirty="0" smtClean="0">
                <a:latin typeface="Neo Sans Intel" pitchFamily="34" charset="0"/>
              </a:rPr>
              <a:t>Huge impact on socio-economic development</a:t>
            </a:r>
            <a:br>
              <a:rPr lang="en-US" sz="1500" dirty="0" smtClean="0">
                <a:latin typeface="Neo Sans Intel" pitchFamily="34" charset="0"/>
              </a:rPr>
            </a:br>
            <a:endParaRPr lang="en-US" sz="1500" dirty="0" smtClean="0">
              <a:latin typeface="Neo Sans Intel" pitchFamily="34" charset="0"/>
            </a:endParaRPr>
          </a:p>
          <a:p>
            <a:r>
              <a:rPr lang="en-US" sz="1800" b="1" dirty="0" smtClean="0">
                <a:latin typeface="Neo Sans Intel" pitchFamily="34" charset="0"/>
              </a:rPr>
              <a:t>Solution</a:t>
            </a:r>
          </a:p>
          <a:p>
            <a:r>
              <a:rPr lang="en-US" sz="1500" dirty="0" err="1" smtClean="0">
                <a:latin typeface="Neo Sans Intel" pitchFamily="34" charset="0"/>
              </a:rPr>
              <a:t>skoool</a:t>
            </a:r>
            <a:r>
              <a:rPr lang="en-US" sz="1500" dirty="0" smtClean="0">
                <a:latin typeface="Neo Sans Intel" pitchFamily="34" charset="0"/>
              </a:rPr>
              <a:t>™ Healthcare Education Platform – major development </a:t>
            </a:r>
          </a:p>
          <a:p>
            <a:r>
              <a:rPr lang="en-US" sz="1500" dirty="0" smtClean="0">
                <a:latin typeface="Neo Sans Intel" pitchFamily="34" charset="0"/>
              </a:rPr>
              <a:t>with new features, capabilities including pc app.  </a:t>
            </a:r>
          </a:p>
          <a:p>
            <a:r>
              <a:rPr lang="en-US" sz="1500" dirty="0" smtClean="0">
                <a:latin typeface="Neo Sans Intel" pitchFamily="34" charset="0"/>
              </a:rPr>
              <a:t>Enables Content Delivery, Tracking &amp; Assessment  online &amp; offline</a:t>
            </a:r>
          </a:p>
          <a:p>
            <a:r>
              <a:rPr lang="en-US" sz="1500" dirty="0" smtClean="0">
                <a:latin typeface="Neo Sans Intel" pitchFamily="34" charset="0"/>
              </a:rPr>
              <a:t>Includes Intel &amp; 3rd Party SME Content </a:t>
            </a:r>
          </a:p>
          <a:p>
            <a:r>
              <a:rPr lang="en-US" sz="1500" dirty="0" smtClean="0"/>
              <a:t>Delivers multimedia (html, video, flash, audio, </a:t>
            </a:r>
            <a:r>
              <a:rPr lang="en-US" sz="1500" dirty="0" err="1" smtClean="0"/>
              <a:t>pdf</a:t>
            </a:r>
            <a:r>
              <a:rPr lang="en-US" sz="1500" dirty="0" smtClean="0"/>
              <a:t>)</a:t>
            </a:r>
          </a:p>
          <a:p>
            <a:r>
              <a:rPr lang="en-US" sz="1500" dirty="0" smtClean="0"/>
              <a:t>With or without Internet</a:t>
            </a:r>
            <a:br>
              <a:rPr lang="en-US" sz="1500" dirty="0" smtClean="0"/>
            </a:br>
            <a:endParaRPr lang="en-US" sz="1600" dirty="0" smtClean="0">
              <a:latin typeface="Neo Sans Intel" pitchFamily="34" charset="0"/>
            </a:endParaRPr>
          </a:p>
          <a:p>
            <a:r>
              <a:rPr lang="en-US" sz="1800" b="1" dirty="0" smtClean="0">
                <a:latin typeface="Neo Sans Intel" pitchFamily="34" charset="0"/>
              </a:rPr>
              <a:t>Enabling &amp; Sustainability Model  </a:t>
            </a:r>
          </a:p>
          <a:p>
            <a:r>
              <a:rPr lang="en-US" sz="1500" dirty="0" smtClean="0">
                <a:latin typeface="Neo Sans Intel" pitchFamily="34" charset="0"/>
              </a:rPr>
              <a:t>PPP collaboration – Govt., NGO, Internal &amp; Local Content Providers</a:t>
            </a:r>
          </a:p>
          <a:p>
            <a:pPr>
              <a:buFont typeface="Arial" pitchFamily="34" charset="0"/>
              <a:buChar char="•"/>
            </a:pPr>
            <a:r>
              <a:rPr lang="en-US" sz="1300" dirty="0" smtClean="0">
                <a:latin typeface="Neo Sans Intel" pitchFamily="34" charset="0"/>
              </a:rPr>
              <a:t>Open Access Licensing , PLS Tech Transfer, PC Basics, Easy Steps etc. </a:t>
            </a:r>
          </a:p>
          <a:p>
            <a:pPr>
              <a:buFont typeface="Arial" pitchFamily="34" charset="0"/>
              <a:buChar char="•"/>
            </a:pPr>
            <a:r>
              <a:rPr lang="en-US" sz="1300" b="1" u="sng" dirty="0" smtClean="0">
                <a:latin typeface="Neo Sans Intel" pitchFamily="34" charset="0"/>
              </a:rPr>
              <a:t>1M x 15 Health Program </a:t>
            </a:r>
          </a:p>
          <a:p>
            <a:pPr>
              <a:buFont typeface="Arial" pitchFamily="34" charset="0"/>
              <a:buChar char="•"/>
            </a:pPr>
            <a:r>
              <a:rPr lang="en-US" sz="1300" dirty="0" smtClean="0">
                <a:latin typeface="Neo Sans Intel" pitchFamily="34" charset="0"/>
              </a:rPr>
              <a:t>Sri Lanka Presidential National Program announcement at UN Summit NY,  20+ countries in pipeline incl. SSA</a:t>
            </a:r>
          </a:p>
          <a:p>
            <a:pPr>
              <a:buNone/>
            </a:pPr>
            <a:endParaRPr lang="en-US" sz="1600" dirty="0" smtClean="0">
              <a:latin typeface="Neo Sans Intel" pitchFamily="34" charset="0"/>
            </a:endParaRPr>
          </a:p>
        </p:txBody>
      </p:sp>
      <p:pic>
        <p:nvPicPr>
          <p:cNvPr id="15365" name="Picture 5"/>
          <p:cNvPicPr>
            <a:picLocks noChangeAspect="1" noChangeArrowheads="1"/>
          </p:cNvPicPr>
          <p:nvPr/>
        </p:nvPicPr>
        <p:blipFill>
          <a:blip r:embed="rId3" cstate="print"/>
          <a:srcRect l="41221" t="9200"/>
          <a:stretch>
            <a:fillRect/>
          </a:stretch>
        </p:blipFill>
        <p:spPr bwMode="auto">
          <a:xfrm>
            <a:off x="6019801" y="1208087"/>
            <a:ext cx="2986088" cy="3987800"/>
          </a:xfrm>
          <a:prstGeom prst="rect">
            <a:avLst/>
          </a:prstGeom>
          <a:ln>
            <a:noFill/>
          </a:ln>
          <a:effectLst>
            <a:outerShdw blurRad="292100" dist="139700" dir="2700000" algn="tl" rotWithShape="0">
              <a:srgbClr val="333333">
                <a:alpha val="65000"/>
              </a:srgbClr>
            </a:outerShdw>
          </a:effectLst>
        </p:spPr>
      </p:pic>
      <p:sp>
        <p:nvSpPr>
          <p:cNvPr id="12292" name="Title 7"/>
          <p:cNvSpPr>
            <a:spLocks noGrp="1"/>
          </p:cNvSpPr>
          <p:nvPr>
            <p:ph type="title"/>
          </p:nvPr>
        </p:nvSpPr>
        <p:spPr>
          <a:xfrm>
            <a:off x="3527425" y="166688"/>
            <a:ext cx="7964488" cy="606425"/>
          </a:xfrm>
        </p:spPr>
        <p:txBody>
          <a:bodyPr/>
          <a:lstStyle/>
          <a:p>
            <a:r>
              <a:rPr lang="en-US" smtClean="0"/>
              <a:t> </a:t>
            </a:r>
          </a:p>
        </p:txBody>
      </p:sp>
      <p:sp>
        <p:nvSpPr>
          <p:cNvPr id="12293" name="TextBox 7"/>
          <p:cNvSpPr txBox="1">
            <a:spLocks noChangeArrowheads="1"/>
          </p:cNvSpPr>
          <p:nvPr/>
        </p:nvSpPr>
        <p:spPr bwMode="auto">
          <a:xfrm>
            <a:off x="4186238" y="6472238"/>
            <a:ext cx="1133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a:latin typeface="Neo Sans Intel" pitchFamily="34" charset="0"/>
              </a:rPr>
              <a:t>Intel Confidential </a:t>
            </a:r>
          </a:p>
        </p:txBody>
      </p:sp>
      <p:sp>
        <p:nvSpPr>
          <p:cNvPr id="12294" name="Slide Number Placeholder 4"/>
          <p:cNvSpPr txBox="1">
            <a:spLocks/>
          </p:cNvSpPr>
          <p:nvPr/>
        </p:nvSpPr>
        <p:spPr bwMode="auto">
          <a:xfrm>
            <a:off x="260350" y="6553200"/>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B62897C-29DF-4398-AEC4-D45D333B1BB6}" type="slidenum">
              <a:rPr lang="en-US" sz="800">
                <a:solidFill>
                  <a:srgbClr val="898989"/>
                </a:solidFill>
                <a:latin typeface="Neo Sans Intel" pitchFamily="34" charset="0"/>
              </a:rPr>
              <a:pPr eaLnBrk="1" hangingPunct="1"/>
              <a:t>22</a:t>
            </a:fld>
            <a:endParaRPr lang="en-US" sz="800">
              <a:solidFill>
                <a:srgbClr val="898989"/>
              </a:solidFill>
              <a:latin typeface="Neo Sans Intel" pitchFamily="34" charset="0"/>
            </a:endParaRPr>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0529" y="58674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5778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56320" cy="1005840"/>
          </a:xfrm>
        </p:spPr>
        <p:txBody>
          <a:bodyPr/>
          <a:lstStyle/>
          <a:p>
            <a:r>
              <a:rPr lang="en-US" dirty="0" smtClean="0"/>
              <a:t>Frontline/Mobile Health Workers - Challenges</a:t>
            </a:r>
            <a:endParaRPr lang="en-US" dirty="0"/>
          </a:p>
        </p:txBody>
      </p:sp>
      <p:sp>
        <p:nvSpPr>
          <p:cNvPr id="3" name="Content Placeholder 2"/>
          <p:cNvSpPr>
            <a:spLocks noGrp="1"/>
          </p:cNvSpPr>
          <p:nvPr>
            <p:ph idx="1"/>
          </p:nvPr>
        </p:nvSpPr>
        <p:spPr>
          <a:xfrm>
            <a:off x="381000" y="1066800"/>
            <a:ext cx="8229600" cy="4724400"/>
          </a:xfrm>
        </p:spPr>
        <p:txBody>
          <a:bodyPr/>
          <a:lstStyle/>
          <a:p>
            <a:r>
              <a:rPr lang="en-US" sz="2000" dirty="0" smtClean="0"/>
              <a:t>Mobile or Field Health Worker</a:t>
            </a:r>
          </a:p>
          <a:p>
            <a:pPr lvl="1"/>
            <a:r>
              <a:rPr lang="en-US" sz="1600" dirty="0" smtClean="0"/>
              <a:t>~ 70% time spent on data entry; Multiple schemes and data entry requirements </a:t>
            </a:r>
          </a:p>
          <a:p>
            <a:pPr lvl="1"/>
            <a:r>
              <a:rPr lang="en-US" sz="1600" dirty="0" smtClean="0"/>
              <a:t>Carrying &gt; 20 registers and multiple data fields in each register depending on country</a:t>
            </a:r>
          </a:p>
          <a:p>
            <a:pPr lvl="1"/>
            <a:r>
              <a:rPr lang="en-US" sz="1600" dirty="0" smtClean="0"/>
              <a:t>Repetition and redundancy of data entry</a:t>
            </a:r>
          </a:p>
          <a:p>
            <a:pPr lvl="1"/>
            <a:r>
              <a:rPr lang="en-US" sz="1600" dirty="0" smtClean="0"/>
              <a:t>Coverage of 5-6 villages and ~ 15 sq.km – scheduling and priority important</a:t>
            </a:r>
          </a:p>
          <a:p>
            <a:pPr lvl="1"/>
            <a:r>
              <a:rPr lang="en-US" sz="1600" dirty="0" smtClean="0"/>
              <a:t>No or minimum analytics to guide them </a:t>
            </a:r>
          </a:p>
          <a:p>
            <a:r>
              <a:rPr lang="en-US" sz="2000" dirty="0" smtClean="0"/>
              <a:t>Government </a:t>
            </a:r>
          </a:p>
          <a:p>
            <a:pPr lvl="1"/>
            <a:r>
              <a:rPr lang="en-US" sz="1600" dirty="0" smtClean="0"/>
              <a:t>Smooth flow of accurate data and information in a timely fashion to allocate resources, prevent outbreaks etc.</a:t>
            </a:r>
          </a:p>
          <a:p>
            <a:pPr lvl="1"/>
            <a:r>
              <a:rPr lang="en-US" sz="1600" dirty="0" smtClean="0"/>
              <a:t>Training – pre-service (capacity building) and in-service (licensure, quality of care)</a:t>
            </a:r>
            <a:endParaRPr lang="en-US" sz="1200" dirty="0" smtClean="0"/>
          </a:p>
          <a:p>
            <a:pPr lvl="1"/>
            <a:r>
              <a:rPr lang="en-US" sz="1600" dirty="0" smtClean="0"/>
              <a:t>Rapid Information dissemination to the mobile health workers and to the beneficiaries</a:t>
            </a:r>
          </a:p>
          <a:p>
            <a:pPr lvl="1"/>
            <a:r>
              <a:rPr lang="en-US" sz="1600" dirty="0" smtClean="0"/>
              <a:t>No record of skill levels of MHWs</a:t>
            </a:r>
          </a:p>
          <a:p>
            <a:r>
              <a:rPr lang="en-US" sz="2000" dirty="0" smtClean="0"/>
              <a:t>Low motivation and high turnover of mobile health worker</a:t>
            </a:r>
          </a:p>
          <a:p>
            <a:pPr lvl="1"/>
            <a:r>
              <a:rPr lang="en-US" sz="1600" dirty="0" smtClean="0"/>
              <a:t>Efficiency and Productivity </a:t>
            </a:r>
          </a:p>
          <a:p>
            <a:pPr lvl="1"/>
            <a:r>
              <a:rPr lang="en-US" sz="1600" dirty="0" smtClean="0"/>
              <a:t>Career path </a:t>
            </a:r>
          </a:p>
          <a:p>
            <a:endParaRPr lang="en-US" sz="1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529" y="5867400"/>
            <a:ext cx="411175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76347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235857"/>
            <a:ext cx="8442960" cy="609600"/>
          </a:xfrm>
        </p:spPr>
        <p:txBody>
          <a:bodyPr/>
          <a:lstStyle/>
          <a:p>
            <a:r>
              <a:rPr lang="en-US" dirty="0" smtClean="0"/>
              <a:t>Healthcare Transformation</a:t>
            </a:r>
            <a:r>
              <a:rPr lang="en-US" sz="4400" dirty="0" smtClean="0"/>
              <a:t/>
            </a:r>
            <a:br>
              <a:rPr lang="en-US" sz="4400" dirty="0" smtClean="0"/>
            </a:br>
            <a:r>
              <a:rPr lang="en-US" sz="2000" dirty="0" smtClean="0"/>
              <a:t>4 Vectors - enabling capacity, skills &amp; new models of care</a:t>
            </a:r>
            <a:endParaRPr lang="en-US" sz="2000" dirty="0"/>
          </a:p>
        </p:txBody>
      </p:sp>
      <p:graphicFrame>
        <p:nvGraphicFramePr>
          <p:cNvPr id="6" name="Diagram 5"/>
          <p:cNvGraphicFramePr/>
          <p:nvPr>
            <p:extLst>
              <p:ext uri="{D42A27DB-BD31-4B8C-83A1-F6EECF244321}">
                <p14:modId xmlns:p14="http://schemas.microsoft.com/office/powerpoint/2010/main" val="1952593909"/>
              </p:ext>
            </p:extLst>
          </p:nvPr>
        </p:nvGraphicFramePr>
        <p:xfrm>
          <a:off x="655320" y="1630680"/>
          <a:ext cx="8001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83676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022850" y="273050"/>
            <a:ext cx="4121150" cy="889000"/>
          </a:xfrm>
          <a:prstGeom prst="rect">
            <a:avLst/>
          </a:prstGeom>
        </p:spPr>
        <p:txBody>
          <a:bodyPr/>
          <a:lstStyle/>
          <a:p>
            <a:pPr eaLnBrk="1" hangingPunct="1">
              <a:defRPr/>
            </a:pPr>
            <a:r>
              <a:rPr lang="en-US" sz="3200" dirty="0" smtClean="0">
                <a:solidFill>
                  <a:schemeClr val="accent5">
                    <a:lumMod val="10000"/>
                  </a:schemeClr>
                </a:solidFill>
              </a:rPr>
              <a:t>Digital Content</a:t>
            </a:r>
          </a:p>
        </p:txBody>
      </p:sp>
      <p:sp>
        <p:nvSpPr>
          <p:cNvPr id="7171" name="Rectangle 3"/>
          <p:cNvSpPr>
            <a:spLocks noGrp="1" noChangeArrowheads="1"/>
          </p:cNvSpPr>
          <p:nvPr>
            <p:ph type="body" sz="half" idx="4294967295"/>
          </p:nvPr>
        </p:nvSpPr>
        <p:spPr>
          <a:xfrm>
            <a:off x="4999037" y="990600"/>
            <a:ext cx="3840163" cy="5199062"/>
          </a:xfrm>
          <a:prstGeom prst="rect">
            <a:avLst/>
          </a:prstGeom>
        </p:spPr>
        <p:txBody>
          <a:bodyPr/>
          <a:lstStyle/>
          <a:p>
            <a:pPr marL="0" indent="0" eaLnBrk="1" hangingPunct="1">
              <a:spcBef>
                <a:spcPct val="0"/>
              </a:spcBef>
              <a:buFontTx/>
              <a:buNone/>
              <a:defRPr/>
            </a:pPr>
            <a:r>
              <a:rPr lang="en-US" altLang="ja-JP" sz="2400" dirty="0" smtClean="0">
                <a:ea typeface="MS Mincho" pitchFamily="49" charset="-128"/>
              </a:rPr>
              <a:t>Enabling information and applications that improve lives</a:t>
            </a:r>
          </a:p>
          <a:p>
            <a:pPr eaLnBrk="1" hangingPunct="1">
              <a:spcBef>
                <a:spcPct val="0"/>
              </a:spcBef>
              <a:buFontTx/>
              <a:buNone/>
              <a:defRPr/>
            </a:pPr>
            <a:endParaRPr lang="en-US" altLang="ja-JP" sz="1600" dirty="0" smtClean="0">
              <a:ea typeface="MS Mincho" pitchFamily="49" charset="-128"/>
            </a:endParaRPr>
          </a:p>
          <a:p>
            <a:pPr lvl="1" eaLnBrk="1" hangingPunct="1">
              <a:spcBef>
                <a:spcPct val="0"/>
              </a:spcBef>
              <a:spcAft>
                <a:spcPts val="1200"/>
              </a:spcAft>
              <a:defRPr/>
            </a:pPr>
            <a:r>
              <a:rPr lang="en-US" altLang="ja-JP" sz="2000" dirty="0" smtClean="0">
                <a:latin typeface="Neo Sans Intel" pitchFamily="34" charset="0"/>
                <a:ea typeface="MS Mincho" pitchFamily="49" charset="-128"/>
              </a:rPr>
              <a:t>Intel shares tools, technologies, content, and expertise to promote development of localized content</a:t>
            </a:r>
          </a:p>
          <a:p>
            <a:pPr lvl="1" eaLnBrk="1" hangingPunct="1">
              <a:spcBef>
                <a:spcPct val="0"/>
              </a:spcBef>
              <a:spcAft>
                <a:spcPts val="1200"/>
              </a:spcAft>
              <a:defRPr/>
            </a:pPr>
            <a:r>
              <a:rPr lang="en-US" altLang="ja-JP" sz="2000" dirty="0" smtClean="0">
                <a:latin typeface="Neo Sans Intel" pitchFamily="34" charset="0"/>
                <a:ea typeface="MS Mincho" pitchFamily="49" charset="-128"/>
              </a:rPr>
              <a:t>Intel skoool™ online learning content in 20 countries and 7 languages</a:t>
            </a:r>
          </a:p>
          <a:p>
            <a:pPr lvl="1" eaLnBrk="1" hangingPunct="1">
              <a:spcBef>
                <a:spcPct val="0"/>
              </a:spcBef>
              <a:spcAft>
                <a:spcPts val="1200"/>
              </a:spcAft>
              <a:defRPr/>
            </a:pPr>
            <a:r>
              <a:rPr lang="en-US" altLang="ja-JP" sz="2000" dirty="0" smtClean="0">
                <a:latin typeface="Neo Sans Intel" pitchFamily="34" charset="0"/>
                <a:ea typeface="MS Mincho" pitchFamily="49" charset="-128"/>
              </a:rPr>
              <a:t>Intel PC Basics learning content helps new users</a:t>
            </a:r>
            <a:endParaRPr lang="en-US" sz="2400" dirty="0" smtClean="0">
              <a:latin typeface="Neo Sans Intel" pitchFamily="34" charset="0"/>
            </a:endParaRPr>
          </a:p>
        </p:txBody>
      </p:sp>
      <p:pic>
        <p:nvPicPr>
          <p:cNvPr id="11268" name="Picture 7" descr="S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4589463"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273282"/>
      </p:ext>
    </p:extLst>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28600" y="228600"/>
            <a:ext cx="8237537" cy="889000"/>
          </a:xfrm>
          <a:prstGeom prst="rect">
            <a:avLst/>
          </a:prstGeom>
        </p:spPr>
        <p:txBody>
          <a:bodyPr/>
          <a:lstStyle/>
          <a:p>
            <a:pPr eaLnBrk="1" hangingPunct="1">
              <a:defRPr/>
            </a:pPr>
            <a:r>
              <a:rPr lang="en-US" dirty="0" smtClean="0">
                <a:solidFill>
                  <a:schemeClr val="accent5">
                    <a:lumMod val="10000"/>
                  </a:schemeClr>
                </a:solidFill>
              </a:rPr>
              <a:t>Content:</a:t>
            </a:r>
            <a:r>
              <a:rPr lang="en-US" sz="2800" dirty="0" smtClean="0">
                <a:solidFill>
                  <a:schemeClr val="accent5">
                    <a:lumMod val="10000"/>
                  </a:schemeClr>
                </a:solidFill>
              </a:rPr>
              <a:t> </a:t>
            </a:r>
            <a:r>
              <a:rPr lang="en-US" b="0" dirty="0" smtClean="0">
                <a:solidFill>
                  <a:schemeClr val="accent5">
                    <a:lumMod val="10000"/>
                  </a:schemeClr>
                </a:solidFill>
              </a:rPr>
              <a:t>award-winning skoool™ </a:t>
            </a:r>
          </a:p>
        </p:txBody>
      </p:sp>
      <p:sp>
        <p:nvSpPr>
          <p:cNvPr id="12291" name="Rectangle 3"/>
          <p:cNvSpPr>
            <a:spLocks noChangeArrowheads="1"/>
          </p:cNvSpPr>
          <p:nvPr/>
        </p:nvSpPr>
        <p:spPr bwMode="auto">
          <a:xfrm>
            <a:off x="1046162" y="4800600"/>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r>
              <a:rPr lang="en-US" sz="2400" b="1" dirty="0">
                <a:latin typeface="Neo Sans Intel" pitchFamily="34" charset="0"/>
                <a:hlinkClick r:id="rId3"/>
              </a:rPr>
              <a:t>www.skoool.com</a:t>
            </a:r>
            <a:endParaRPr lang="en-US" sz="2400" dirty="0">
              <a:latin typeface="Neo Sans Intel" pitchFamily="34" charset="0"/>
            </a:endParaRPr>
          </a:p>
        </p:txBody>
      </p:sp>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r="1563" b="1556"/>
          <a:stretch>
            <a:fillRect/>
          </a:stretch>
        </p:blipFill>
        <p:spPr bwMode="auto">
          <a:xfrm>
            <a:off x="609600" y="1108075"/>
            <a:ext cx="5948362"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5562" y="2432050"/>
            <a:ext cx="476885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91701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dirty="0" smtClean="0">
                <a:latin typeface="Neo Sans Intel" pitchFamily="34" charset="0"/>
              </a:rPr>
              <a:t>Content Strategy – Areas of Interest</a:t>
            </a:r>
            <a:endParaRPr lang="en-US" dirty="0">
              <a:latin typeface="Neo Sans Intel" pitchFamily="34" charset="0"/>
            </a:endParaRPr>
          </a:p>
        </p:txBody>
      </p:sp>
      <p:graphicFrame>
        <p:nvGraphicFramePr>
          <p:cNvPr id="11" name="Table 10"/>
          <p:cNvGraphicFramePr>
            <a:graphicFrameLocks noGrp="1"/>
          </p:cNvGraphicFramePr>
          <p:nvPr/>
        </p:nvGraphicFramePr>
        <p:xfrm>
          <a:off x="457200" y="990600"/>
          <a:ext cx="8229600" cy="5002399"/>
        </p:xfrm>
        <a:graphic>
          <a:graphicData uri="http://schemas.openxmlformats.org/drawingml/2006/table">
            <a:tbl>
              <a:tblPr firstRow="1" bandRow="1">
                <a:tableStyleId>{5C22544A-7EE6-4342-B048-85BDC9FD1C3A}</a:tableStyleId>
              </a:tblPr>
              <a:tblGrid>
                <a:gridCol w="1676400"/>
                <a:gridCol w="2438400"/>
                <a:gridCol w="2057400"/>
                <a:gridCol w="2057400"/>
              </a:tblGrid>
              <a:tr h="959600">
                <a:tc>
                  <a:txBody>
                    <a:bodyPr/>
                    <a:lstStyle/>
                    <a:p>
                      <a:pPr algn="ctr"/>
                      <a:r>
                        <a:rPr lang="en-US" sz="2000" dirty="0" smtClean="0">
                          <a:solidFill>
                            <a:schemeClr val="tx1"/>
                          </a:solidFill>
                          <a:latin typeface="Neo Sans Intel" pitchFamily="34" charset="0"/>
                        </a:rPr>
                        <a:t>Key Usage Models</a:t>
                      </a:r>
                      <a:endParaRPr lang="en-US" sz="2000" dirty="0">
                        <a:solidFill>
                          <a:schemeClr val="tx1"/>
                        </a:solidFill>
                        <a:latin typeface="Neo Sans Intel" pitchFamily="34" charset="0"/>
                      </a:endParaRPr>
                    </a:p>
                  </a:txBody>
                  <a:tcPr anchor="ctr">
                    <a:solidFill>
                      <a:srgbClr val="FFFF00"/>
                    </a:solidFill>
                  </a:tcPr>
                </a:tc>
                <a:tc>
                  <a:txBody>
                    <a:bodyPr/>
                    <a:lstStyle/>
                    <a:p>
                      <a:pPr algn="ctr"/>
                      <a:r>
                        <a:rPr lang="en-US" sz="2000" dirty="0" smtClean="0">
                          <a:solidFill>
                            <a:schemeClr val="tx1"/>
                          </a:solidFill>
                          <a:latin typeface="Neo Sans Intel" pitchFamily="34" charset="0"/>
                        </a:rPr>
                        <a:t>Target Audience</a:t>
                      </a:r>
                      <a:endParaRPr lang="en-US" sz="2000" dirty="0">
                        <a:solidFill>
                          <a:schemeClr val="tx1"/>
                        </a:solidFill>
                        <a:latin typeface="Neo Sans Intel" pitchFamily="34" charset="0"/>
                      </a:endParaRPr>
                    </a:p>
                  </a:txBody>
                  <a:tcPr anchor="ctr"/>
                </a:tc>
                <a:tc>
                  <a:txBody>
                    <a:bodyPr/>
                    <a:lstStyle/>
                    <a:p>
                      <a:pPr algn="ctr"/>
                      <a:r>
                        <a:rPr lang="en-US" sz="2000" dirty="0" smtClean="0">
                          <a:solidFill>
                            <a:schemeClr val="tx1"/>
                          </a:solidFill>
                          <a:latin typeface="Neo Sans Intel" pitchFamily="34" charset="0"/>
                        </a:rPr>
                        <a:t>Objective</a:t>
                      </a:r>
                      <a:endParaRPr lang="en-US" sz="2000" dirty="0">
                        <a:solidFill>
                          <a:schemeClr val="tx1"/>
                        </a:solidFill>
                        <a:latin typeface="Neo Sans Intel" pitchFamily="34" charset="0"/>
                      </a:endParaRPr>
                    </a:p>
                  </a:txBody>
                  <a:tcPr anchor="ctr"/>
                </a:tc>
                <a:tc>
                  <a:txBody>
                    <a:bodyPr/>
                    <a:lstStyle/>
                    <a:p>
                      <a:pPr algn="ctr"/>
                      <a:r>
                        <a:rPr lang="en-US" sz="2000" dirty="0" smtClean="0">
                          <a:solidFill>
                            <a:schemeClr val="tx1"/>
                          </a:solidFill>
                          <a:latin typeface="Neo Sans Intel" pitchFamily="34" charset="0"/>
                        </a:rPr>
                        <a:t>Example Content</a:t>
                      </a:r>
                      <a:r>
                        <a:rPr lang="en-US" sz="2000" baseline="0" dirty="0" smtClean="0">
                          <a:solidFill>
                            <a:schemeClr val="tx1"/>
                          </a:solidFill>
                          <a:latin typeface="Neo Sans Intel" pitchFamily="34" charset="0"/>
                        </a:rPr>
                        <a:t> areas*</a:t>
                      </a:r>
                      <a:endParaRPr lang="en-US" sz="2000" dirty="0">
                        <a:solidFill>
                          <a:schemeClr val="tx1"/>
                        </a:solidFill>
                        <a:latin typeface="Neo Sans Intel" pitchFamily="34" charset="0"/>
                      </a:endParaRPr>
                    </a:p>
                  </a:txBody>
                  <a:tcPr anchor="ctr"/>
                </a:tc>
              </a:tr>
              <a:tr h="817946">
                <a:tc rowSpan="2">
                  <a:txBody>
                    <a:bodyPr/>
                    <a:lstStyle/>
                    <a:p>
                      <a:pPr algn="ctr"/>
                      <a:r>
                        <a:rPr lang="en-US" sz="1600" dirty="0" smtClean="0">
                          <a:solidFill>
                            <a:schemeClr val="tx1"/>
                          </a:solidFill>
                          <a:latin typeface="Neo Sans Intel" pitchFamily="34" charset="0"/>
                        </a:rPr>
                        <a:t>Training</a:t>
                      </a:r>
                    </a:p>
                    <a:p>
                      <a:pPr algn="ctr"/>
                      <a:r>
                        <a:rPr lang="en-US" sz="1600" baseline="0" dirty="0" smtClean="0">
                          <a:solidFill>
                            <a:schemeClr val="tx1"/>
                          </a:solidFill>
                          <a:latin typeface="Neo Sans Intel" pitchFamily="34" charset="0"/>
                        </a:rPr>
                        <a:t>&amp; </a:t>
                      </a:r>
                    </a:p>
                    <a:p>
                      <a:pPr algn="ctr"/>
                      <a:r>
                        <a:rPr lang="en-US" sz="1600" baseline="0" dirty="0" smtClean="0">
                          <a:solidFill>
                            <a:schemeClr val="tx1"/>
                          </a:solidFill>
                          <a:latin typeface="Neo Sans Intel" pitchFamily="34" charset="0"/>
                        </a:rPr>
                        <a:t>Education</a:t>
                      </a:r>
                    </a:p>
                    <a:p>
                      <a:pPr algn="ctr"/>
                      <a:r>
                        <a:rPr lang="en-US" sz="1600" baseline="0" dirty="0" smtClean="0">
                          <a:solidFill>
                            <a:schemeClr val="tx1"/>
                          </a:solidFill>
                          <a:latin typeface="Neo Sans Intel" pitchFamily="34" charset="0"/>
                        </a:rPr>
                        <a:t>(Phase 1 – 2012 - 2015)</a:t>
                      </a:r>
                    </a:p>
                  </a:txBody>
                  <a:tcPr anchor="ctr">
                    <a:solidFill>
                      <a:srgbClr val="FFFF00"/>
                    </a:solidFill>
                  </a:tcPr>
                </a:tc>
                <a:tc>
                  <a:txBody>
                    <a:bodyPr/>
                    <a:lstStyle/>
                    <a:p>
                      <a:pPr algn="ctr"/>
                      <a:r>
                        <a:rPr lang="en-US" sz="1800" dirty="0" smtClean="0">
                          <a:solidFill>
                            <a:schemeClr val="tx1"/>
                          </a:solidFill>
                          <a:latin typeface="Neo Sans Intel" pitchFamily="34" charset="0"/>
                        </a:rPr>
                        <a:t>Mobile Health</a:t>
                      </a:r>
                      <a:r>
                        <a:rPr lang="en-US" sz="1800" baseline="0" dirty="0" smtClean="0">
                          <a:solidFill>
                            <a:schemeClr val="tx1"/>
                          </a:solidFill>
                          <a:latin typeface="Neo Sans Intel" pitchFamily="34" charset="0"/>
                        </a:rPr>
                        <a:t> Workers</a:t>
                      </a:r>
                      <a:endParaRPr lang="en-US" sz="1800" dirty="0">
                        <a:solidFill>
                          <a:schemeClr val="tx1"/>
                        </a:solidFill>
                        <a:latin typeface="Neo Sans Intel" pitchFamily="34" charset="0"/>
                      </a:endParaRPr>
                    </a:p>
                  </a:txBody>
                  <a:tcPr anchor="ctr">
                    <a:solidFill>
                      <a:srgbClr val="92D050"/>
                    </a:solidFill>
                  </a:tcPr>
                </a:tc>
                <a:tc>
                  <a:txBody>
                    <a:bodyPr/>
                    <a:lstStyle/>
                    <a:p>
                      <a:pPr algn="ctr"/>
                      <a:r>
                        <a:rPr lang="en-US" sz="1800" dirty="0" smtClean="0">
                          <a:solidFill>
                            <a:schemeClr val="tx1"/>
                          </a:solidFill>
                          <a:latin typeface="Neo Sans Intel" pitchFamily="34" charset="0"/>
                        </a:rPr>
                        <a:t>In-service training </a:t>
                      </a:r>
                    </a:p>
                    <a:p>
                      <a:pPr algn="ctr"/>
                      <a:r>
                        <a:rPr lang="en-US" sz="1800" dirty="0" smtClean="0">
                          <a:solidFill>
                            <a:schemeClr val="tx1"/>
                          </a:solidFill>
                          <a:latin typeface="Neo Sans Intel" pitchFamily="34" charset="0"/>
                        </a:rPr>
                        <a:t>Up</a:t>
                      </a:r>
                      <a:r>
                        <a:rPr lang="en-US" sz="1800" baseline="0" dirty="0" smtClean="0">
                          <a:solidFill>
                            <a:schemeClr val="tx1"/>
                          </a:solidFill>
                          <a:latin typeface="Neo Sans Intel" pitchFamily="34" charset="0"/>
                        </a:rPr>
                        <a:t> skilling (</a:t>
                      </a:r>
                      <a:r>
                        <a:rPr lang="en-US" sz="1800" dirty="0" smtClean="0">
                          <a:solidFill>
                            <a:schemeClr val="tx1"/>
                          </a:solidFill>
                          <a:latin typeface="Neo Sans Intel" pitchFamily="34" charset="0"/>
                        </a:rPr>
                        <a:t>CME)</a:t>
                      </a:r>
                      <a:endParaRPr lang="en-US" sz="1800" dirty="0">
                        <a:solidFill>
                          <a:schemeClr val="tx1"/>
                        </a:solidFill>
                        <a:latin typeface="Neo Sans Intel" pitchFamily="34" charset="0"/>
                      </a:endParaRPr>
                    </a:p>
                  </a:txBody>
                  <a:tcPr anchor="ctr">
                    <a:solidFill>
                      <a:srgbClr val="92D050"/>
                    </a:solidFill>
                  </a:tcPr>
                </a:tc>
                <a:tc>
                  <a:txBody>
                    <a:bodyPr/>
                    <a:lstStyle/>
                    <a:p>
                      <a:pPr algn="ctr"/>
                      <a:r>
                        <a:rPr lang="en-US" sz="1600" dirty="0" smtClean="0">
                          <a:solidFill>
                            <a:schemeClr val="tx1"/>
                          </a:solidFill>
                          <a:latin typeface="Neo Sans Intel" pitchFamily="34" charset="0"/>
                        </a:rPr>
                        <a:t>ICT Literacy &amp; Skills, Maternal &amp; Child Health,</a:t>
                      </a:r>
                      <a:r>
                        <a:rPr lang="en-US" sz="1600" baseline="0" dirty="0" smtClean="0">
                          <a:solidFill>
                            <a:schemeClr val="tx1"/>
                          </a:solidFill>
                          <a:latin typeface="Neo Sans Intel" pitchFamily="34" charset="0"/>
                        </a:rPr>
                        <a:t> NCDs</a:t>
                      </a:r>
                      <a:endParaRPr lang="en-US" sz="1600" dirty="0">
                        <a:solidFill>
                          <a:schemeClr val="tx1"/>
                        </a:solidFill>
                        <a:latin typeface="Neo Sans Intel" pitchFamily="34" charset="0"/>
                      </a:endParaRPr>
                    </a:p>
                  </a:txBody>
                  <a:tcPr anchor="ctr">
                    <a:solidFill>
                      <a:srgbClr val="92D050"/>
                    </a:solidFill>
                  </a:tcPr>
                </a:tc>
              </a:tr>
              <a:tr h="1085719">
                <a:tc vMerge="1">
                  <a:txBody>
                    <a:bodyPr/>
                    <a:lstStyle/>
                    <a:p>
                      <a:endParaRPr lang="en-US"/>
                    </a:p>
                  </a:txBody>
                  <a:tcPr/>
                </a:tc>
                <a:tc>
                  <a:txBody>
                    <a:bodyPr/>
                    <a:lstStyle/>
                    <a:p>
                      <a:pPr algn="ctr"/>
                      <a:r>
                        <a:rPr lang="en-US" sz="1800" dirty="0" smtClean="0">
                          <a:solidFill>
                            <a:schemeClr val="tx1"/>
                          </a:solidFill>
                          <a:latin typeface="Neo Sans Intel" pitchFamily="34" charset="0"/>
                        </a:rPr>
                        <a:t>Students</a:t>
                      </a:r>
                      <a:endParaRPr lang="en-US" sz="1800" dirty="0">
                        <a:solidFill>
                          <a:schemeClr val="tx1"/>
                        </a:solidFill>
                        <a:latin typeface="Neo Sans Intel" pitchFamily="34" charset="0"/>
                      </a:endParaRPr>
                    </a:p>
                  </a:txBody>
                  <a:tcPr anchor="ctr">
                    <a:solidFill>
                      <a:srgbClr val="92D050"/>
                    </a:solidFill>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Neo Sans Intel" pitchFamily="34" charset="0"/>
                        </a:rPr>
                        <a:t>Capacity building of midwives, nurses</a:t>
                      </a:r>
                      <a:r>
                        <a:rPr lang="en-US" sz="1800" baseline="0" dirty="0" smtClean="0">
                          <a:solidFill>
                            <a:schemeClr val="tx1"/>
                          </a:solidFill>
                          <a:latin typeface="Neo Sans Intel" pitchFamily="34" charset="0"/>
                        </a:rPr>
                        <a:t> and doctors</a:t>
                      </a:r>
                      <a:endParaRPr lang="en-US" sz="1800" dirty="0">
                        <a:solidFill>
                          <a:schemeClr val="tx1"/>
                        </a:solidFill>
                        <a:latin typeface="Neo Sans Intel" pitchFamily="34" charset="0"/>
                      </a:endParaRPr>
                    </a:p>
                  </a:txBody>
                  <a:tcPr anchor="ctr">
                    <a:solidFill>
                      <a:srgbClr val="92D050"/>
                    </a:solidFill>
                  </a:tcPr>
                </a:tc>
                <a:tc>
                  <a:txBody>
                    <a:bodyPr/>
                    <a:lstStyle/>
                    <a:p>
                      <a:pPr algn="ctr"/>
                      <a:r>
                        <a:rPr lang="en-US" sz="1600" dirty="0" smtClean="0">
                          <a:solidFill>
                            <a:schemeClr val="tx1"/>
                          </a:solidFill>
                          <a:latin typeface="Neo Sans Intel" pitchFamily="34" charset="0"/>
                        </a:rPr>
                        <a:t>ICT Literacy &amp; Skills,</a:t>
                      </a:r>
                      <a:r>
                        <a:rPr lang="en-US" sz="1600" baseline="0" dirty="0" smtClean="0">
                          <a:solidFill>
                            <a:schemeClr val="tx1"/>
                          </a:solidFill>
                          <a:latin typeface="Neo Sans Intel" pitchFamily="34" charset="0"/>
                        </a:rPr>
                        <a:t> </a:t>
                      </a:r>
                      <a:r>
                        <a:rPr lang="en-US" sz="1600" dirty="0" smtClean="0">
                          <a:solidFill>
                            <a:schemeClr val="tx1"/>
                          </a:solidFill>
                          <a:latin typeface="Neo Sans Intel" pitchFamily="34" charset="0"/>
                        </a:rPr>
                        <a:t>Curriculum-based training</a:t>
                      </a:r>
                      <a:endParaRPr lang="en-US" sz="1600" dirty="0">
                        <a:solidFill>
                          <a:schemeClr val="tx1"/>
                        </a:solidFill>
                        <a:latin typeface="Neo Sans Intel" pitchFamily="34" charset="0"/>
                      </a:endParaRPr>
                    </a:p>
                  </a:txBody>
                  <a:tcPr anchor="ctr">
                    <a:solidFill>
                      <a:srgbClr val="92D050"/>
                    </a:solidFill>
                  </a:tcPr>
                </a:tc>
              </a:tr>
              <a:tr h="1067320">
                <a:tc rowSpan="2">
                  <a:txBody>
                    <a:bodyPr/>
                    <a:lstStyle/>
                    <a:p>
                      <a:pPr algn="ctr"/>
                      <a:r>
                        <a:rPr lang="en-US" sz="1600" dirty="0" smtClean="0">
                          <a:solidFill>
                            <a:schemeClr val="tx1"/>
                          </a:solidFill>
                          <a:latin typeface="Neo Sans Intel" pitchFamily="34" charset="0"/>
                        </a:rPr>
                        <a:t>Informational</a:t>
                      </a:r>
                    </a:p>
                    <a:p>
                      <a:pPr algn="ctr"/>
                      <a:r>
                        <a:rPr lang="en-US" sz="1600" dirty="0" smtClean="0">
                          <a:solidFill>
                            <a:schemeClr val="tx1"/>
                          </a:solidFill>
                          <a:latin typeface="Neo Sans Intel" pitchFamily="34" charset="0"/>
                        </a:rPr>
                        <a:t>Education</a:t>
                      </a:r>
                    </a:p>
                    <a:p>
                      <a:pPr algn="ctr"/>
                      <a:r>
                        <a:rPr lang="en-US" sz="1600" dirty="0" smtClean="0">
                          <a:solidFill>
                            <a:schemeClr val="tx1"/>
                          </a:solidFill>
                          <a:latin typeface="Neo Sans Intel" pitchFamily="34" charset="0"/>
                        </a:rPr>
                        <a:t>(Phase 2 – 2013-2015)</a:t>
                      </a:r>
                      <a:endParaRPr lang="en-US" sz="1600" dirty="0">
                        <a:solidFill>
                          <a:schemeClr val="tx1"/>
                        </a:solidFill>
                        <a:latin typeface="Neo Sans Intel" pitchFamily="34" charset="0"/>
                      </a:endParaRPr>
                    </a:p>
                  </a:txBody>
                  <a:tcPr anchor="ctr">
                    <a:solidFill>
                      <a:srgbClr val="FFFF00"/>
                    </a:solidFill>
                  </a:tcPr>
                </a:tc>
                <a:tc>
                  <a:txBody>
                    <a:bodyPr/>
                    <a:lstStyle/>
                    <a:p>
                      <a:pPr algn="ctr"/>
                      <a:r>
                        <a:rPr lang="en-US" sz="1800" dirty="0" smtClean="0">
                          <a:solidFill>
                            <a:schemeClr val="tx1"/>
                          </a:solidFill>
                          <a:latin typeface="Neo Sans Intel" pitchFamily="34" charset="0"/>
                        </a:rPr>
                        <a:t>Rural Citizens (delivered</a:t>
                      </a:r>
                      <a:r>
                        <a:rPr lang="en-US" sz="1800" baseline="0" dirty="0" smtClean="0">
                          <a:solidFill>
                            <a:schemeClr val="tx1"/>
                          </a:solidFill>
                          <a:latin typeface="Neo Sans Intel" pitchFamily="34" charset="0"/>
                        </a:rPr>
                        <a:t> through health workers)</a:t>
                      </a:r>
                      <a:endParaRPr lang="en-US" sz="1800" dirty="0">
                        <a:solidFill>
                          <a:schemeClr val="tx1"/>
                        </a:solidFill>
                        <a:latin typeface="Neo Sans Intel" pitchFamily="34" charset="0"/>
                      </a:endParaRPr>
                    </a:p>
                  </a:txBody>
                  <a:tcPr anchor="ctr">
                    <a:solidFill>
                      <a:schemeClr val="accent6">
                        <a:lumMod val="50000"/>
                      </a:schemeClr>
                    </a:solidFill>
                  </a:tcPr>
                </a:tc>
                <a:tc>
                  <a:txBody>
                    <a:bodyPr/>
                    <a:lstStyle/>
                    <a:p>
                      <a:pPr algn="ctr"/>
                      <a:r>
                        <a:rPr lang="en-US" sz="1800" dirty="0" smtClean="0">
                          <a:solidFill>
                            <a:schemeClr val="tx1"/>
                          </a:solidFill>
                          <a:latin typeface="Neo Sans Intel" pitchFamily="34" charset="0"/>
                        </a:rPr>
                        <a:t>Health Info</a:t>
                      </a:r>
                      <a:r>
                        <a:rPr lang="en-US" sz="1800" baseline="0" dirty="0" smtClean="0">
                          <a:solidFill>
                            <a:schemeClr val="tx1"/>
                          </a:solidFill>
                          <a:latin typeface="Neo Sans Intel" pitchFamily="34" charset="0"/>
                        </a:rPr>
                        <a:t> </a:t>
                      </a:r>
                      <a:r>
                        <a:rPr lang="en-US" sz="1800" dirty="0" smtClean="0">
                          <a:solidFill>
                            <a:schemeClr val="tx1"/>
                          </a:solidFill>
                          <a:latin typeface="Neo Sans Intel" pitchFamily="34" charset="0"/>
                        </a:rPr>
                        <a:t>Dissemination </a:t>
                      </a:r>
                      <a:endParaRPr lang="en-US" sz="1800" dirty="0">
                        <a:solidFill>
                          <a:schemeClr val="tx1"/>
                        </a:solidFill>
                        <a:latin typeface="Neo Sans Intel" pitchFamily="34" charset="0"/>
                      </a:endParaRPr>
                    </a:p>
                  </a:txBody>
                  <a:tcPr anchor="ctr">
                    <a:solidFill>
                      <a:schemeClr val="accent6">
                        <a:lumMod val="50000"/>
                      </a:schemeClr>
                    </a:solidFill>
                  </a:tcPr>
                </a:tc>
                <a:tc>
                  <a:txBody>
                    <a:bodyPr/>
                    <a:lstStyle/>
                    <a:p>
                      <a:pPr algn="ctr"/>
                      <a:r>
                        <a:rPr lang="en-US" sz="1600" dirty="0" smtClean="0">
                          <a:solidFill>
                            <a:schemeClr val="tx1"/>
                          </a:solidFill>
                          <a:latin typeface="Neo Sans Intel" pitchFamily="34" charset="0"/>
                        </a:rPr>
                        <a:t>ICT Literacy &amp; Skills, Family planning, MNCH, Hygiene</a:t>
                      </a:r>
                      <a:r>
                        <a:rPr lang="en-US" sz="1600" baseline="0" dirty="0" smtClean="0">
                          <a:solidFill>
                            <a:schemeClr val="tx1"/>
                          </a:solidFill>
                          <a:latin typeface="Neo Sans Intel" pitchFamily="34" charset="0"/>
                        </a:rPr>
                        <a:t> &amp; Sanitation</a:t>
                      </a:r>
                      <a:endParaRPr lang="en-US" sz="1600" dirty="0">
                        <a:solidFill>
                          <a:schemeClr val="tx1"/>
                        </a:solidFill>
                        <a:latin typeface="Neo Sans Intel" pitchFamily="34" charset="0"/>
                      </a:endParaRPr>
                    </a:p>
                  </a:txBody>
                  <a:tcPr anchor="ctr">
                    <a:solidFill>
                      <a:schemeClr val="accent6">
                        <a:lumMod val="50000"/>
                      </a:schemeClr>
                    </a:solidFill>
                  </a:tcPr>
                </a:tc>
              </a:tr>
              <a:tr h="817946">
                <a:tc vMerge="1">
                  <a:txBody>
                    <a:bodyPr/>
                    <a:lstStyle/>
                    <a:p>
                      <a:endParaRPr lang="en-US"/>
                    </a:p>
                  </a:txBody>
                  <a:tcPr/>
                </a:tc>
                <a:tc>
                  <a:txBody>
                    <a:bodyPr/>
                    <a:lstStyle/>
                    <a:p>
                      <a:pPr algn="ctr"/>
                      <a:r>
                        <a:rPr lang="en-US" sz="1800" dirty="0" smtClean="0">
                          <a:solidFill>
                            <a:schemeClr val="tx1"/>
                          </a:solidFill>
                          <a:latin typeface="Neo Sans Intel" pitchFamily="34" charset="0"/>
                        </a:rPr>
                        <a:t>Citizens</a:t>
                      </a:r>
                      <a:endParaRPr lang="en-US" sz="1800" dirty="0">
                        <a:solidFill>
                          <a:schemeClr val="tx1"/>
                        </a:solidFill>
                        <a:latin typeface="Neo Sans Intel" pitchFamily="34" charset="0"/>
                      </a:endParaRPr>
                    </a:p>
                  </a:txBody>
                  <a:tcPr anchor="ctr">
                    <a:solidFill>
                      <a:schemeClr val="accent6">
                        <a:lumMod val="50000"/>
                      </a:schemeClr>
                    </a:solidFill>
                  </a:tcPr>
                </a:tc>
                <a:tc>
                  <a:txBody>
                    <a:bodyPr/>
                    <a:lstStyle/>
                    <a:p>
                      <a:pPr algn="ctr"/>
                      <a:r>
                        <a:rPr lang="en-US" sz="1800" dirty="0" smtClean="0">
                          <a:solidFill>
                            <a:schemeClr val="tx1"/>
                          </a:solidFill>
                          <a:latin typeface="Neo Sans Intel" pitchFamily="34" charset="0"/>
                        </a:rPr>
                        <a:t>Health</a:t>
                      </a:r>
                      <a:r>
                        <a:rPr lang="en-US" sz="1800" baseline="0" dirty="0" smtClean="0">
                          <a:solidFill>
                            <a:schemeClr val="tx1"/>
                          </a:solidFill>
                          <a:latin typeface="Neo Sans Intel" pitchFamily="34" charset="0"/>
                        </a:rPr>
                        <a:t> Info Dissemination</a:t>
                      </a:r>
                      <a:endParaRPr lang="en-US" sz="1800" dirty="0">
                        <a:solidFill>
                          <a:schemeClr val="tx1"/>
                        </a:solidFill>
                        <a:latin typeface="Neo Sans Intel" pitchFamily="34" charset="0"/>
                      </a:endParaRPr>
                    </a:p>
                  </a:txBody>
                  <a:tcPr anchor="ctr">
                    <a:solidFill>
                      <a:schemeClr val="accent6">
                        <a:lumMod val="50000"/>
                      </a:schemeClr>
                    </a:solidFill>
                  </a:tcPr>
                </a:tc>
                <a:tc>
                  <a:txBody>
                    <a:bodyPr/>
                    <a:lstStyle/>
                    <a:p>
                      <a:pPr algn="ctr"/>
                      <a:r>
                        <a:rPr lang="en-US" sz="1600" dirty="0" smtClean="0">
                          <a:solidFill>
                            <a:schemeClr val="tx1"/>
                          </a:solidFill>
                          <a:latin typeface="Neo Sans Intel" pitchFamily="34" charset="0"/>
                        </a:rPr>
                        <a:t>ICT Literacy &amp; Skills, School Health, NCDs, Communicable</a:t>
                      </a:r>
                      <a:r>
                        <a:rPr lang="en-US" sz="1600" baseline="0" dirty="0" smtClean="0">
                          <a:solidFill>
                            <a:schemeClr val="tx1"/>
                          </a:solidFill>
                          <a:latin typeface="Neo Sans Intel" pitchFamily="34" charset="0"/>
                        </a:rPr>
                        <a:t> Diseases</a:t>
                      </a:r>
                      <a:endParaRPr lang="en-US" sz="1600" dirty="0">
                        <a:solidFill>
                          <a:schemeClr val="tx1"/>
                        </a:solidFill>
                        <a:latin typeface="Neo Sans Intel" pitchFamily="34" charset="0"/>
                      </a:endParaRPr>
                    </a:p>
                  </a:txBody>
                  <a:tcPr anchor="ctr">
                    <a:solidFill>
                      <a:schemeClr val="accent6">
                        <a:lumMod val="50000"/>
                      </a:schemeClr>
                    </a:solidFill>
                  </a:tcPr>
                </a:tc>
              </a:tr>
            </a:tbl>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144000" cy="1143000"/>
          </a:xfrm>
        </p:spPr>
        <p:txBody>
          <a:bodyPr>
            <a:normAutofit/>
          </a:bodyPr>
          <a:lstStyle/>
          <a:p>
            <a:r>
              <a:rPr lang="en-US" dirty="0" smtClean="0"/>
              <a:t>Content Strategy – Creation &amp; Delivery</a:t>
            </a:r>
            <a:endParaRPr lang="en-US" dirty="0"/>
          </a:p>
        </p:txBody>
      </p:sp>
      <p:sp>
        <p:nvSpPr>
          <p:cNvPr id="9" name="Oval 8"/>
          <p:cNvSpPr/>
          <p:nvPr/>
        </p:nvSpPr>
        <p:spPr>
          <a:xfrm>
            <a:off x="2956444" y="2266771"/>
            <a:ext cx="1600200" cy="152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solidFill>
                  <a:schemeClr val="tx1"/>
                </a:solidFill>
                <a:latin typeface="Neo Sans Intel" pitchFamily="34" charset="0"/>
              </a:rPr>
              <a:t>Digital &amp; Multimedia Content Creation</a:t>
            </a:r>
            <a:endParaRPr lang="en-US" sz="1600" dirty="0">
              <a:solidFill>
                <a:schemeClr val="tx1"/>
              </a:solidFill>
              <a:latin typeface="Neo Sans Intel" pitchFamily="34" charset="0"/>
            </a:endParaRPr>
          </a:p>
        </p:txBody>
      </p:sp>
      <p:sp>
        <p:nvSpPr>
          <p:cNvPr id="10" name="Oval 9"/>
          <p:cNvSpPr/>
          <p:nvPr/>
        </p:nvSpPr>
        <p:spPr>
          <a:xfrm>
            <a:off x="5547244" y="2266771"/>
            <a:ext cx="1600200" cy="1524000"/>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tx1"/>
                </a:solidFill>
                <a:latin typeface="Neo Sans Intel" pitchFamily="34" charset="0"/>
              </a:rPr>
              <a:t>Intel skoool™ Healthcare Education Platform</a:t>
            </a:r>
            <a:endParaRPr lang="en-US" sz="1600" dirty="0">
              <a:solidFill>
                <a:schemeClr val="tx1"/>
              </a:solidFill>
              <a:latin typeface="Neo Sans Intel" pitchFamily="34" charset="0"/>
            </a:endParaRPr>
          </a:p>
        </p:txBody>
      </p:sp>
      <p:sp>
        <p:nvSpPr>
          <p:cNvPr id="13" name="TextBox 12"/>
          <p:cNvSpPr txBox="1"/>
          <p:nvPr/>
        </p:nvSpPr>
        <p:spPr>
          <a:xfrm>
            <a:off x="4937644" y="3886200"/>
            <a:ext cx="2819400" cy="646331"/>
          </a:xfrm>
          <a:prstGeom prst="rect">
            <a:avLst/>
          </a:prstGeom>
          <a:noFill/>
        </p:spPr>
        <p:txBody>
          <a:bodyPr wrap="square" rtlCol="0">
            <a:spAutoFit/>
          </a:bodyPr>
          <a:lstStyle/>
          <a:p>
            <a:pPr algn="ctr"/>
            <a:r>
              <a:rPr lang="en-US" sz="1200" dirty="0" smtClean="0">
                <a:latin typeface="Neo Sans Intel" pitchFamily="34" charset="0"/>
              </a:rPr>
              <a:t>Deliver multiple content types </a:t>
            </a:r>
          </a:p>
          <a:p>
            <a:pPr algn="ctr"/>
            <a:r>
              <a:rPr lang="en-US" sz="1200" dirty="0" smtClean="0">
                <a:latin typeface="Neo Sans Intel" pitchFamily="34" charset="0"/>
              </a:rPr>
              <a:t>anytime &amp; anywhere</a:t>
            </a:r>
          </a:p>
          <a:p>
            <a:pPr algn="ctr"/>
            <a:r>
              <a:rPr lang="en-US" sz="1200" dirty="0" smtClean="0">
                <a:latin typeface="Neo Sans Intel" pitchFamily="34" charset="0"/>
              </a:rPr>
              <a:t>with assessment</a:t>
            </a:r>
          </a:p>
        </p:txBody>
      </p:sp>
      <p:sp>
        <p:nvSpPr>
          <p:cNvPr id="14" name="Right Arrow 13"/>
          <p:cNvSpPr/>
          <p:nvPr/>
        </p:nvSpPr>
        <p:spPr>
          <a:xfrm>
            <a:off x="4606340" y="2876371"/>
            <a:ext cx="9144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eo Sans Intel" pitchFamily="34" charset="0"/>
            </a:endParaRPr>
          </a:p>
        </p:txBody>
      </p:sp>
      <p:sp>
        <p:nvSpPr>
          <p:cNvPr id="15" name="Right Arrow 14"/>
          <p:cNvSpPr/>
          <p:nvPr/>
        </p:nvSpPr>
        <p:spPr>
          <a:xfrm rot="2400000">
            <a:off x="2260661" y="2030463"/>
            <a:ext cx="914400" cy="3017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Neo Sans Intel" pitchFamily="34" charset="0"/>
            </a:endParaRPr>
          </a:p>
        </p:txBody>
      </p:sp>
      <p:sp>
        <p:nvSpPr>
          <p:cNvPr id="16" name="Right Arrow 15"/>
          <p:cNvSpPr/>
          <p:nvPr/>
        </p:nvSpPr>
        <p:spPr>
          <a:xfrm rot="19200000" flipV="1">
            <a:off x="2260661" y="3706863"/>
            <a:ext cx="914400" cy="3017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Neo Sans Intel" pitchFamily="34" charset="0"/>
            </a:endParaRPr>
          </a:p>
        </p:txBody>
      </p:sp>
      <p:sp>
        <p:nvSpPr>
          <p:cNvPr id="17" name="Right Arrow 16"/>
          <p:cNvSpPr/>
          <p:nvPr/>
        </p:nvSpPr>
        <p:spPr>
          <a:xfrm>
            <a:off x="2042044" y="2876371"/>
            <a:ext cx="9144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Neo Sans Intel" pitchFamily="34" charset="0"/>
            </a:endParaRPr>
          </a:p>
        </p:txBody>
      </p:sp>
      <p:sp>
        <p:nvSpPr>
          <p:cNvPr id="20" name="Rounded Rectangle 19"/>
          <p:cNvSpPr/>
          <p:nvPr/>
        </p:nvSpPr>
        <p:spPr>
          <a:xfrm>
            <a:off x="906049" y="1219200"/>
            <a:ext cx="15240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latin typeface="Neo Sans Intel" pitchFamily="34" charset="0"/>
              </a:rPr>
              <a:t>Healthcare Content</a:t>
            </a:r>
            <a:endParaRPr lang="en-US" dirty="0">
              <a:solidFill>
                <a:schemeClr val="tx1"/>
              </a:solidFill>
              <a:latin typeface="Neo Sans Intel" pitchFamily="34" charset="0"/>
            </a:endParaRPr>
          </a:p>
        </p:txBody>
      </p:sp>
      <p:sp>
        <p:nvSpPr>
          <p:cNvPr id="21" name="Rounded Rectangle 20"/>
          <p:cNvSpPr/>
          <p:nvPr/>
        </p:nvSpPr>
        <p:spPr>
          <a:xfrm>
            <a:off x="466428" y="2743200"/>
            <a:ext cx="1524000" cy="609600"/>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latin typeface="Neo Sans Intel" pitchFamily="34" charset="0"/>
              </a:rPr>
              <a:t>Images</a:t>
            </a:r>
          </a:p>
          <a:p>
            <a:pPr algn="ctr"/>
            <a:r>
              <a:rPr lang="en-US" dirty="0" smtClean="0">
                <a:solidFill>
                  <a:schemeClr val="tx1"/>
                </a:solidFill>
                <a:latin typeface="Neo Sans Intel" pitchFamily="34" charset="0"/>
              </a:rPr>
              <a:t>Graphics</a:t>
            </a:r>
            <a:endParaRPr lang="en-US" dirty="0">
              <a:solidFill>
                <a:schemeClr val="tx1"/>
              </a:solidFill>
              <a:latin typeface="Neo Sans Intel" pitchFamily="34" charset="0"/>
            </a:endParaRPr>
          </a:p>
        </p:txBody>
      </p:sp>
      <p:sp>
        <p:nvSpPr>
          <p:cNvPr id="22" name="Rounded Rectangle 21"/>
          <p:cNvSpPr/>
          <p:nvPr/>
        </p:nvSpPr>
        <p:spPr>
          <a:xfrm>
            <a:off x="906049" y="4191000"/>
            <a:ext cx="15240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latin typeface="Neo Sans Intel" pitchFamily="34" charset="0"/>
              </a:rPr>
              <a:t>Enabling Tools</a:t>
            </a:r>
            <a:endParaRPr lang="en-US" dirty="0">
              <a:solidFill>
                <a:schemeClr val="tx1"/>
              </a:solidFill>
              <a:latin typeface="Neo Sans Intel" pitchFamily="34" charset="0"/>
            </a:endParaRPr>
          </a:p>
        </p:txBody>
      </p:sp>
      <p:sp>
        <p:nvSpPr>
          <p:cNvPr id="23" name="TextBox 22"/>
          <p:cNvSpPr txBox="1"/>
          <p:nvPr/>
        </p:nvSpPr>
        <p:spPr>
          <a:xfrm>
            <a:off x="2270644" y="3792416"/>
            <a:ext cx="2819400" cy="1015663"/>
          </a:xfrm>
          <a:prstGeom prst="rect">
            <a:avLst/>
          </a:prstGeom>
          <a:noFill/>
        </p:spPr>
        <p:txBody>
          <a:bodyPr wrap="square" rtlCol="0">
            <a:spAutoFit/>
          </a:bodyPr>
          <a:lstStyle/>
          <a:p>
            <a:pPr algn="ctr"/>
            <a:r>
              <a:rPr lang="en-US" sz="1200" dirty="0" smtClean="0">
                <a:latin typeface="Neo Sans Intel" pitchFamily="34" charset="0"/>
              </a:rPr>
              <a:t>Local ecosystem </a:t>
            </a:r>
          </a:p>
          <a:p>
            <a:pPr algn="ctr"/>
            <a:r>
              <a:rPr lang="en-US" sz="1200" dirty="0" smtClean="0">
                <a:latin typeface="Neo Sans Intel" pitchFamily="34" charset="0"/>
              </a:rPr>
              <a:t>(ISVs, Univ.)</a:t>
            </a:r>
          </a:p>
          <a:p>
            <a:pPr algn="ctr"/>
            <a:r>
              <a:rPr lang="en-US" sz="1200" dirty="0" smtClean="0">
                <a:latin typeface="Neo Sans Intel" pitchFamily="34" charset="0"/>
              </a:rPr>
              <a:t>Localization </a:t>
            </a:r>
          </a:p>
          <a:p>
            <a:pPr algn="ctr"/>
            <a:r>
              <a:rPr lang="en-US" sz="1200" dirty="0" smtClean="0">
                <a:latin typeface="Neo Sans Intel" pitchFamily="34" charset="0"/>
              </a:rPr>
              <a:t>(Language, Images, </a:t>
            </a:r>
          </a:p>
          <a:p>
            <a:pPr algn="ctr"/>
            <a:r>
              <a:rPr lang="en-US" sz="1200" dirty="0" smtClean="0">
                <a:latin typeface="Neo Sans Intel" pitchFamily="34" charset="0"/>
              </a:rPr>
              <a:t>Cultural relevance etc.)</a:t>
            </a:r>
            <a:endParaRPr lang="en-US" sz="1200" dirty="0">
              <a:latin typeface="Neo Sans Intel" pitchFamily="34" charset="0"/>
            </a:endParaRPr>
          </a:p>
        </p:txBody>
      </p:sp>
      <p:sp>
        <p:nvSpPr>
          <p:cNvPr id="27" name="TextBox 26"/>
          <p:cNvSpPr txBox="1"/>
          <p:nvPr/>
        </p:nvSpPr>
        <p:spPr>
          <a:xfrm>
            <a:off x="400463" y="1888676"/>
            <a:ext cx="2535181" cy="646331"/>
          </a:xfrm>
          <a:prstGeom prst="rect">
            <a:avLst/>
          </a:prstGeom>
          <a:noFill/>
        </p:spPr>
        <p:txBody>
          <a:bodyPr wrap="none" rtlCol="0">
            <a:spAutoFit/>
          </a:bodyPr>
          <a:lstStyle/>
          <a:p>
            <a:pPr algn="ctr"/>
            <a:r>
              <a:rPr lang="en-US" sz="1200" dirty="0" smtClean="0">
                <a:latin typeface="Neo Sans Intel" pitchFamily="34" charset="0"/>
              </a:rPr>
              <a:t>Content providers </a:t>
            </a:r>
          </a:p>
          <a:p>
            <a:pPr algn="ctr"/>
            <a:r>
              <a:rPr lang="en-US" sz="1200" dirty="0" smtClean="0">
                <a:latin typeface="Neo Sans Intel" pitchFamily="34" charset="0"/>
              </a:rPr>
              <a:t>(Intl - WHO,UNFPA, Hesperian, </a:t>
            </a:r>
          </a:p>
          <a:p>
            <a:pPr algn="ctr"/>
            <a:r>
              <a:rPr lang="en-US" sz="1200" dirty="0" smtClean="0">
                <a:latin typeface="Neo Sans Intel" pitchFamily="34" charset="0"/>
              </a:rPr>
              <a:t>Local - MoH, FHB, local NGOs, </a:t>
            </a:r>
            <a:r>
              <a:rPr lang="en-US" sz="1200" dirty="0" err="1" smtClean="0">
                <a:latin typeface="Neo Sans Intel" pitchFamily="34" charset="0"/>
              </a:rPr>
              <a:t>Acads</a:t>
            </a:r>
            <a:r>
              <a:rPr lang="en-US" sz="1200" dirty="0" smtClean="0">
                <a:latin typeface="Neo Sans Intel" pitchFamily="34" charset="0"/>
              </a:rPr>
              <a:t>)</a:t>
            </a:r>
            <a:endParaRPr lang="en-US" sz="1200" dirty="0">
              <a:latin typeface="Neo Sans Intel" pitchFamily="34" charset="0"/>
            </a:endParaRPr>
          </a:p>
        </p:txBody>
      </p:sp>
      <p:sp>
        <p:nvSpPr>
          <p:cNvPr id="28" name="TextBox 27"/>
          <p:cNvSpPr txBox="1"/>
          <p:nvPr/>
        </p:nvSpPr>
        <p:spPr>
          <a:xfrm>
            <a:off x="167019" y="3426023"/>
            <a:ext cx="2122824" cy="276999"/>
          </a:xfrm>
          <a:prstGeom prst="rect">
            <a:avLst/>
          </a:prstGeom>
          <a:noFill/>
        </p:spPr>
        <p:txBody>
          <a:bodyPr wrap="none" rtlCol="0">
            <a:spAutoFit/>
          </a:bodyPr>
          <a:lstStyle/>
          <a:p>
            <a:pPr algn="ctr"/>
            <a:r>
              <a:rPr lang="en-US" sz="1200" dirty="0" smtClean="0">
                <a:latin typeface="Neo Sans Intel" pitchFamily="34" charset="0"/>
              </a:rPr>
              <a:t>e.g. Art Database (Hesperian) </a:t>
            </a:r>
            <a:endParaRPr lang="en-US" sz="1200" dirty="0">
              <a:latin typeface="Neo Sans Intel" pitchFamily="34" charset="0"/>
            </a:endParaRPr>
          </a:p>
        </p:txBody>
      </p:sp>
      <p:sp>
        <p:nvSpPr>
          <p:cNvPr id="29" name="TextBox 28"/>
          <p:cNvSpPr txBox="1"/>
          <p:nvPr/>
        </p:nvSpPr>
        <p:spPr>
          <a:xfrm>
            <a:off x="639118" y="4876800"/>
            <a:ext cx="2057871" cy="830997"/>
          </a:xfrm>
          <a:prstGeom prst="rect">
            <a:avLst/>
          </a:prstGeom>
          <a:noFill/>
        </p:spPr>
        <p:txBody>
          <a:bodyPr wrap="none" rtlCol="0">
            <a:spAutoFit/>
          </a:bodyPr>
          <a:lstStyle/>
          <a:p>
            <a:pPr algn="ctr"/>
            <a:r>
              <a:rPr lang="en-US" sz="1200" dirty="0" smtClean="0">
                <a:latin typeface="Neo Sans Intel" pitchFamily="34" charset="0"/>
              </a:rPr>
              <a:t>Pedagogical BKMs (Intel PLS)</a:t>
            </a:r>
          </a:p>
          <a:p>
            <a:pPr algn="ctr"/>
            <a:r>
              <a:rPr lang="en-US" sz="1200" dirty="0" smtClean="0">
                <a:latin typeface="Neo Sans Intel" pitchFamily="34" charset="0"/>
              </a:rPr>
              <a:t>PC Basics (Intel)</a:t>
            </a:r>
          </a:p>
          <a:p>
            <a:pPr algn="ctr"/>
            <a:r>
              <a:rPr lang="en-US" sz="1200" dirty="0" smtClean="0">
                <a:latin typeface="Neo Sans Intel" pitchFamily="34" charset="0"/>
              </a:rPr>
              <a:t>Translation</a:t>
            </a:r>
          </a:p>
          <a:p>
            <a:pPr algn="ctr"/>
            <a:r>
              <a:rPr lang="en-US" sz="1200" dirty="0" smtClean="0">
                <a:latin typeface="Neo Sans Intel" pitchFamily="34" charset="0"/>
              </a:rPr>
              <a:t>Voice-over</a:t>
            </a:r>
            <a:endParaRPr lang="en-US" sz="1200" dirty="0">
              <a:latin typeface="Neo Sans Intel" pitchFamily="34" charset="0"/>
            </a:endParaRPr>
          </a:p>
        </p:txBody>
      </p:sp>
      <p:sp>
        <p:nvSpPr>
          <p:cNvPr id="18" name="Right Arrow 17"/>
          <p:cNvSpPr/>
          <p:nvPr/>
        </p:nvSpPr>
        <p:spPr>
          <a:xfrm>
            <a:off x="7162800" y="2819400"/>
            <a:ext cx="9144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eo Sans Intel" pitchFamily="34" charset="0"/>
            </a:endParaRPr>
          </a:p>
        </p:txBody>
      </p:sp>
      <p:sp>
        <p:nvSpPr>
          <p:cNvPr id="19" name="TextBox 18"/>
          <p:cNvSpPr txBox="1"/>
          <p:nvPr/>
        </p:nvSpPr>
        <p:spPr>
          <a:xfrm>
            <a:off x="7985644" y="2706469"/>
            <a:ext cx="1082156" cy="646331"/>
          </a:xfrm>
          <a:prstGeom prst="rect">
            <a:avLst/>
          </a:prstGeom>
          <a:noFill/>
        </p:spPr>
        <p:txBody>
          <a:bodyPr wrap="none" rtlCol="0">
            <a:spAutoFit/>
          </a:bodyPr>
          <a:lstStyle/>
          <a:p>
            <a:pPr algn="ctr"/>
            <a:r>
              <a:rPr lang="en-US" dirty="0" smtClean="0">
                <a:latin typeface="Neo Sans Intel" pitchFamily="34" charset="0"/>
              </a:rPr>
              <a:t>Target</a:t>
            </a:r>
          </a:p>
          <a:p>
            <a:pPr algn="ctr"/>
            <a:r>
              <a:rPr lang="en-US" dirty="0" smtClean="0">
                <a:latin typeface="Neo Sans Intel" pitchFamily="34" charset="0"/>
              </a:rPr>
              <a:t>Audience</a:t>
            </a:r>
            <a:endParaRPr lang="en-US" dirty="0">
              <a:latin typeface="Neo Sans Intel"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Intel Legal Disclaimer</a:t>
            </a:r>
          </a:p>
        </p:txBody>
      </p:sp>
      <p:sp>
        <p:nvSpPr>
          <p:cNvPr id="13315" name="Text Placeholder 2"/>
          <p:cNvSpPr>
            <a:spLocks noGrp="1"/>
          </p:cNvSpPr>
          <p:nvPr>
            <p:ph type="body" sz="quarter" idx="13"/>
          </p:nvPr>
        </p:nvSpPr>
        <p:spPr>
          <a:xfrm>
            <a:off x="260350" y="6029325"/>
            <a:ext cx="8623300" cy="234950"/>
          </a:xfrm>
        </p:spPr>
        <p:txBody>
          <a:bodyPr/>
          <a:lstStyle/>
          <a:p>
            <a:pPr algn="ctr"/>
            <a:r>
              <a:rPr lang="en-US" smtClean="0"/>
              <a:t>Intel Confidential</a:t>
            </a:r>
          </a:p>
        </p:txBody>
      </p:sp>
      <p:sp>
        <p:nvSpPr>
          <p:cNvPr id="13316" name="Content Placeholder 3"/>
          <p:cNvSpPr>
            <a:spLocks noGrp="1"/>
          </p:cNvSpPr>
          <p:nvPr>
            <p:ph sz="quarter" idx="14"/>
          </p:nvPr>
        </p:nvSpPr>
        <p:spPr>
          <a:xfrm>
            <a:off x="260350" y="962025"/>
            <a:ext cx="8623300" cy="5067300"/>
          </a:xfrm>
        </p:spPr>
        <p:txBody>
          <a:bodyPr/>
          <a:lstStyle/>
          <a:p>
            <a:pPr marL="0" indent="0"/>
            <a:r>
              <a:rPr lang="en-US" sz="1900" smtClean="0"/>
              <a:t>EXCEPT AS PROVIDED HEREIN, THE SOFTWARE AND MATERIALS ARE PROVIDED "AS IS" WITHOUT ANY EXPRESS, STATUTORY OR IMPLIED WARRANTY OF ANY KIND INCLUDING, BUT NOT LIMITED TO,  WARRANTIES OF SATISFACTORY QUALITY OR MERCHANTABILITY, NONINFRINGEMENT, FITNESS FOR A PARTICULAR PURPOSE OR ANY WARRANTY OTHERWISE ARISING OUT OF ANY PROPOSAL, SPECIFICATION OR SAMPLE.</a:t>
            </a:r>
            <a:br>
              <a:rPr lang="en-US" sz="1900" smtClean="0"/>
            </a:br>
            <a:endParaRPr lang="en-US" sz="1900" smtClean="0"/>
          </a:p>
          <a:p>
            <a:pPr marL="0" indent="0"/>
            <a:r>
              <a:rPr lang="en-US" sz="1600" smtClean="0"/>
              <a:t>Intel does not warrant or assume responsibility for the accuracy or completeness of any information, text, graphics, links or other items contained within the Software and Materials. Intel shall not provide any updates or new revisions and shall have no obligation to provide any support or maintenance for the Software and Materials. Should Intel revise the Software and Materials it is under no obligation to provide any notice or updates of such revisions. Intel  neither assumes nor authorizes any person to assume for it any other liability</a:t>
            </a:r>
          </a:p>
        </p:txBody>
      </p:sp>
      <p:sp>
        <p:nvSpPr>
          <p:cNvPr id="13317"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371F40-0AE3-41D3-93CA-3BCCAA6FD2A0}" type="slidenum">
              <a:rPr lang="en-US" smtClean="0">
                <a:solidFill>
                  <a:srgbClr val="898989"/>
                </a:solidFill>
              </a:rPr>
              <a:pPr eaLnBrk="1" hangingPunct="1"/>
              <a:t>3</a:t>
            </a:fld>
            <a:endParaRPr lang="en-US" smtClean="0">
              <a:solidFill>
                <a:srgbClr val="898989"/>
              </a:solidFill>
            </a:endParaRPr>
          </a:p>
        </p:txBody>
      </p:sp>
    </p:spTree>
    <p:extLst>
      <p:ext uri="{BB962C8B-B14F-4D97-AF65-F5344CB8AC3E}">
        <p14:creationId xmlns:p14="http://schemas.microsoft.com/office/powerpoint/2010/main" val="4245552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64381" y="1400969"/>
            <a:ext cx="7620000" cy="1295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pic>
        <p:nvPicPr>
          <p:cNvPr id="5122" name="Picture 2" descr="10045_Hero_PP_FullFr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832100"/>
            <a:ext cx="50292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prstGeom prst="rect">
            <a:avLst/>
          </a:prstGeom>
        </p:spPr>
        <p:txBody>
          <a:bodyPr>
            <a:normAutofit fontScale="90000"/>
          </a:bodyPr>
          <a:lstStyle/>
          <a:p>
            <a:pPr algn="ctr" eaLnBrk="1" hangingPunct="1">
              <a:defRPr/>
            </a:pPr>
            <a:r>
              <a:rPr lang="en-US" sz="3600" dirty="0" smtClean="0">
                <a:solidFill>
                  <a:schemeClr val="accent5">
                    <a:lumMod val="10000"/>
                  </a:schemeClr>
                </a:solidFill>
              </a:rPr>
              <a:t>Connecting the next billion people to a world of opportunity</a:t>
            </a:r>
          </a:p>
        </p:txBody>
      </p:sp>
      <p:sp>
        <p:nvSpPr>
          <p:cNvPr id="5124" name="Rectangle 4"/>
          <p:cNvSpPr>
            <a:spLocks noGrp="1" noChangeArrowheads="1"/>
          </p:cNvSpPr>
          <p:nvPr>
            <p:ph idx="1"/>
          </p:nvPr>
        </p:nvSpPr>
        <p:spPr>
          <a:xfrm>
            <a:off x="455613" y="1354138"/>
            <a:ext cx="8237537" cy="1389062"/>
          </a:xfrm>
          <a:prstGeom prst="rect">
            <a:avLst/>
          </a:prstGeom>
        </p:spPr>
        <p:txBody>
          <a:bodyPr/>
          <a:lstStyle/>
          <a:p>
            <a:pPr marL="0" indent="0" algn="ctr" eaLnBrk="1" hangingPunct="1">
              <a:buFontTx/>
              <a:buNone/>
              <a:defRPr/>
            </a:pPr>
            <a:r>
              <a:rPr lang="en-US" altLang="ja-JP" dirty="0" smtClean="0">
                <a:solidFill>
                  <a:srgbClr val="000000"/>
                </a:solidFill>
                <a:ea typeface="MS PGothic" pitchFamily="34" charset="-128"/>
              </a:rPr>
              <a:t>Intel World Ahead Program promotes access to technology that helps enrich people’s lives and stimulate economic opportunity.</a:t>
            </a:r>
          </a:p>
          <a:p>
            <a:pPr algn="ctr" eaLnBrk="1" hangingPunct="1">
              <a:defRPr/>
            </a:pPr>
            <a:endParaRPr lang="en-US" dirty="0" smtClean="0">
              <a:solidFill>
                <a:srgbClr val="000000"/>
              </a:solidFill>
            </a:endParaRPr>
          </a:p>
        </p:txBody>
      </p:sp>
      <p:sp>
        <p:nvSpPr>
          <p:cNvPr id="5" name="Rounded Rectangle 4"/>
          <p:cNvSpPr/>
          <p:nvPr/>
        </p:nvSpPr>
        <p:spPr bwMode="auto">
          <a:xfrm>
            <a:off x="533400" y="1219200"/>
            <a:ext cx="8229600" cy="1447800"/>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4939709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prstGeom prst="rect">
            <a:avLst/>
          </a:prstGeom>
        </p:spPr>
        <p:txBody>
          <a:bodyPr/>
          <a:lstStyle/>
          <a:p>
            <a:pPr algn="ctr" eaLnBrk="1" hangingPunct="1">
              <a:defRPr/>
            </a:pPr>
            <a:r>
              <a:rPr lang="en-US" sz="3000" dirty="0" smtClean="0">
                <a:solidFill>
                  <a:schemeClr val="accent5">
                    <a:lumMod val="10000"/>
                  </a:schemeClr>
                </a:solidFill>
              </a:rPr>
              <a:t>Intel World Ahead Program: Pillars</a:t>
            </a:r>
          </a:p>
        </p:txBody>
      </p:sp>
      <p:sp>
        <p:nvSpPr>
          <p:cNvPr id="6147" name="Text Box 3"/>
          <p:cNvSpPr txBox="1">
            <a:spLocks noChangeArrowheads="1"/>
          </p:cNvSpPr>
          <p:nvPr/>
        </p:nvSpPr>
        <p:spPr bwMode="auto">
          <a:xfrm>
            <a:off x="622300" y="4268788"/>
            <a:ext cx="207486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25000"/>
              </a:spcBef>
            </a:pPr>
            <a:r>
              <a:rPr lang="en-US" altLang="ja-JP" sz="1200" b="1" dirty="0">
                <a:latin typeface="Neo Sans Intel" pitchFamily="34" charset="0"/>
                <a:ea typeface="MS Mincho" pitchFamily="49" charset="-128"/>
              </a:rPr>
              <a:t>PCs</a:t>
            </a:r>
          </a:p>
          <a:p>
            <a:pPr algn="l" eaLnBrk="1" hangingPunct="1">
              <a:spcBef>
                <a:spcPct val="25000"/>
              </a:spcBef>
              <a:buFont typeface="Wingdings" pitchFamily="2" charset="2"/>
              <a:buChar char="§"/>
            </a:pPr>
            <a:r>
              <a:rPr lang="en-US" sz="1200" dirty="0">
                <a:latin typeface="Neo Sans Intel" pitchFamily="34" charset="0"/>
                <a:ea typeface="MS Mincho" pitchFamily="49" charset="-128"/>
              </a:rPr>
              <a:t>Usage Model</a:t>
            </a:r>
          </a:p>
          <a:p>
            <a:pPr algn="l" eaLnBrk="1" hangingPunct="1">
              <a:spcBef>
                <a:spcPct val="25000"/>
              </a:spcBef>
              <a:buFont typeface="Wingdings" pitchFamily="2" charset="2"/>
              <a:buChar char="§"/>
            </a:pPr>
            <a:r>
              <a:rPr lang="en-US" sz="1200" dirty="0">
                <a:latin typeface="Neo Sans Intel" pitchFamily="34" charset="0"/>
                <a:ea typeface="MS Mincho" pitchFamily="49" charset="-128"/>
              </a:rPr>
              <a:t>Affordability</a:t>
            </a:r>
          </a:p>
          <a:p>
            <a:pPr algn="l" eaLnBrk="1" hangingPunct="1">
              <a:spcBef>
                <a:spcPct val="25000"/>
              </a:spcBef>
              <a:buFont typeface="Wingdings" pitchFamily="2" charset="2"/>
              <a:buChar char="§"/>
            </a:pPr>
            <a:r>
              <a:rPr lang="en-US" sz="1200" dirty="0">
                <a:latin typeface="Neo Sans Intel" pitchFamily="34" charset="0"/>
                <a:ea typeface="MS Mincho" pitchFamily="49" charset="-128"/>
              </a:rPr>
              <a:t>Shared Access</a:t>
            </a:r>
          </a:p>
        </p:txBody>
      </p:sp>
      <p:sp>
        <p:nvSpPr>
          <p:cNvPr id="6148" name="Rectangle 5"/>
          <p:cNvSpPr>
            <a:spLocks noChangeArrowheads="1"/>
          </p:cNvSpPr>
          <p:nvPr/>
        </p:nvSpPr>
        <p:spPr bwMode="auto">
          <a:xfrm>
            <a:off x="2452688" y="693738"/>
            <a:ext cx="2046287" cy="527050"/>
          </a:xfrm>
          <a:prstGeom prst="rect">
            <a:avLst/>
          </a:prstGeom>
          <a:noFill/>
          <a:ln w="9525">
            <a:noFill/>
            <a:miter lim="800000"/>
            <a:headEnd/>
            <a:tailEnd/>
          </a:ln>
        </p:spPr>
        <p:txBody>
          <a:bodyPr lIns="0" tIns="0" rIns="0" bIns="0"/>
          <a:lstStyle/>
          <a:p>
            <a:pPr marL="225425" indent="-225425" algn="l">
              <a:defRPr/>
            </a:pPr>
            <a:r>
              <a:rPr lang="en-US" altLang="ja-JP" sz="2400" dirty="0">
                <a:solidFill>
                  <a:schemeClr val="accent5">
                    <a:lumMod val="10000"/>
                  </a:schemeClr>
                </a:solidFill>
                <a:latin typeface="Neo Sans Intel" pitchFamily="34" charset="0"/>
                <a:ea typeface="MS Mincho" pitchFamily="49" charset="-128"/>
              </a:rPr>
              <a:t>Connectivity</a:t>
            </a:r>
          </a:p>
        </p:txBody>
      </p:sp>
      <p:sp>
        <p:nvSpPr>
          <p:cNvPr id="6149" name="Text Box 6"/>
          <p:cNvSpPr txBox="1">
            <a:spLocks noChangeArrowheads="1"/>
          </p:cNvSpPr>
          <p:nvPr/>
        </p:nvSpPr>
        <p:spPr bwMode="auto">
          <a:xfrm>
            <a:off x="2614613" y="4283075"/>
            <a:ext cx="20018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25000"/>
              </a:spcBef>
            </a:pPr>
            <a:r>
              <a:rPr lang="en-US" altLang="ja-JP" sz="1200" b="1">
                <a:latin typeface="Neo Sans Intel" pitchFamily="34" charset="0"/>
                <a:ea typeface="MS Mincho" pitchFamily="49" charset="-128"/>
              </a:rPr>
              <a:t>Telco and Cable</a:t>
            </a:r>
          </a:p>
          <a:p>
            <a:pPr algn="l" eaLnBrk="1" hangingPunct="1">
              <a:spcBef>
                <a:spcPct val="25000"/>
              </a:spcBef>
              <a:buFont typeface="Wingdings" pitchFamily="2" charset="2"/>
              <a:buChar char="§"/>
            </a:pPr>
            <a:r>
              <a:rPr lang="en-US" altLang="ja-JP" sz="1200">
                <a:latin typeface="Neo Sans Intel" pitchFamily="34" charset="0"/>
                <a:ea typeface="MS Mincho" pitchFamily="49" charset="-128"/>
              </a:rPr>
              <a:t>Broadband</a:t>
            </a:r>
          </a:p>
          <a:p>
            <a:pPr algn="l" eaLnBrk="1" hangingPunct="1">
              <a:spcBef>
                <a:spcPct val="25000"/>
              </a:spcBef>
              <a:buFont typeface="Wingdings" pitchFamily="2" charset="2"/>
              <a:buChar char="§"/>
            </a:pPr>
            <a:r>
              <a:rPr lang="en-US" altLang="ja-JP" sz="1200">
                <a:latin typeface="Neo Sans Intel" pitchFamily="34" charset="0"/>
                <a:ea typeface="MS Mincho" pitchFamily="49" charset="-128"/>
              </a:rPr>
              <a:t>WiMAX</a:t>
            </a:r>
          </a:p>
          <a:p>
            <a:pPr algn="l" eaLnBrk="1" hangingPunct="1">
              <a:spcBef>
                <a:spcPct val="25000"/>
              </a:spcBef>
              <a:buFont typeface="Wingdings" pitchFamily="2" charset="2"/>
              <a:buChar char="§"/>
            </a:pPr>
            <a:r>
              <a:rPr lang="en-US" altLang="ja-JP" sz="1200">
                <a:latin typeface="Neo Sans Intel" pitchFamily="34" charset="0"/>
                <a:ea typeface="MS Mincho" pitchFamily="49" charset="-128"/>
              </a:rPr>
              <a:t>Wi-Fi</a:t>
            </a:r>
            <a:endParaRPr lang="en-US" sz="1200" baseline="-25000">
              <a:latin typeface="Neo Sans Intel" pitchFamily="34" charset="0"/>
            </a:endParaRPr>
          </a:p>
        </p:txBody>
      </p:sp>
      <p:pic>
        <p:nvPicPr>
          <p:cNvPr id="6150" name="Picture 7" desc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738" y="1187450"/>
            <a:ext cx="2125662" cy="292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9"/>
          <p:cNvSpPr>
            <a:spLocks noChangeArrowheads="1"/>
          </p:cNvSpPr>
          <p:nvPr/>
        </p:nvSpPr>
        <p:spPr bwMode="auto">
          <a:xfrm>
            <a:off x="617538" y="693738"/>
            <a:ext cx="1379537" cy="527050"/>
          </a:xfrm>
          <a:prstGeom prst="rect">
            <a:avLst/>
          </a:prstGeom>
          <a:noFill/>
          <a:ln w="9525">
            <a:noFill/>
            <a:miter lim="800000"/>
            <a:headEnd/>
            <a:tailEnd/>
          </a:ln>
        </p:spPr>
        <p:txBody>
          <a:bodyPr lIns="0" tIns="0" rIns="0" bIns="0"/>
          <a:lstStyle/>
          <a:p>
            <a:pPr marL="225425" indent="-225425" algn="l">
              <a:spcBef>
                <a:spcPct val="20000"/>
              </a:spcBef>
              <a:spcAft>
                <a:spcPts val="1000"/>
              </a:spcAft>
              <a:defRPr/>
            </a:pPr>
            <a:r>
              <a:rPr lang="en-US" altLang="ja-JP" sz="2400" dirty="0">
                <a:solidFill>
                  <a:schemeClr val="accent5">
                    <a:lumMod val="10000"/>
                  </a:schemeClr>
                </a:solidFill>
                <a:latin typeface="Neo Sans Intel" pitchFamily="34" charset="0"/>
                <a:ea typeface="MS Mincho" pitchFamily="49" charset="-128"/>
              </a:rPr>
              <a:t>Access</a:t>
            </a:r>
          </a:p>
        </p:txBody>
      </p:sp>
      <p:sp>
        <p:nvSpPr>
          <p:cNvPr id="6152" name="Text Box 10"/>
          <p:cNvSpPr txBox="1">
            <a:spLocks noChangeArrowheads="1"/>
          </p:cNvSpPr>
          <p:nvPr/>
        </p:nvSpPr>
        <p:spPr bwMode="auto">
          <a:xfrm>
            <a:off x="179388" y="4256088"/>
            <a:ext cx="20748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25000"/>
              </a:spcBef>
            </a:pPr>
            <a:endParaRPr lang="en-US" altLang="ja-JP" sz="1200" b="1">
              <a:latin typeface="Neo Sans Intel" pitchFamily="34" charset="0"/>
              <a:ea typeface="MS Mincho" pitchFamily="49" charset="-128"/>
            </a:endParaRPr>
          </a:p>
          <a:p>
            <a:pPr algn="l" eaLnBrk="1" hangingPunct="1">
              <a:spcBef>
                <a:spcPct val="25000"/>
              </a:spcBef>
              <a:buFont typeface="Wingdings" pitchFamily="2" charset="2"/>
              <a:buChar char="§"/>
            </a:pPr>
            <a:endParaRPr lang="en-US" sz="1200">
              <a:latin typeface="Neo Sans Intel" pitchFamily="34" charset="0"/>
              <a:ea typeface="MS Mincho" pitchFamily="49" charset="-128"/>
            </a:endParaRPr>
          </a:p>
        </p:txBody>
      </p:sp>
      <p:pic>
        <p:nvPicPr>
          <p:cNvPr id="6153" name="Picture 11" desc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162050"/>
            <a:ext cx="2228850" cy="298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13"/>
          <p:cNvSpPr>
            <a:spLocks noChangeArrowheads="1"/>
          </p:cNvSpPr>
          <p:nvPr/>
        </p:nvSpPr>
        <p:spPr bwMode="auto">
          <a:xfrm>
            <a:off x="4954588" y="693738"/>
            <a:ext cx="1612900" cy="527050"/>
          </a:xfrm>
          <a:prstGeom prst="rect">
            <a:avLst/>
          </a:prstGeom>
          <a:noFill/>
          <a:ln w="9525">
            <a:noFill/>
            <a:miter lim="800000"/>
            <a:headEnd/>
            <a:tailEnd/>
          </a:ln>
        </p:spPr>
        <p:txBody>
          <a:bodyPr lIns="0" tIns="0" rIns="0" bIns="0"/>
          <a:lstStyle/>
          <a:p>
            <a:pPr marL="225425" indent="-225425" algn="l">
              <a:defRPr/>
            </a:pPr>
            <a:r>
              <a:rPr lang="en-US" altLang="ja-JP" sz="2400" dirty="0">
                <a:solidFill>
                  <a:schemeClr val="accent5">
                    <a:lumMod val="10000"/>
                  </a:schemeClr>
                </a:solidFill>
                <a:latin typeface="Neo Sans Intel" pitchFamily="34" charset="0"/>
                <a:ea typeface="MS Mincho" pitchFamily="49" charset="-128"/>
              </a:rPr>
              <a:t>Education</a:t>
            </a:r>
          </a:p>
        </p:txBody>
      </p:sp>
      <p:sp>
        <p:nvSpPr>
          <p:cNvPr id="6155" name="Text Box 14"/>
          <p:cNvSpPr txBox="1">
            <a:spLocks noChangeArrowheads="1"/>
          </p:cNvSpPr>
          <p:nvPr/>
        </p:nvSpPr>
        <p:spPr bwMode="auto">
          <a:xfrm>
            <a:off x="4581525" y="4287838"/>
            <a:ext cx="2382838"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25000"/>
              </a:spcBef>
            </a:pPr>
            <a:r>
              <a:rPr lang="en-US" altLang="ja-JP" sz="1200" b="1">
                <a:latin typeface="Neo Sans Intel" pitchFamily="34" charset="0"/>
                <a:ea typeface="MS Mincho" pitchFamily="49" charset="-128"/>
              </a:rPr>
              <a:t>21st Century Skills</a:t>
            </a:r>
          </a:p>
          <a:p>
            <a:pPr algn="l" eaLnBrk="1" hangingPunct="1">
              <a:spcBef>
                <a:spcPct val="25000"/>
              </a:spcBef>
              <a:buFont typeface="Wingdings" pitchFamily="2" charset="2"/>
              <a:buChar char="§"/>
            </a:pPr>
            <a:r>
              <a:rPr lang="en-US" altLang="ja-JP" sz="1200">
                <a:latin typeface="Neo Sans Intel" pitchFamily="34" charset="0"/>
                <a:ea typeface="MS Mincho" pitchFamily="49" charset="-128"/>
              </a:rPr>
              <a:t>Technology solutions</a:t>
            </a:r>
          </a:p>
          <a:p>
            <a:pPr algn="l" eaLnBrk="1" hangingPunct="1">
              <a:spcBef>
                <a:spcPct val="25000"/>
              </a:spcBef>
              <a:buFont typeface="Wingdings" pitchFamily="2" charset="2"/>
              <a:buChar char="§"/>
            </a:pPr>
            <a:r>
              <a:rPr lang="en-US" altLang="ja-JP" sz="1200">
                <a:latin typeface="Neo Sans Intel" pitchFamily="34" charset="0"/>
                <a:ea typeface="MS Mincho" pitchFamily="49" charset="-128"/>
              </a:rPr>
              <a:t>Education programs</a:t>
            </a:r>
          </a:p>
          <a:p>
            <a:pPr algn="l" eaLnBrk="1" hangingPunct="1">
              <a:spcBef>
                <a:spcPct val="25000"/>
              </a:spcBef>
              <a:buFont typeface="Wingdings" pitchFamily="2" charset="2"/>
              <a:buNone/>
            </a:pPr>
            <a:r>
              <a:rPr lang="en-US" sz="1200">
                <a:latin typeface="Neo Sans Intel" pitchFamily="34" charset="0"/>
                <a:ea typeface="MS Mincho" pitchFamily="49" charset="-128"/>
              </a:rPr>
              <a:t>e.g. 4</a:t>
            </a:r>
            <a:r>
              <a:rPr lang="en-US" sz="1200">
                <a:latin typeface="Neo Sans Intel" pitchFamily="34" charset="0"/>
                <a:ea typeface="MS Mincho" pitchFamily="49" charset="-128"/>
                <a:sym typeface="Wingdings" pitchFamily="2" charset="2"/>
              </a:rPr>
              <a:t>M</a:t>
            </a:r>
            <a:r>
              <a:rPr lang="en-US" sz="1200">
                <a:latin typeface="Neo Sans Intel" pitchFamily="34" charset="0"/>
                <a:ea typeface="MS Mincho" pitchFamily="49" charset="-128"/>
              </a:rPr>
              <a:t> teachers trained</a:t>
            </a:r>
            <a:endParaRPr lang="en-US" altLang="ja-JP" sz="1200">
              <a:latin typeface="Neo Sans Intel" pitchFamily="34" charset="0"/>
              <a:ea typeface="MS Mincho" pitchFamily="49" charset="-128"/>
            </a:endParaRPr>
          </a:p>
        </p:txBody>
      </p:sp>
      <p:pic>
        <p:nvPicPr>
          <p:cNvPr id="6156" name="Picture 15" descr="S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888" y="1187450"/>
            <a:ext cx="2243137" cy="2949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Rectangle 17"/>
          <p:cNvSpPr>
            <a:spLocks noChangeArrowheads="1"/>
          </p:cNvSpPr>
          <p:nvPr/>
        </p:nvSpPr>
        <p:spPr bwMode="auto">
          <a:xfrm>
            <a:off x="7278688" y="693738"/>
            <a:ext cx="1260475" cy="527050"/>
          </a:xfrm>
          <a:prstGeom prst="rect">
            <a:avLst/>
          </a:prstGeom>
          <a:noFill/>
          <a:ln w="9525" algn="ctr">
            <a:noFill/>
            <a:miter lim="800000"/>
            <a:headEnd/>
            <a:tailEnd/>
          </a:ln>
        </p:spPr>
        <p:txBody>
          <a:bodyPr lIns="0" tIns="0" rIns="0" bIns="0"/>
          <a:lstStyle/>
          <a:p>
            <a:pPr marL="225425" indent="-225425" algn="l">
              <a:defRPr/>
            </a:pPr>
            <a:r>
              <a:rPr lang="en-US" altLang="ja-JP" sz="2400" dirty="0">
                <a:solidFill>
                  <a:schemeClr val="accent5">
                    <a:lumMod val="10000"/>
                  </a:schemeClr>
                </a:solidFill>
                <a:latin typeface="Neo Sans Intel" pitchFamily="34" charset="0"/>
                <a:ea typeface="MS Mincho" pitchFamily="49" charset="-128"/>
              </a:rPr>
              <a:t>Content</a:t>
            </a:r>
            <a:endParaRPr lang="en-US" sz="2400" dirty="0">
              <a:solidFill>
                <a:schemeClr val="accent5">
                  <a:lumMod val="10000"/>
                </a:schemeClr>
              </a:solidFill>
              <a:latin typeface="Neo Sans Intel" pitchFamily="34" charset="0"/>
              <a:ea typeface="MS Mincho" pitchFamily="49" charset="-128"/>
            </a:endParaRPr>
          </a:p>
        </p:txBody>
      </p:sp>
      <p:sp>
        <p:nvSpPr>
          <p:cNvPr id="6158" name="Text Box 18"/>
          <p:cNvSpPr txBox="1">
            <a:spLocks noChangeArrowheads="1"/>
          </p:cNvSpPr>
          <p:nvPr/>
        </p:nvSpPr>
        <p:spPr bwMode="auto">
          <a:xfrm>
            <a:off x="6884988" y="4297363"/>
            <a:ext cx="201453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25000"/>
              </a:spcBef>
            </a:pPr>
            <a:r>
              <a:rPr lang="en-US" altLang="ja-JP" sz="1200" b="1">
                <a:latin typeface="Neo Sans Intel" pitchFamily="34" charset="0"/>
                <a:ea typeface="MS Mincho" pitchFamily="49" charset="-128"/>
              </a:rPr>
              <a:t>e-Services</a:t>
            </a:r>
          </a:p>
          <a:p>
            <a:pPr algn="l" eaLnBrk="1" hangingPunct="1">
              <a:spcBef>
                <a:spcPct val="25000"/>
              </a:spcBef>
              <a:buFont typeface="Wingdings" pitchFamily="2" charset="2"/>
              <a:buChar char="§"/>
            </a:pPr>
            <a:r>
              <a:rPr lang="en-US" altLang="ja-JP" sz="1200">
                <a:latin typeface="Neo Sans Intel" pitchFamily="34" charset="0"/>
                <a:ea typeface="MS Mincho" pitchFamily="49" charset="-128"/>
              </a:rPr>
              <a:t>Localized digital content</a:t>
            </a:r>
          </a:p>
          <a:p>
            <a:pPr algn="l" eaLnBrk="1" hangingPunct="1">
              <a:spcBef>
                <a:spcPct val="25000"/>
              </a:spcBef>
              <a:buFont typeface="Wingdings" pitchFamily="2" charset="2"/>
              <a:buChar char="§"/>
            </a:pPr>
            <a:r>
              <a:rPr lang="en-US" altLang="ja-JP" sz="1200">
                <a:latin typeface="Neo Sans Intel" pitchFamily="34" charset="0"/>
                <a:ea typeface="MS Mincho" pitchFamily="49" charset="-128"/>
              </a:rPr>
              <a:t>ICT skills</a:t>
            </a:r>
          </a:p>
          <a:p>
            <a:pPr algn="l" eaLnBrk="1" hangingPunct="1">
              <a:spcBef>
                <a:spcPct val="25000"/>
              </a:spcBef>
              <a:buFont typeface="Wingdings" pitchFamily="2" charset="2"/>
              <a:buNone/>
            </a:pPr>
            <a:endParaRPr lang="en-US" sz="1200">
              <a:latin typeface="Neo Sans Intel" pitchFamily="34" charset="0"/>
              <a:ea typeface="MS Mincho" pitchFamily="49" charset="-128"/>
            </a:endParaRPr>
          </a:p>
          <a:p>
            <a:pPr eaLnBrk="1" hangingPunct="1"/>
            <a:endParaRPr lang="en-US" sz="1200" baseline="-25000">
              <a:latin typeface="Neo Sans Intel" pitchFamily="34" charset="0"/>
            </a:endParaRPr>
          </a:p>
        </p:txBody>
      </p:sp>
      <p:pic>
        <p:nvPicPr>
          <p:cNvPr id="6159" name="Picture 19" descr="S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38" y="1149350"/>
            <a:ext cx="2232025" cy="301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2559050" y="2766694"/>
            <a:ext cx="4114800" cy="3289406"/>
            <a:chOff x="2590800" y="3124200"/>
            <a:chExt cx="4114800" cy="3289406"/>
          </a:xfrm>
        </p:grpSpPr>
        <p:sp>
          <p:nvSpPr>
            <p:cNvPr id="17" name="Rectangle 17"/>
            <p:cNvSpPr>
              <a:spLocks noChangeArrowheads="1"/>
            </p:cNvSpPr>
            <p:nvPr/>
          </p:nvSpPr>
          <p:spPr bwMode="auto">
            <a:xfrm>
              <a:off x="3706368" y="5886556"/>
              <a:ext cx="2286000" cy="527050"/>
            </a:xfrm>
            <a:prstGeom prst="rect">
              <a:avLst/>
            </a:prstGeom>
            <a:noFill/>
            <a:ln w="9525" algn="ctr">
              <a:noFill/>
              <a:miter lim="800000"/>
              <a:headEnd/>
              <a:tailEnd/>
            </a:ln>
          </p:spPr>
          <p:txBody>
            <a:bodyPr lIns="0" tIns="0" rIns="0" bIns="0"/>
            <a:lstStyle/>
            <a:p>
              <a:pPr marL="225425" indent="-225425" algn="l">
                <a:defRPr/>
              </a:pPr>
              <a:r>
                <a:rPr lang="en-US" altLang="ja-JP" sz="2400" b="1" dirty="0">
                  <a:solidFill>
                    <a:schemeClr val="accent5">
                      <a:lumMod val="10000"/>
                    </a:schemeClr>
                  </a:solidFill>
                  <a:latin typeface="Neo Sans Intel" pitchFamily="34" charset="0"/>
                  <a:ea typeface="MS Mincho" pitchFamily="49" charset="-128"/>
                </a:rPr>
                <a:t>Healthcare</a:t>
              </a:r>
              <a:endParaRPr lang="en-US" sz="2400" b="1" dirty="0">
                <a:solidFill>
                  <a:schemeClr val="accent5">
                    <a:lumMod val="10000"/>
                  </a:schemeClr>
                </a:solidFill>
                <a:latin typeface="Neo Sans Intel" pitchFamily="34" charset="0"/>
                <a:ea typeface="MS Mincho" pitchFamily="49" charset="-128"/>
              </a:endParaRPr>
            </a:p>
          </p:txBody>
        </p:sp>
        <p:pic>
          <p:nvPicPr>
            <p:cNvPr id="6162" name="Picture 5" descr="C:\Documents and Settings\golson\Desktop\PRC A Images\_MG_91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3124200"/>
              <a:ext cx="4114800" cy="2745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659781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6DBF">
            <a:alpha val="4000"/>
          </a:srgb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724400" y="158384"/>
            <a:ext cx="4121150" cy="889000"/>
          </a:xfrm>
          <a:prstGeom prst="rect">
            <a:avLst/>
          </a:prstGeom>
        </p:spPr>
        <p:txBody>
          <a:bodyPr/>
          <a:lstStyle/>
          <a:p>
            <a:pPr algn="ctr" eaLnBrk="1" hangingPunct="1">
              <a:defRPr/>
            </a:pPr>
            <a:r>
              <a:rPr lang="en-US" sz="3200" dirty="0" smtClean="0">
                <a:solidFill>
                  <a:schemeClr val="accent5">
                    <a:lumMod val="10000"/>
                  </a:schemeClr>
                </a:solidFill>
                <a:latin typeface="Neo Sans Intel" pitchFamily="34" charset="0"/>
              </a:rPr>
              <a:t>Healthcare</a:t>
            </a:r>
          </a:p>
        </p:txBody>
      </p:sp>
      <p:sp>
        <p:nvSpPr>
          <p:cNvPr id="7171" name="Rectangle 3"/>
          <p:cNvSpPr>
            <a:spLocks noGrp="1" noChangeArrowheads="1"/>
          </p:cNvSpPr>
          <p:nvPr>
            <p:ph type="body" sz="half" idx="4294967295"/>
          </p:nvPr>
        </p:nvSpPr>
        <p:spPr>
          <a:xfrm>
            <a:off x="4724400" y="896938"/>
            <a:ext cx="4114800" cy="5199062"/>
          </a:xfrm>
          <a:prstGeom prst="rect">
            <a:avLst/>
          </a:prstGeom>
        </p:spPr>
        <p:txBody>
          <a:bodyPr/>
          <a:lstStyle/>
          <a:p>
            <a:pPr marL="0" indent="0" eaLnBrk="1" hangingPunct="1">
              <a:spcBef>
                <a:spcPct val="0"/>
              </a:spcBef>
              <a:buFontTx/>
              <a:buNone/>
              <a:defRPr/>
            </a:pPr>
            <a:r>
              <a:rPr lang="en-US" altLang="ja-JP" sz="2600" dirty="0" smtClean="0">
                <a:solidFill>
                  <a:schemeClr val="accent4">
                    <a:lumMod val="10000"/>
                  </a:schemeClr>
                </a:solidFill>
                <a:latin typeface="Neo Sans Intel" pitchFamily="34" charset="0"/>
                <a:ea typeface="MS Mincho" pitchFamily="49" charset="-128"/>
              </a:rPr>
              <a:t>Improving Access to healthcare where it’s needed most</a:t>
            </a:r>
          </a:p>
          <a:p>
            <a:pPr eaLnBrk="1" hangingPunct="1">
              <a:spcBef>
                <a:spcPct val="0"/>
              </a:spcBef>
              <a:buFontTx/>
              <a:buNone/>
              <a:defRPr/>
            </a:pPr>
            <a:endParaRPr lang="en-US" altLang="ja-JP" sz="1800" dirty="0" smtClean="0">
              <a:solidFill>
                <a:schemeClr val="accent4">
                  <a:lumMod val="10000"/>
                </a:schemeClr>
              </a:solidFill>
              <a:latin typeface="Neo Sans Intel" pitchFamily="34" charset="0"/>
              <a:ea typeface="MS Mincho" pitchFamily="49" charset="-128"/>
            </a:endParaRPr>
          </a:p>
          <a:p>
            <a:pPr lvl="1" eaLnBrk="1" hangingPunct="1">
              <a:spcBef>
                <a:spcPct val="0"/>
              </a:spcBef>
              <a:defRPr/>
            </a:pPr>
            <a:r>
              <a:rPr lang="en-US" altLang="ja-JP" sz="2000" dirty="0" smtClean="0">
                <a:solidFill>
                  <a:schemeClr val="accent4">
                    <a:lumMod val="10000"/>
                  </a:schemeClr>
                </a:solidFill>
                <a:latin typeface="Neo Sans Intel" pitchFamily="34" charset="0"/>
                <a:ea typeface="MS Mincho" pitchFamily="49" charset="-128"/>
              </a:rPr>
              <a:t>Providing access to new medical technologies, methodologies, and information</a:t>
            </a:r>
          </a:p>
          <a:p>
            <a:pPr lvl="1" eaLnBrk="1" hangingPunct="1">
              <a:spcBef>
                <a:spcPct val="0"/>
              </a:spcBef>
              <a:buFont typeface="Times" pitchFamily="18" charset="0"/>
              <a:buNone/>
              <a:defRPr/>
            </a:pPr>
            <a:endParaRPr lang="en-US" altLang="ja-JP" sz="2000" dirty="0" smtClean="0">
              <a:solidFill>
                <a:schemeClr val="accent4">
                  <a:lumMod val="10000"/>
                </a:schemeClr>
              </a:solidFill>
              <a:latin typeface="Neo Sans Intel" pitchFamily="34" charset="0"/>
              <a:ea typeface="MS Mincho" pitchFamily="49" charset="-128"/>
            </a:endParaRPr>
          </a:p>
          <a:p>
            <a:pPr lvl="1" eaLnBrk="1" hangingPunct="1">
              <a:spcBef>
                <a:spcPct val="0"/>
              </a:spcBef>
              <a:defRPr/>
            </a:pPr>
            <a:r>
              <a:rPr lang="en-US" altLang="ja-JP" sz="2000" dirty="0" smtClean="0">
                <a:solidFill>
                  <a:schemeClr val="accent4">
                    <a:lumMod val="10000"/>
                  </a:schemeClr>
                </a:solidFill>
                <a:latin typeface="Neo Sans Intel" pitchFamily="34" charset="0"/>
                <a:ea typeface="MS Mincho" pitchFamily="49" charset="-128"/>
              </a:rPr>
              <a:t>Enabling ICT tools for capacity &amp; 21st Century skills building for Healthcare workforce</a:t>
            </a:r>
            <a:br>
              <a:rPr lang="en-US" altLang="ja-JP" sz="2000" dirty="0" smtClean="0">
                <a:solidFill>
                  <a:schemeClr val="accent4">
                    <a:lumMod val="10000"/>
                  </a:schemeClr>
                </a:solidFill>
                <a:latin typeface="Neo Sans Intel" pitchFamily="34" charset="0"/>
                <a:ea typeface="MS Mincho" pitchFamily="49" charset="-128"/>
              </a:rPr>
            </a:br>
            <a:endParaRPr lang="en-US" altLang="ja-JP" sz="2000" dirty="0" smtClean="0">
              <a:solidFill>
                <a:schemeClr val="accent4">
                  <a:lumMod val="10000"/>
                </a:schemeClr>
              </a:solidFill>
              <a:latin typeface="Neo Sans Intel" pitchFamily="34" charset="0"/>
              <a:ea typeface="MS Mincho" pitchFamily="49" charset="-128"/>
            </a:endParaRPr>
          </a:p>
          <a:p>
            <a:pPr lvl="1" eaLnBrk="1" hangingPunct="1">
              <a:spcBef>
                <a:spcPct val="0"/>
              </a:spcBef>
              <a:defRPr/>
            </a:pPr>
            <a:r>
              <a:rPr lang="en-US" altLang="ja-JP" sz="2000" dirty="0" smtClean="0">
                <a:solidFill>
                  <a:schemeClr val="accent4">
                    <a:lumMod val="10000"/>
                  </a:schemeClr>
                </a:solidFill>
                <a:latin typeface="Neo Sans Intel" pitchFamily="34" charset="0"/>
                <a:ea typeface="MS Mincho" pitchFamily="49" charset="-128"/>
              </a:rPr>
              <a:t>Collaborations with governments, developing communities and private sector</a:t>
            </a:r>
          </a:p>
          <a:p>
            <a:pPr lvl="1" eaLnBrk="1" hangingPunct="1">
              <a:spcBef>
                <a:spcPct val="0"/>
              </a:spcBef>
              <a:buFont typeface="Times" pitchFamily="18" charset="0"/>
              <a:buNone/>
              <a:defRPr/>
            </a:pPr>
            <a:endParaRPr lang="en-US" altLang="ja-JP" dirty="0" smtClean="0">
              <a:solidFill>
                <a:schemeClr val="accent4">
                  <a:lumMod val="10000"/>
                </a:schemeClr>
              </a:solidFill>
              <a:latin typeface="Neo Sans Intel" pitchFamily="34" charset="0"/>
              <a:ea typeface="MS Mincho" pitchFamily="49" charset="-128"/>
            </a:endParaRPr>
          </a:p>
        </p:txBody>
      </p:sp>
      <p:pic>
        <p:nvPicPr>
          <p:cNvPr id="13316" name="Picture 5" descr="C:\Documents and Settings\golson\Desktop\PRC A Images\_MG_91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124200"/>
            <a:ext cx="4111427"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C:\Documents and Settings\golson\Desktop\PRC A Images\_MG_91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69630"/>
            <a:ext cx="4112087"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8643"/>
      </p:ext>
    </p:extLst>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4991282" y="3505200"/>
            <a:ext cx="3352800" cy="228600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3314" y="4674394"/>
            <a:ext cx="132873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nvSpPr>
        <p:spPr bwMode="auto">
          <a:xfrm>
            <a:off x="4964905" y="5439764"/>
            <a:ext cx="3429000" cy="64633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3"/>
          </a:fillRef>
          <a:effectRef idx="1">
            <a:schemeClr val="accent3"/>
          </a:effectRef>
          <a:fontRef idx="minor">
            <a:schemeClr val="lt1"/>
          </a:fontRef>
        </p:style>
        <p:txBody>
          <a:bodyPr wrap="square">
            <a:spAutoFit/>
          </a:bodyPr>
          <a:lstStyle/>
          <a:p>
            <a:pPr marL="342900" indent="-342900" algn="ctr" eaLnBrk="0" hangingPunct="0"/>
            <a:r>
              <a:rPr lang="en-US" sz="1200" b="1" dirty="0" smtClean="0">
                <a:solidFill>
                  <a:srgbClr val="111111"/>
                </a:solidFill>
                <a:latin typeface="Neo Sans Intel" pitchFamily="34" charset="0"/>
                <a:ea typeface="MS PGothic" pitchFamily="34" charset="-128"/>
              </a:rPr>
              <a:t>$40B + Investment to accelerate MDG’s goals 4, 5</a:t>
            </a:r>
          </a:p>
          <a:p>
            <a:pPr marL="342900" indent="-342900" algn="ctr" eaLnBrk="0" hangingPunct="0"/>
            <a:r>
              <a:rPr lang="en-US" sz="1200" b="1" dirty="0" smtClean="0">
                <a:solidFill>
                  <a:srgbClr val="111111"/>
                </a:solidFill>
                <a:latin typeface="Neo Sans Intel" pitchFamily="34" charset="0"/>
                <a:ea typeface="MS PGothic" pitchFamily="34" charset="-128"/>
              </a:rPr>
              <a:t>Little </a:t>
            </a:r>
            <a:r>
              <a:rPr lang="en-US" sz="1200" b="1" dirty="0">
                <a:solidFill>
                  <a:srgbClr val="111111"/>
                </a:solidFill>
                <a:latin typeface="Neo Sans Intel" pitchFamily="34" charset="0"/>
                <a:ea typeface="MS PGothic" pitchFamily="34" charset="-128"/>
              </a:rPr>
              <a:t>progress in Africa, insufficient in Asia</a:t>
            </a:r>
          </a:p>
          <a:p>
            <a:pPr marL="342900" indent="-342900" algn="ctr" eaLnBrk="0" hangingPunct="0"/>
            <a:r>
              <a:rPr lang="en-US" sz="1200" b="1" dirty="0">
                <a:solidFill>
                  <a:srgbClr val="111111"/>
                </a:solidFill>
                <a:latin typeface="Neo Sans Intel" pitchFamily="34" charset="0"/>
                <a:ea typeface="MS PGothic" pitchFamily="34" charset="-128"/>
              </a:rPr>
              <a:t>Maternal mortality ratio still very high</a:t>
            </a:r>
          </a:p>
        </p:txBody>
      </p:sp>
      <p:pic>
        <p:nvPicPr>
          <p:cNvPr id="9" name="Picture 8"/>
          <p:cNvPicPr>
            <a:picLocks noChangeAspect="1" noChangeArrowheads="1"/>
          </p:cNvPicPr>
          <p:nvPr/>
        </p:nvPicPr>
        <p:blipFill>
          <a:blip r:embed="rId5" cstate="print"/>
          <a:srcRect b="4744"/>
          <a:stretch>
            <a:fillRect/>
          </a:stretch>
        </p:blipFill>
        <p:spPr bwMode="auto">
          <a:xfrm>
            <a:off x="4307793" y="1127596"/>
            <a:ext cx="4719779" cy="2530004"/>
          </a:xfrm>
          <a:prstGeom prst="rect">
            <a:avLst/>
          </a:prstGeom>
          <a:ln>
            <a:noFill/>
          </a:ln>
          <a:effectLst>
            <a:outerShdw blurRad="292100" dist="139700" dir="2700000" algn="tl" rotWithShape="0">
              <a:srgbClr val="333333">
                <a:alpha val="65000"/>
              </a:srgbClr>
            </a:outerShdw>
          </a:effectLst>
        </p:spPr>
      </p:pic>
      <p:sp>
        <p:nvSpPr>
          <p:cNvPr id="10" name="TextBox 6"/>
          <p:cNvSpPr txBox="1">
            <a:spLocks noChangeArrowheads="1"/>
          </p:cNvSpPr>
          <p:nvPr/>
        </p:nvSpPr>
        <p:spPr bwMode="auto">
          <a:xfrm>
            <a:off x="5079298" y="1905000"/>
            <a:ext cx="3176768" cy="46166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3"/>
          </a:fillRef>
          <a:effectRef idx="1">
            <a:schemeClr val="accent3"/>
          </a:effectRef>
          <a:fontRef idx="minor">
            <a:schemeClr val="lt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dirty="0">
                <a:solidFill>
                  <a:srgbClr val="111111"/>
                </a:solidFill>
                <a:latin typeface="Neo Sans Intel" pitchFamily="34" charset="0"/>
              </a:rPr>
              <a:t>57 </a:t>
            </a:r>
            <a:r>
              <a:rPr lang="en-US" sz="1200" b="1" dirty="0" smtClean="0">
                <a:solidFill>
                  <a:srgbClr val="111111"/>
                </a:solidFill>
                <a:latin typeface="Neo Sans Intel" pitchFamily="34" charset="0"/>
              </a:rPr>
              <a:t>Developing countries </a:t>
            </a:r>
            <a:r>
              <a:rPr lang="en-US" sz="1200" b="1" dirty="0">
                <a:solidFill>
                  <a:srgbClr val="111111"/>
                </a:solidFill>
                <a:latin typeface="Neo Sans Intel" pitchFamily="34" charset="0"/>
              </a:rPr>
              <a:t>with critical shortage</a:t>
            </a:r>
          </a:p>
          <a:p>
            <a:pPr algn="ctr" eaLnBrk="1" hangingPunct="1"/>
            <a:r>
              <a:rPr lang="en-US" sz="1200" b="1" dirty="0">
                <a:solidFill>
                  <a:srgbClr val="111111"/>
                </a:solidFill>
                <a:latin typeface="Neo Sans Intel" pitchFamily="34" charset="0"/>
              </a:rPr>
              <a:t>of health </a:t>
            </a:r>
            <a:r>
              <a:rPr lang="en-US" sz="1200" b="1" dirty="0" smtClean="0">
                <a:solidFill>
                  <a:srgbClr val="111111"/>
                </a:solidFill>
                <a:latin typeface="Neo Sans Intel" pitchFamily="34" charset="0"/>
              </a:rPr>
              <a:t>workforce</a:t>
            </a:r>
            <a:endParaRPr lang="en-US" sz="1200" b="1" dirty="0">
              <a:solidFill>
                <a:srgbClr val="111111"/>
              </a:solidFill>
              <a:latin typeface="Neo Sans Intel" pitchFamily="34" charset="0"/>
            </a:endParaRPr>
          </a:p>
        </p:txBody>
      </p:sp>
      <p:sp>
        <p:nvSpPr>
          <p:cNvPr id="11" name="Rectangle 10"/>
          <p:cNvSpPr/>
          <p:nvPr/>
        </p:nvSpPr>
        <p:spPr>
          <a:xfrm>
            <a:off x="381000" y="1213479"/>
            <a:ext cx="3962400" cy="5632311"/>
          </a:xfrm>
          <a:prstGeom prst="rect">
            <a:avLst/>
          </a:prstGeom>
        </p:spPr>
        <p:txBody>
          <a:bodyPr wrap="square">
            <a:spAutoFit/>
          </a:bodyPr>
          <a:lstStyle/>
          <a:p>
            <a:r>
              <a:rPr lang="en-GB" sz="2000" b="1" dirty="0">
                <a:solidFill>
                  <a:srgbClr val="111111"/>
                </a:solidFill>
                <a:latin typeface="Neo Sans Intel" pitchFamily="34" charset="0"/>
              </a:rPr>
              <a:t>Challenges:</a:t>
            </a:r>
            <a:r>
              <a:rPr lang="en-GB" sz="2000" dirty="0">
                <a:solidFill>
                  <a:srgbClr val="111111"/>
                </a:solidFill>
                <a:latin typeface="Neo Sans Intel" pitchFamily="34" charset="0"/>
              </a:rPr>
              <a:t> Critical shortage of </a:t>
            </a:r>
            <a:r>
              <a:rPr lang="en-GB" sz="2000" dirty="0" smtClean="0">
                <a:solidFill>
                  <a:srgbClr val="111111"/>
                </a:solidFill>
                <a:latin typeface="Neo Sans Intel" pitchFamily="34" charset="0"/>
              </a:rPr>
              <a:t>healthcare workforce in </a:t>
            </a:r>
            <a:r>
              <a:rPr lang="en-GB" sz="2000" b="1" dirty="0" smtClean="0">
                <a:solidFill>
                  <a:srgbClr val="111111"/>
                </a:solidFill>
                <a:latin typeface="Neo Sans Intel" pitchFamily="34" charset="0"/>
              </a:rPr>
              <a:t>57 developing countries</a:t>
            </a:r>
            <a:r>
              <a:rPr lang="en-GB" sz="2000" dirty="0" smtClean="0">
                <a:solidFill>
                  <a:srgbClr val="111111"/>
                </a:solidFill>
                <a:latin typeface="Neo Sans Intel" pitchFamily="34" charset="0"/>
              </a:rPr>
              <a:t> across the continuum – doctors, nurses, midwives and frontline health workers</a:t>
            </a:r>
          </a:p>
          <a:p>
            <a:endParaRPr lang="en-GB" sz="2000" dirty="0">
              <a:solidFill>
                <a:srgbClr val="111111"/>
              </a:solidFill>
              <a:latin typeface="Neo Sans Intel" pitchFamily="34" charset="0"/>
            </a:endParaRPr>
          </a:p>
          <a:p>
            <a:pPr marL="285750" indent="-285750">
              <a:spcAft>
                <a:spcPts val="1200"/>
              </a:spcAft>
              <a:buFont typeface="Courier New" pitchFamily="49" charset="0"/>
              <a:buChar char="o"/>
            </a:pPr>
            <a:r>
              <a:rPr lang="en-GB" sz="2000" dirty="0" smtClean="0">
                <a:solidFill>
                  <a:srgbClr val="111111"/>
                </a:solidFill>
                <a:latin typeface="Neo Sans Intel" pitchFamily="34" charset="0"/>
              </a:rPr>
              <a:t>Limited Faculty and Facilities</a:t>
            </a:r>
          </a:p>
          <a:p>
            <a:pPr marL="285750" indent="-285750">
              <a:spcAft>
                <a:spcPts val="1200"/>
              </a:spcAft>
              <a:buFont typeface="Courier New" pitchFamily="49" charset="0"/>
              <a:buChar char="o"/>
            </a:pPr>
            <a:r>
              <a:rPr lang="en-GB" sz="2000" dirty="0" smtClean="0">
                <a:solidFill>
                  <a:srgbClr val="111111"/>
                </a:solidFill>
                <a:latin typeface="Neo Sans Intel" pitchFamily="34" charset="0"/>
              </a:rPr>
              <a:t>Access, Quality, Cost of Training</a:t>
            </a:r>
          </a:p>
          <a:p>
            <a:pPr marL="285750" indent="-285750">
              <a:spcAft>
                <a:spcPts val="1200"/>
              </a:spcAft>
              <a:buFont typeface="Courier New" pitchFamily="49" charset="0"/>
              <a:buChar char="o"/>
            </a:pPr>
            <a:r>
              <a:rPr lang="en-GB" sz="2000" dirty="0" smtClean="0">
                <a:solidFill>
                  <a:srgbClr val="111111"/>
                </a:solidFill>
                <a:latin typeface="Neo Sans Intel" pitchFamily="34" charset="0"/>
              </a:rPr>
              <a:t>High </a:t>
            </a:r>
            <a:r>
              <a:rPr lang="en-GB" sz="2000" dirty="0">
                <a:solidFill>
                  <a:srgbClr val="111111"/>
                </a:solidFill>
                <a:latin typeface="Neo Sans Intel" pitchFamily="34" charset="0"/>
              </a:rPr>
              <a:t>mortality rates of maternal, infant and child </a:t>
            </a:r>
            <a:r>
              <a:rPr lang="en-GB" sz="2000" dirty="0" smtClean="0">
                <a:solidFill>
                  <a:srgbClr val="111111"/>
                </a:solidFill>
                <a:latin typeface="Neo Sans Intel" pitchFamily="34" charset="0"/>
              </a:rPr>
              <a:t>health</a:t>
            </a:r>
            <a:endParaRPr lang="en-GB" sz="2000" dirty="0">
              <a:solidFill>
                <a:srgbClr val="111111"/>
              </a:solidFill>
              <a:latin typeface="Neo Sans Intel" pitchFamily="34" charset="0"/>
            </a:endParaRPr>
          </a:p>
          <a:p>
            <a:pPr marL="285750" indent="-285750">
              <a:spcAft>
                <a:spcPts val="1200"/>
              </a:spcAft>
              <a:buFont typeface="Courier New" pitchFamily="49" charset="0"/>
              <a:buChar char="o"/>
            </a:pPr>
            <a:r>
              <a:rPr lang="en-GB" sz="2000" dirty="0" smtClean="0">
                <a:solidFill>
                  <a:srgbClr val="111111"/>
                </a:solidFill>
                <a:latin typeface="Neo Sans Intel" pitchFamily="34" charset="0"/>
              </a:rPr>
              <a:t>Socio-economic development </a:t>
            </a:r>
            <a:endParaRPr lang="en-GB" sz="2000" dirty="0">
              <a:solidFill>
                <a:srgbClr val="111111"/>
              </a:solidFill>
              <a:latin typeface="Neo Sans Intel" pitchFamily="34" charset="0"/>
            </a:endParaRPr>
          </a:p>
          <a:p>
            <a:endParaRPr lang="en-GB" sz="2000" dirty="0">
              <a:solidFill>
                <a:srgbClr val="111111"/>
              </a:solidFill>
              <a:latin typeface="Neo Sans Intel" pitchFamily="34" charset="0"/>
            </a:endParaRPr>
          </a:p>
          <a:p>
            <a:endParaRPr lang="en-GB" sz="2000" dirty="0" smtClean="0">
              <a:solidFill>
                <a:srgbClr val="111111"/>
              </a:solidFill>
              <a:latin typeface="Neo Sans Intel" pitchFamily="34" charset="0"/>
            </a:endParaRPr>
          </a:p>
          <a:p>
            <a:endParaRPr lang="en-GB" sz="2000" dirty="0">
              <a:solidFill>
                <a:srgbClr val="111111"/>
              </a:solidFill>
              <a:latin typeface="Neo Sans Intel" pitchFamily="34" charset="0"/>
            </a:endParaRPr>
          </a:p>
          <a:p>
            <a:endParaRPr lang="en-GB" sz="2000" dirty="0">
              <a:solidFill>
                <a:srgbClr val="111111"/>
              </a:solidFill>
              <a:latin typeface="Neo Sans Intel" pitchFamily="34" charset="0"/>
            </a:endParaRPr>
          </a:p>
        </p:txBody>
      </p:sp>
      <p:sp>
        <p:nvSpPr>
          <p:cNvPr id="13" name="Title 1"/>
          <p:cNvSpPr>
            <a:spLocks noGrp="1"/>
          </p:cNvSpPr>
          <p:nvPr>
            <p:ph type="title"/>
          </p:nvPr>
        </p:nvSpPr>
        <p:spPr>
          <a:xfrm>
            <a:off x="304800" y="0"/>
            <a:ext cx="8763000" cy="889000"/>
          </a:xfrm>
        </p:spPr>
        <p:txBody>
          <a:bodyPr/>
          <a:lstStyle/>
          <a:p>
            <a:pPr algn="ctr"/>
            <a:r>
              <a:rPr lang="en-GB" dirty="0" smtClean="0">
                <a:solidFill>
                  <a:schemeClr val="tx1"/>
                </a:solidFill>
              </a:rPr>
              <a:t>Healthcare Workforce Shortage</a:t>
            </a:r>
            <a:br>
              <a:rPr lang="en-GB" dirty="0" smtClean="0">
                <a:solidFill>
                  <a:schemeClr val="tx1"/>
                </a:solidFill>
              </a:rPr>
            </a:br>
            <a:r>
              <a:rPr lang="en-GB" dirty="0" smtClean="0">
                <a:solidFill>
                  <a:schemeClr val="tx1"/>
                </a:solidFill>
              </a:rPr>
              <a:t>A Major Problem</a:t>
            </a:r>
            <a:endParaRPr lang="en-GB" dirty="0">
              <a:solidFill>
                <a:schemeClr val="tx1"/>
              </a:solidFill>
            </a:endParaRPr>
          </a:p>
        </p:txBody>
      </p:sp>
    </p:spTree>
    <p:extLst>
      <p:ext uri="{BB962C8B-B14F-4D97-AF65-F5344CB8AC3E}">
        <p14:creationId xmlns:p14="http://schemas.microsoft.com/office/powerpoint/2010/main" val="35309564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0" y="838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Neo Sans Intel" pitchFamily="34" charset="0"/>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en-GB" sz="2200" i="1" dirty="0" smtClean="0">
                <a:effectLst>
                  <a:outerShdw blurRad="38100" dist="38100" dir="2700000" algn="tl">
                    <a:srgbClr val="000000">
                      <a:alpha val="43137"/>
                    </a:srgbClr>
                  </a:outerShdw>
                </a:effectLst>
              </a:rPr>
              <a:t>Unleashing the potential of Digital Technologies to Increase Capacity </a:t>
            </a:r>
          </a:p>
          <a:p>
            <a:pPr algn="ctr"/>
            <a:r>
              <a:rPr lang="en-GB" sz="2200" i="1" dirty="0" smtClean="0">
                <a:effectLst>
                  <a:outerShdw blurRad="38100" dist="38100" dir="2700000" algn="tl">
                    <a:srgbClr val="000000">
                      <a:alpha val="43137"/>
                    </a:srgbClr>
                  </a:outerShdw>
                </a:effectLst>
              </a:rPr>
              <a:t>and Enable the Healthcare Workforce in Developing Countries</a:t>
            </a:r>
            <a:r>
              <a:rPr lang="en-GB" sz="2400" i="1" dirty="0" smtClean="0">
                <a:solidFill>
                  <a:schemeClr val="tx1"/>
                </a:solidFill>
                <a:effectLst>
                  <a:outerShdw blurRad="38100" dist="38100" dir="2700000" algn="tl">
                    <a:srgbClr val="000000">
                      <a:alpha val="43137"/>
                    </a:srgbClr>
                  </a:outerShdw>
                </a:effectLst>
              </a:rPr>
              <a:t> </a:t>
            </a:r>
            <a:endParaRPr lang="en-GB" sz="2200" i="1" dirty="0">
              <a:effectLst>
                <a:outerShdw blurRad="38100" dist="38100" dir="2700000" algn="tl">
                  <a:srgbClr val="000000">
                    <a:alpha val="43137"/>
                  </a:srgbClr>
                </a:outerShdw>
              </a:effectLst>
            </a:endParaRPr>
          </a:p>
          <a:p>
            <a:pPr algn="ctr"/>
            <a:r>
              <a:rPr lang="en-GB" sz="2200" i="1" dirty="0" smtClean="0">
                <a:effectLst>
                  <a:outerShdw blurRad="38100" dist="38100" dir="2700000" algn="tl">
                    <a:srgbClr val="000000">
                      <a:alpha val="43137"/>
                    </a:srgbClr>
                  </a:outerShdw>
                </a:effectLst>
              </a:rPr>
              <a:t>  </a:t>
            </a:r>
            <a:endParaRPr lang="en-GB" sz="2200" i="1" dirty="0">
              <a:effectLst>
                <a:outerShdw blurRad="38100" dist="38100" dir="2700000" algn="tl">
                  <a:srgbClr val="000000">
                    <a:alpha val="43137"/>
                  </a:srgbClr>
                </a:outerShdw>
              </a:effectLst>
            </a:endParaRPr>
          </a:p>
        </p:txBody>
      </p:sp>
      <p:sp>
        <p:nvSpPr>
          <p:cNvPr id="16" name="Title 1"/>
          <p:cNvSpPr txBox="1">
            <a:spLocks/>
          </p:cNvSpPr>
          <p:nvPr/>
        </p:nvSpPr>
        <p:spPr bwMode="auto">
          <a:xfrm>
            <a:off x="417576" y="138695"/>
            <a:ext cx="8763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Neo Sans Intel" pitchFamily="34" charset="0"/>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en-GB" dirty="0" smtClean="0">
                <a:solidFill>
                  <a:schemeClr val="tx1"/>
                </a:solidFill>
              </a:rPr>
              <a:t>Intel® 1Mx15 Health Program   </a:t>
            </a:r>
            <a:r>
              <a:rPr lang="en-GB" dirty="0" smtClean="0"/>
              <a:t/>
            </a:r>
            <a:br>
              <a:rPr lang="en-GB" dirty="0" smtClean="0"/>
            </a:br>
            <a:endParaRPr lang="en-GB" dirty="0"/>
          </a:p>
        </p:txBody>
      </p:sp>
      <p:sp>
        <p:nvSpPr>
          <p:cNvPr id="13" name="TextBox 12"/>
          <p:cNvSpPr txBox="1"/>
          <p:nvPr/>
        </p:nvSpPr>
        <p:spPr>
          <a:xfrm>
            <a:off x="30191" y="5334000"/>
            <a:ext cx="9113809" cy="923330"/>
          </a:xfrm>
          <a:prstGeom prst="rect">
            <a:avLst/>
          </a:prstGeom>
          <a:noFill/>
        </p:spPr>
        <p:txBody>
          <a:bodyPr wrap="square" rtlCol="0">
            <a:spAutoFit/>
          </a:bodyPr>
          <a:lstStyle/>
          <a:p>
            <a:pPr algn="ctr"/>
            <a:r>
              <a:rPr lang="en-GB" dirty="0" smtClean="0">
                <a:latin typeface="Neo Sans Intel" pitchFamily="34" charset="0"/>
              </a:rPr>
              <a:t>Enable 1M+ </a:t>
            </a:r>
            <a:r>
              <a:rPr lang="en-GB" dirty="0">
                <a:latin typeface="Neo Sans Intel" pitchFamily="34" charset="0"/>
              </a:rPr>
              <a:t>healthcare </a:t>
            </a:r>
            <a:r>
              <a:rPr lang="en-GB" dirty="0" smtClean="0">
                <a:latin typeface="Neo Sans Intel" pitchFamily="34" charset="0"/>
              </a:rPr>
              <a:t>workers in developing countries </a:t>
            </a:r>
            <a:r>
              <a:rPr lang="en-US" dirty="0" smtClean="0">
                <a:latin typeface="Neo Sans Intel" pitchFamily="34" charset="0"/>
              </a:rPr>
              <a:t>with technology, </a:t>
            </a:r>
          </a:p>
          <a:p>
            <a:pPr algn="ctr"/>
            <a:r>
              <a:rPr lang="en-US" dirty="0" smtClean="0">
                <a:latin typeface="Neo Sans Intel" pitchFamily="34" charset="0"/>
              </a:rPr>
              <a:t>education </a:t>
            </a:r>
            <a:r>
              <a:rPr lang="en-US" dirty="0" smtClean="0">
                <a:latin typeface="Neo Sans Intel" pitchFamily="34" charset="0"/>
              </a:rPr>
              <a:t>tools and 21st century ICT skills </a:t>
            </a:r>
            <a:r>
              <a:rPr lang="en-GB" dirty="0" smtClean="0">
                <a:latin typeface="Neo Sans Intel" pitchFamily="34" charset="0"/>
              </a:rPr>
              <a:t>by </a:t>
            </a:r>
            <a:r>
              <a:rPr lang="en-GB" dirty="0" smtClean="0">
                <a:latin typeface="Neo Sans Intel" pitchFamily="34" charset="0"/>
              </a:rPr>
              <a:t>2015 </a:t>
            </a:r>
          </a:p>
          <a:p>
            <a:pPr algn="ctr"/>
            <a:endParaRPr lang="en-GB" dirty="0" smtClean="0">
              <a:latin typeface="Neo Sans Intel" pitchFamily="34" charset="0"/>
            </a:endParaRPr>
          </a:p>
        </p:txBody>
      </p:sp>
      <p:sp>
        <p:nvSpPr>
          <p:cNvPr id="10" name="Rectangle 9"/>
          <p:cNvSpPr/>
          <p:nvPr/>
        </p:nvSpPr>
        <p:spPr>
          <a:xfrm>
            <a:off x="3200400" y="1688068"/>
            <a:ext cx="3095143" cy="369332"/>
          </a:xfrm>
          <a:prstGeom prst="rect">
            <a:avLst/>
          </a:prstGeom>
        </p:spPr>
        <p:txBody>
          <a:bodyPr wrap="none">
            <a:spAutoFit/>
          </a:bodyPr>
          <a:lstStyle/>
          <a:p>
            <a:r>
              <a:rPr lang="en-GB" b="1" dirty="0" smtClean="0">
                <a:latin typeface="Neo Sans Intel" pitchFamily="34" charset="0"/>
              </a:rPr>
              <a:t>Intel® 1Mx15 Health Program </a:t>
            </a:r>
            <a:endParaRPr lang="en-US" dirty="0"/>
          </a:p>
        </p:txBody>
      </p:sp>
      <p:sp>
        <p:nvSpPr>
          <p:cNvPr id="11" name="Pie 4"/>
          <p:cNvSpPr/>
          <p:nvPr/>
        </p:nvSpPr>
        <p:spPr>
          <a:xfrm>
            <a:off x="3877056" y="3831336"/>
            <a:ext cx="1389888" cy="95097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577850">
              <a:lnSpc>
                <a:spcPct val="90000"/>
              </a:lnSpc>
              <a:spcBef>
                <a:spcPct val="0"/>
              </a:spcBef>
              <a:spcAft>
                <a:spcPct val="35000"/>
              </a:spcAft>
            </a:pPr>
            <a:r>
              <a:rPr lang="en-US" sz="1600" b="1" kern="1200" dirty="0" smtClean="0">
                <a:latin typeface="Neo Sans Intel" pitchFamily="34" charset="0"/>
              </a:rPr>
              <a:t>Sales Programs</a:t>
            </a:r>
          </a:p>
        </p:txBody>
      </p:sp>
      <p:grpSp>
        <p:nvGrpSpPr>
          <p:cNvPr id="14" name="Group 13"/>
          <p:cNvGrpSpPr/>
          <p:nvPr/>
        </p:nvGrpSpPr>
        <p:grpSpPr>
          <a:xfrm>
            <a:off x="2957118" y="2136503"/>
            <a:ext cx="3072384" cy="3072384"/>
            <a:chOff x="304800" y="304808"/>
            <a:chExt cx="3072384" cy="3072384"/>
          </a:xfrm>
          <a:scene3d>
            <a:camera prst="orthographicFront"/>
            <a:lightRig rig="threePt" dir="t">
              <a:rot lat="0" lon="0" rev="7500000"/>
            </a:lightRig>
          </a:scene3d>
        </p:grpSpPr>
        <p:sp>
          <p:nvSpPr>
            <p:cNvPr id="15" name="Pie 14"/>
            <p:cNvSpPr/>
            <p:nvPr/>
          </p:nvSpPr>
          <p:spPr>
            <a:xfrm>
              <a:off x="304800" y="304808"/>
              <a:ext cx="3072384" cy="3072384"/>
            </a:xfrm>
            <a:prstGeom prst="pie">
              <a:avLst>
                <a:gd name="adj1" fmla="val 9000000"/>
                <a:gd name="adj2" fmla="val 16200000"/>
              </a:avLst>
            </a:prstGeom>
            <a:solidFill>
              <a:srgbClr val="7030A0"/>
            </a:solidFill>
            <a:sp3d prstMaterial="plastic">
              <a:bevelT w="127000" h="25400" prst="relaxedInset"/>
            </a:sp3d>
          </p:spPr>
          <p:style>
            <a:lnRef idx="0">
              <a:schemeClr val="lt1">
                <a:hueOff val="0"/>
                <a:satOff val="0"/>
                <a:lumOff val="0"/>
                <a:alphaOff val="0"/>
              </a:schemeClr>
            </a:lnRef>
            <a:fillRef idx="3">
              <a:schemeClr val="accent5">
                <a:hueOff val="16457120"/>
                <a:satOff val="-46156"/>
                <a:lumOff val="3138"/>
                <a:alphaOff val="0"/>
              </a:schemeClr>
            </a:fillRef>
            <a:effectRef idx="2">
              <a:schemeClr val="accent5">
                <a:hueOff val="16457120"/>
                <a:satOff val="-46156"/>
                <a:lumOff val="3138"/>
                <a:alphaOff val="0"/>
              </a:schemeClr>
            </a:effectRef>
            <a:fontRef idx="minor">
              <a:schemeClr val="lt1"/>
            </a:fontRef>
          </p:style>
        </p:sp>
        <p:sp>
          <p:nvSpPr>
            <p:cNvPr id="17" name="Pie 4"/>
            <p:cNvSpPr/>
            <p:nvPr/>
          </p:nvSpPr>
          <p:spPr>
            <a:xfrm>
              <a:off x="633984" y="908312"/>
              <a:ext cx="1042416" cy="10241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577850">
                <a:lnSpc>
                  <a:spcPct val="90000"/>
                </a:lnSpc>
                <a:spcBef>
                  <a:spcPct val="0"/>
                </a:spcBef>
                <a:spcAft>
                  <a:spcPct val="35000"/>
                </a:spcAft>
              </a:pPr>
              <a:r>
                <a:rPr lang="en-US" sz="1600" b="1" kern="1200" dirty="0" smtClean="0">
                  <a:effectLst/>
                  <a:latin typeface="Neo Sans Intel" pitchFamily="34" charset="0"/>
                </a:rPr>
                <a:t>Healthcare</a:t>
              </a:r>
              <a:endParaRPr lang="en-US" sz="1600" b="1" kern="1200" dirty="0" smtClean="0">
                <a:latin typeface="Neo Sans Intel" pitchFamily="34" charset="0"/>
              </a:endParaRPr>
            </a:p>
          </p:txBody>
        </p:sp>
      </p:grpSp>
      <p:grpSp>
        <p:nvGrpSpPr>
          <p:cNvPr id="18" name="Group 17"/>
          <p:cNvGrpSpPr/>
          <p:nvPr/>
        </p:nvGrpSpPr>
        <p:grpSpPr>
          <a:xfrm>
            <a:off x="2972124" y="2118918"/>
            <a:ext cx="3072384" cy="3072384"/>
            <a:chOff x="304793" y="304802"/>
            <a:chExt cx="3072384" cy="3072384"/>
          </a:xfrm>
          <a:scene3d>
            <a:camera prst="orthographicFront"/>
            <a:lightRig rig="threePt" dir="t">
              <a:rot lat="0" lon="0" rev="7500000"/>
            </a:lightRig>
          </a:scene3d>
        </p:grpSpPr>
        <p:sp>
          <p:nvSpPr>
            <p:cNvPr id="19" name="Pie 18"/>
            <p:cNvSpPr/>
            <p:nvPr/>
          </p:nvSpPr>
          <p:spPr>
            <a:xfrm>
              <a:off x="304793" y="304802"/>
              <a:ext cx="3072384" cy="3072384"/>
            </a:xfrm>
            <a:prstGeom prst="pie">
              <a:avLst>
                <a:gd name="adj1" fmla="val 16200000"/>
                <a:gd name="adj2" fmla="val 1800000"/>
              </a:avLst>
            </a:prstGeom>
            <a:solidFill>
              <a:srgbClr val="FF0000"/>
            </a:solid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0" name="Pie 4"/>
            <p:cNvSpPr/>
            <p:nvPr/>
          </p:nvSpPr>
          <p:spPr>
            <a:xfrm>
              <a:off x="1975219" y="871730"/>
              <a:ext cx="1042416" cy="10241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smtClean="0">
                <a:latin typeface="Neo Sans Intel" pitchFamily="34" charset="0"/>
              </a:endParaRPr>
            </a:p>
          </p:txBody>
        </p:sp>
      </p:grpSp>
      <p:sp>
        <p:nvSpPr>
          <p:cNvPr id="23" name="Pie 4"/>
          <p:cNvSpPr/>
          <p:nvPr/>
        </p:nvSpPr>
        <p:spPr>
          <a:xfrm>
            <a:off x="4706234" y="2459736"/>
            <a:ext cx="1042416" cy="102412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smtClean="0">
              <a:latin typeface="Neo Sans Intel" pitchFamily="34" charset="0"/>
            </a:endParaRPr>
          </a:p>
          <a:p>
            <a:pPr lvl="0" algn="ctr" defTabSz="711200">
              <a:lnSpc>
                <a:spcPct val="90000"/>
              </a:lnSpc>
              <a:spcBef>
                <a:spcPct val="0"/>
              </a:spcBef>
              <a:spcAft>
                <a:spcPct val="35000"/>
              </a:spcAft>
            </a:pPr>
            <a:endParaRPr lang="en-US" sz="1600" b="1" dirty="0">
              <a:latin typeface="Neo Sans Intel" pitchFamily="34" charset="0"/>
            </a:endParaRPr>
          </a:p>
          <a:p>
            <a:pPr lvl="0" algn="ctr" defTabSz="711200">
              <a:lnSpc>
                <a:spcPct val="90000"/>
              </a:lnSpc>
              <a:spcBef>
                <a:spcPct val="0"/>
              </a:spcBef>
              <a:spcAft>
                <a:spcPct val="35000"/>
              </a:spcAft>
            </a:pPr>
            <a:r>
              <a:rPr lang="en-US" sz="1600" b="1" kern="1200" dirty="0" smtClean="0">
                <a:latin typeface="Neo Sans Intel" pitchFamily="34" charset="0"/>
              </a:rPr>
              <a:t>Education</a:t>
            </a:r>
            <a:endParaRPr lang="en-US" sz="1600" b="1" kern="1200" dirty="0" smtClean="0">
              <a:latin typeface="Neo Sans Intel" pitchFamily="34" charset="0"/>
            </a:endParaRPr>
          </a:p>
        </p:txBody>
      </p:sp>
      <p:grpSp>
        <p:nvGrpSpPr>
          <p:cNvPr id="24" name="Group 23"/>
          <p:cNvGrpSpPr/>
          <p:nvPr/>
        </p:nvGrpSpPr>
        <p:grpSpPr>
          <a:xfrm>
            <a:off x="2972124" y="2136503"/>
            <a:ext cx="3072384" cy="3072384"/>
            <a:chOff x="304800" y="304808"/>
            <a:chExt cx="3072384" cy="3072384"/>
          </a:xfrm>
          <a:scene3d>
            <a:camera prst="orthographicFront"/>
            <a:lightRig rig="threePt" dir="t">
              <a:rot lat="0" lon="0" rev="7500000"/>
            </a:lightRig>
          </a:scene3d>
        </p:grpSpPr>
        <p:sp>
          <p:nvSpPr>
            <p:cNvPr id="25" name="Pie 24"/>
            <p:cNvSpPr/>
            <p:nvPr/>
          </p:nvSpPr>
          <p:spPr>
            <a:xfrm>
              <a:off x="304800" y="304808"/>
              <a:ext cx="3072384" cy="3072384"/>
            </a:xfrm>
            <a:prstGeom prst="pie">
              <a:avLst>
                <a:gd name="adj1" fmla="val 1800000"/>
                <a:gd name="adj2" fmla="val 9000000"/>
              </a:avLst>
            </a:prstGeom>
            <a:solidFill>
              <a:srgbClr val="00B050"/>
            </a:solidFill>
            <a:sp3d prstMaterial="plastic">
              <a:bevelT w="127000" h="25400" prst="relaxedInset"/>
            </a:sp3d>
          </p:spPr>
          <p:style>
            <a:lnRef idx="0">
              <a:schemeClr val="lt1">
                <a:hueOff val="0"/>
                <a:satOff val="0"/>
                <a:lumOff val="0"/>
                <a:alphaOff val="0"/>
              </a:schemeClr>
            </a:lnRef>
            <a:fillRef idx="3">
              <a:schemeClr val="accent5">
                <a:hueOff val="8228560"/>
                <a:satOff val="-23078"/>
                <a:lumOff val="1569"/>
                <a:alphaOff val="0"/>
              </a:schemeClr>
            </a:fillRef>
            <a:effectRef idx="2">
              <a:schemeClr val="accent5">
                <a:hueOff val="8228560"/>
                <a:satOff val="-23078"/>
                <a:lumOff val="1569"/>
                <a:alphaOff val="0"/>
              </a:schemeClr>
            </a:effectRef>
            <a:fontRef idx="minor">
              <a:schemeClr val="lt1"/>
            </a:fontRef>
          </p:style>
        </p:sp>
        <p:sp>
          <p:nvSpPr>
            <p:cNvPr id="26" name="Pie 4"/>
            <p:cNvSpPr/>
            <p:nvPr/>
          </p:nvSpPr>
          <p:spPr>
            <a:xfrm>
              <a:off x="1146048" y="2243336"/>
              <a:ext cx="1389888" cy="9509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577850">
                <a:lnSpc>
                  <a:spcPct val="90000"/>
                </a:lnSpc>
                <a:spcBef>
                  <a:spcPct val="0"/>
                </a:spcBef>
                <a:spcAft>
                  <a:spcPct val="35000"/>
                </a:spcAft>
              </a:pPr>
              <a:r>
                <a:rPr lang="en-US" sz="1600" b="1" kern="1200" dirty="0" smtClean="0">
                  <a:latin typeface="Neo Sans Intel" pitchFamily="34" charset="0"/>
                </a:rPr>
                <a:t>Sales Programs</a:t>
              </a:r>
            </a:p>
          </p:txBody>
        </p:sp>
      </p:grpSp>
    </p:spTree>
    <p:extLst>
      <p:ext uri="{BB962C8B-B14F-4D97-AF65-F5344CB8AC3E}">
        <p14:creationId xmlns:p14="http://schemas.microsoft.com/office/powerpoint/2010/main" val="40005351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524000" y="4267200"/>
            <a:ext cx="2369963" cy="118872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029200" y="2209800"/>
            <a:ext cx="3505200" cy="369332"/>
          </a:xfrm>
          <a:prstGeom prst="rect">
            <a:avLst/>
          </a:prstGeom>
          <a:noFill/>
        </p:spPr>
        <p:txBody>
          <a:bodyPr wrap="square" rtlCol="0">
            <a:spAutoFit/>
          </a:bodyPr>
          <a:lstStyle/>
          <a:p>
            <a:pPr algn="ctr"/>
            <a:r>
              <a:rPr lang="en-GB" b="1" dirty="0" smtClean="0">
                <a:latin typeface="Neo Sans Intel" pitchFamily="34" charset="0"/>
              </a:rPr>
              <a:t>as the key enabling platform </a:t>
            </a:r>
          </a:p>
        </p:txBody>
      </p:sp>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981200"/>
            <a:ext cx="4259841" cy="79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2"/>
          <p:cNvSpPr txBox="1">
            <a:spLocks noChangeArrowheads="1"/>
          </p:cNvSpPr>
          <p:nvPr/>
        </p:nvSpPr>
        <p:spPr bwMode="auto">
          <a:xfrm>
            <a:off x="4419600" y="3352800"/>
            <a:ext cx="44196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spcAft>
                <a:spcPts val="1200"/>
              </a:spcAft>
              <a:buFont typeface="Arial" pitchFamily="34" charset="0"/>
              <a:buChar char="•"/>
            </a:pPr>
            <a:r>
              <a:rPr lang="en-US" sz="1600" i="1" dirty="0" smtClean="0">
                <a:effectLst>
                  <a:outerShdw blurRad="38100" dist="38100" dir="2700000" algn="tl">
                    <a:srgbClr val="000000">
                      <a:alpha val="43137"/>
                    </a:srgbClr>
                  </a:outerShdw>
                </a:effectLst>
                <a:latin typeface="Neo Sans Intel" pitchFamily="34" charset="0"/>
              </a:rPr>
              <a:t> Provide education, training and assessment to 100,000 workforce using the Intel skoool™ Healthcare Education </a:t>
            </a:r>
            <a:r>
              <a:rPr lang="en-US" sz="1600" i="1" dirty="0" smtClean="0">
                <a:effectLst>
                  <a:outerShdw blurRad="38100" dist="38100" dir="2700000" algn="tl">
                    <a:srgbClr val="000000">
                      <a:alpha val="43137"/>
                    </a:srgbClr>
                  </a:outerShdw>
                </a:effectLst>
                <a:latin typeface="Neo Sans Intel" pitchFamily="34" charset="0"/>
              </a:rPr>
              <a:t>Platform </a:t>
            </a:r>
            <a:endParaRPr lang="en-US" sz="1600" i="1" dirty="0" smtClean="0">
              <a:effectLst>
                <a:outerShdw blurRad="38100" dist="38100" dir="2700000" algn="tl">
                  <a:srgbClr val="000000">
                    <a:alpha val="43137"/>
                  </a:srgbClr>
                </a:outerShdw>
              </a:effectLst>
              <a:latin typeface="Neo Sans Intel" pitchFamily="34" charset="0"/>
            </a:endParaRPr>
          </a:p>
          <a:p>
            <a:pPr lvl="0">
              <a:spcAft>
                <a:spcPts val="1200"/>
              </a:spcAft>
              <a:buFont typeface="Arial" pitchFamily="34" charset="0"/>
              <a:buChar char="•"/>
            </a:pPr>
            <a:r>
              <a:rPr lang="en-US" sz="1600" i="1" dirty="0" smtClean="0">
                <a:effectLst>
                  <a:outerShdw blurRad="38100" dist="38100" dir="2700000" algn="tl">
                    <a:srgbClr val="000000">
                      <a:alpha val="43137"/>
                    </a:srgbClr>
                  </a:outerShdw>
                </a:effectLst>
                <a:latin typeface="Neo Sans Intel" pitchFamily="34" charset="0"/>
              </a:rPr>
              <a:t> Training and certifying the 100,000 workforce on ICT skills by </a:t>
            </a:r>
            <a:r>
              <a:rPr lang="en-US" sz="1600" i="1" dirty="0" smtClean="0">
                <a:effectLst>
                  <a:outerShdw blurRad="38100" dist="38100" dir="2700000" algn="tl">
                    <a:srgbClr val="000000">
                      <a:alpha val="43137"/>
                    </a:srgbClr>
                  </a:outerShdw>
                </a:effectLst>
                <a:latin typeface="Neo Sans Intel" pitchFamily="34" charset="0"/>
              </a:rPr>
              <a:t>2015 </a:t>
            </a:r>
          </a:p>
          <a:p>
            <a:pPr lvl="0">
              <a:spcAft>
                <a:spcPts val="1200"/>
              </a:spcAft>
              <a:buFont typeface="Arial" pitchFamily="34" charset="0"/>
              <a:buChar char="•"/>
            </a:pPr>
            <a:r>
              <a:rPr lang="en-US" sz="1600" i="1" dirty="0">
                <a:effectLst>
                  <a:outerShdw blurRad="38100" dist="38100" dir="2700000" algn="tl">
                    <a:srgbClr val="000000">
                      <a:alpha val="43137"/>
                    </a:srgbClr>
                  </a:outerShdw>
                </a:effectLst>
                <a:latin typeface="Neo Sans Intel" pitchFamily="34" charset="0"/>
              </a:rPr>
              <a:t> </a:t>
            </a:r>
            <a:r>
              <a:rPr lang="en-US" sz="1600" i="1" dirty="0" smtClean="0">
                <a:effectLst>
                  <a:outerShdw blurRad="38100" dist="38100" dir="2700000" algn="tl">
                    <a:srgbClr val="000000">
                      <a:alpha val="43137"/>
                    </a:srgbClr>
                  </a:outerShdw>
                </a:effectLst>
                <a:latin typeface="Neo Sans Intel" pitchFamily="34" charset="0"/>
              </a:rPr>
              <a:t>Help enable affordable p.c. purchase programs with access incl. low cost broadband</a:t>
            </a:r>
            <a:endParaRPr lang="en-US" sz="1600" i="1" dirty="0" smtClean="0">
              <a:effectLst>
                <a:outerShdw blurRad="38100" dist="38100" dir="2700000" algn="tl">
                  <a:srgbClr val="000000">
                    <a:alpha val="43137"/>
                  </a:srgbClr>
                </a:outerShdw>
              </a:effectLst>
              <a:latin typeface="Neo Sans Intel" pitchFamily="34" charset="0"/>
            </a:endParaRPr>
          </a:p>
          <a:p>
            <a:pPr lvl="0">
              <a:spcAft>
                <a:spcPts val="1200"/>
              </a:spcAft>
              <a:buFont typeface="Arial" pitchFamily="34" charset="0"/>
              <a:buChar char="•"/>
            </a:pPr>
            <a:r>
              <a:rPr lang="en-US" sz="1600" i="1" dirty="0" smtClean="0">
                <a:effectLst>
                  <a:outerShdw blurRad="38100" dist="38100" dir="2700000" algn="tl">
                    <a:srgbClr val="000000">
                      <a:alpha val="43137"/>
                    </a:srgbClr>
                  </a:outerShdw>
                </a:effectLst>
                <a:latin typeface="Neo Sans Intel" pitchFamily="34" charset="0"/>
              </a:rPr>
              <a:t> Implementing a basic electronic health record for children in 5000 schools by 2015 </a:t>
            </a:r>
            <a:endParaRPr lang="en-US" sz="1600" i="1" dirty="0">
              <a:effectLst>
                <a:outerShdw blurRad="38100" dist="38100" dir="2700000" algn="tl">
                  <a:srgbClr val="000000">
                    <a:alpha val="43137"/>
                  </a:srgbClr>
                </a:outerShdw>
              </a:effectLst>
              <a:latin typeface="Neo Sans Intel" pitchFamily="34" charset="0"/>
            </a:endParaRPr>
          </a:p>
        </p:txBody>
      </p:sp>
      <p:sp>
        <p:nvSpPr>
          <p:cNvPr id="16" name="Title 1"/>
          <p:cNvSpPr txBox="1">
            <a:spLocks/>
          </p:cNvSpPr>
          <p:nvPr/>
        </p:nvSpPr>
        <p:spPr bwMode="auto">
          <a:xfrm>
            <a:off x="417576" y="138695"/>
            <a:ext cx="8763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Neo Sans Intel" pitchFamily="34" charset="0"/>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en-GB" dirty="0" smtClean="0">
                <a:solidFill>
                  <a:schemeClr val="tx1"/>
                </a:solidFill>
              </a:rPr>
              <a:t>Intel® 1Mx15 Health Program   </a:t>
            </a:r>
            <a:r>
              <a:rPr lang="en-GB" dirty="0" smtClean="0"/>
              <a:t/>
            </a:r>
            <a:br>
              <a:rPr lang="en-GB" dirty="0" smtClean="0"/>
            </a:br>
            <a:endParaRPr lang="en-GB" dirty="0"/>
          </a:p>
        </p:txBody>
      </p:sp>
      <p:sp>
        <p:nvSpPr>
          <p:cNvPr id="8" name="Title 1"/>
          <p:cNvSpPr txBox="1">
            <a:spLocks/>
          </p:cNvSpPr>
          <p:nvPr/>
        </p:nvSpPr>
        <p:spPr bwMode="auto">
          <a:xfrm>
            <a:off x="0" y="838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Neo Sans Intel" pitchFamily="34" charset="0"/>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en-GB" sz="2200" i="1" dirty="0" smtClean="0">
                <a:effectLst>
                  <a:outerShdw blurRad="38100" dist="38100" dir="2700000" algn="tl">
                    <a:srgbClr val="000000">
                      <a:alpha val="43137"/>
                    </a:srgbClr>
                  </a:outerShdw>
                </a:effectLst>
              </a:rPr>
              <a:t>Unleashing the potential of Digital Technologies to Increase Capacity </a:t>
            </a:r>
          </a:p>
          <a:p>
            <a:pPr algn="ctr"/>
            <a:r>
              <a:rPr lang="en-GB" sz="2200" i="1" dirty="0" smtClean="0">
                <a:effectLst>
                  <a:outerShdw blurRad="38100" dist="38100" dir="2700000" algn="tl">
                    <a:srgbClr val="000000">
                      <a:alpha val="43137"/>
                    </a:srgbClr>
                  </a:outerShdw>
                </a:effectLst>
              </a:rPr>
              <a:t>and Enable the Healthcare Workforce in Developing Countries</a:t>
            </a:r>
          </a:p>
          <a:p>
            <a:pPr algn="ctr"/>
            <a:endParaRPr lang="en-GB" sz="2200" i="1" dirty="0">
              <a:effectLst>
                <a:outerShdw blurRad="38100" dist="38100" dir="2700000" algn="tl">
                  <a:srgbClr val="000000">
                    <a:alpha val="43137"/>
                  </a:srgbClr>
                </a:outerShdw>
              </a:effectLst>
            </a:endParaRPr>
          </a:p>
          <a:p>
            <a:pPr algn="ctr"/>
            <a:r>
              <a:rPr lang="en-GB" sz="2200" i="1" dirty="0" smtClean="0">
                <a:effectLst>
                  <a:outerShdw blurRad="38100" dist="38100" dir="2700000" algn="tl">
                    <a:srgbClr val="000000">
                      <a:alpha val="43137"/>
                    </a:srgbClr>
                  </a:outerShdw>
                </a:effectLst>
              </a:rPr>
              <a:t>  </a:t>
            </a:r>
            <a:endParaRPr lang="en-GB" sz="2200" i="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5" cstate="print"/>
          <a:srcRect/>
          <a:stretch>
            <a:fillRect/>
          </a:stretch>
        </p:blipFill>
        <p:spPr bwMode="auto">
          <a:xfrm>
            <a:off x="609600" y="3352800"/>
            <a:ext cx="1328140" cy="18288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133600" y="3581400"/>
            <a:ext cx="1946367" cy="461665"/>
          </a:xfrm>
          <a:prstGeom prst="rect">
            <a:avLst/>
          </a:prstGeom>
          <a:noFill/>
        </p:spPr>
        <p:txBody>
          <a:bodyPr wrap="none" rtlCol="0">
            <a:spAutoFit/>
          </a:bodyPr>
          <a:lstStyle/>
          <a:p>
            <a:r>
              <a:rPr lang="en-US" sz="2400" b="1" spc="300" dirty="0" smtClean="0">
                <a:latin typeface="Neo Sans Intel" pitchFamily="34" charset="0"/>
              </a:rPr>
              <a:t>SRI LANKA</a:t>
            </a:r>
            <a:endParaRPr lang="en-US" sz="2400" b="1" spc="300" dirty="0">
              <a:latin typeface="Neo Sans Intel" pitchFamily="34" charset="0"/>
            </a:endParaRPr>
          </a:p>
        </p:txBody>
      </p:sp>
    </p:spTree>
    <p:extLst>
      <p:ext uri="{BB962C8B-B14F-4D97-AF65-F5344CB8AC3E}">
        <p14:creationId xmlns:p14="http://schemas.microsoft.com/office/powerpoint/2010/main" val="325282999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23427d8a725826adad8c81745327cd03b527b30"/>
</p:tagLst>
</file>

<file path=ppt/theme/theme1.xml><?xml version="1.0" encoding="utf-8"?>
<a:theme xmlns:a="http://schemas.openxmlformats.org/drawingml/2006/main" name="2_white_intel_only">
  <a:themeElements>
    <a:clrScheme name="2_white_intel_only 1">
      <a:dk1>
        <a:srgbClr val="111111"/>
      </a:dk1>
      <a:lt1>
        <a:srgbClr val="FFFFFF"/>
      </a:lt1>
      <a:dk2>
        <a:srgbClr val="0860A8"/>
      </a:dk2>
      <a:lt2>
        <a:srgbClr val="777777"/>
      </a:lt2>
      <a:accent1>
        <a:srgbClr val="FF5C00"/>
      </a:accent1>
      <a:accent2>
        <a:srgbClr val="FDB605"/>
      </a:accent2>
      <a:accent3>
        <a:srgbClr val="FFFFFF"/>
      </a:accent3>
      <a:accent4>
        <a:srgbClr val="0D0D0D"/>
      </a:accent4>
      <a:accent5>
        <a:srgbClr val="FFB5AA"/>
      </a:accent5>
      <a:accent6>
        <a:srgbClr val="E5A504"/>
      </a:accent6>
      <a:hlink>
        <a:srgbClr val="AA014C"/>
      </a:hlink>
      <a:folHlink>
        <a:srgbClr val="379900"/>
      </a:folHlink>
    </a:clrScheme>
    <a:fontScheme name="2_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white_intel_only 1">
        <a:dk1>
          <a:srgbClr val="111111"/>
        </a:dk1>
        <a:lt1>
          <a:srgbClr val="FFFFFF"/>
        </a:lt1>
        <a:dk2>
          <a:srgbClr val="0860A8"/>
        </a:dk2>
        <a:lt2>
          <a:srgbClr val="777777"/>
        </a:lt2>
        <a:accent1>
          <a:srgbClr val="FF5C00"/>
        </a:accent1>
        <a:accent2>
          <a:srgbClr val="FDB605"/>
        </a:accent2>
        <a:accent3>
          <a:srgbClr val="FFFFFF"/>
        </a:accent3>
        <a:accent4>
          <a:srgbClr val="0D0D0D"/>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
      <a:clrScheme name="2_white_intel_only 2">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
      <a:clrScheme name="2_white_intel_only 3">
        <a:dk1>
          <a:srgbClr val="080808"/>
        </a:dk1>
        <a:lt1>
          <a:srgbClr val="FFFFFF"/>
        </a:lt1>
        <a:dk2>
          <a:srgbClr val="0860A8"/>
        </a:dk2>
        <a:lt2>
          <a:srgbClr val="0860A8"/>
        </a:lt2>
        <a:accent1>
          <a:srgbClr val="FF5C00"/>
        </a:accent1>
        <a:accent2>
          <a:srgbClr val="FDB605"/>
        </a:accent2>
        <a:accent3>
          <a:srgbClr val="FFFFFF"/>
        </a:accent3>
        <a:accent4>
          <a:srgbClr val="060606"/>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_intel_only">
  <a:themeElements>
    <a:clrScheme name="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fontScheme name="blu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blu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white_intel_only">
  <a:themeElements>
    <a:clrScheme name="2_white_intel_only 1">
      <a:dk1>
        <a:srgbClr val="111111"/>
      </a:dk1>
      <a:lt1>
        <a:srgbClr val="FFFFFF"/>
      </a:lt1>
      <a:dk2>
        <a:srgbClr val="0860A8"/>
      </a:dk2>
      <a:lt2>
        <a:srgbClr val="777777"/>
      </a:lt2>
      <a:accent1>
        <a:srgbClr val="FF5C00"/>
      </a:accent1>
      <a:accent2>
        <a:srgbClr val="FDB605"/>
      </a:accent2>
      <a:accent3>
        <a:srgbClr val="FFFFFF"/>
      </a:accent3>
      <a:accent4>
        <a:srgbClr val="0D0D0D"/>
      </a:accent4>
      <a:accent5>
        <a:srgbClr val="FFB5AA"/>
      </a:accent5>
      <a:accent6>
        <a:srgbClr val="E5A504"/>
      </a:accent6>
      <a:hlink>
        <a:srgbClr val="AA014C"/>
      </a:hlink>
      <a:folHlink>
        <a:srgbClr val="379900"/>
      </a:folHlink>
    </a:clrScheme>
    <a:fontScheme name="2_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white_intel_only 1">
        <a:dk1>
          <a:srgbClr val="111111"/>
        </a:dk1>
        <a:lt1>
          <a:srgbClr val="FFFFFF"/>
        </a:lt1>
        <a:dk2>
          <a:srgbClr val="0860A8"/>
        </a:dk2>
        <a:lt2>
          <a:srgbClr val="777777"/>
        </a:lt2>
        <a:accent1>
          <a:srgbClr val="FF5C00"/>
        </a:accent1>
        <a:accent2>
          <a:srgbClr val="FDB605"/>
        </a:accent2>
        <a:accent3>
          <a:srgbClr val="FFFFFF"/>
        </a:accent3>
        <a:accent4>
          <a:srgbClr val="0D0D0D"/>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
      <a:clrScheme name="2_white_intel_only 2">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
      <a:clrScheme name="2_white_intel_only 3">
        <a:dk1>
          <a:srgbClr val="080808"/>
        </a:dk1>
        <a:lt1>
          <a:srgbClr val="FFFFFF"/>
        </a:lt1>
        <a:dk2>
          <a:srgbClr val="0860A8"/>
        </a:dk2>
        <a:lt2>
          <a:srgbClr val="0860A8"/>
        </a:lt2>
        <a:accent1>
          <a:srgbClr val="FF5C00"/>
        </a:accent1>
        <a:accent2>
          <a:srgbClr val="FDB605"/>
        </a:accent2>
        <a:accent3>
          <a:srgbClr val="FFFFFF"/>
        </a:accent3>
        <a:accent4>
          <a:srgbClr val="060606"/>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10163</TotalTime>
  <Words>2886</Words>
  <Application>Microsoft Office PowerPoint</Application>
  <PresentationFormat>On-screen Show (4:3)</PresentationFormat>
  <Paragraphs>497</Paragraphs>
  <Slides>28</Slides>
  <Notes>21</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2_white_intel_only</vt:lpstr>
      <vt:lpstr>blue_intel_only</vt:lpstr>
      <vt:lpstr>3_white_intel_only</vt:lpstr>
      <vt:lpstr>PowerPoint Presentation</vt:lpstr>
      <vt:lpstr>TERMS OF DISCLOSURE</vt:lpstr>
      <vt:lpstr>Intel Legal Disclaimer</vt:lpstr>
      <vt:lpstr>Connecting the next billion people to a world of opportunity</vt:lpstr>
      <vt:lpstr>Intel World Ahead Program: Pillars</vt:lpstr>
      <vt:lpstr>Healthcare</vt:lpstr>
      <vt:lpstr>Healthcare Workforce Shortage A Major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Come join the World Ahead  1Mx15 Health Program!</vt:lpstr>
      <vt:lpstr>PowerPoint Presentation</vt:lpstr>
      <vt:lpstr>PowerPoint Presentation</vt:lpstr>
      <vt:lpstr> </vt:lpstr>
      <vt:lpstr>Frontline/Mobile Health Workers - Challenges</vt:lpstr>
      <vt:lpstr>Healthcare Transformation 4 Vectors - enabling capacity, skills &amp; new models of care</vt:lpstr>
      <vt:lpstr>Digital Content</vt:lpstr>
      <vt:lpstr>Content: award-winning skoool™ </vt:lpstr>
      <vt:lpstr>Content Strategy – Areas of Interest</vt:lpstr>
      <vt:lpstr>Content Strategy – Creation &amp; Delivery</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mhtaylor</dc:creator>
  <cp:lastModifiedBy>Remington, Melitta</cp:lastModifiedBy>
  <cp:revision>170</cp:revision>
  <dcterms:created xsi:type="dcterms:W3CDTF">2011-09-14T20:38:47Z</dcterms:created>
  <dcterms:modified xsi:type="dcterms:W3CDTF">2011-12-16T17:01:30Z</dcterms:modified>
</cp:coreProperties>
</file>