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sldIdLst>
    <p:sldId id="457" r:id="rId2"/>
    <p:sldId id="526" r:id="rId3"/>
    <p:sldId id="470" r:id="rId4"/>
    <p:sldId id="473" r:id="rId5"/>
    <p:sldId id="529" r:id="rId6"/>
    <p:sldId id="509" r:id="rId7"/>
    <p:sldId id="532" r:id="rId8"/>
    <p:sldId id="533" r:id="rId9"/>
    <p:sldId id="514" r:id="rId10"/>
    <p:sldId id="515" r:id="rId11"/>
    <p:sldId id="510" r:id="rId12"/>
    <p:sldId id="534" r:id="rId13"/>
    <p:sldId id="516" r:id="rId14"/>
    <p:sldId id="535" r:id="rId15"/>
    <p:sldId id="511" r:id="rId16"/>
    <p:sldId id="518" r:id="rId17"/>
    <p:sldId id="536" r:id="rId18"/>
    <p:sldId id="521" r:id="rId19"/>
    <p:sldId id="539" r:id="rId20"/>
    <p:sldId id="537" r:id="rId21"/>
    <p:sldId id="519" r:id="rId22"/>
    <p:sldId id="538" r:id="rId23"/>
    <p:sldId id="5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xmlns:mc="http://schemas.openxmlformats.org/markup-compatibility/2006" xmlns:a14="http://schemas.microsoft.com/office/drawing/2010/main" val="FF0000" mc:Ignorable="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xmlns:mc="http://schemas.openxmlformats.org/markup-compatibility/2006" xmlns:a14="http://schemas.microsoft.com/office/drawing/2010/main" val="0860A8" mc:Ignorable=""/>
    <a:srgbClr xmlns:mc="http://schemas.openxmlformats.org/markup-compatibility/2006" xmlns:a14="http://schemas.microsoft.com/office/drawing/2010/main" val="FFFFFF" mc:Ignorable=""/>
    <a:srgbClr xmlns:mc="http://schemas.openxmlformats.org/markup-compatibility/2006" xmlns:a14="http://schemas.microsoft.com/office/drawing/2010/main" val="0251EE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1803" autoAdjust="0"/>
  </p:normalViewPr>
  <p:slideViewPr>
    <p:cSldViewPr snapToGrid="0">
      <p:cViewPr>
        <p:scale>
          <a:sx n="48" d="100"/>
          <a:sy n="48" d="100"/>
        </p:scale>
        <p:origin x="-1018" y="130"/>
      </p:cViewPr>
      <p:guideLst>
        <p:guide orient="horz" pos="2156"/>
        <p:guide pos="3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endParaRPr lang="zh-CN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zh-CN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B64C1CC5-B0C7-4900-A62A-7BF302D5665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0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eaLnBrk="0" fontAlgn="base" hangingPunct="0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r"/>
            <a:fld id="{6B8330AF-E369-4B48-8BFC-7A126BA45FB6}" type="slidenum">
              <a:rPr lang="zh-CN" altLang="en-US" sz="1300"/>
              <a:pPr algn="r"/>
              <a:t>1</a:t>
            </a:fld>
            <a:endParaRPr lang="en-US" altLang="zh-CN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xmlns:mc="http://schemas.openxmlformats.org/markup-compatibility/2006" xmlns:a14="http://schemas.microsoft.com/office/drawing/2010/main" val="FFFFFF" mc:Ignorable="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xmlns:mc="http://schemas.openxmlformats.org/markup-compatibility/2006" xmlns:a14="http://schemas.microsoft.com/office/drawing/2010/main" val="FFFFFF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</a:ln>
        </p:spPr>
        <p:txBody>
          <a:bodyPr/>
          <a:lstStyle/>
          <a:p>
            <a:r>
              <a:rPr lang="en-US" altLang="zh-CN" smtClean="0"/>
              <a:t>“Educate to Innovate” is the USG’s campaign on education. We borrowed this phrase as indirect translation of the China</a:t>
            </a:r>
            <a:r>
              <a:rPr lang="zh-CN" altLang="en-US" smtClean="0"/>
              <a:t> </a:t>
            </a:r>
            <a:r>
              <a:rPr lang="en-US" altLang="zh-CN" smtClean="0"/>
              <a:t>Education thought leadership campaign theme: </a:t>
            </a:r>
            <a:r>
              <a:rPr lang="zh-CN" altLang="en-US" smtClean="0"/>
              <a:t>教育推动创新，梦想成就未来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xmlns:mc="http://schemas.openxmlformats.org/markup-compatibility/2006" xmlns:a14="http://schemas.microsoft.com/office/drawing/2010/main" val="0860A8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772400" cy="1143000"/>
          </a:xfrm>
        </p:spPr>
        <p:txBody>
          <a:bodyPr anchor="b"/>
          <a:lstStyle>
            <a:lvl1pPr algn="r">
              <a:defRPr sz="3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772400" cy="1428750"/>
          </a:xfrm>
        </p:spPr>
        <p:txBody>
          <a:bodyPr/>
          <a:lstStyle>
            <a:lvl1pPr algn="r">
              <a:defRPr sz="3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159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0A7FD-5CD7-4A4D-9FC5-0B6CFF575A8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0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73050"/>
            <a:ext cx="2058987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615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C465A-7BB0-454F-AA43-30FD91B3F98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035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9788" y="1371600"/>
            <a:ext cx="4043362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93FDE-1089-4F4C-892D-C18657157B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701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371600"/>
            <a:ext cx="8237537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32A3A-9659-4557-A97D-A3C31BBCBDF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72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A0E03-C8A9-4221-96B5-4EBF4F8F54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272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CC7DB-1CE5-4E7D-833E-C544573A24C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473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1600"/>
            <a:ext cx="4041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71600"/>
            <a:ext cx="4043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5D42E-7439-423F-9E94-FAB14F3E5C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5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79F74-1D00-497A-9640-AECB8413017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82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938BE-7031-465F-93DA-87BA3806D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73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02EE5-1669-4B5A-B46D-49D936DD8E8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2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3E34E-15D9-49BE-AC18-2D378FB7A69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17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6A17C-2E9F-4E64-84EA-71C4537ABBA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29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White">
          <a:xfrm>
            <a:off x="3175" y="6029325"/>
            <a:ext cx="9140825" cy="8286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860A8" mc:Ignorable="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75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375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357938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994F1AFA-8A9C-4A31-8E21-57588781AD10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2" name="Picture 7" descr="intel_wht_100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6051550"/>
            <a:ext cx="10620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eaLnBrk="0" fontAlgn="base" hangingPunct="0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571500" indent="-3238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725488" indent="-1524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36650" indent="-4095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21stcenturyskills.org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21stcenturyskill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 txBox="1">
            <a:spLocks noGrp="1"/>
          </p:cNvSpPr>
          <p:nvPr/>
        </p:nvSpPr>
        <p:spPr bwMode="auto">
          <a:xfrm>
            <a:off x="455613" y="6357938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B6D39AC6-4DA4-470B-8546-C70D3172940B}" type="slidenum">
              <a:rPr lang="zh-CN" altLang="en-US" sz="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</a:t>
            </a:fld>
            <a:endParaRPr lang="en-US" altLang="zh-CN" sz="800" b="1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itchFamily="2" charset="-122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zh-CN" altLang="en-US" sz="1800" smtClean="0">
              <a:ea typeface="宋体" pitchFamily="2" charset="-122"/>
            </a:endParaRPr>
          </a:p>
        </p:txBody>
      </p:sp>
      <p:pic>
        <p:nvPicPr>
          <p:cNvPr id="3077" name="Picture 4" descr="brand_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ntel_wht_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0"/>
            <a:ext cx="21796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590800" y="2755900"/>
            <a:ext cx="63119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3600" b="1">
                <a:latin typeface="Arial" charset="0"/>
              </a:rPr>
              <a:t>“Educate to Innovate”</a:t>
            </a:r>
          </a:p>
          <a:p>
            <a:pPr algn="r" eaLnBrk="1" hangingPunct="1"/>
            <a:endParaRPr lang="en-US" altLang="zh-CN"/>
          </a:p>
          <a:p>
            <a:pPr algn="r" eaLnBrk="1" hangingPunct="1"/>
            <a:endParaRPr lang="en-US" altLang="zh-CN"/>
          </a:p>
          <a:p>
            <a:pPr algn="r" eaLnBrk="1" hangingPunct="1"/>
            <a:r>
              <a:rPr lang="en-US" altLang="zh-CN"/>
              <a:t>Intel </a:t>
            </a:r>
            <a:r>
              <a:rPr lang="en-US" altLang="zh-CN" baseline="30000"/>
              <a:t>®</a:t>
            </a:r>
            <a:r>
              <a:rPr lang="en-US" altLang="zh-CN"/>
              <a:t> Education Initiative in China</a:t>
            </a:r>
          </a:p>
          <a:p>
            <a:pPr algn="r" eaLnBrk="1" hangingPunct="1"/>
            <a:endParaRPr lang="en-US" altLang="zh-CN"/>
          </a:p>
          <a:p>
            <a:pPr algn="r" eaLnBrk="1" hangingPunct="1"/>
            <a:r>
              <a:rPr lang="en-US" altLang="zh-CN"/>
              <a:t>March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1" descr="76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dirty="0" smtClean="0">
                <a:ea typeface="宋体" pitchFamily="2" charset="-122"/>
              </a:rPr>
              <a:t>Intel</a:t>
            </a:r>
            <a:r>
              <a:rPr lang="en-US" altLang="zh-CN" baseline="30000" dirty="0" smtClean="0"/>
              <a:t>®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Higher Education Programs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9025" y="1371600"/>
            <a:ext cx="3963988" cy="434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Curriculum Development</a:t>
            </a:r>
          </a:p>
          <a:p>
            <a:pPr marL="0" indent="0" algn="ctr">
              <a:buFontTx/>
              <a:buNone/>
            </a:pPr>
            <a:r>
              <a:rPr lang="en-US" altLang="zh-CN" sz="20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&gt;100 universities</a:t>
            </a:r>
          </a:p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Faculty Training</a:t>
            </a:r>
          </a:p>
          <a:p>
            <a:pPr marL="0" indent="0" algn="ctr">
              <a:buFontTx/>
              <a:buNone/>
            </a:pPr>
            <a:r>
              <a:rPr lang="en-US" altLang="zh-CN" sz="20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~400 </a:t>
            </a:r>
            <a:r>
              <a:rPr lang="en-US" altLang="zh-CN" sz="2000" smtClean="0">
                <a:ea typeface="宋体" pitchFamily="2" charset="-122"/>
              </a:rPr>
              <a:t>faculties</a:t>
            </a:r>
          </a:p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Joint Research</a:t>
            </a:r>
          </a:p>
          <a:p>
            <a:pPr marL="0" lvl="1" indent="0" algn="ctr">
              <a:spcBef>
                <a:spcPct val="60000"/>
              </a:spcBef>
              <a:buSzTx/>
              <a:buFont typeface="Times" pitchFamily="18" charset="0"/>
              <a:buNone/>
            </a:pPr>
            <a:r>
              <a:rPr lang="en-US" altLang="zh-CN" sz="20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Joint research fund, Post-doctorate program, visiting scholars</a:t>
            </a:r>
          </a:p>
          <a:p>
            <a:pPr marL="0" indent="0" algn="ctr">
              <a:buFontTx/>
              <a:buNone/>
            </a:pPr>
            <a:endParaRPr lang="zh-CN" altLang="en-US" sz="2000" smtClean="0">
              <a:ea typeface="宋体" pitchFamily="2" charset="-122"/>
            </a:endParaRPr>
          </a:p>
        </p:txBody>
      </p:sp>
      <p:sp>
        <p:nvSpPr>
          <p:cNvPr id="1229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0F9E6438-F589-4CF7-A5CD-FB809F3C0EE8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10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自选图形 6"/>
          <p:cNvGrpSpPr>
            <a:grpSpLocks/>
          </p:cNvGrpSpPr>
          <p:nvPr/>
        </p:nvGrpSpPr>
        <p:grpSpPr bwMode="auto">
          <a:xfrm>
            <a:off x="628650" y="755650"/>
            <a:ext cx="2833688" cy="2043113"/>
            <a:chOff x="396" y="476"/>
            <a:chExt cx="1785" cy="1287"/>
          </a:xfrm>
        </p:grpSpPr>
        <p:pic>
          <p:nvPicPr>
            <p:cNvPr id="13320" name="自选图形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476"/>
              <a:ext cx="1785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2"/>
            <p:cNvSpPr txBox="1">
              <a:spLocks noChangeArrowheads="1"/>
            </p:cNvSpPr>
            <p:nvPr/>
          </p:nvSpPr>
          <p:spPr bwMode="auto">
            <a:xfrm>
              <a:off x="584" y="650"/>
              <a:ext cx="141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13315" name="图片 15" descr="享受科学带来的快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071563"/>
            <a:ext cx="2063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自选图形 12"/>
          <p:cNvSpPr>
            <a:spLocks noChangeArrowheads="1"/>
          </p:cNvSpPr>
          <p:nvPr/>
        </p:nvSpPr>
        <p:spPr bwMode="auto">
          <a:xfrm>
            <a:off x="1017588" y="1793875"/>
            <a:ext cx="2063750" cy="636588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317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cap="none" smtClean="0">
                <a:ea typeface="宋体" pitchFamily="2" charset="-122"/>
              </a:rPr>
              <a:t>INNOVATIVE TALENT CULTIVATION</a:t>
            </a:r>
            <a:endParaRPr lang="zh-CN" altLang="en-US" cap="none" smtClean="0">
              <a:ea typeface="宋体" pitchFamily="2" charset="-122"/>
            </a:endParaRPr>
          </a:p>
        </p:txBody>
      </p:sp>
      <p:sp>
        <p:nvSpPr>
          <p:cNvPr id="13318" name="灯片编号占位符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DDFCB921-EE48-49E6-8F3B-DCA39C86A898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11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07988" y="1947863"/>
            <a:ext cx="3341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Innovative Talent </a:t>
            </a:r>
          </a:p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Cultivation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肘形连接符​​ 15"/>
          <p:cNvCxnSpPr>
            <a:cxnSpLocks noChangeShapeType="1"/>
          </p:cNvCxnSpPr>
          <p:nvPr/>
        </p:nvCxnSpPr>
        <p:spPr bwMode="auto">
          <a:xfrm rot="5400000">
            <a:off x="3315494" y="1685132"/>
            <a:ext cx="577850" cy="19351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39" name="肘形连接符​​ 17"/>
          <p:cNvCxnSpPr>
            <a:cxnSpLocks noChangeShapeType="1"/>
          </p:cNvCxnSpPr>
          <p:nvPr/>
        </p:nvCxnSpPr>
        <p:spPr bwMode="auto">
          <a:xfrm rot="16200000" flipH="1">
            <a:off x="5208587" y="1690688"/>
            <a:ext cx="650875" cy="19240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0" name="自选图形 6"/>
          <p:cNvGrpSpPr>
            <a:grpSpLocks/>
          </p:cNvGrpSpPr>
          <p:nvPr/>
        </p:nvGrpSpPr>
        <p:grpSpPr bwMode="auto">
          <a:xfrm>
            <a:off x="3152775" y="755650"/>
            <a:ext cx="2833688" cy="2043113"/>
            <a:chOff x="3151632" y="755904"/>
            <a:chExt cx="2834640" cy="2042160"/>
          </a:xfrm>
        </p:grpSpPr>
        <p:pic>
          <p:nvPicPr>
            <p:cNvPr id="14350" name="自选图形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632" y="755904"/>
              <a:ext cx="2834640" cy="204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 Box 11"/>
            <p:cNvSpPr txBox="1">
              <a:spLocks noChangeArrowheads="1"/>
            </p:cNvSpPr>
            <p:nvPr/>
          </p:nvSpPr>
          <p:spPr bwMode="auto">
            <a:xfrm>
              <a:off x="3450436" y="1031270"/>
              <a:ext cx="2243129" cy="144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14341" name="图片 16" descr="享受科学带来的快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071563"/>
            <a:ext cx="2063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自选图形 12"/>
          <p:cNvSpPr>
            <a:spLocks noChangeArrowheads="1"/>
          </p:cNvSpPr>
          <p:nvPr/>
        </p:nvSpPr>
        <p:spPr bwMode="auto">
          <a:xfrm>
            <a:off x="3540125" y="1793875"/>
            <a:ext cx="2063750" cy="636588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434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Innovative Talent Cultivation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1434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9979C525-746C-4474-A21A-3CA5106ED601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12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14345" name="图片 2" descr="http://zqb.cyol.com/images/2004-05/22/22r4q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706688"/>
            <a:ext cx="291941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4" descr="http://www.lnnews.net/UploadFiles/lnnews_633/2009/11/2009112315324255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743200"/>
            <a:ext cx="29448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​​ 18"/>
          <p:cNvSpPr/>
          <p:nvPr/>
        </p:nvSpPr>
        <p:spPr>
          <a:xfrm>
            <a:off x="1068388" y="4795838"/>
            <a:ext cx="31369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charset="-122"/>
              </a:rPr>
              <a:t>K-12 students: </a:t>
            </a:r>
          </a:p>
          <a:p>
            <a:pPr eaLnBrk="0" hangingPunct="0">
              <a:defRPr/>
            </a:pPr>
            <a:r>
              <a:rPr lang="en-US" altLang="zh-CN" sz="1800">
                <a:ea typeface="宋体" charset="-122"/>
              </a:rPr>
              <a:t>Intel ISEF, CASTIC</a:t>
            </a:r>
          </a:p>
        </p:txBody>
      </p:sp>
      <p:sp>
        <p:nvSpPr>
          <p:cNvPr id="20" name="矩形​​ 19"/>
          <p:cNvSpPr/>
          <p:nvPr/>
        </p:nvSpPr>
        <p:spPr>
          <a:xfrm>
            <a:off x="5054600" y="4795838"/>
            <a:ext cx="2887663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University students: </a:t>
            </a:r>
            <a:r>
              <a:rPr lang="en-US" altLang="zh-CN" sz="1800"/>
              <a:t>contests, fellowships, student innovation programs</a:t>
            </a:r>
            <a:endParaRPr lang="zh-CN" altLang="en-US" sz="1800"/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2932113" y="1963738"/>
            <a:ext cx="3341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Innovative Talent </a:t>
            </a:r>
          </a:p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Cultivation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 descr="9435_IN_2007ISEF_1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mtClean="0">
                <a:ea typeface="宋体" pitchFamily="2" charset="-122"/>
              </a:rPr>
              <a:t>Intel ISEF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76813" y="1789113"/>
            <a:ext cx="3716337" cy="39258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236 </a:t>
            </a: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students</a:t>
            </a:r>
          </a:p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156</a:t>
            </a: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projects</a:t>
            </a:r>
          </a:p>
          <a:p>
            <a:pPr marL="0" indent="0" algn="ctr">
              <a:buFontTx/>
              <a:buNone/>
            </a:pPr>
            <a:r>
              <a:rPr lang="en-US" altLang="zh-CN" sz="2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155</a:t>
            </a: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awards</a:t>
            </a:r>
          </a:p>
          <a:p>
            <a:pPr marL="0" indent="0" algn="ctr">
              <a:buFontTx/>
              <a:buNone/>
            </a:pP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From China since 2000</a:t>
            </a:r>
            <a:endParaRPr lang="zh-CN" altLang="en-US" sz="240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ea typeface="宋体" pitchFamily="2" charset="-122"/>
            </a:endParaRPr>
          </a:p>
          <a:p>
            <a:pPr marL="0" indent="0">
              <a:buFontTx/>
              <a:buNone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536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2614A5D5-04B2-4600-B69E-536CB3B9F620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13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8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mtClean="0">
                <a:ea typeface="宋体" pitchFamily="2" charset="-122"/>
              </a:rPr>
              <a:t>Inspiring Innovation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mtClean="0">
                <a:ea typeface="宋体" pitchFamily="2" charset="-122"/>
              </a:rPr>
              <a:t>in Universities 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4288" y="1371600"/>
            <a:ext cx="3722687" cy="4343400"/>
          </a:xfrm>
        </p:spPr>
        <p:txBody>
          <a:bodyPr anchor="ctr" anchorCtr="1"/>
          <a:lstStyle/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Embedded</a:t>
            </a:r>
            <a:r>
              <a:rPr lang="en-US" altLang="zh-CN" sz="18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Design Contest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Multi-core</a:t>
            </a:r>
            <a:r>
              <a:rPr lang="en-US" altLang="zh-CN" sz="18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Programming Contest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Technology Entrepreneurship </a:t>
            </a:r>
            <a:r>
              <a:rPr lang="en-US" altLang="zh-CN" sz="1800" smtClean="0">
                <a:ea typeface="宋体" pitchFamily="2" charset="-122"/>
              </a:rPr>
              <a:t>Program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Student Innovation Essay </a:t>
            </a:r>
            <a:r>
              <a:rPr lang="en-US" altLang="zh-CN" sz="18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Contest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Fellowship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20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Internship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zh-CN" sz="18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Lectures, student clubs</a:t>
            </a:r>
            <a:endParaRPr lang="zh-CN" altLang="en-US" sz="1800" smtClean="0">
              <a:ea typeface="宋体" pitchFamily="2" charset="-122"/>
            </a:endParaRPr>
          </a:p>
        </p:txBody>
      </p:sp>
      <p:sp>
        <p:nvSpPr>
          <p:cNvPr id="1638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C90B8102-7BAC-44F3-A54C-9F5A15B2CBF6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14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自选图形 5"/>
          <p:cNvGrpSpPr>
            <a:grpSpLocks/>
          </p:cNvGrpSpPr>
          <p:nvPr/>
        </p:nvGrpSpPr>
        <p:grpSpPr bwMode="auto">
          <a:xfrm>
            <a:off x="628650" y="755650"/>
            <a:ext cx="2833688" cy="2043113"/>
            <a:chOff x="396" y="476"/>
            <a:chExt cx="1785" cy="1287"/>
          </a:xfrm>
        </p:grpSpPr>
        <p:pic>
          <p:nvPicPr>
            <p:cNvPr id="17416" name="自选图形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476"/>
              <a:ext cx="1785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2"/>
            <p:cNvSpPr txBox="1">
              <a:spLocks noChangeArrowheads="1"/>
            </p:cNvSpPr>
            <p:nvPr/>
          </p:nvSpPr>
          <p:spPr bwMode="auto">
            <a:xfrm>
              <a:off x="584" y="650"/>
              <a:ext cx="141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17411" name="图片 15" descr="http://software.intel.com/file/21908 - Windows Internet Explor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 b="41"/>
          <a:stretch>
            <a:fillRect/>
          </a:stretch>
        </p:blipFill>
        <p:spPr bwMode="auto">
          <a:xfrm>
            <a:off x="1025525" y="1090613"/>
            <a:ext cx="204628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自选图形 15"/>
          <p:cNvSpPr>
            <a:spLocks noChangeArrowheads="1"/>
          </p:cNvSpPr>
          <p:nvPr/>
        </p:nvSpPr>
        <p:spPr bwMode="auto">
          <a:xfrm>
            <a:off x="1017588" y="1793875"/>
            <a:ext cx="2063750" cy="636588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7413" name="文本框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47850"/>
            <a:ext cx="20367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cap="none" smtClean="0">
                <a:ea typeface="宋体" pitchFamily="2" charset="-122"/>
              </a:rPr>
              <a:t>INNOVATION EDUCATION ECOSYSTEM</a:t>
            </a:r>
            <a:endParaRPr lang="zh-CN" altLang="en-US" cap="none" smtClean="0">
              <a:ea typeface="宋体" pitchFamily="2" charset="-122"/>
            </a:endParaRPr>
          </a:p>
        </p:txBody>
      </p:sp>
      <p:sp>
        <p:nvSpPr>
          <p:cNvPr id="17415" name="灯片编号占位符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968A668E-D94F-4944-B6A8-9F801D4CEC71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15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 descr="英特尔中国大学峰会：探讨多核与嵌入式产学研之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200150"/>
            <a:ext cx="4438650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Forums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68888" y="1371600"/>
            <a:ext cx="3917950" cy="4343400"/>
          </a:xfrm>
        </p:spPr>
        <p:txBody>
          <a:bodyPr anchor="ctr" anchorCtr="1"/>
          <a:lstStyle/>
          <a:p>
            <a:pPr marL="0" indent="0" algn="ctr">
              <a:buFontTx/>
              <a:buNone/>
            </a:pP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Intel China Academic </a:t>
            </a:r>
            <a:r>
              <a:rPr lang="en-US" altLang="zh-CN" sz="240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Forum</a:t>
            </a:r>
          </a:p>
          <a:p>
            <a:pPr marL="0" indent="0" algn="ctr">
              <a:buFontTx/>
              <a:buNone/>
            </a:pP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Online </a:t>
            </a:r>
            <a:r>
              <a:rPr lang="en-US" altLang="zh-CN" sz="240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community, forums, webinars</a:t>
            </a:r>
          </a:p>
          <a:p>
            <a:pPr marL="0" indent="0" algn="ctr">
              <a:buFontTx/>
              <a:buNone/>
            </a:pPr>
            <a:r>
              <a:rPr lang="en-US" altLang="zh-CN" sz="2400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Ecosystem</a:t>
            </a:r>
            <a:r>
              <a:rPr lang="en-US" altLang="zh-CN" sz="24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for industry, academia and research collaboration</a:t>
            </a:r>
            <a:endParaRPr lang="zh-CN" altLang="en-US" sz="2400" smtClean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ea typeface="宋体" pitchFamily="2" charset="-122"/>
            </a:endParaRPr>
          </a:p>
        </p:txBody>
      </p:sp>
      <p:sp>
        <p:nvSpPr>
          <p:cNvPr id="18437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BC2E81A3-F8EF-4035-9DC0-1FBBBB8CC8F7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16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6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dirty="0" smtClean="0">
                <a:ea typeface="宋体" pitchFamily="2" charset="-122"/>
              </a:rPr>
              <a:t>Partnership for Education Innovation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4150" y="1371600"/>
            <a:ext cx="3756025" cy="4343400"/>
          </a:xfrm>
        </p:spPr>
        <p:txBody>
          <a:bodyPr anchor="ctr" anchorCtr="1"/>
          <a:lstStyle/>
          <a:p>
            <a:pPr marL="0" indent="0" algn="ctr">
              <a:buFontTx/>
              <a:buNone/>
              <a:defRPr/>
            </a:pPr>
            <a:r>
              <a:rPr lang="en-US" altLang="zh-CN" sz="24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Intel Education Innovation Summit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2400" smtClean="0">
                <a:ea typeface="宋体" pitchFamily="2" charset="-122"/>
              </a:rPr>
              <a:t>Theme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1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Cooperation, Inspiration, Innovation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180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On </a:t>
            </a:r>
            <a:r>
              <a:rPr lang="en-US" altLang="zh-CN" sz="1800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Outstanding Innovative Talent Cultivation</a:t>
            </a:r>
          </a:p>
          <a:p>
            <a:pPr marL="0" indent="0" algn="ctr">
              <a:buFontTx/>
              <a:buNone/>
              <a:defRPr/>
            </a:pPr>
            <a:r>
              <a:rPr lang="en-US" altLang="zh-CN" sz="1800" smtClean="0">
                <a:ea typeface="宋体" pitchFamily="2" charset="-122"/>
              </a:rPr>
              <a:t>Time: June 2010</a:t>
            </a:r>
          </a:p>
        </p:txBody>
      </p:sp>
      <p:sp>
        <p:nvSpPr>
          <p:cNvPr id="19461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92E2AA9E-C33D-4838-B8C1-78A4AD33C31B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17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cap="none" smtClean="0">
                <a:ea typeface="宋体" pitchFamily="2" charset="-122"/>
              </a:rPr>
              <a:t>SUMMARY</a:t>
            </a:r>
            <a:endParaRPr lang="zh-CN" altLang="en-US" cap="none" smtClean="0">
              <a:ea typeface="宋体" pitchFamily="2" charset="-122"/>
            </a:endParaRP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39E73D40-BF37-4699-88C9-BC1C3196AC20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18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:\Documents and Settings\aelmer\Desktop\PSO_sli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5"/>
          <a:stretch/>
        </p:blipFill>
        <p:spPr bwMode="auto">
          <a:xfrm>
            <a:off x="-1" y="591"/>
            <a:ext cx="9123177" cy="600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6" descr="rectangle call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65250"/>
            <a:ext cx="520858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Intel</a:t>
            </a:r>
            <a:r>
              <a:rPr lang="en-US" altLang="zh-CN" baseline="30000" dirty="0">
                <a:ea typeface="宋体" pitchFamily="2" charset="-122"/>
              </a:rPr>
              <a:t>®</a:t>
            </a:r>
            <a:r>
              <a:rPr lang="en-US" altLang="zh-CN" dirty="0">
                <a:ea typeface="宋体" pitchFamily="2" charset="-122"/>
              </a:rPr>
              <a:t> Education Initiative:  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Success for the 21st Century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2150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3F0A8178-721A-4F00-81F5-927ED5640EA3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19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21510" name="矩形​​ 5"/>
          <p:cNvSpPr>
            <a:spLocks noChangeArrowheads="1"/>
          </p:cNvSpPr>
          <p:nvPr/>
        </p:nvSpPr>
        <p:spPr bwMode="auto">
          <a:xfrm>
            <a:off x="3992563" y="2017713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/>
              <a:t>"The foundation of tomorrow’s innovation is education. That’s why making quality education available to more students around the world – with the help of technology – has inspired Intel’s commitment to education for 40 years.” </a:t>
            </a:r>
          </a:p>
          <a:p>
            <a:endParaRPr lang="en-US" altLang="zh-CN" sz="1800" i="1"/>
          </a:p>
          <a:p>
            <a:r>
              <a:rPr lang="en-US" altLang="zh-CN" sz="1800" i="1"/>
              <a:t>Paul Otellini, </a:t>
            </a:r>
            <a:endParaRPr lang="en-US" altLang="zh-CN" sz="1800"/>
          </a:p>
          <a:p>
            <a:r>
              <a:rPr lang="en-US" altLang="zh-CN" sz="1800" i="1"/>
              <a:t>President and Chief Executive Officer, Intel Corporation</a:t>
            </a:r>
            <a:endParaRPr lang="en-US" altLang="zh-CN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“Education is Fundamental to National Development”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409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AC876C6F-52FA-4C61-9988-2401BC4C39F2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2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grpSp>
        <p:nvGrpSpPr>
          <p:cNvPr id="4100" name="组合 48"/>
          <p:cNvGrpSpPr>
            <a:grpSpLocks/>
          </p:cNvGrpSpPr>
          <p:nvPr/>
        </p:nvGrpSpPr>
        <p:grpSpPr bwMode="auto">
          <a:xfrm>
            <a:off x="2484438" y="1520825"/>
            <a:ext cx="4335462" cy="4337050"/>
            <a:chOff x="3628378" y="1029607"/>
            <a:chExt cx="5051425" cy="4901362"/>
          </a:xfrm>
        </p:grpSpPr>
        <p:sp>
          <p:nvSpPr>
            <p:cNvPr id="33" name="矩形​​ 32"/>
            <p:cNvSpPr/>
            <p:nvPr/>
          </p:nvSpPr>
          <p:spPr>
            <a:xfrm>
              <a:off x="4064898" y="4852742"/>
              <a:ext cx="4178385" cy="10782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b="1">
                  <a:solidFill>
                    <a:srgbClr xmlns:mc="http://schemas.openxmlformats.org/markup-compatibility/2006" xmlns:a14="http://schemas.microsoft.com/office/drawing/2010/main" val="FFC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/>
                    </a:outerShdw>
                  </a:effectLst>
                </a:rPr>
                <a:t>Reinvigorating China through</a:t>
              </a:r>
            </a:p>
            <a:p>
              <a:pPr algn="ctr" eaLnBrk="0" hangingPunct="0"/>
              <a:r>
                <a:rPr lang="en-US" altLang="zh-CN" sz="1400" b="1">
                  <a:solidFill>
                    <a:srgbClr xmlns:mc="http://schemas.openxmlformats.org/markup-compatibility/2006" xmlns:a14="http://schemas.microsoft.com/office/drawing/2010/main" val="FFC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/>
                    </a:outerShdw>
                  </a:effectLst>
                </a:rPr>
                <a:t>innovation and education,</a:t>
              </a:r>
            </a:p>
            <a:p>
              <a:pPr algn="ctr" eaLnBrk="0" hangingPunct="0"/>
              <a:r>
                <a:rPr lang="en-US" altLang="zh-CN" sz="1400" b="1">
                  <a:solidFill>
                    <a:srgbClr xmlns:mc="http://schemas.openxmlformats.org/markup-compatibility/2006" xmlns:a14="http://schemas.microsoft.com/office/drawing/2010/main" val="FFC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/>
                    </a:outerShdw>
                  </a:effectLst>
                </a:rPr>
                <a:t>Strengthening the nation through</a:t>
              </a:r>
            </a:p>
            <a:p>
              <a:pPr algn="ctr" eaLnBrk="0" hangingPunct="0"/>
              <a:r>
                <a:rPr lang="en-US" altLang="zh-CN" sz="1400" b="1">
                  <a:solidFill>
                    <a:srgbClr xmlns:mc="http://schemas.openxmlformats.org/markup-compatibility/2006" xmlns:a14="http://schemas.microsoft.com/office/drawing/2010/main" val="FFC000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000000" mc:Ignorable=""/>
                    </a:outerShdw>
                  </a:effectLst>
                </a:rPr>
                <a:t>talent development</a:t>
              </a:r>
              <a:endParaRPr lang="zh-CN" altLang="en-US" sz="14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endParaRPr>
            </a:p>
          </p:txBody>
        </p:sp>
        <p:grpSp>
          <p:nvGrpSpPr>
            <p:cNvPr id="4106" name="组合 47"/>
            <p:cNvGrpSpPr>
              <a:grpSpLocks/>
            </p:cNvGrpSpPr>
            <p:nvPr/>
          </p:nvGrpSpPr>
          <p:grpSpPr bwMode="auto">
            <a:xfrm>
              <a:off x="3628378" y="1029607"/>
              <a:ext cx="5051425" cy="3551238"/>
              <a:chOff x="3628377" y="1029607"/>
              <a:chExt cx="5051425" cy="3551238"/>
            </a:xfrm>
          </p:grpSpPr>
          <p:sp>
            <p:nvSpPr>
              <p:cNvPr id="35" name="任意多边形 2"/>
              <p:cNvSpPr>
                <a:spLocks/>
              </p:cNvSpPr>
              <p:nvPr/>
            </p:nvSpPr>
            <p:spPr bwMode="blackWhite">
              <a:xfrm>
                <a:off x="7687975" y="3001282"/>
                <a:ext cx="991827" cy="1579563"/>
              </a:xfrm>
              <a:custGeom>
                <a:avLst/>
                <a:gdLst>
                  <a:gd name="T0" fmla="*/ 498 w 979"/>
                  <a:gd name="T1" fmla="*/ 1145 h 1146"/>
                  <a:gd name="T2" fmla="*/ 0 w 979"/>
                  <a:gd name="T3" fmla="*/ 401 h 1146"/>
                  <a:gd name="T4" fmla="*/ 366 w 979"/>
                  <a:gd name="T5" fmla="*/ 0 h 1146"/>
                  <a:gd name="T6" fmla="*/ 978 w 979"/>
                  <a:gd name="T7" fmla="*/ 631 h 1146"/>
                  <a:gd name="T8" fmla="*/ 498 w 979"/>
                  <a:gd name="T9" fmla="*/ 1145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9" h="1146">
                    <a:moveTo>
                      <a:pt x="498" y="1145"/>
                    </a:moveTo>
                    <a:lnTo>
                      <a:pt x="0" y="401"/>
                    </a:lnTo>
                    <a:lnTo>
                      <a:pt x="366" y="0"/>
                    </a:lnTo>
                    <a:lnTo>
                      <a:pt x="978" y="631"/>
                    </a:lnTo>
                    <a:lnTo>
                      <a:pt x="498" y="1145"/>
                    </a:lnTo>
                  </a:path>
                </a:pathLst>
              </a:custGeom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10" name="任意多边形 3"/>
              <p:cNvSpPr>
                <a:spLocks/>
              </p:cNvSpPr>
              <p:nvPr/>
            </p:nvSpPr>
            <p:spPr bwMode="blackWhite">
              <a:xfrm>
                <a:off x="4130716" y="3001282"/>
                <a:ext cx="3928757" cy="558800"/>
              </a:xfrm>
              <a:custGeom>
                <a:avLst/>
                <a:gdLst>
                  <a:gd name="T0" fmla="*/ 0 w 3876"/>
                  <a:gd name="T1" fmla="*/ 2147483647 h 405"/>
                  <a:gd name="T2" fmla="*/ 2147483647 w 3876"/>
                  <a:gd name="T3" fmla="*/ 2147483647 h 405"/>
                  <a:gd name="T4" fmla="*/ 2147483647 w 3876"/>
                  <a:gd name="T5" fmla="*/ 0 h 405"/>
                  <a:gd name="T6" fmla="*/ 2147483647 w 3876"/>
                  <a:gd name="T7" fmla="*/ 2147483647 h 405"/>
                  <a:gd name="T8" fmla="*/ 0 w 3876"/>
                  <a:gd name="T9" fmla="*/ 2147483647 h 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6"/>
                  <a:gd name="T16" fmla="*/ 0 h 405"/>
                  <a:gd name="T17" fmla="*/ 3876 w 3876"/>
                  <a:gd name="T18" fmla="*/ 405 h 4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6" h="405">
                    <a:moveTo>
                      <a:pt x="0" y="404"/>
                    </a:moveTo>
                    <a:lnTo>
                      <a:pt x="3510" y="404"/>
                    </a:lnTo>
                    <a:lnTo>
                      <a:pt x="3875" y="0"/>
                    </a:lnTo>
                    <a:lnTo>
                      <a:pt x="692" y="2"/>
                    </a:lnTo>
                    <a:lnTo>
                      <a:pt x="0" y="404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rgbClr xmlns:mc="http://schemas.openxmlformats.org/markup-compatibility/2006" val="000000" mc:Ignorable="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11" name="任意多边形 4"/>
              <p:cNvGrpSpPr>
                <a:grpSpLocks/>
              </p:cNvGrpSpPr>
              <p:nvPr/>
            </p:nvGrpSpPr>
            <p:grpSpPr bwMode="auto">
              <a:xfrm>
                <a:off x="3623727" y="3548295"/>
                <a:ext cx="4574309" cy="1040193"/>
                <a:chOff x="2481072" y="3749040"/>
                <a:chExt cx="3925824" cy="920496"/>
              </a:xfrm>
            </p:grpSpPr>
            <p:pic>
              <p:nvPicPr>
                <p:cNvPr id="4129" name="任意多边形 4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blackWhite">
                <a:xfrm>
                  <a:off x="2481072" y="3749040"/>
                  <a:ext cx="3925824" cy="920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85063" y="3755256"/>
                  <a:ext cx="3918213" cy="907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 sz="2000"/>
                </a:p>
              </p:txBody>
            </p:sp>
          </p:grpSp>
          <p:grpSp>
            <p:nvGrpSpPr>
              <p:cNvPr id="4112" name="任意多边形 5"/>
              <p:cNvGrpSpPr>
                <a:grpSpLocks/>
              </p:cNvGrpSpPr>
              <p:nvPr/>
            </p:nvGrpSpPr>
            <p:grpSpPr bwMode="auto">
              <a:xfrm>
                <a:off x="7089973" y="2019005"/>
                <a:ext cx="880768" cy="1384628"/>
                <a:chOff x="5455920" y="2395728"/>
                <a:chExt cx="755904" cy="1225296"/>
              </a:xfrm>
            </p:grpSpPr>
            <p:pic>
              <p:nvPicPr>
                <p:cNvPr id="4127" name="任意多边形 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blackWhite">
                <a:xfrm>
                  <a:off x="5455920" y="2395728"/>
                  <a:ext cx="755904" cy="1225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62825" y="2402411"/>
                  <a:ext cx="742937" cy="1210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113" name="任意多边形 6"/>
              <p:cNvSpPr>
                <a:spLocks/>
              </p:cNvSpPr>
              <p:nvPr/>
            </p:nvSpPr>
            <p:spPr bwMode="blackWhite">
              <a:xfrm>
                <a:off x="4721840" y="2026557"/>
                <a:ext cx="2623844" cy="371475"/>
              </a:xfrm>
              <a:custGeom>
                <a:avLst/>
                <a:gdLst>
                  <a:gd name="T0" fmla="*/ 0 w 2589"/>
                  <a:gd name="T1" fmla="*/ 2147483647 h 269"/>
                  <a:gd name="T2" fmla="*/ 2147483647 w 2589"/>
                  <a:gd name="T3" fmla="*/ 2147483647 h 269"/>
                  <a:gd name="T4" fmla="*/ 2147483647 w 2589"/>
                  <a:gd name="T5" fmla="*/ 0 h 269"/>
                  <a:gd name="T6" fmla="*/ 2147483647 w 2589"/>
                  <a:gd name="T7" fmla="*/ 0 h 269"/>
                  <a:gd name="T8" fmla="*/ 0 w 2589"/>
                  <a:gd name="T9" fmla="*/ 2147483647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9"/>
                  <a:gd name="T16" fmla="*/ 0 h 269"/>
                  <a:gd name="T17" fmla="*/ 2589 w 2589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9" h="269">
                    <a:moveTo>
                      <a:pt x="0" y="268"/>
                    </a:moveTo>
                    <a:lnTo>
                      <a:pt x="2342" y="268"/>
                    </a:lnTo>
                    <a:lnTo>
                      <a:pt x="2588" y="0"/>
                    </a:lnTo>
                    <a:lnTo>
                      <a:pt x="653" y="0"/>
                    </a:lnTo>
                    <a:lnTo>
                      <a:pt x="0" y="268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rgbClr xmlns:mc="http://schemas.openxmlformats.org/markup-compatibility/2006" val="000000" mc:Ignorable="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14" name="任意多边形 7"/>
              <p:cNvGrpSpPr>
                <a:grpSpLocks/>
              </p:cNvGrpSpPr>
              <p:nvPr/>
            </p:nvGrpSpPr>
            <p:grpSpPr bwMode="auto">
              <a:xfrm>
                <a:off x="4206170" y="2390995"/>
                <a:ext cx="3416526" cy="1012638"/>
                <a:chOff x="2980944" y="2724912"/>
                <a:chExt cx="2932176" cy="896112"/>
              </a:xfrm>
            </p:grpSpPr>
            <p:pic>
              <p:nvPicPr>
                <p:cNvPr id="4125" name="任意多边形 7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blackWhite">
                <a:xfrm>
                  <a:off x="2980944" y="2724912"/>
                  <a:ext cx="2932176" cy="896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87372" y="2729735"/>
                  <a:ext cx="2917605" cy="885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115" name="任意多边形 8"/>
              <p:cNvSpPr>
                <a:spLocks/>
              </p:cNvSpPr>
              <p:nvPr/>
            </p:nvSpPr>
            <p:spPr bwMode="blackWhite">
              <a:xfrm>
                <a:off x="5321142" y="1029607"/>
                <a:ext cx="1311922" cy="180975"/>
              </a:xfrm>
              <a:custGeom>
                <a:avLst/>
                <a:gdLst>
                  <a:gd name="T0" fmla="*/ 0 w 1295"/>
                  <a:gd name="T1" fmla="*/ 2147483647 h 131"/>
                  <a:gd name="T2" fmla="*/ 2147483647 w 1295"/>
                  <a:gd name="T3" fmla="*/ 2147483647 h 131"/>
                  <a:gd name="T4" fmla="*/ 2147483647 w 1295"/>
                  <a:gd name="T5" fmla="*/ 0 h 131"/>
                  <a:gd name="T6" fmla="*/ 2147483647 w 1295"/>
                  <a:gd name="T7" fmla="*/ 0 h 131"/>
                  <a:gd name="T8" fmla="*/ 0 w 1295"/>
                  <a:gd name="T9" fmla="*/ 2147483647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5"/>
                  <a:gd name="T16" fmla="*/ 0 h 131"/>
                  <a:gd name="T17" fmla="*/ 1295 w 1295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5" h="131">
                    <a:moveTo>
                      <a:pt x="0" y="130"/>
                    </a:moveTo>
                    <a:lnTo>
                      <a:pt x="1166" y="130"/>
                    </a:lnTo>
                    <a:lnTo>
                      <a:pt x="1294" y="0"/>
                    </a:lnTo>
                    <a:lnTo>
                      <a:pt x="403" y="0"/>
                    </a:lnTo>
                    <a:lnTo>
                      <a:pt x="0" y="130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rgbClr xmlns:mc="http://schemas.openxmlformats.org/markup-compatibility/2006" val="000000" mc:Ignorable="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16" name="任意多边形 9"/>
              <p:cNvGrpSpPr>
                <a:grpSpLocks/>
              </p:cNvGrpSpPr>
              <p:nvPr/>
            </p:nvGrpSpPr>
            <p:grpSpPr bwMode="auto">
              <a:xfrm>
                <a:off x="6479118" y="1027033"/>
                <a:ext cx="760017" cy="1212410"/>
                <a:chOff x="4931664" y="1517904"/>
                <a:chExt cx="652272" cy="1072896"/>
              </a:xfrm>
            </p:grpSpPr>
            <p:pic>
              <p:nvPicPr>
                <p:cNvPr id="4123" name="任意多边形 9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blackWhite">
                <a:xfrm>
                  <a:off x="4931664" y="1517904"/>
                  <a:ext cx="652272" cy="1072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939461" y="1521587"/>
                  <a:ext cx="639668" cy="1060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4117" name="任意多边形 10"/>
              <p:cNvGrpSpPr>
                <a:grpSpLocks/>
              </p:cNvGrpSpPr>
              <p:nvPr/>
            </p:nvGrpSpPr>
            <p:grpSpPr bwMode="auto">
              <a:xfrm>
                <a:off x="4795716" y="1199250"/>
                <a:ext cx="2223228" cy="1040193"/>
                <a:chOff x="3486912" y="1670304"/>
                <a:chExt cx="1908048" cy="920496"/>
              </a:xfrm>
            </p:grpSpPr>
            <p:pic>
              <p:nvPicPr>
                <p:cNvPr id="4121" name="任意多边形 10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blackWhite">
                <a:xfrm>
                  <a:off x="3486912" y="1670304"/>
                  <a:ext cx="1908048" cy="920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495697" y="1678927"/>
                  <a:ext cx="1895943" cy="9033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4" name="矩形 13"/>
              <p:cNvSpPr>
                <a:spLocks noChangeArrowheads="1"/>
              </p:cNvSpPr>
              <p:nvPr/>
            </p:nvSpPr>
            <p:spPr bwMode="black">
              <a:xfrm>
                <a:off x="4155530" y="3977242"/>
                <a:ext cx="3510658" cy="243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762000">
                  <a:defRPr/>
                </a:pPr>
                <a:r>
                  <a:rPr lang="en-US" altLang="zh-CN" sz="1400" b="1" dirty="0"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First-class Education</a:t>
                </a:r>
              </a:p>
            </p:txBody>
          </p:sp>
          <p:sp>
            <p:nvSpPr>
              <p:cNvPr id="45" name="矩形 14"/>
              <p:cNvSpPr>
                <a:spLocks noChangeArrowheads="1"/>
              </p:cNvSpPr>
              <p:nvPr/>
            </p:nvSpPr>
            <p:spPr bwMode="black">
              <a:xfrm>
                <a:off x="5276425" y="1585764"/>
                <a:ext cx="1267019" cy="418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762000">
                  <a:defRPr/>
                </a:pPr>
                <a:r>
                  <a:rPr lang="en-US" altLang="zh-CN" sz="1200" b="1" dirty="0"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Innovation Nation</a:t>
                </a:r>
              </a:p>
            </p:txBody>
          </p:sp>
          <p:sp>
            <p:nvSpPr>
              <p:cNvPr id="47" name="矩形 16"/>
              <p:cNvSpPr>
                <a:spLocks noChangeArrowheads="1"/>
              </p:cNvSpPr>
              <p:nvPr/>
            </p:nvSpPr>
            <p:spPr bwMode="black">
              <a:xfrm>
                <a:off x="4699330" y="2699874"/>
                <a:ext cx="2423057" cy="418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762000">
                  <a:defRPr/>
                </a:pPr>
                <a:r>
                  <a:rPr lang="en-US" altLang="zh-CN" sz="1200" b="1" dirty="0"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  <a:ea typeface="宋体" charset="-122"/>
                  </a:rPr>
                  <a:t>First-class </a:t>
                </a:r>
                <a:r>
                  <a:rPr lang="en-US" altLang="zh-CN" sz="1200" b="1" dirty="0">
                    <a:solidFill>
                      <a:srgbClr xmlns:mc="http://schemas.openxmlformats.org/markup-compatibility/2006" xmlns:a14="http://schemas.microsoft.com/office/drawing/2010/main" val="FFC000" mc:Ignorable="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Innovative Talents</a:t>
                </a:r>
              </a:p>
            </p:txBody>
          </p:sp>
        </p:grpSp>
      </p:grpSp>
      <p:grpSp>
        <p:nvGrpSpPr>
          <p:cNvPr id="4101" name="组合 2"/>
          <p:cNvGrpSpPr>
            <a:grpSpLocks/>
          </p:cNvGrpSpPr>
          <p:nvPr/>
        </p:nvGrpSpPr>
        <p:grpSpPr bwMode="auto">
          <a:xfrm>
            <a:off x="112713" y="2028825"/>
            <a:ext cx="2259012" cy="3209925"/>
            <a:chOff x="267851" y="1098549"/>
            <a:chExt cx="3360527" cy="4609234"/>
          </a:xfrm>
        </p:grpSpPr>
        <p:pic>
          <p:nvPicPr>
            <p:cNvPr id="4103" name="图片 2" descr="http://img1.gtimg.com/news/pics/29499/294997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72" y="1091199"/>
              <a:ext cx="3372817" cy="436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Box 4"/>
            <p:cNvSpPr txBox="1">
              <a:spLocks noChangeArrowheads="1"/>
            </p:cNvSpPr>
            <p:nvPr/>
          </p:nvSpPr>
          <p:spPr bwMode="auto">
            <a:xfrm>
              <a:off x="458750" y="5430784"/>
              <a:ext cx="2978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/>
                <a:t>National People’s Congress, 2010</a:t>
              </a:r>
              <a:endParaRPr lang="zh-CN" altLang="en-US" sz="1200"/>
            </a:p>
          </p:txBody>
        </p:sp>
      </p:grpSp>
      <p:pic>
        <p:nvPicPr>
          <p:cNvPr id="4102" name="组合 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712913"/>
            <a:ext cx="235902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 descr="community_commi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328738"/>
            <a:ext cx="3675062" cy="76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标题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688387" cy="889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mtClean="0">
                <a:ea typeface="宋体" pitchFamily="2" charset="-122"/>
              </a:rPr>
              <a:t>Recognized Contribution to Education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2253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86AE9066-5347-4A57-903C-E21A564B473B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20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22534" name="矩形​​ 2"/>
          <p:cNvSpPr>
            <a:spLocks noChangeArrowheads="1"/>
          </p:cNvSpPr>
          <p:nvPr/>
        </p:nvSpPr>
        <p:spPr bwMode="auto">
          <a:xfrm>
            <a:off x="360363" y="5129213"/>
            <a:ext cx="457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/>
              <a:t>Win the Award  “Outstanding Contributions to China Education” by Ministry of Education for 7 consecutive years.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Investing in Education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mtClean="0">
                <a:ea typeface="宋体" pitchFamily="2" charset="-122"/>
              </a:rPr>
              <a:t>-- Consistent CSR Commitment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D4308513-B050-4CB5-B648-AE2779DBB772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21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23556" name="图片 4" descr="http://www.syntao.com/Sustain/uploads/%7B3D66B297-A2F9-4EEC-B946-6BE6EE03DBC3%7D_in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511300"/>
            <a:ext cx="3608387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725613"/>
            <a:ext cx="3589338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矩形​​ 2"/>
          <p:cNvSpPr>
            <a:spLocks noChangeArrowheads="1"/>
          </p:cNvSpPr>
          <p:nvPr/>
        </p:nvSpPr>
        <p:spPr bwMode="auto">
          <a:xfrm>
            <a:off x="1095375" y="5384800"/>
            <a:ext cx="3170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/>
              <a:t>What can we make possible?</a:t>
            </a:r>
            <a:endParaRPr lang="zh-CN" altLang="en-US" sz="1600"/>
          </a:p>
        </p:txBody>
      </p:sp>
      <p:sp>
        <p:nvSpPr>
          <p:cNvPr id="23559" name="矩形​​ 4"/>
          <p:cNvSpPr>
            <a:spLocks noChangeArrowheads="1"/>
          </p:cNvSpPr>
          <p:nvPr/>
        </p:nvSpPr>
        <p:spPr bwMode="auto">
          <a:xfrm>
            <a:off x="4891088" y="5291138"/>
            <a:ext cx="364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</a:rPr>
              <a:t>Inspiring the Next Generation of Innovators!</a:t>
            </a:r>
            <a:endParaRPr lang="zh-CN" altLang="en-US" sz="1400" b="1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24579" name="副标题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pic>
        <p:nvPicPr>
          <p:cNvPr id="24580" name="Picture 4" descr="brand_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intel_wht_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0"/>
            <a:ext cx="21796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灯片编号占位符 3"/>
          <p:cNvSpPr txBox="1">
            <a:spLocks/>
          </p:cNvSpPr>
          <p:nvPr/>
        </p:nvSpPr>
        <p:spPr bwMode="auto">
          <a:xfrm>
            <a:off x="455613" y="6357938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2D2DD08C-1DE0-4DF3-9393-037037CFB97B}" type="slidenum">
              <a:rPr lang="zh-CN" altLang="en-US" sz="800"/>
              <a:pPr eaLnBrk="1" hangingPunct="1"/>
              <a:t>22</a:t>
            </a:fld>
            <a:endParaRPr lang="en-US" altLang="zh-CN" sz="800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489200" y="2768600"/>
            <a:ext cx="6311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3600" b="1">
                <a:latin typeface="Arial" charset="0"/>
              </a:rPr>
              <a:t>“Educate to Innovate”</a:t>
            </a:r>
          </a:p>
          <a:p>
            <a:pPr algn="r" eaLnBrk="1" hangingPunct="1"/>
            <a:endParaRPr lang="en-US" altLang="zh-C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el_rgb_100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8" y="1701800"/>
            <a:ext cx="45180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21st Century Skills </a:t>
            </a:r>
            <a:endParaRPr lang="zh-CN" altLang="en-US" dirty="0"/>
          </a:p>
        </p:txBody>
      </p:sp>
      <p:sp>
        <p:nvSpPr>
          <p:cNvPr id="512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46FFF99C-8D2C-4626-9750-BD4795F5DF82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3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5124" name="Picture 13" descr="C:\Documents and Settings\aelmer\Desktop\rainbow_06170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112044"/>
            <a:ext cx="7493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​​ 2"/>
          <p:cNvSpPr/>
          <p:nvPr/>
        </p:nvSpPr>
        <p:spPr>
          <a:xfrm>
            <a:off x="6621517" y="5418902"/>
            <a:ext cx="2522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100" dirty="0"/>
              <a:t>Graphic is used by permission of the </a:t>
            </a:r>
            <a:r>
              <a:rPr lang="en-US" altLang="zh-CN" sz="1100" dirty="0">
                <a:hlinkClick r:id="rId5"/>
              </a:rPr>
              <a:t>Partnership for 21</a:t>
            </a:r>
            <a:r>
              <a:rPr lang="en-US" altLang="zh-CN" sz="1100" baseline="30000" dirty="0">
                <a:hlinkClick r:id="rId5"/>
              </a:rPr>
              <a:t>st</a:t>
            </a:r>
            <a:r>
              <a:rPr lang="en-US" altLang="zh-CN" sz="1100" dirty="0">
                <a:hlinkClick r:id="rId5"/>
              </a:rPr>
              <a:t> Century Skills</a:t>
            </a:r>
            <a:r>
              <a:rPr lang="en-US" altLang="zh-CN" sz="1100" dirty="0"/>
              <a:t>. </a:t>
            </a:r>
            <a:endParaRPr lang="en-US" altLang="zh-CN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514350" y="234950"/>
            <a:ext cx="8237538" cy="8890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Intel</a:t>
            </a:r>
            <a:r>
              <a:rPr lang="en-US" altLang="zh-CN" sz="2400" baseline="30000" dirty="0" smtClean="0">
                <a:ea typeface="宋体" pitchFamily="2" charset="-122"/>
              </a:rPr>
              <a:t>®</a:t>
            </a:r>
            <a:r>
              <a:rPr lang="en-US" altLang="zh-CN" sz="2400" dirty="0" smtClean="0">
                <a:ea typeface="宋体" pitchFamily="2" charset="-122"/>
              </a:rPr>
              <a:t> Education </a:t>
            </a:r>
            <a:r>
              <a:rPr lang="en-US" altLang="zh-CN" sz="2400" dirty="0" smtClean="0">
                <a:ea typeface="宋体" pitchFamily="2" charset="-122"/>
              </a:rPr>
              <a:t>Initiative: Transforming </a:t>
            </a:r>
            <a:r>
              <a:rPr lang="en-US" altLang="zh-CN" sz="2400" dirty="0">
                <a:ea typeface="宋体" pitchFamily="2" charset="-122"/>
              </a:rPr>
              <a:t>21</a:t>
            </a:r>
            <a:r>
              <a:rPr lang="en-US" altLang="zh-CN" sz="2400" baseline="30000" dirty="0">
                <a:ea typeface="宋体" pitchFamily="2" charset="-122"/>
              </a:rPr>
              <a:t>st</a:t>
            </a:r>
            <a:r>
              <a:rPr lang="en-US" altLang="zh-CN" sz="2400" dirty="0">
                <a:ea typeface="宋体" pitchFamily="2" charset="-122"/>
              </a:rPr>
              <a:t> Century Teaching and Learning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55613" y="6175375"/>
            <a:ext cx="415925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DDBD0740-C52A-4916-8FC9-1169561CE749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4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12" name="弧线 3"/>
          <p:cNvSpPr>
            <a:spLocks/>
          </p:cNvSpPr>
          <p:nvPr/>
        </p:nvSpPr>
        <p:spPr bwMode="auto">
          <a:xfrm>
            <a:off x="792163" y="3565525"/>
            <a:ext cx="7572375" cy="719138"/>
          </a:xfrm>
          <a:custGeom>
            <a:avLst/>
            <a:gdLst>
              <a:gd name="G0" fmla="+- 21600 0 0"/>
              <a:gd name="G1" fmla="+- 726 0 0"/>
              <a:gd name="G2" fmla="+- 21600 0 0"/>
              <a:gd name="T0" fmla="*/ 43194 w 43200"/>
              <a:gd name="T1" fmla="*/ 233 h 22326"/>
              <a:gd name="T2" fmla="*/ 12 w 43200"/>
              <a:gd name="T3" fmla="*/ 0 h 22326"/>
              <a:gd name="T4" fmla="*/ 21600 w 43200"/>
              <a:gd name="T5" fmla="*/ 726 h 2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326" fill="none" extrusionOk="0">
                <a:moveTo>
                  <a:pt x="43194" y="232"/>
                </a:moveTo>
                <a:cubicBezTo>
                  <a:pt x="43198" y="397"/>
                  <a:pt x="43200" y="561"/>
                  <a:pt x="43200" y="726"/>
                </a:cubicBezTo>
                <a:cubicBezTo>
                  <a:pt x="43200" y="12655"/>
                  <a:pt x="33529" y="22326"/>
                  <a:pt x="21600" y="22326"/>
                </a:cubicBezTo>
                <a:cubicBezTo>
                  <a:pt x="9670" y="22326"/>
                  <a:pt x="0" y="12655"/>
                  <a:pt x="0" y="726"/>
                </a:cubicBezTo>
                <a:cubicBezTo>
                  <a:pt x="-1" y="483"/>
                  <a:pt x="4" y="241"/>
                  <a:pt x="12" y="0"/>
                </a:cubicBezTo>
              </a:path>
              <a:path w="43200" h="22326" stroke="0" extrusionOk="0">
                <a:moveTo>
                  <a:pt x="43194" y="232"/>
                </a:moveTo>
                <a:cubicBezTo>
                  <a:pt x="43198" y="397"/>
                  <a:pt x="43200" y="561"/>
                  <a:pt x="43200" y="726"/>
                </a:cubicBezTo>
                <a:cubicBezTo>
                  <a:pt x="43200" y="12655"/>
                  <a:pt x="33529" y="22326"/>
                  <a:pt x="21600" y="22326"/>
                </a:cubicBezTo>
                <a:cubicBezTo>
                  <a:pt x="9670" y="22326"/>
                  <a:pt x="0" y="12655"/>
                  <a:pt x="0" y="726"/>
                </a:cubicBezTo>
                <a:cubicBezTo>
                  <a:pt x="-1" y="483"/>
                  <a:pt x="4" y="241"/>
                  <a:pt x="12" y="0"/>
                </a:cubicBezTo>
                <a:lnTo>
                  <a:pt x="21600" y="726"/>
                </a:lnTo>
                <a:close/>
              </a:path>
            </a:pathLst>
          </a:custGeom>
          <a:noFill/>
          <a:ln w="190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3" name="弧线 4"/>
          <p:cNvSpPr>
            <a:spLocks/>
          </p:cNvSpPr>
          <p:nvPr/>
        </p:nvSpPr>
        <p:spPr bwMode="auto">
          <a:xfrm>
            <a:off x="2992438" y="3567113"/>
            <a:ext cx="3168650" cy="2254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43200 w 43200"/>
              <a:gd name="T1" fmla="*/ 0 h 21600"/>
              <a:gd name="T2" fmla="*/ 0 w 43200"/>
              <a:gd name="T3" fmla="*/ 0 h 21600"/>
              <a:gd name="T4" fmla="*/ 21600 w 432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43200" y="0"/>
                </a:moveTo>
                <a:cubicBezTo>
                  <a:pt x="43200" y="11929"/>
                  <a:pt x="33529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43200" h="21600" stroke="0" extrusionOk="0">
                <a:moveTo>
                  <a:pt x="43200" y="0"/>
                </a:moveTo>
                <a:cubicBezTo>
                  <a:pt x="43200" y="11929"/>
                  <a:pt x="33529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63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6150" name="任意多边形 5"/>
          <p:cNvGrpSpPr>
            <a:grpSpLocks/>
          </p:cNvGrpSpPr>
          <p:nvPr/>
        </p:nvGrpSpPr>
        <p:grpSpPr bwMode="auto">
          <a:xfrm>
            <a:off x="4181475" y="3863975"/>
            <a:ext cx="792163" cy="384175"/>
            <a:chOff x="4181856" y="4047744"/>
            <a:chExt cx="792480" cy="384048"/>
          </a:xfrm>
        </p:grpSpPr>
        <p:pic>
          <p:nvPicPr>
            <p:cNvPr id="6172" name="任意多边形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856" y="4047744"/>
              <a:ext cx="792480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文本框 16"/>
            <p:cNvSpPr txBox="1">
              <a:spLocks noChangeArrowheads="1"/>
            </p:cNvSpPr>
            <p:nvPr/>
          </p:nvSpPr>
          <p:spPr bwMode="auto">
            <a:xfrm>
              <a:off x="4233862" y="4078894"/>
              <a:ext cx="685800" cy="27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sp>
        <p:nvSpPr>
          <p:cNvPr id="15" name="直线 6"/>
          <p:cNvSpPr>
            <a:spLocks noChangeShapeType="1"/>
          </p:cNvSpPr>
          <p:nvPr/>
        </p:nvSpPr>
        <p:spPr bwMode="auto">
          <a:xfrm>
            <a:off x="711200" y="3563938"/>
            <a:ext cx="7721600" cy="3175"/>
          </a:xfrm>
          <a:prstGeom prst="line">
            <a:avLst/>
          </a:prstGeom>
          <a:noFill/>
          <a:ln w="63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6152" name="组合 7"/>
          <p:cNvGrpSpPr>
            <a:grpSpLocks/>
          </p:cNvGrpSpPr>
          <p:nvPr/>
        </p:nvGrpSpPr>
        <p:grpSpPr bwMode="auto">
          <a:xfrm>
            <a:off x="1846263" y="3567113"/>
            <a:ext cx="5461000" cy="2349500"/>
            <a:chOff x="1388" y="1855"/>
            <a:chExt cx="3440" cy="1875"/>
          </a:xfrm>
        </p:grpSpPr>
        <p:sp>
          <p:nvSpPr>
            <p:cNvPr id="26" name="直线 8"/>
            <p:cNvSpPr>
              <a:spLocks noChangeShapeType="1"/>
            </p:cNvSpPr>
            <p:nvPr/>
          </p:nvSpPr>
          <p:spPr bwMode="auto">
            <a:xfrm flipV="1">
              <a:off x="1388" y="1855"/>
              <a:ext cx="1732" cy="1875"/>
            </a:xfrm>
            <a:prstGeom prst="line">
              <a:avLst/>
            </a:prstGeom>
            <a:noFill/>
            <a:ln w="2540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" name="直线 9"/>
            <p:cNvSpPr>
              <a:spLocks noChangeShapeType="1"/>
            </p:cNvSpPr>
            <p:nvPr/>
          </p:nvSpPr>
          <p:spPr bwMode="auto">
            <a:xfrm>
              <a:off x="3120" y="1855"/>
              <a:ext cx="1708" cy="1875"/>
            </a:xfrm>
            <a:prstGeom prst="line">
              <a:avLst/>
            </a:prstGeom>
            <a:noFill/>
            <a:ln w="2540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17" name="直线 10"/>
          <p:cNvSpPr>
            <a:spLocks noChangeShapeType="1"/>
          </p:cNvSpPr>
          <p:nvPr/>
        </p:nvSpPr>
        <p:spPr bwMode="auto">
          <a:xfrm flipV="1">
            <a:off x="720725" y="3573463"/>
            <a:ext cx="3856038" cy="723900"/>
          </a:xfrm>
          <a:prstGeom prst="line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8" name="直线 11"/>
          <p:cNvSpPr>
            <a:spLocks noChangeShapeType="1"/>
          </p:cNvSpPr>
          <p:nvPr/>
        </p:nvSpPr>
        <p:spPr bwMode="auto">
          <a:xfrm>
            <a:off x="4576763" y="3567113"/>
            <a:ext cx="3856037" cy="723900"/>
          </a:xfrm>
          <a:prstGeom prst="line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9" name="直线 12"/>
          <p:cNvSpPr>
            <a:spLocks noChangeShapeType="1"/>
          </p:cNvSpPr>
          <p:nvPr/>
        </p:nvSpPr>
        <p:spPr bwMode="auto">
          <a:xfrm flipV="1">
            <a:off x="720725" y="3567113"/>
            <a:ext cx="3856038" cy="361950"/>
          </a:xfrm>
          <a:prstGeom prst="line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0" name="直线 13"/>
          <p:cNvSpPr>
            <a:spLocks noChangeShapeType="1"/>
          </p:cNvSpPr>
          <p:nvPr/>
        </p:nvSpPr>
        <p:spPr bwMode="auto">
          <a:xfrm>
            <a:off x="4576763" y="3567113"/>
            <a:ext cx="3856037" cy="361950"/>
          </a:xfrm>
          <a:prstGeom prst="line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1" name="直线 14"/>
          <p:cNvSpPr>
            <a:spLocks noChangeShapeType="1"/>
          </p:cNvSpPr>
          <p:nvPr/>
        </p:nvSpPr>
        <p:spPr bwMode="auto">
          <a:xfrm flipV="1">
            <a:off x="720725" y="3567113"/>
            <a:ext cx="3856038" cy="120650"/>
          </a:xfrm>
          <a:prstGeom prst="line">
            <a:avLst/>
          </a:prstGeom>
          <a:noFill/>
          <a:ln w="63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2" name="直线 15"/>
          <p:cNvSpPr>
            <a:spLocks noChangeShapeType="1"/>
          </p:cNvSpPr>
          <p:nvPr/>
        </p:nvSpPr>
        <p:spPr bwMode="auto">
          <a:xfrm>
            <a:off x="4576763" y="3567113"/>
            <a:ext cx="3856037" cy="120650"/>
          </a:xfrm>
          <a:prstGeom prst="line">
            <a:avLst/>
          </a:prstGeom>
          <a:noFill/>
          <a:ln w="635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6159" name="任意多边形 17"/>
          <p:cNvGrpSpPr>
            <a:grpSpLocks/>
          </p:cNvGrpSpPr>
          <p:nvPr/>
        </p:nvGrpSpPr>
        <p:grpSpPr bwMode="auto">
          <a:xfrm>
            <a:off x="5205413" y="3833813"/>
            <a:ext cx="1122362" cy="365125"/>
            <a:chOff x="5205984" y="4017264"/>
            <a:chExt cx="1121664" cy="365760"/>
          </a:xfrm>
        </p:grpSpPr>
        <p:pic>
          <p:nvPicPr>
            <p:cNvPr id="6168" name="任意多边形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984" y="4017264"/>
              <a:ext cx="1121664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文本框 27"/>
            <p:cNvSpPr txBox="1">
              <a:spLocks noChangeArrowheads="1"/>
            </p:cNvSpPr>
            <p:nvPr/>
          </p:nvSpPr>
          <p:spPr bwMode="auto">
            <a:xfrm>
              <a:off x="5262562" y="4045068"/>
              <a:ext cx="1008063" cy="26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grpSp>
        <p:nvGrpSpPr>
          <p:cNvPr id="6160" name="任意多边形 18"/>
          <p:cNvGrpSpPr>
            <a:grpSpLocks/>
          </p:cNvGrpSpPr>
          <p:nvPr/>
        </p:nvGrpSpPr>
        <p:grpSpPr bwMode="auto">
          <a:xfrm>
            <a:off x="2822575" y="3833813"/>
            <a:ext cx="1120775" cy="365125"/>
            <a:chOff x="2822448" y="4017264"/>
            <a:chExt cx="1121664" cy="365760"/>
          </a:xfrm>
        </p:grpSpPr>
        <p:pic>
          <p:nvPicPr>
            <p:cNvPr id="6166" name="任意多边形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448" y="4017264"/>
              <a:ext cx="1121664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文本框 30"/>
            <p:cNvSpPr txBox="1">
              <a:spLocks noChangeArrowheads="1"/>
            </p:cNvSpPr>
            <p:nvPr/>
          </p:nvSpPr>
          <p:spPr bwMode="auto">
            <a:xfrm>
              <a:off x="2878137" y="4045068"/>
              <a:ext cx="1008063" cy="26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sp>
        <p:nvSpPr>
          <p:cNvPr id="6161" name="Text Box 34"/>
          <p:cNvSpPr txBox="1">
            <a:spLocks noChangeArrowheads="1"/>
          </p:cNvSpPr>
          <p:nvPr/>
        </p:nvSpPr>
        <p:spPr bwMode="auto">
          <a:xfrm>
            <a:off x="3011488" y="4758532"/>
            <a:ext cx="3341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latin typeface="Arial" charset="0"/>
              </a:rPr>
              <a:t>Innovative Talent Cultivation</a:t>
            </a:r>
          </a:p>
        </p:txBody>
      </p:sp>
      <p:sp>
        <p:nvSpPr>
          <p:cNvPr id="6162" name="Text Box 35"/>
          <p:cNvSpPr txBox="1">
            <a:spLocks noChangeArrowheads="1"/>
          </p:cNvSpPr>
          <p:nvPr/>
        </p:nvSpPr>
        <p:spPr bwMode="auto">
          <a:xfrm>
            <a:off x="0" y="4758532"/>
            <a:ext cx="3341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Arial" charset="0"/>
              </a:rPr>
              <a:t>Improving Teaching </a:t>
            </a:r>
          </a:p>
          <a:p>
            <a:pPr algn="ctr" eaLnBrk="1" hangingPunct="1"/>
            <a:r>
              <a:rPr lang="en-US" altLang="zh-CN" sz="2000" b="1">
                <a:latin typeface="Arial" charset="0"/>
              </a:rPr>
              <a:t>and Learning</a:t>
            </a:r>
          </a:p>
        </p:txBody>
      </p:sp>
      <p:sp>
        <p:nvSpPr>
          <p:cNvPr id="6163" name="Text Box 36"/>
          <p:cNvSpPr txBox="1">
            <a:spLocks noChangeArrowheads="1"/>
          </p:cNvSpPr>
          <p:nvPr/>
        </p:nvSpPr>
        <p:spPr bwMode="auto">
          <a:xfrm>
            <a:off x="6034088" y="4758532"/>
            <a:ext cx="3341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latin typeface="Arial" charset="0"/>
              </a:rPr>
              <a:t>Innovation Education Ecosystem</a:t>
            </a:r>
          </a:p>
        </p:txBody>
      </p:sp>
      <p:pic>
        <p:nvPicPr>
          <p:cNvPr id="6164" name="Picture 36" descr="C:\Documents and Settings\aelmer\Desktop\rainbow_t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50913"/>
            <a:ext cx="53467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36"/>
          <p:cNvSpPr txBox="1">
            <a:spLocks noChangeArrowheads="1"/>
          </p:cNvSpPr>
          <p:nvPr/>
        </p:nvSpPr>
        <p:spPr bwMode="auto">
          <a:xfrm>
            <a:off x="7378700" y="2781300"/>
            <a:ext cx="179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000" dirty="0"/>
              <a:t>Graphic is used by permission of the </a:t>
            </a:r>
            <a:r>
              <a:rPr lang="en-US" altLang="zh-CN" sz="1000" dirty="0">
                <a:hlinkClick r:id="rId7"/>
              </a:rPr>
              <a:t>Partnership for 21</a:t>
            </a:r>
            <a:r>
              <a:rPr lang="en-US" altLang="zh-CN" sz="1000" baseline="30000" dirty="0">
                <a:hlinkClick r:id="rId7"/>
              </a:rPr>
              <a:t>st</a:t>
            </a:r>
            <a:r>
              <a:rPr lang="en-US" altLang="zh-CN" sz="1000" dirty="0">
                <a:hlinkClick r:id="rId7"/>
              </a:rPr>
              <a:t> Century Skills</a:t>
            </a:r>
            <a:r>
              <a:rPr lang="en-US" altLang="zh-CN" sz="1000" dirty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Intel</a:t>
            </a:r>
            <a:r>
              <a:rPr lang="en-US" altLang="zh-CN" baseline="30000" smtClean="0">
                <a:ea typeface="宋体" pitchFamily="2" charset="-122"/>
              </a:rPr>
              <a:t>®</a:t>
            </a:r>
            <a:r>
              <a:rPr lang="en-US" altLang="zh-CN" smtClean="0">
                <a:ea typeface="宋体" pitchFamily="2" charset="-122"/>
              </a:rPr>
              <a:t> Education Initiative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F11B39CD-D657-4293-A6C4-E5ABB1895A7F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5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172" name="自选图形 4" descr="http://www.hnst.org/tz/719%E8%8B%B1%E7%89%B9%E5%B0%94%E6%B1%82%E7%9F%A5%E8%AE%A1%E5%88%92/%E5%9B%BE%E7%89%87%E6%96%87%E4%BB%B6/P10101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3" name="自选图形 7"/>
          <p:cNvGrpSpPr>
            <a:grpSpLocks/>
          </p:cNvGrpSpPr>
          <p:nvPr/>
        </p:nvGrpSpPr>
        <p:grpSpPr bwMode="auto">
          <a:xfrm>
            <a:off x="628650" y="755650"/>
            <a:ext cx="2833688" cy="2043113"/>
            <a:chOff x="627888" y="755904"/>
            <a:chExt cx="2834640" cy="2042160"/>
          </a:xfrm>
        </p:grpSpPr>
        <p:pic>
          <p:nvPicPr>
            <p:cNvPr id="7207" name="自选图形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8" y="755904"/>
              <a:ext cx="2834640" cy="204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8" name="Text Box 37"/>
            <p:cNvSpPr txBox="1">
              <a:spLocks noChangeArrowheads="1"/>
            </p:cNvSpPr>
            <p:nvPr/>
          </p:nvSpPr>
          <p:spPr bwMode="auto">
            <a:xfrm>
              <a:off x="927629" y="1031270"/>
              <a:ext cx="2243129" cy="144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7174" name="图片 2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098550"/>
            <a:ext cx="2063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自选图形 10"/>
          <p:cNvSpPr>
            <a:spLocks noChangeArrowheads="1"/>
          </p:cNvSpPr>
          <p:nvPr/>
        </p:nvSpPr>
        <p:spPr bwMode="auto">
          <a:xfrm>
            <a:off x="1017588" y="1793875"/>
            <a:ext cx="2063750" cy="636588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grpSp>
        <p:nvGrpSpPr>
          <p:cNvPr id="7176" name="自选图形 6"/>
          <p:cNvGrpSpPr>
            <a:grpSpLocks/>
          </p:cNvGrpSpPr>
          <p:nvPr/>
        </p:nvGrpSpPr>
        <p:grpSpPr bwMode="auto">
          <a:xfrm>
            <a:off x="628650" y="2425700"/>
            <a:ext cx="2833688" cy="2043113"/>
            <a:chOff x="396" y="1528"/>
            <a:chExt cx="1785" cy="1287"/>
          </a:xfrm>
        </p:grpSpPr>
        <p:pic>
          <p:nvPicPr>
            <p:cNvPr id="7205" name="自选图形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528"/>
              <a:ext cx="1785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6" name="Text Box 6"/>
            <p:cNvSpPr txBox="1">
              <a:spLocks noChangeArrowheads="1"/>
            </p:cNvSpPr>
            <p:nvPr/>
          </p:nvSpPr>
          <p:spPr bwMode="auto">
            <a:xfrm>
              <a:off x="584" y="1701"/>
              <a:ext cx="141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7177" name="图片 9" descr="享受科学带来的快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740025"/>
            <a:ext cx="2063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自选图形 12"/>
          <p:cNvSpPr>
            <a:spLocks noChangeArrowheads="1"/>
          </p:cNvSpPr>
          <p:nvPr/>
        </p:nvSpPr>
        <p:spPr bwMode="auto">
          <a:xfrm>
            <a:off x="1017588" y="3463925"/>
            <a:ext cx="2063750" cy="635000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grpSp>
        <p:nvGrpSpPr>
          <p:cNvPr id="7179" name="圆角矩形​​ 25"/>
          <p:cNvGrpSpPr>
            <a:grpSpLocks/>
          </p:cNvGrpSpPr>
          <p:nvPr/>
        </p:nvGrpSpPr>
        <p:grpSpPr bwMode="auto">
          <a:xfrm>
            <a:off x="4102100" y="3968750"/>
            <a:ext cx="4487863" cy="2286000"/>
            <a:chOff x="2584" y="2500"/>
            <a:chExt cx="2827" cy="1440"/>
          </a:xfrm>
        </p:grpSpPr>
        <p:pic>
          <p:nvPicPr>
            <p:cNvPr id="7203" name="圆角矩形​​ 2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2500"/>
              <a:ext cx="2827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Text Box 12"/>
            <p:cNvSpPr txBox="1">
              <a:spLocks noChangeArrowheads="1"/>
            </p:cNvSpPr>
            <p:nvPr/>
          </p:nvSpPr>
          <p:spPr bwMode="auto">
            <a:xfrm>
              <a:off x="2864" y="2765"/>
              <a:ext cx="2271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en-US" altLang="zh-CN" sz="1800"/>
                <a:t>Intel China Academic Forum</a:t>
              </a:r>
            </a:p>
            <a:p>
              <a:pPr>
                <a:buFont typeface="Arial" charset="0"/>
                <a:buChar char="•"/>
              </a:pPr>
              <a:r>
                <a:rPr lang="en-US" altLang="zh-CN" sz="1800"/>
                <a:t>Education Innovation Summit</a:t>
              </a:r>
              <a:endParaRPr lang="zh-CN" altLang="en-US" sz="1800"/>
            </a:p>
          </p:txBody>
        </p:sp>
      </p:grpSp>
      <p:grpSp>
        <p:nvGrpSpPr>
          <p:cNvPr id="7180" name="圆角矩形​​ 26"/>
          <p:cNvGrpSpPr>
            <a:grpSpLocks/>
          </p:cNvGrpSpPr>
          <p:nvPr/>
        </p:nvGrpSpPr>
        <p:grpSpPr bwMode="auto">
          <a:xfrm>
            <a:off x="4102100" y="633413"/>
            <a:ext cx="4487863" cy="2281237"/>
            <a:chOff x="2584" y="399"/>
            <a:chExt cx="2827" cy="1437"/>
          </a:xfrm>
        </p:grpSpPr>
        <p:pic>
          <p:nvPicPr>
            <p:cNvPr id="7201" name="圆角矩形​​ 2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399"/>
              <a:ext cx="2827" cy="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Text Box 15"/>
            <p:cNvSpPr txBox="1">
              <a:spLocks noChangeArrowheads="1"/>
            </p:cNvSpPr>
            <p:nvPr/>
          </p:nvSpPr>
          <p:spPr bwMode="auto">
            <a:xfrm>
              <a:off x="2864" y="662"/>
              <a:ext cx="2271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en-US" altLang="zh-CN" sz="1800" dirty="0"/>
                <a:t>Intel® Teach</a:t>
              </a:r>
            </a:p>
            <a:p>
              <a:pPr>
                <a:buFont typeface="Arial" charset="0"/>
                <a:buChar char="•"/>
              </a:pPr>
              <a:r>
                <a:rPr lang="en-US" altLang="zh-CN" sz="1800" dirty="0"/>
                <a:t>Intel® Learn</a:t>
              </a:r>
              <a:endParaRPr lang="zh-CN" altLang="en-US" sz="1800" dirty="0"/>
            </a:p>
            <a:p>
              <a:pPr>
                <a:buFont typeface="Arial" charset="0"/>
                <a:buChar char="•"/>
              </a:pPr>
              <a:r>
                <a:rPr lang="en-US" altLang="zh-CN" sz="1800" dirty="0" smtClean="0"/>
                <a:t>Intel® </a:t>
              </a:r>
              <a:r>
                <a:rPr lang="en-US" altLang="zh-CN" sz="1800" dirty="0"/>
                <a:t>Higher education Program</a:t>
              </a:r>
              <a:endParaRPr lang="zh-CN" altLang="en-US" sz="1800" dirty="0"/>
            </a:p>
          </p:txBody>
        </p:sp>
      </p:grpSp>
      <p:grpSp>
        <p:nvGrpSpPr>
          <p:cNvPr id="7181" name="圆角矩形​​ 27"/>
          <p:cNvGrpSpPr>
            <a:grpSpLocks/>
          </p:cNvGrpSpPr>
          <p:nvPr/>
        </p:nvGrpSpPr>
        <p:grpSpPr bwMode="auto">
          <a:xfrm>
            <a:off x="4102100" y="2305050"/>
            <a:ext cx="4487863" cy="2279650"/>
            <a:chOff x="2584" y="1452"/>
            <a:chExt cx="2827" cy="1436"/>
          </a:xfrm>
        </p:grpSpPr>
        <p:pic>
          <p:nvPicPr>
            <p:cNvPr id="7199" name="圆角矩形​​ 2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1452"/>
              <a:ext cx="2827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Text Box 18"/>
            <p:cNvSpPr txBox="1">
              <a:spLocks noChangeArrowheads="1"/>
            </p:cNvSpPr>
            <p:nvPr/>
          </p:nvSpPr>
          <p:spPr bwMode="auto">
            <a:xfrm>
              <a:off x="2864" y="1713"/>
              <a:ext cx="2271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>
                <a:buFont typeface="Arial" charset="0"/>
                <a:buChar char="•"/>
              </a:pPr>
              <a:r>
                <a:rPr lang="en-US" altLang="zh-CN" sz="180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K-12 students: Intel ISEF, CASTIC</a:t>
              </a:r>
              <a:endParaRPr lang="en-US" altLang="zh-CN" sz="1800"/>
            </a:p>
            <a:p>
              <a:pPr>
                <a:buFont typeface="Arial" charset="0"/>
                <a:buChar char="•"/>
              </a:pPr>
              <a:r>
                <a:rPr lang="en-US" altLang="zh-CN" sz="1800"/>
                <a:t>University students: contests, scholarship, innovation programs</a:t>
              </a:r>
              <a:endParaRPr lang="zh-CN" altLang="en-US" sz="1800"/>
            </a:p>
          </p:txBody>
        </p:sp>
      </p:grpSp>
      <p:grpSp>
        <p:nvGrpSpPr>
          <p:cNvPr id="7182" name="自选图形 4"/>
          <p:cNvGrpSpPr>
            <a:grpSpLocks/>
          </p:cNvGrpSpPr>
          <p:nvPr/>
        </p:nvGrpSpPr>
        <p:grpSpPr bwMode="auto">
          <a:xfrm>
            <a:off x="3535363" y="1219200"/>
            <a:ext cx="835025" cy="1109663"/>
            <a:chOff x="2227" y="768"/>
            <a:chExt cx="526" cy="699"/>
          </a:xfrm>
        </p:grpSpPr>
        <p:pic>
          <p:nvPicPr>
            <p:cNvPr id="7197" name="自选图形 4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768"/>
              <a:ext cx="5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Text Box 21"/>
            <p:cNvSpPr txBox="1">
              <a:spLocks noChangeArrowheads="1"/>
            </p:cNvSpPr>
            <p:nvPr/>
          </p:nvSpPr>
          <p:spPr bwMode="auto">
            <a:xfrm rot="5400000">
              <a:off x="2222" y="992"/>
              <a:ext cx="31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grpSp>
        <p:nvGrpSpPr>
          <p:cNvPr id="7183" name="自选图形 4"/>
          <p:cNvGrpSpPr>
            <a:grpSpLocks/>
          </p:cNvGrpSpPr>
          <p:nvPr/>
        </p:nvGrpSpPr>
        <p:grpSpPr bwMode="auto">
          <a:xfrm>
            <a:off x="3535363" y="2889250"/>
            <a:ext cx="835025" cy="1109663"/>
            <a:chOff x="2227" y="1820"/>
            <a:chExt cx="526" cy="699"/>
          </a:xfrm>
        </p:grpSpPr>
        <p:pic>
          <p:nvPicPr>
            <p:cNvPr id="7195" name="自选图形 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1820"/>
              <a:ext cx="5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Text Box 24"/>
            <p:cNvSpPr txBox="1">
              <a:spLocks noChangeArrowheads="1"/>
            </p:cNvSpPr>
            <p:nvPr/>
          </p:nvSpPr>
          <p:spPr bwMode="auto">
            <a:xfrm rot="5400000">
              <a:off x="2222" y="2044"/>
              <a:ext cx="31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grpSp>
        <p:nvGrpSpPr>
          <p:cNvPr id="7184" name="自选图形 4"/>
          <p:cNvGrpSpPr>
            <a:grpSpLocks/>
          </p:cNvGrpSpPr>
          <p:nvPr/>
        </p:nvGrpSpPr>
        <p:grpSpPr bwMode="auto">
          <a:xfrm>
            <a:off x="3535363" y="4559300"/>
            <a:ext cx="835025" cy="1103313"/>
            <a:chOff x="2227" y="2872"/>
            <a:chExt cx="526" cy="695"/>
          </a:xfrm>
        </p:grpSpPr>
        <p:pic>
          <p:nvPicPr>
            <p:cNvPr id="7193" name="自选图形 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2872"/>
              <a:ext cx="526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27"/>
            <p:cNvSpPr txBox="1">
              <a:spLocks noChangeArrowheads="1"/>
            </p:cNvSpPr>
            <p:nvPr/>
          </p:nvSpPr>
          <p:spPr bwMode="auto">
            <a:xfrm rot="5400000">
              <a:off x="2222" y="3095"/>
              <a:ext cx="31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</p:grpSp>
      <p:grpSp>
        <p:nvGrpSpPr>
          <p:cNvPr id="7185" name="自选图形 5"/>
          <p:cNvGrpSpPr>
            <a:grpSpLocks/>
          </p:cNvGrpSpPr>
          <p:nvPr/>
        </p:nvGrpSpPr>
        <p:grpSpPr bwMode="auto">
          <a:xfrm>
            <a:off x="615950" y="4108450"/>
            <a:ext cx="2833688" cy="2036763"/>
            <a:chOff x="615696" y="4108704"/>
            <a:chExt cx="2834640" cy="2036064"/>
          </a:xfrm>
        </p:grpSpPr>
        <p:pic>
          <p:nvPicPr>
            <p:cNvPr id="7191" name="自选图形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96" y="4108704"/>
              <a:ext cx="2834640" cy="20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 Box 31"/>
            <p:cNvSpPr txBox="1">
              <a:spLocks noChangeArrowheads="1"/>
            </p:cNvSpPr>
            <p:nvPr/>
          </p:nvSpPr>
          <p:spPr bwMode="auto">
            <a:xfrm>
              <a:off x="911954" y="4381520"/>
              <a:ext cx="2243129" cy="144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</p:grpSp>
      <p:pic>
        <p:nvPicPr>
          <p:cNvPr id="7186" name="图片 36" descr="http://software.intel.com/file/21908 - Windows Internet Explorer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 b="41"/>
          <a:stretch>
            <a:fillRect/>
          </a:stretch>
        </p:blipFill>
        <p:spPr bwMode="auto">
          <a:xfrm>
            <a:off x="1011238" y="4440238"/>
            <a:ext cx="2044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自选图形 15"/>
          <p:cNvSpPr>
            <a:spLocks noChangeArrowheads="1"/>
          </p:cNvSpPr>
          <p:nvPr/>
        </p:nvSpPr>
        <p:spPr bwMode="auto">
          <a:xfrm>
            <a:off x="1001713" y="5143500"/>
            <a:ext cx="2063750" cy="636588"/>
          </a:xfrm>
          <a:prstGeom prst="upArrow">
            <a:avLst>
              <a:gd name="adj1" fmla="val 100000"/>
              <a:gd name="adj2" fmla="val 34519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tIns="137160"/>
          <a:lstStyle/>
          <a:p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188" name="Text Box 43"/>
          <p:cNvSpPr txBox="1">
            <a:spLocks noChangeArrowheads="1"/>
          </p:cNvSpPr>
          <p:nvPr/>
        </p:nvSpPr>
        <p:spPr bwMode="auto">
          <a:xfrm>
            <a:off x="393700" y="3603625"/>
            <a:ext cx="3341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Innovative Talent </a:t>
            </a:r>
          </a:p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Cultivation</a:t>
            </a:r>
          </a:p>
        </p:txBody>
      </p:sp>
      <p:sp>
        <p:nvSpPr>
          <p:cNvPr id="7189" name="Text Box 44"/>
          <p:cNvSpPr txBox="1">
            <a:spLocks noChangeArrowheads="1"/>
          </p:cNvSpPr>
          <p:nvPr/>
        </p:nvSpPr>
        <p:spPr bwMode="auto">
          <a:xfrm>
            <a:off x="434975" y="5300663"/>
            <a:ext cx="3341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Innovation Education </a:t>
            </a:r>
          </a:p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Ecosystem</a:t>
            </a:r>
          </a:p>
        </p:txBody>
      </p:sp>
      <p:sp>
        <p:nvSpPr>
          <p:cNvPr id="7190" name="Text Box 45"/>
          <p:cNvSpPr txBox="1">
            <a:spLocks noChangeArrowheads="1"/>
          </p:cNvSpPr>
          <p:nvPr/>
        </p:nvSpPr>
        <p:spPr bwMode="auto">
          <a:xfrm>
            <a:off x="403225" y="1925638"/>
            <a:ext cx="3341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Improving Teaching </a:t>
            </a:r>
          </a:p>
          <a:p>
            <a:pPr algn="ctr" eaLnBrk="1" hangingPunct="1"/>
            <a:r>
              <a:rPr lang="en-US" altLang="zh-CN" sz="1400" b="1">
                <a:solidFill>
                  <a:srgbClr xmlns:mc="http://schemas.openxmlformats.org/markup-compatibility/2006" xmlns:a14="http://schemas.microsoft.com/office/drawing/2010/main" val="0860A8" mc:Ignorable=""/>
                </a:solidFill>
                <a:latin typeface="Arial" charset="0"/>
              </a:rPr>
              <a:t>and Learning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cap="none" smtClean="0">
                <a:ea typeface="宋体" pitchFamily="2" charset="-122"/>
              </a:rPr>
              <a:t>IMPROVING TEACHING AND LEARNING</a:t>
            </a:r>
            <a:endParaRPr lang="zh-CN" altLang="en-US" cap="none" smtClean="0">
              <a:ea typeface="宋体" pitchFamily="2" charset="-122"/>
            </a:endParaRPr>
          </a:p>
        </p:txBody>
      </p:sp>
      <p:sp>
        <p:nvSpPr>
          <p:cNvPr id="8195" name="灯片编号占位符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4245944E-38D3-4F6E-A770-976126B1E545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6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grpSp>
        <p:nvGrpSpPr>
          <p:cNvPr id="8196" name="组合 13"/>
          <p:cNvGrpSpPr>
            <a:grpSpLocks/>
          </p:cNvGrpSpPr>
          <p:nvPr/>
        </p:nvGrpSpPr>
        <p:grpSpPr bwMode="auto">
          <a:xfrm>
            <a:off x="915988" y="1019175"/>
            <a:ext cx="2266950" cy="1473200"/>
            <a:chOff x="475685" y="1045031"/>
            <a:chExt cx="2267859" cy="1473089"/>
          </a:xfrm>
        </p:grpSpPr>
        <p:grpSp>
          <p:nvGrpSpPr>
            <p:cNvPr id="8197" name="自选图形 7"/>
            <p:cNvGrpSpPr>
              <a:grpSpLocks/>
            </p:cNvGrpSpPr>
            <p:nvPr/>
          </p:nvGrpSpPr>
          <p:grpSpPr bwMode="auto">
            <a:xfrm>
              <a:off x="188309" y="782030"/>
              <a:ext cx="2834640" cy="2042160"/>
              <a:chOff x="627888" y="755904"/>
              <a:chExt cx="2834640" cy="2042160"/>
            </a:xfrm>
          </p:grpSpPr>
          <p:pic>
            <p:nvPicPr>
              <p:cNvPr id="8201" name="自选图形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888" y="755904"/>
                <a:ext cx="2834640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Text Box 5"/>
              <p:cNvSpPr txBox="1">
                <a:spLocks noChangeArrowheads="1"/>
              </p:cNvSpPr>
              <p:nvPr/>
            </p:nvSpPr>
            <p:spPr bwMode="auto">
              <a:xfrm>
                <a:off x="927629" y="1031270"/>
                <a:ext cx="2243129" cy="1448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b="1"/>
              </a:p>
            </p:txBody>
          </p:sp>
        </p:grpSp>
        <p:pic>
          <p:nvPicPr>
            <p:cNvPr id="8198" name="图片 15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00" y="1124531"/>
              <a:ext cx="2065228" cy="12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自选图形 10"/>
            <p:cNvSpPr>
              <a:spLocks noChangeArrowheads="1"/>
            </p:cNvSpPr>
            <p:nvPr/>
          </p:nvSpPr>
          <p:spPr bwMode="auto">
            <a:xfrm>
              <a:off x="577326" y="1819673"/>
              <a:ext cx="2064578" cy="636540"/>
            </a:xfrm>
            <a:prstGeom prst="upArrow">
              <a:avLst>
                <a:gd name="adj1" fmla="val 100000"/>
                <a:gd name="adj2" fmla="val 34519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tIns="137160"/>
            <a:lstStyle/>
            <a:p>
              <a:endParaRPr lang="zh-CN" altLang="en-US" sz="1200" b="1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649259" y="1932816"/>
              <a:ext cx="1920719" cy="553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tIns="137160">
              <a:spAutoFit/>
            </a:bodyPr>
            <a:lstStyle/>
            <a:p>
              <a:pPr algn="ctr">
                <a:defRPr/>
              </a:pPr>
              <a:r>
                <a:rPr lang="en-US" altLang="zh-CN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</a:rPr>
                <a:t>Improving Teaching</a:t>
              </a:r>
            </a:p>
            <a:p>
              <a:pPr algn="ctr">
                <a:defRPr/>
              </a:pPr>
              <a:r>
                <a:rPr lang="en-US" altLang="zh-CN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</a:rPr>
                <a:t>and Learning</a:t>
              </a:r>
              <a:endParaRPr lang="zh-CN" altLang="en-U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0"/>
          <p:cNvGrpSpPr>
            <a:grpSpLocks/>
          </p:cNvGrpSpPr>
          <p:nvPr/>
        </p:nvGrpSpPr>
        <p:grpSpPr bwMode="auto">
          <a:xfrm>
            <a:off x="3438525" y="1019175"/>
            <a:ext cx="2266950" cy="1473200"/>
            <a:chOff x="475685" y="1045031"/>
            <a:chExt cx="2267859" cy="1473089"/>
          </a:xfrm>
        </p:grpSpPr>
        <p:grpSp>
          <p:nvGrpSpPr>
            <p:cNvPr id="9233" name="自选图形 7"/>
            <p:cNvGrpSpPr>
              <a:grpSpLocks/>
            </p:cNvGrpSpPr>
            <p:nvPr/>
          </p:nvGrpSpPr>
          <p:grpSpPr bwMode="auto">
            <a:xfrm>
              <a:off x="189246" y="782030"/>
              <a:ext cx="2834640" cy="2042160"/>
              <a:chOff x="3151632" y="755904"/>
              <a:chExt cx="2834640" cy="2042160"/>
            </a:xfrm>
          </p:grpSpPr>
          <p:pic>
            <p:nvPicPr>
              <p:cNvPr id="9237" name="自选图形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1632" y="755904"/>
                <a:ext cx="2834640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Text Box 17"/>
              <p:cNvSpPr txBox="1">
                <a:spLocks noChangeArrowheads="1"/>
              </p:cNvSpPr>
              <p:nvPr/>
            </p:nvSpPr>
            <p:spPr bwMode="auto">
              <a:xfrm>
                <a:off x="3450436" y="1031270"/>
                <a:ext cx="2243129" cy="1448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b="1"/>
              </a:p>
            </p:txBody>
          </p:sp>
        </p:grpSp>
        <p:pic>
          <p:nvPicPr>
            <p:cNvPr id="9234" name="图片 25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00" y="1124531"/>
              <a:ext cx="2065228" cy="12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自选图形 10"/>
            <p:cNvSpPr>
              <a:spLocks noChangeArrowheads="1"/>
            </p:cNvSpPr>
            <p:nvPr/>
          </p:nvSpPr>
          <p:spPr bwMode="auto">
            <a:xfrm>
              <a:off x="577326" y="1819673"/>
              <a:ext cx="2064578" cy="636540"/>
            </a:xfrm>
            <a:prstGeom prst="upArrow">
              <a:avLst>
                <a:gd name="adj1" fmla="val 100000"/>
                <a:gd name="adj2" fmla="val 34519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tIns="137160"/>
            <a:lstStyle/>
            <a:p>
              <a:endParaRPr lang="zh-CN" altLang="en-US" sz="1200" b="1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29" name="文本框 11"/>
            <p:cNvSpPr txBox="1">
              <a:spLocks noChangeArrowheads="1"/>
            </p:cNvSpPr>
            <p:nvPr/>
          </p:nvSpPr>
          <p:spPr bwMode="auto">
            <a:xfrm>
              <a:off x="649259" y="1932816"/>
              <a:ext cx="1920719" cy="553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tIns="137160">
              <a:spAutoFit/>
            </a:bodyPr>
            <a:lstStyle/>
            <a:p>
              <a:pPr algn="ctr">
                <a:defRPr/>
              </a:pPr>
              <a:r>
                <a:rPr lang="en-US" altLang="zh-CN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</a:rPr>
                <a:t>Improving Teaching</a:t>
              </a:r>
            </a:p>
            <a:p>
              <a:pPr algn="ctr">
                <a:defRPr/>
              </a:pPr>
              <a:r>
                <a:rPr lang="en-US" altLang="zh-CN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xmlns:mc="http://schemas.openxmlformats.org/markup-compatibility/2006" xmlns:a14="http://schemas.microsoft.com/office/drawing/2010/main" val="000000" mc:Ignorable="">
                        <a:alpha val="65000"/>
                      </a:srgbClr>
                    </a:innerShdw>
                  </a:effectLst>
                </a:rPr>
                <a:t>and Learning</a:t>
              </a:r>
              <a:endParaRPr lang="zh-CN" altLang="en-U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endParaRPr>
            </a:p>
          </p:txBody>
        </p:sp>
      </p:grpSp>
      <p:cxnSp>
        <p:nvCxnSpPr>
          <p:cNvPr id="9219" name="肘形连接符​​ 27"/>
          <p:cNvCxnSpPr>
            <a:cxnSpLocks noChangeShapeType="1"/>
          </p:cNvCxnSpPr>
          <p:nvPr/>
        </p:nvCxnSpPr>
        <p:spPr bwMode="auto">
          <a:xfrm rot="5400000">
            <a:off x="2592388" y="1373188"/>
            <a:ext cx="922337" cy="30368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肘形连接符​​ 29"/>
          <p:cNvCxnSpPr>
            <a:cxnSpLocks noChangeShapeType="1"/>
          </p:cNvCxnSpPr>
          <p:nvPr/>
        </p:nvCxnSpPr>
        <p:spPr bwMode="auto">
          <a:xfrm rot="16200000" flipH="1">
            <a:off x="5535613" y="1428750"/>
            <a:ext cx="998537" cy="29257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肘形连接符​​ 31"/>
          <p:cNvCxnSpPr>
            <a:cxnSpLocks noChangeShapeType="1"/>
          </p:cNvCxnSpPr>
          <p:nvPr/>
        </p:nvCxnSpPr>
        <p:spPr bwMode="auto">
          <a:xfrm rot="5400000">
            <a:off x="4091781" y="2872582"/>
            <a:ext cx="960437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Improving Teaching and Learning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922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87209ED3-BA66-445D-A9BA-CAB294927EF5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7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9224" name="图片 4" descr="rectangle call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390900"/>
            <a:ext cx="2520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5" descr="rectangle call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352800"/>
            <a:ext cx="2520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6" descr="rectangle call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352800"/>
            <a:ext cx="2520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8"/>
          <p:cNvSpPr>
            <a:spLocks noChangeArrowheads="1"/>
          </p:cNvSpPr>
          <p:nvPr/>
        </p:nvSpPr>
        <p:spPr bwMode="auto">
          <a:xfrm>
            <a:off x="361950" y="4927600"/>
            <a:ext cx="2346325" cy="54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altLang="zh-CN" sz="1200" b="1">
                <a:ea typeface="宋体" charset="-122"/>
              </a:rPr>
              <a:t>Help </a:t>
            </a:r>
            <a:r>
              <a:rPr lang="en-US" altLang="zh-CN" sz="12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charset="-122"/>
              </a:rPr>
              <a:t>teachers effectively integrate technology into classroom teaching</a:t>
            </a:r>
          </a:p>
        </p:txBody>
      </p:sp>
      <p:sp>
        <p:nvSpPr>
          <p:cNvPr id="34" name="矩形 7"/>
          <p:cNvSpPr>
            <a:spLocks noChangeArrowheads="1"/>
          </p:cNvSpPr>
          <p:nvPr/>
        </p:nvSpPr>
        <p:spPr bwMode="auto">
          <a:xfrm>
            <a:off x="3187700" y="4837113"/>
            <a:ext cx="2755900" cy="730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defTabSz="787400">
              <a:defRPr/>
            </a:pPr>
            <a:r>
              <a:rPr lang="en-US" altLang="zh-CN" sz="1200" b="1">
                <a:ea typeface="宋体" charset="-122"/>
              </a:rPr>
              <a:t>Extend </a:t>
            </a:r>
            <a:r>
              <a:rPr lang="en-US" altLang="zh-CN" sz="12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charset="-122"/>
              </a:rPr>
              <a:t>learning opportunities beyond the classroom into the community to cultivate 21st century skills</a:t>
            </a:r>
          </a:p>
        </p:txBody>
      </p:sp>
      <p:sp>
        <p:nvSpPr>
          <p:cNvPr id="35" name="矩形 9"/>
          <p:cNvSpPr>
            <a:spLocks noChangeArrowheads="1"/>
          </p:cNvSpPr>
          <p:nvPr/>
        </p:nvSpPr>
        <p:spPr bwMode="auto">
          <a:xfrm>
            <a:off x="6289675" y="5018088"/>
            <a:ext cx="241617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defTabSz="787400">
              <a:defRPr/>
            </a:pPr>
            <a:r>
              <a:rPr lang="en-US" altLang="zh-CN" sz="1200" b="1">
                <a:ea typeface="宋体" charset="-122"/>
              </a:rPr>
              <a:t>Enhance </a:t>
            </a:r>
            <a:r>
              <a:rPr lang="en-US" altLang="zh-CN" sz="1200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charset="-122"/>
              </a:rPr>
              <a:t>university Education and research</a:t>
            </a:r>
          </a:p>
        </p:txBody>
      </p:sp>
      <p:sp>
        <p:nvSpPr>
          <p:cNvPr id="36" name="矩形​​ 35"/>
          <p:cNvSpPr/>
          <p:nvPr/>
        </p:nvSpPr>
        <p:spPr>
          <a:xfrm>
            <a:off x="3438525" y="3838575"/>
            <a:ext cx="2266950" cy="3683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Intel</a:t>
            </a:r>
            <a:r>
              <a:rPr lang="en-US" altLang="zh-CN" sz="1800" b="1" baseline="3000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® </a:t>
            </a:r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Learn</a:t>
            </a:r>
            <a:endParaRPr lang="zh-CN" altLang="en-US" sz="1800" b="1"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ea typeface="宋体" pitchFamily="2" charset="-122"/>
            </a:endParaRPr>
          </a:p>
        </p:txBody>
      </p:sp>
      <p:sp>
        <p:nvSpPr>
          <p:cNvPr id="37" name="矩形​​ 36"/>
          <p:cNvSpPr/>
          <p:nvPr/>
        </p:nvSpPr>
        <p:spPr>
          <a:xfrm>
            <a:off x="361950" y="3838575"/>
            <a:ext cx="2346325" cy="3683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Intel</a:t>
            </a:r>
            <a:r>
              <a:rPr lang="en-US" altLang="zh-CN" sz="1800" b="1" baseline="3000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®</a:t>
            </a:r>
            <a:r>
              <a:rPr lang="en-US" altLang="zh-CN" sz="18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 Teach</a:t>
            </a:r>
            <a:endParaRPr lang="zh-CN" altLang="en-US" sz="1800" b="1"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/>
                </a:outerShdw>
              </a:effectLst>
              <a:ea typeface="宋体" pitchFamily="2" charset="-122"/>
            </a:endParaRPr>
          </a:p>
        </p:txBody>
      </p:sp>
      <p:sp>
        <p:nvSpPr>
          <p:cNvPr id="38" name="矩形​​ 37"/>
          <p:cNvSpPr/>
          <p:nvPr/>
        </p:nvSpPr>
        <p:spPr>
          <a:xfrm>
            <a:off x="6289675" y="3686175"/>
            <a:ext cx="2416175" cy="915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altLang="zh-CN" sz="1800" b="1" dirty="0" smtClean="0">
                <a:solidFill>
                  <a:schemeClr val="tx1"/>
                </a:solidFill>
                <a:ea typeface="宋体" pitchFamily="2" charset="-122"/>
              </a:rPr>
              <a:t>Intel</a:t>
            </a:r>
            <a:r>
              <a:rPr lang="en-US" altLang="zh-CN" sz="1800" baseline="30000" dirty="0" smtClean="0"/>
              <a:t>®</a:t>
            </a:r>
            <a:r>
              <a:rPr lang="en-US" altLang="zh-CN" sz="1800" b="1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  <a:ea typeface="宋体" pitchFamily="2" charset="-122"/>
              </a:rPr>
              <a:t>Higher Education Program</a:t>
            </a:r>
            <a:endParaRPr lang="zh-CN" altLang="en-US" sz="1800" b="1" dirty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mtClean="0">
                <a:ea typeface="宋体" pitchFamily="2" charset="-122"/>
              </a:rPr>
              <a:t>Intel</a:t>
            </a:r>
            <a:r>
              <a:rPr lang="en-US" altLang="zh-CN" baseline="30000" smtClean="0">
                <a:ea typeface="宋体" pitchFamily="2" charset="-122"/>
              </a:rPr>
              <a:t>®</a:t>
            </a:r>
            <a:r>
              <a:rPr lang="en-US" altLang="zh-CN" smtClean="0">
                <a:ea typeface="宋体" pitchFamily="2" charset="-122"/>
              </a:rPr>
              <a:t> Teach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56250" y="1371600"/>
            <a:ext cx="3282950" cy="434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10</a:t>
            </a:r>
            <a:r>
              <a:rPr lang="zh-CN" altLang="en-US" sz="2400" smtClean="0">
                <a:ea typeface="宋体" pitchFamily="2" charset="-122"/>
              </a:rPr>
              <a:t> </a:t>
            </a:r>
            <a:r>
              <a:rPr lang="en-US" altLang="zh-CN" sz="2400" smtClean="0">
                <a:ea typeface="宋体" pitchFamily="2" charset="-122"/>
              </a:rPr>
              <a:t>years in China</a:t>
            </a:r>
          </a:p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&gt;1.5M </a:t>
            </a:r>
            <a:r>
              <a:rPr lang="en-US" altLang="zh-CN" sz="2400" smtClean="0">
                <a:ea typeface="宋体" pitchFamily="2" charset="-122"/>
              </a:rPr>
              <a:t>teachers trained</a:t>
            </a:r>
          </a:p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1/5</a:t>
            </a:r>
            <a:r>
              <a:rPr lang="en-US" altLang="zh-CN" sz="2400" smtClean="0">
                <a:ea typeface="宋体" pitchFamily="2" charset="-122"/>
              </a:rPr>
              <a:t> of global teachers trained</a:t>
            </a:r>
          </a:p>
          <a:p>
            <a:pPr marL="0" indent="0" algn="ctr">
              <a:buFontTx/>
              <a:buNone/>
            </a:pPr>
            <a:endParaRPr lang="en-US" altLang="zh-CN" sz="2400" smtClean="0">
              <a:ea typeface="宋体" pitchFamily="2" charset="-122"/>
            </a:endParaRPr>
          </a:p>
          <a:p>
            <a:pPr marL="0" indent="0" algn="ctr">
              <a:buFontTx/>
              <a:buNone/>
            </a:pPr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1024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48DEC3DE-606D-47FF-9027-07766BAB6606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8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grpSp>
        <p:nvGrpSpPr>
          <p:cNvPr id="10246" name="组合 11"/>
          <p:cNvGrpSpPr>
            <a:grpSpLocks/>
          </p:cNvGrpSpPr>
          <p:nvPr/>
        </p:nvGrpSpPr>
        <p:grpSpPr bwMode="auto">
          <a:xfrm>
            <a:off x="3606800" y="4221163"/>
            <a:ext cx="5537200" cy="1881187"/>
            <a:chOff x="3514226" y="3905793"/>
            <a:chExt cx="5538333" cy="1881349"/>
          </a:xfrm>
        </p:grpSpPr>
        <p:pic>
          <p:nvPicPr>
            <p:cNvPr id="10247" name="图片 6" descr="rectangle callo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226" y="3905793"/>
              <a:ext cx="5538333" cy="188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 Box 8"/>
            <p:cNvSpPr txBox="1">
              <a:spLocks noChangeArrowheads="1"/>
            </p:cNvSpPr>
            <p:nvPr/>
          </p:nvSpPr>
          <p:spPr bwMode="auto">
            <a:xfrm>
              <a:off x="4957559" y="4277300"/>
              <a:ext cx="3804428" cy="101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60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“</a:t>
              </a:r>
              <a:r>
                <a:rPr lang="en-US" altLang="zh-CN" sz="1800"/>
                <a:t>We believe quality education  is the foundation for opportunity and innovation.”</a:t>
              </a:r>
              <a:endParaRPr lang="en-US" altLang="zh-CN" sz="1600"/>
            </a:p>
            <a:p>
              <a:pPr algn="r" eaLnBrk="1" hangingPunct="1"/>
              <a:r>
                <a:rPr lang="en-US" altLang="zh-CN" sz="1600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</a:rPr>
                <a:t>Paul Otellini</a:t>
              </a:r>
              <a:endParaRPr lang="zh-CN" altLang="en-US"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  <a:p>
              <a:pPr algn="r" eaLnBrk="1" hangingPunct="1"/>
              <a:endParaRPr lang="zh-CN" altLang="en-US"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endParaRPr>
            </a:p>
          </p:txBody>
        </p:sp>
        <p:pic>
          <p:nvPicPr>
            <p:cNvPr id="10249" name="图片 2" descr="http://www.intel.com/idf/us/fall2008/pix/keynote1_barret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800" y="4216912"/>
              <a:ext cx="1173057" cy="124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B8T3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mtClean="0">
                <a:ea typeface="宋体" pitchFamily="2" charset="-122"/>
              </a:rPr>
              <a:t>Intel</a:t>
            </a:r>
            <a:r>
              <a:rPr lang="en-US" altLang="zh-CN" baseline="30000" smtClean="0">
                <a:ea typeface="宋体" pitchFamily="2" charset="-122"/>
              </a:rPr>
              <a:t>®</a:t>
            </a:r>
            <a:r>
              <a:rPr lang="en-US" altLang="zh-CN" smtClean="0">
                <a:ea typeface="宋体" pitchFamily="2" charset="-122"/>
              </a:rPr>
              <a:t> Learn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6813" y="1371600"/>
            <a:ext cx="3867150" cy="434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350K</a:t>
            </a:r>
            <a:r>
              <a:rPr lang="zh-CN" altLang="en-US" sz="2400" smtClean="0">
                <a:ea typeface="宋体" pitchFamily="2" charset="-122"/>
              </a:rPr>
              <a:t> </a:t>
            </a:r>
            <a:r>
              <a:rPr lang="en-US" altLang="zh-CN" sz="2400" smtClean="0">
                <a:ea typeface="宋体" pitchFamily="2" charset="-122"/>
              </a:rPr>
              <a:t>young students</a:t>
            </a:r>
          </a:p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&gt;456 </a:t>
            </a:r>
            <a:r>
              <a:rPr lang="en-US" altLang="zh-CN" sz="2400" smtClean="0">
                <a:ea typeface="宋体" pitchFamily="2" charset="-122"/>
              </a:rPr>
              <a:t>training centers</a:t>
            </a:r>
          </a:p>
          <a:p>
            <a:pPr marL="0" indent="0" algn="ctr">
              <a:buFontTx/>
              <a:buNone/>
            </a:pPr>
            <a:r>
              <a:rPr lang="en-US" altLang="zh-CN" b="1" smtClean="0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ea typeface="宋体" pitchFamily="2" charset="-122"/>
              </a:rPr>
              <a:t>~1700</a:t>
            </a:r>
            <a:r>
              <a:rPr lang="en-US" altLang="zh-CN" sz="2400" smtClean="0">
                <a:ea typeface="宋体" pitchFamily="2" charset="-122"/>
              </a:rPr>
              <a:t> teachers</a:t>
            </a:r>
          </a:p>
          <a:p>
            <a:pPr marL="0" indent="0">
              <a:buFontTx/>
              <a:buNone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1126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fld id="{9B5DBB95-021B-4616-AF0B-C7BBEFA4CA42}" type="slidenum">
              <a:rPr lang="zh-CN" altLang="en-US" sz="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pPr/>
              <a:t>9</a:t>
            </a:fld>
            <a:endParaRPr lang="en-US" altLang="zh-CN" sz="80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pic>
        <p:nvPicPr>
          <p:cNvPr id="11270" name="图片 6" descr="rectangle call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905250"/>
            <a:ext cx="420528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2" descr="http://61.178.178.140/uploadfile/20101811182716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243388"/>
            <a:ext cx="3595687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_PPT_Template_BLUE">
  <a:themeElements>
    <a:clrScheme name="Custom 4">
      <a:dk1>
        <a:srgbClr xmlns:mc="http://schemas.openxmlformats.org/markup-compatibility/2006" xmlns:a14="http://schemas.microsoft.com/office/drawing/2010/main" val="F5E647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C2E86" mc:Ignorable=""/>
      </a:dk2>
      <a:lt2>
        <a:srgbClr xmlns:mc="http://schemas.openxmlformats.org/markup-compatibility/2006" xmlns:a14="http://schemas.microsoft.com/office/drawing/2010/main" val="FF5C00" mc:Ignorable=""/>
      </a:lt2>
      <a:accent1>
        <a:srgbClr xmlns:mc="http://schemas.openxmlformats.org/markup-compatibility/2006" xmlns:a14="http://schemas.microsoft.com/office/drawing/2010/main" val="A6CAE1" mc:Ignorable=""/>
      </a:accent1>
      <a:accent2>
        <a:srgbClr xmlns:mc="http://schemas.openxmlformats.org/markup-compatibility/2006" xmlns:a14="http://schemas.microsoft.com/office/drawing/2010/main" val="567EB9" mc:Ignorable=""/>
      </a:accent2>
      <a:accent3>
        <a:srgbClr xmlns:mc="http://schemas.openxmlformats.org/markup-compatibility/2006" xmlns:a14="http://schemas.microsoft.com/office/drawing/2010/main" val="AAADC3" mc:Ignorable=""/>
      </a:accent3>
      <a:accent4>
        <a:srgbClr xmlns:mc="http://schemas.openxmlformats.org/markup-compatibility/2006" xmlns:a14="http://schemas.microsoft.com/office/drawing/2010/main" val="DADADA" mc:Ignorable=""/>
      </a:accent4>
      <a:accent5>
        <a:srgbClr xmlns:mc="http://schemas.openxmlformats.org/markup-compatibility/2006" xmlns:a14="http://schemas.microsoft.com/office/drawing/2010/main" val="D0E1EE" mc:Ignorable=""/>
      </a:accent5>
      <a:accent6>
        <a:srgbClr xmlns:mc="http://schemas.openxmlformats.org/markup-compatibility/2006" xmlns:a14="http://schemas.microsoft.com/office/drawing/2010/main" val="4D72A7" mc:Ignorable=""/>
      </a:accent6>
      <a:hlink>
        <a:srgbClr xmlns:mc="http://schemas.openxmlformats.org/markup-compatibility/2006" xmlns:a14="http://schemas.microsoft.com/office/drawing/2010/main" val="BBCBE3" mc:Ignorable=""/>
      </a:hlink>
      <a:folHlink>
        <a:srgbClr xmlns:mc="http://schemas.openxmlformats.org/markup-compatibility/2006" xmlns:a14="http://schemas.microsoft.com/office/drawing/2010/main" val="BBCBE3" mc:Ignorable=""/>
      </a:folHlink>
    </a:clrScheme>
    <a:fontScheme name="Education_PPT_Template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sz="1800" dirty="0" smtClean="0">
            <a:solidFill>
              <a:schemeClr val="bg2">
                <a:lumMod val="60000"/>
                <a:lumOff val="40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ducation_PPT_Template_BLUE 1">
        <a:dk1>
          <a:srgbClr xmlns:mc="http://schemas.openxmlformats.org/markup-compatibility/2006" xmlns:a14="http://schemas.microsoft.com/office/drawing/2010/main" val="FF5C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C2E86" mc:Ignorable=""/>
        </a:dk2>
        <a:lt2>
          <a:srgbClr xmlns:mc="http://schemas.openxmlformats.org/markup-compatibility/2006" xmlns:a14="http://schemas.microsoft.com/office/drawing/2010/main" val="F5E647" mc:Ignorable=""/>
        </a:lt2>
        <a:accent1>
          <a:srgbClr xmlns:mc="http://schemas.openxmlformats.org/markup-compatibility/2006" xmlns:a14="http://schemas.microsoft.com/office/drawing/2010/main" val="A6CAE1" mc:Ignorable=""/>
        </a:accent1>
        <a:accent2>
          <a:srgbClr xmlns:mc="http://schemas.openxmlformats.org/markup-compatibility/2006" xmlns:a14="http://schemas.microsoft.com/office/drawing/2010/main" val="567EB9" mc:Ignorable=""/>
        </a:accent2>
        <a:accent3>
          <a:srgbClr xmlns:mc="http://schemas.openxmlformats.org/markup-compatibility/2006" xmlns:a14="http://schemas.microsoft.com/office/drawing/2010/main" val="AAADC3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D0E1EE" mc:Ignorable=""/>
        </a:accent5>
        <a:accent6>
          <a:srgbClr xmlns:mc="http://schemas.openxmlformats.org/markup-compatibility/2006" xmlns:a14="http://schemas.microsoft.com/office/drawing/2010/main" val="4D72A7" mc:Ignorable=""/>
        </a:accent6>
        <a:hlink>
          <a:srgbClr xmlns:mc="http://schemas.openxmlformats.org/markup-compatibility/2006" xmlns:a14="http://schemas.microsoft.com/office/drawing/2010/main" val="0860A8" mc:Ignorable=""/>
        </a:hlink>
        <a:folHlink>
          <a:srgbClr xmlns:mc="http://schemas.openxmlformats.org/markup-compatibility/2006" xmlns:a14="http://schemas.microsoft.com/office/drawing/2010/main" val="AA014C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_PPT_Template_BLUE 2">
        <a:dk1>
          <a:srgbClr xmlns:mc="http://schemas.openxmlformats.org/markup-compatibility/2006" xmlns:a14="http://schemas.microsoft.com/office/drawing/2010/main" val="0860A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F5E647" mc:Ignorable=""/>
        </a:dk2>
        <a:lt2>
          <a:srgbClr xmlns:mc="http://schemas.openxmlformats.org/markup-compatibility/2006" xmlns:a14="http://schemas.microsoft.com/office/drawing/2010/main" val="FF5C00" mc:Ignorable=""/>
        </a:lt2>
        <a:accent1>
          <a:srgbClr xmlns:mc="http://schemas.openxmlformats.org/markup-compatibility/2006" xmlns:a14="http://schemas.microsoft.com/office/drawing/2010/main" val="A6CAE1" mc:Ignorable=""/>
        </a:accent1>
        <a:accent2>
          <a:srgbClr xmlns:mc="http://schemas.openxmlformats.org/markup-compatibility/2006" xmlns:a14="http://schemas.microsoft.com/office/drawing/2010/main" val="567EB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6518F" mc:Ignorable=""/>
        </a:accent4>
        <a:accent5>
          <a:srgbClr xmlns:mc="http://schemas.openxmlformats.org/markup-compatibility/2006" xmlns:a14="http://schemas.microsoft.com/office/drawing/2010/main" val="D0E1EE" mc:Ignorable=""/>
        </a:accent5>
        <a:accent6>
          <a:srgbClr xmlns:mc="http://schemas.openxmlformats.org/markup-compatibility/2006" xmlns:a14="http://schemas.microsoft.com/office/drawing/2010/main" val="4D72A7" mc:Ignorable=""/>
        </a:accent6>
        <a:hlink>
          <a:srgbClr xmlns:mc="http://schemas.openxmlformats.org/markup-compatibility/2006" xmlns:a14="http://schemas.microsoft.com/office/drawing/2010/main" val="0C2E86" mc:Ignorable=""/>
        </a:hlink>
        <a:folHlink>
          <a:srgbClr xmlns:mc="http://schemas.openxmlformats.org/markup-compatibility/2006" xmlns:a14="http://schemas.microsoft.com/office/drawing/2010/main" val="AA014C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_PPT_Template_BLUE 3">
        <a:dk1>
          <a:srgbClr xmlns:mc="http://schemas.openxmlformats.org/markup-compatibility/2006" xmlns:a14="http://schemas.microsoft.com/office/drawing/2010/main" val="F5E64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C2E86" mc:Ignorable=""/>
        </a:dk2>
        <a:lt2>
          <a:srgbClr xmlns:mc="http://schemas.openxmlformats.org/markup-compatibility/2006" xmlns:a14="http://schemas.microsoft.com/office/drawing/2010/main" val="FF5C00" mc:Ignorable=""/>
        </a:lt2>
        <a:accent1>
          <a:srgbClr xmlns:mc="http://schemas.openxmlformats.org/markup-compatibility/2006" xmlns:a14="http://schemas.microsoft.com/office/drawing/2010/main" val="A6CAE1" mc:Ignorable=""/>
        </a:accent1>
        <a:accent2>
          <a:srgbClr xmlns:mc="http://schemas.openxmlformats.org/markup-compatibility/2006" xmlns:a14="http://schemas.microsoft.com/office/drawing/2010/main" val="567EB9" mc:Ignorable=""/>
        </a:accent2>
        <a:accent3>
          <a:srgbClr xmlns:mc="http://schemas.openxmlformats.org/markup-compatibility/2006" xmlns:a14="http://schemas.microsoft.com/office/drawing/2010/main" val="AAADC3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D0E1EE" mc:Ignorable=""/>
        </a:accent5>
        <a:accent6>
          <a:srgbClr xmlns:mc="http://schemas.openxmlformats.org/markup-compatibility/2006" xmlns:a14="http://schemas.microsoft.com/office/drawing/2010/main" val="4D72A7" mc:Ignorable=""/>
        </a:accent6>
        <a:hlink>
          <a:srgbClr xmlns:mc="http://schemas.openxmlformats.org/markup-compatibility/2006" xmlns:a14="http://schemas.microsoft.com/office/drawing/2010/main" val="F5E647" mc:Ignorable=""/>
        </a:hlink>
        <a:folHlink>
          <a:srgbClr xmlns:mc="http://schemas.openxmlformats.org/markup-compatibility/2006" xmlns:a14="http://schemas.microsoft.com/office/drawing/2010/main" val="AA014C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523</Words>
  <Application>Microsoft Office PowerPoint</Application>
  <PresentationFormat>全屏显示(4:3)</PresentationFormat>
  <Paragraphs>135</Paragraphs>
  <Slides>23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Education_PPT_Template_BLUE</vt:lpstr>
      <vt:lpstr>PowerPoint 演示文稿</vt:lpstr>
      <vt:lpstr>“Education is Fundamental to National Development”</vt:lpstr>
      <vt:lpstr>21st Century Skills </vt:lpstr>
      <vt:lpstr>Intel® Education Initiative: Transforming 21st Century Teaching and Learning</vt:lpstr>
      <vt:lpstr>Intel® Education Initiative</vt:lpstr>
      <vt:lpstr>IMPROVING TEACHING AND LEARNING</vt:lpstr>
      <vt:lpstr>Improving Teaching and Learning</vt:lpstr>
      <vt:lpstr>Intel® Teach</vt:lpstr>
      <vt:lpstr>Intel® Learn</vt:lpstr>
      <vt:lpstr>Intel® Higher Education Programs</vt:lpstr>
      <vt:lpstr>INNOVATIVE TALENT CULTIVATION</vt:lpstr>
      <vt:lpstr>Innovative Talent Cultivation</vt:lpstr>
      <vt:lpstr>Intel ISEF</vt:lpstr>
      <vt:lpstr>Inspiring Innovation in Universities </vt:lpstr>
      <vt:lpstr>INNOVATION EDUCATION ECOSYSTEM</vt:lpstr>
      <vt:lpstr>Forums</vt:lpstr>
      <vt:lpstr>Partnership for Education Innovation</vt:lpstr>
      <vt:lpstr>SUMMARY</vt:lpstr>
      <vt:lpstr>Intel® Education Initiative:   Success for the 21st Century</vt:lpstr>
      <vt:lpstr>Recognized Contribution to Education</vt:lpstr>
      <vt:lpstr>Investing in Education -- Consistent CSR Commitment</vt:lpstr>
      <vt:lpstr>PowerPoint 演示文稿</vt:lpstr>
      <vt:lpstr>PowerPoint 演示文稿</vt:lpstr>
    </vt:vector>
  </TitlesOfParts>
  <Company>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Kristen Merrill</dc:creator>
  <cp:lastModifiedBy>Louis Luo</cp:lastModifiedBy>
  <cp:revision>537</cp:revision>
  <cp:lastPrinted>2006-11-14T00:45:04Z</cp:lastPrinted>
  <dcterms:created xsi:type="dcterms:W3CDTF">2006-01-30T05:19:46Z</dcterms:created>
  <dcterms:modified xsi:type="dcterms:W3CDTF">2010-03-18T14:20:07Z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n be deleted on:">
    <vt:lpwstr>2009-02-02T00:00:00Z</vt:lpwstr>
  </property>
  <property fmtid="{D5CDD505-2E9C-101B-9397-08002B2CF9AE}" pid="3" name="Category0">
    <vt:lpwstr>Miscellaneous Documents</vt:lpwstr>
  </property>
</Properties>
</file>