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20"/>
  </p:notesMasterIdLst>
  <p:handoutMasterIdLst>
    <p:handoutMasterId r:id="rId21"/>
  </p:handoutMasterIdLst>
  <p:sldIdLst>
    <p:sldId id="293" r:id="rId2"/>
    <p:sldId id="261" r:id="rId3"/>
    <p:sldId id="289" r:id="rId4"/>
    <p:sldId id="292" r:id="rId5"/>
    <p:sldId id="287" r:id="rId6"/>
    <p:sldId id="295" r:id="rId7"/>
    <p:sldId id="296" r:id="rId8"/>
    <p:sldId id="294" r:id="rId9"/>
    <p:sldId id="297" r:id="rId10"/>
    <p:sldId id="298" r:id="rId11"/>
    <p:sldId id="299" r:id="rId12"/>
    <p:sldId id="300" r:id="rId13"/>
    <p:sldId id="301" r:id="rId14"/>
    <p:sldId id="259" r:id="rId15"/>
    <p:sldId id="288" r:id="rId16"/>
    <p:sldId id="258" r:id="rId17"/>
    <p:sldId id="303" r:id="rId18"/>
    <p:sldId id="275" r:id="rId19"/>
  </p:sldIdLst>
  <p:sldSz cx="9144000" cy="6858000" type="screen4x3"/>
  <p:notesSz cx="6858000" cy="9144000"/>
  <p:defaultTextStyle>
    <a:defPPr>
      <a:defRPr lang="en-US"/>
    </a:defPPr>
    <a:lvl1pPr algn="l" rtl="0" fontAlgn="base">
      <a:spcBef>
        <a:spcPct val="0"/>
      </a:spcBef>
      <a:spcAft>
        <a:spcPct val="0"/>
      </a:spcAft>
      <a:defRPr sz="2800" b="1" i="1" kern="1200">
        <a:solidFill>
          <a:srgbClr val="FFFFFF"/>
        </a:solidFill>
        <a:latin typeface="Verdana" pitchFamily="34" charset="0"/>
        <a:ea typeface="+mn-ea"/>
        <a:cs typeface="Arial" charset="0"/>
      </a:defRPr>
    </a:lvl1pPr>
    <a:lvl2pPr marL="457200" algn="l" rtl="0" fontAlgn="base">
      <a:spcBef>
        <a:spcPct val="0"/>
      </a:spcBef>
      <a:spcAft>
        <a:spcPct val="0"/>
      </a:spcAft>
      <a:defRPr sz="2800" b="1" i="1" kern="1200">
        <a:solidFill>
          <a:srgbClr val="FFFFFF"/>
        </a:solidFill>
        <a:latin typeface="Verdana" pitchFamily="34" charset="0"/>
        <a:ea typeface="+mn-ea"/>
        <a:cs typeface="Arial" charset="0"/>
      </a:defRPr>
    </a:lvl2pPr>
    <a:lvl3pPr marL="914400" algn="l" rtl="0" fontAlgn="base">
      <a:spcBef>
        <a:spcPct val="0"/>
      </a:spcBef>
      <a:spcAft>
        <a:spcPct val="0"/>
      </a:spcAft>
      <a:defRPr sz="2800" b="1" i="1" kern="1200">
        <a:solidFill>
          <a:srgbClr val="FFFFFF"/>
        </a:solidFill>
        <a:latin typeface="Verdana" pitchFamily="34" charset="0"/>
        <a:ea typeface="+mn-ea"/>
        <a:cs typeface="Arial" charset="0"/>
      </a:defRPr>
    </a:lvl3pPr>
    <a:lvl4pPr marL="1371600" algn="l" rtl="0" fontAlgn="base">
      <a:spcBef>
        <a:spcPct val="0"/>
      </a:spcBef>
      <a:spcAft>
        <a:spcPct val="0"/>
      </a:spcAft>
      <a:defRPr sz="2800" b="1" i="1" kern="1200">
        <a:solidFill>
          <a:srgbClr val="FFFFFF"/>
        </a:solidFill>
        <a:latin typeface="Verdana" pitchFamily="34" charset="0"/>
        <a:ea typeface="+mn-ea"/>
        <a:cs typeface="Arial" charset="0"/>
      </a:defRPr>
    </a:lvl4pPr>
    <a:lvl5pPr marL="1828800" algn="l" rtl="0" fontAlgn="base">
      <a:spcBef>
        <a:spcPct val="0"/>
      </a:spcBef>
      <a:spcAft>
        <a:spcPct val="0"/>
      </a:spcAft>
      <a:defRPr sz="2800" b="1" i="1" kern="1200">
        <a:solidFill>
          <a:srgbClr val="FFFFFF"/>
        </a:solidFill>
        <a:latin typeface="Verdana" pitchFamily="34" charset="0"/>
        <a:ea typeface="+mn-ea"/>
        <a:cs typeface="Arial" charset="0"/>
      </a:defRPr>
    </a:lvl5pPr>
    <a:lvl6pPr marL="2286000" algn="l" defTabSz="914400" rtl="0" eaLnBrk="1" latinLnBrk="0" hangingPunct="1">
      <a:defRPr sz="2800" b="1" i="1" kern="1200">
        <a:solidFill>
          <a:srgbClr val="FFFFFF"/>
        </a:solidFill>
        <a:latin typeface="Verdana" pitchFamily="34" charset="0"/>
        <a:ea typeface="+mn-ea"/>
        <a:cs typeface="Arial" charset="0"/>
      </a:defRPr>
    </a:lvl6pPr>
    <a:lvl7pPr marL="2743200" algn="l" defTabSz="914400" rtl="0" eaLnBrk="1" latinLnBrk="0" hangingPunct="1">
      <a:defRPr sz="2800" b="1" i="1" kern="1200">
        <a:solidFill>
          <a:srgbClr val="FFFFFF"/>
        </a:solidFill>
        <a:latin typeface="Verdana" pitchFamily="34" charset="0"/>
        <a:ea typeface="+mn-ea"/>
        <a:cs typeface="Arial" charset="0"/>
      </a:defRPr>
    </a:lvl7pPr>
    <a:lvl8pPr marL="3200400" algn="l" defTabSz="914400" rtl="0" eaLnBrk="1" latinLnBrk="0" hangingPunct="1">
      <a:defRPr sz="2800" b="1" i="1" kern="1200">
        <a:solidFill>
          <a:srgbClr val="FFFFFF"/>
        </a:solidFill>
        <a:latin typeface="Verdana" pitchFamily="34" charset="0"/>
        <a:ea typeface="+mn-ea"/>
        <a:cs typeface="Arial" charset="0"/>
      </a:defRPr>
    </a:lvl8pPr>
    <a:lvl9pPr marL="3657600" algn="l" defTabSz="914400" rtl="0" eaLnBrk="1" latinLnBrk="0" hangingPunct="1">
      <a:defRPr sz="2800" b="1" i="1" kern="1200">
        <a:solidFill>
          <a:srgbClr val="FFFFFF"/>
        </a:solidFill>
        <a:latin typeface="Verdan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60A8"/>
    <a:srgbClr val="061922"/>
    <a:srgbClr val="610179"/>
    <a:srgbClr val="017C92"/>
    <a:srgbClr val="007C92"/>
    <a:srgbClr val="000000"/>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0" autoAdjust="0"/>
    <p:restoredTop sz="90558" autoAdjust="0"/>
  </p:normalViewPr>
  <p:slideViewPr>
    <p:cSldViewPr>
      <p:cViewPr varScale="1">
        <p:scale>
          <a:sx n="82" d="100"/>
          <a:sy n="82" d="100"/>
        </p:scale>
        <p:origin x="-546" y="-90"/>
      </p:cViewPr>
      <p:guideLst>
        <p:guide orient="horz" pos="2160"/>
        <p:guide pos="2880"/>
      </p:guideLst>
    </p:cSldViewPr>
  </p:slideViewPr>
  <p:notesTextViewPr>
    <p:cViewPr>
      <p:scale>
        <a:sx n="100" d="100"/>
        <a:sy n="100" d="100"/>
      </p:scale>
      <p:origin x="0" y="0"/>
    </p:cViewPr>
  </p:notesTextViewPr>
  <p:notesViewPr>
    <p:cSldViewPr>
      <p:cViewPr varScale="1">
        <p:scale>
          <a:sx n="67" d="100"/>
          <a:sy n="67" d="100"/>
        </p:scale>
        <p:origin x="-2796" y="-11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C90E99E-06F8-4E88-8D2E-6616BD561DDA}" type="datetimeFigureOut">
              <a:rPr lang="en-US" smtClean="0"/>
              <a:pPr/>
              <a:t>6/6/2011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776B0D7-3775-4351-B9EB-7C65AF1B787E}"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i="0">
                <a:solidFill>
                  <a:schemeClr val="tx1"/>
                </a:solidFill>
                <a:latin typeface="Arial" charset="0"/>
                <a:cs typeface="Arial" charset="0"/>
              </a:defRPr>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i="0">
                <a:solidFill>
                  <a:schemeClr val="tx1"/>
                </a:solidFill>
                <a:latin typeface="Arial" charset="0"/>
                <a:cs typeface="Arial" charset="0"/>
              </a:defRPr>
            </a:lvl1pPr>
          </a:lstStyle>
          <a:p>
            <a:pPr>
              <a:defRPr/>
            </a:pPr>
            <a:endParaRPr lang="en-US"/>
          </a:p>
        </p:txBody>
      </p:sp>
      <p:sp>
        <p:nvSpPr>
          <p:cNvPr id="245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i="0">
                <a:solidFill>
                  <a:schemeClr val="tx1"/>
                </a:solidFill>
                <a:latin typeface="Arial" charset="0"/>
                <a:cs typeface="Arial" charset="0"/>
              </a:defRPr>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i="0">
                <a:solidFill>
                  <a:schemeClr val="tx1"/>
                </a:solidFill>
                <a:latin typeface="Arial" charset="0"/>
                <a:cs typeface="Arial" charset="0"/>
              </a:defRPr>
            </a:lvl1pPr>
          </a:lstStyle>
          <a:p>
            <a:pPr>
              <a:defRPr/>
            </a:pPr>
            <a:fld id="{11E333F5-0F34-463D-ACA6-945195A0959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intel.com/education/docente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17F237CE-84DC-48BC-8DA6-011ACE652CA0}" type="slidenum">
              <a:rPr lang="en-US" smtClean="0"/>
              <a:pPr/>
              <a:t>2</a:t>
            </a:fld>
            <a:endParaRPr lang="en-US" smtClean="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s-C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2D7BA4EB-44B0-47D6-BD6B-C3A4EFDFB1F1}" type="slidenum">
              <a:rPr lang="en-US" smtClean="0"/>
              <a:pPr/>
              <a:t>4</a:t>
            </a:fld>
            <a:endParaRPr lang="en-US" smtClean="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r>
              <a:rPr lang="en-US" smtClean="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F9EAA626-A8F9-4687-840B-7F2D62181690}" type="slidenum">
              <a:rPr lang="en-US" smtClean="0"/>
              <a:pPr/>
              <a:t>5</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p:spPr>
        <p:txBody>
          <a:bodyPr/>
          <a:lstStyle/>
          <a:p>
            <a:r>
              <a:rPr lang="es-ES" b="1" smtClean="0"/>
              <a:t>Evaluación en las clases del siglo XXI</a:t>
            </a:r>
            <a:r>
              <a:rPr lang="es-ES" smtClean="0"/>
              <a:t> es una experiencia de aprendizaje virtual interactiva que ofrece una visión a fondo de las evaluaciones que satisfacen las necesidades de la enseñanza-aprendizaje del siglo XXI.</a:t>
            </a:r>
          </a:p>
          <a:p>
            <a:r>
              <a:rPr lang="es-ES" smtClean="0"/>
              <a:t>En este curso, los docentes comprenden cómo puede verse beneficiada su práctica pedagógica y el aprendizaje de sus estudiantes a través de las estrategias de evaluación. Los docentes aprenden cómo planificar, desarrollar y administrar la evaluación centrada en el estudiante. Los ejercicios del plan de acción ofrecen oportunidades para aplicar los conceptos de evaluación.</a:t>
            </a:r>
            <a:r>
              <a:rPr lang="en-US" smtClean="0"/>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008C7332-264E-486D-BA7C-539E4A4D60D9}" type="slidenum">
              <a:rPr lang="en-US" smtClean="0"/>
              <a:pPr/>
              <a:t>7</a:t>
            </a:fld>
            <a:endParaRPr lang="en-US"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r>
              <a:rPr lang="es-ES" b="1" smtClean="0"/>
              <a:t>Módulo 1: Aprendizaje en el siglo XX1</a:t>
            </a:r>
          </a:p>
          <a:p>
            <a:r>
              <a:rPr lang="es-ES" smtClean="0"/>
              <a:t>Trata sobre las destrezas del siglo XXI que necesitan los estudiantes para destacarse en un mundo cambiante. Vea a qué se asemeja la evaluación en clases del siglo XXI y cómo son evaluadas las destrezas del siglo XXI.</a:t>
            </a:r>
          </a:p>
          <a:p>
            <a:r>
              <a:rPr lang="es-ES" b="1" smtClean="0"/>
              <a:t>Módulo 2: Estrategias de evaluación</a:t>
            </a:r>
          </a:p>
          <a:p>
            <a:r>
              <a:rPr lang="es-ES" smtClean="0"/>
              <a:t>Aprenda cómo los propósitos de la evaluación definen la práctica evaluativa y cómo los distintos métodos e instrumentos de evaluación satisfacen esos propósitos. Revise las características de las matrices de valoración efectivas y explórelas para evaluar las destrezas del siglo XXI.</a:t>
            </a:r>
          </a:p>
          <a:p>
            <a:r>
              <a:rPr lang="es-ES" b="1" smtClean="0"/>
              <a:t>Módulo 3: Métodos de evaluación</a:t>
            </a:r>
          </a:p>
          <a:p>
            <a:r>
              <a:rPr lang="es-ES" smtClean="0"/>
              <a:t>Vea cómo los métodos de evaluación pueden ser utilizados para varios propósitos evaluativos, como parte de las actividades de una clase regular. Aprenda cómo los métodos de evaluación pueden mejorar la enseñanza y el aprendizaje.</a:t>
            </a:r>
          </a:p>
          <a:p>
            <a:r>
              <a:rPr lang="es-ES" b="1" smtClean="0"/>
              <a:t>Módulo 4: Desarrollo de la evaluación</a:t>
            </a:r>
          </a:p>
          <a:p>
            <a:r>
              <a:rPr lang="es-ES" smtClean="0"/>
              <a:t>Desarrolle un plan de evaluación y cree evaluaciones para cumplir los estándares, las destrezas del siglo XXI y los objetivos de una unidad o proyecto.</a:t>
            </a:r>
          </a:p>
          <a:p>
            <a:r>
              <a:rPr lang="es-ES" b="1" smtClean="0"/>
              <a:t>Módulo 5: Evaluación en acción</a:t>
            </a:r>
          </a:p>
          <a:p>
            <a:r>
              <a:rPr lang="es-ES" smtClean="0"/>
              <a:t>Aprenda formas de programar y dar seguimiento a la evaluación continua en sus clases, así como apoyar a los estudiantes en su transición hacia sus nuevos roles. Planifique la utilización de la información obtenida a través de la evaluación como guía para la reflexión, para establecer metas, planificar el aprendizaje y proveer insumos para propósitos de calificación. </a:t>
            </a: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06EE0332-58D9-4FF1-B608-FF39D9751DDE}" type="slidenum">
              <a:rPr lang="en-US" smtClean="0"/>
              <a:pPr/>
              <a:t>8</a:t>
            </a:fld>
            <a:endParaRPr lang="en-US" smtClean="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r>
              <a:rPr lang="es-ES" smtClean="0"/>
              <a:t>&gt;&gt; </a:t>
            </a:r>
            <a:r>
              <a:rPr lang="es-ES" u="sng" smtClean="0"/>
              <a:t>Cargue el curso </a:t>
            </a:r>
            <a:r>
              <a:rPr lang="es-ES" u="sng" smtClean="0">
                <a:solidFill>
                  <a:srgbClr val="FF0000"/>
                </a:solidFill>
              </a:rPr>
              <a:t>AST</a:t>
            </a:r>
            <a:r>
              <a:rPr lang="es-ES" smtClean="0"/>
              <a:t>, muestre la </a:t>
            </a:r>
            <a:r>
              <a:rPr lang="es-ES" b="1" smtClean="0"/>
              <a:t>Orientación</a:t>
            </a:r>
            <a:r>
              <a:rPr lang="es-ES" smtClean="0"/>
              <a:t> y desplácese a través de la </a:t>
            </a:r>
            <a:r>
              <a:rPr lang="es-ES" b="1" smtClean="0"/>
              <a:t>Introducción</a:t>
            </a:r>
            <a:r>
              <a:rPr lang="es-ES" smtClean="0"/>
              <a:t>.</a:t>
            </a:r>
          </a:p>
          <a:p>
            <a:endParaRPr lang="es-ES" smtClean="0"/>
          </a:p>
          <a:p>
            <a:r>
              <a:rPr lang="es-ES" smtClean="0"/>
              <a:t>[</a:t>
            </a:r>
            <a:r>
              <a:rPr lang="es-ES" b="1" smtClean="0"/>
              <a:t>AL PRESENTADOR: Si dispone de tiempo, realice una actividad</a:t>
            </a:r>
            <a:r>
              <a:rPr lang="es-ES" smtClean="0"/>
              <a:t>]</a:t>
            </a:r>
            <a:r>
              <a:rPr lang="en-US" smtClean="0"/>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p:spPr>
        <p:txBody>
          <a:bodyPr/>
          <a:lstStyle/>
          <a:p>
            <a:pPr eaLnBrk="1" hangingPunct="1"/>
            <a:r>
              <a:rPr lang="es-ES" smtClean="0"/>
              <a:t>Enfoque de aprendizaje basado en proyectos ayuda a que los docentes mejoren su comprensión y aplicación de este enfoque de aprendizaje en sus clases. Este curso está dirigido a docentes que son nuevos en enfoque de aprendizaje basado en proyectos y a los docentes experimentados con este enfoque también les resulta igualmente útil.</a:t>
            </a:r>
            <a:r>
              <a:rPr lang="en-US" smtClean="0"/>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ACA2C4EE-619F-4BC6-A089-280820E6B83D}" type="slidenum">
              <a:rPr lang="en-US" smtClean="0"/>
              <a:pPr/>
              <a:t>10</a:t>
            </a:fld>
            <a:endParaRPr lang="en-US" smtClean="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r>
              <a:rPr lang="es-ES" smtClean="0"/>
              <a:t>Con 5 módulos, los docentes pueden explorar fácilmente los beneficios de la ejecución de proyectos en el aula y empezar a construir sus propios planes de acción que incorporen proyectos.</a:t>
            </a:r>
            <a:r>
              <a:rPr lang="en-US" smtClean="0"/>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780D45D9-D45F-4027-B283-686361B27DE5}" type="slidenum">
              <a:rPr lang="en-US" smtClean="0"/>
              <a:pPr/>
              <a:t>11</a:t>
            </a:fld>
            <a:endParaRPr lang="en-US" smtClean="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r>
              <a:rPr lang="es-ES" smtClean="0"/>
              <a:t>&gt;&gt; </a:t>
            </a:r>
            <a:r>
              <a:rPr lang="es-ES" u="sng" smtClean="0"/>
              <a:t>Cargue el curso </a:t>
            </a:r>
            <a:r>
              <a:rPr lang="es-ES" u="sng" smtClean="0">
                <a:solidFill>
                  <a:srgbClr val="FF0000"/>
                </a:solidFill>
              </a:rPr>
              <a:t>PBL</a:t>
            </a:r>
            <a:r>
              <a:rPr lang="es-ES" smtClean="0"/>
              <a:t>, muestre la </a:t>
            </a:r>
            <a:r>
              <a:rPr lang="es-ES" b="1" smtClean="0"/>
              <a:t>Orientación</a:t>
            </a:r>
            <a:r>
              <a:rPr lang="es-ES" smtClean="0"/>
              <a:t> y desplácese a través de la </a:t>
            </a:r>
            <a:r>
              <a:rPr lang="es-ES" b="1" smtClean="0"/>
              <a:t>Orientación</a:t>
            </a:r>
            <a:r>
              <a:rPr lang="es-ES" smtClean="0"/>
              <a:t>.</a:t>
            </a:r>
          </a:p>
          <a:p>
            <a:endParaRPr lang="es-ES" smtClean="0"/>
          </a:p>
          <a:p>
            <a:r>
              <a:rPr lang="es-ES" smtClean="0"/>
              <a:t>[</a:t>
            </a:r>
            <a:r>
              <a:rPr lang="es-ES" b="1" smtClean="0"/>
              <a:t>AL PRESENTADOR: Si dispone de tiempo, realice una actividad:</a:t>
            </a:r>
            <a:r>
              <a:rPr lang="es-ES" smtClean="0"/>
              <a:t> Un buen ejemplo está en el Módulo 1: Lección 2: Actividad 3 (Beneficios, Conceptos erróneos y Retos: Alberto y María discuten sobre Aprendizaje basado en proyectos). </a:t>
            </a:r>
            <a:r>
              <a:rPr lang="es-CR" smtClean="0"/>
              <a:t>Puede saltar directamente a una actividad (... probablemente usted ya lo sabe) haciendo clic en el botón </a:t>
            </a:r>
            <a:r>
              <a:rPr lang="es-CR" b="1" smtClean="0"/>
              <a:t>Menú</a:t>
            </a:r>
            <a:r>
              <a:rPr lang="es-CR" smtClean="0"/>
              <a:t> (abajo, en la presentación) y luego seleccionando el </a:t>
            </a:r>
            <a:r>
              <a:rPr lang="es-CR" b="1" smtClean="0"/>
              <a:t>Módulo 1, Lección 2, Actividad 3</a:t>
            </a:r>
            <a:r>
              <a:rPr lang="es-CR" smtClean="0"/>
              <a:t>).</a:t>
            </a:r>
            <a:r>
              <a:rPr lang="en-US" smtClean="0"/>
              <a:t>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pPr eaLnBrk="1" hangingPunct="1"/>
            <a:r>
              <a:rPr lang="es-ES" smtClean="0"/>
              <a:t>Los </a:t>
            </a:r>
            <a:r>
              <a:rPr lang="es-ES" i="1" smtClean="0"/>
              <a:t>Elementos</a:t>
            </a:r>
            <a:r>
              <a:rPr lang="es-ES" smtClean="0"/>
              <a:t> pueden ser administrados en tres distintos formatos: completamente en línea, a través de discos compactos o a través de facilitación. Simplemente escoja la opción que mejor se adapte a sus necesidades.</a:t>
            </a:r>
            <a:endParaRPr lang="en-US" smtClean="0"/>
          </a:p>
        </p:txBody>
      </p:sp>
      <p:sp>
        <p:nvSpPr>
          <p:cNvPr id="30724" name="Slide Number Placeholder 3"/>
          <p:cNvSpPr>
            <a:spLocks noGrp="1"/>
          </p:cNvSpPr>
          <p:nvPr>
            <p:ph type="sldNum" sz="quarter" idx="5"/>
          </p:nvPr>
        </p:nvSpPr>
        <p:spPr>
          <a:noFill/>
        </p:spPr>
        <p:txBody>
          <a:bodyPr/>
          <a:lstStyle/>
          <a:p>
            <a:fld id="{105A6514-E261-403B-95CB-D607216368DA}" type="slidenum">
              <a:rPr lang="en-US" smtClean="0"/>
              <a:pPr/>
              <a:t>12</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pPr eaLnBrk="1" hangingPunct="1"/>
            <a:r>
              <a:rPr lang="es-ES" smtClean="0"/>
              <a:t>Los </a:t>
            </a:r>
            <a:r>
              <a:rPr lang="es-ES" i="1" smtClean="0"/>
              <a:t>Elementos</a:t>
            </a:r>
            <a:r>
              <a:rPr lang="es-ES" smtClean="0"/>
              <a:t> pueden ser administrados en tres distintos formatos: completamente en línea, a través de discos compactos, o a través de facilitación presencial. Simplemente escoja la opción que mejor se adapte a su circunscripción.</a:t>
            </a:r>
            <a:endParaRPr lang="en-US" smtClean="0"/>
          </a:p>
        </p:txBody>
      </p:sp>
      <p:sp>
        <p:nvSpPr>
          <p:cNvPr id="31748" name="Slide Number Placeholder 3"/>
          <p:cNvSpPr>
            <a:spLocks noGrp="1"/>
          </p:cNvSpPr>
          <p:nvPr>
            <p:ph type="sldNum" sz="quarter" idx="5"/>
          </p:nvPr>
        </p:nvSpPr>
        <p:spPr>
          <a:noFill/>
        </p:spPr>
        <p:txBody>
          <a:bodyPr/>
          <a:lstStyle/>
          <a:p>
            <a:fld id="{A5E1EB0E-F41F-4B37-98C5-9E9558665E6D}" type="slidenum">
              <a:rPr lang="en-US" smtClean="0"/>
              <a:pPr/>
              <a:t>13</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C13C6B69-6B48-4E9C-BFD4-A34CC36C4665}" type="slidenum">
              <a:rPr lang="en-US" smtClean="0"/>
              <a:pPr/>
              <a:t>14</a:t>
            </a:fld>
            <a:endParaRPr lang="en-US"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s-ES" dirty="0" smtClean="0"/>
              <a:t>Los cursos de Intel Educar incorporan algunas herramientas y recursos que podrá encontrar en </a:t>
            </a:r>
            <a:r>
              <a:rPr lang="es-CR" sz="1200" u="sng" kern="1200" dirty="0" smtClean="0">
                <a:solidFill>
                  <a:schemeClr val="tx1"/>
                </a:solidFill>
                <a:latin typeface="Arial" charset="0"/>
                <a:ea typeface="+mn-ea"/>
                <a:cs typeface="Arial" charset="0"/>
                <a:hlinkClick r:id="rId3"/>
              </a:rPr>
              <a:t>www.intel.com/education/docentes</a:t>
            </a:r>
            <a:r>
              <a:rPr lang="es-ES" dirty="0" smtClean="0"/>
              <a:t>, incluyendo la Guía de ayuda, Evaluación de proyectos, Diseño de proyectos efectivos y las Herramientas para el pensamiento crítico...</a:t>
            </a:r>
            <a:r>
              <a:rPr lang="en-US" dirty="0" smtClean="0"/>
              <a:t> </a:t>
            </a:r>
          </a:p>
          <a:p>
            <a:pPr eaLnBrk="1" hangingPunct="1"/>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US" dirty="0" smtClean="0"/>
          </a:p>
        </p:txBody>
      </p:sp>
      <p:sp>
        <p:nvSpPr>
          <p:cNvPr id="38916" name="Slide Number Placeholder 3"/>
          <p:cNvSpPr>
            <a:spLocks noGrp="1"/>
          </p:cNvSpPr>
          <p:nvPr>
            <p:ph type="sldNum" sz="quarter" idx="5"/>
          </p:nvPr>
        </p:nvSpPr>
        <p:spPr>
          <a:noFill/>
        </p:spPr>
        <p:txBody>
          <a:bodyPr/>
          <a:lstStyle/>
          <a:p>
            <a:fld id="{925F60F9-EFBD-4BF7-B33D-9DAA91275CAF}" type="slidenum">
              <a:rPr lang="en-US" smtClean="0"/>
              <a:pPr/>
              <a:t>15</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E42EE25B-213E-4A27-82C4-4379C99E8179}" type="slidenum">
              <a:rPr lang="en-US" smtClean="0"/>
              <a:pPr/>
              <a:t>16</a:t>
            </a:fld>
            <a:endParaRPr lang="en-US"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s-CR" dirty="0" smtClean="0"/>
              <a:t>Usted puede utilizar la captura de pantalla o ir a la dirección que</a:t>
            </a:r>
            <a:r>
              <a:rPr lang="es-CR" baseline="0" dirty="0" smtClean="0"/>
              <a:t> se menciona arriba, para hacer una </a:t>
            </a:r>
            <a:r>
              <a:rPr lang="es-CR" dirty="0" smtClean="0"/>
              <a:t>breve descripción de las herramientas y los recursos (la descripción se encuentra en la parte superior de la página</a:t>
            </a:r>
            <a:r>
              <a:rPr lang="es-CR" baseline="0" dirty="0" smtClean="0"/>
              <a:t> </a:t>
            </a:r>
            <a:r>
              <a:rPr lang="es-CR" dirty="0" smtClean="0"/>
              <a:t>o bien, hablar durante 30 segundos acerca de lo que a usted le gusta del sitio)</a:t>
            </a:r>
          </a:p>
          <a:p>
            <a:pPr eaLnBrk="1" hangingPunct="1"/>
            <a:endParaRPr lang="en-US" dirty="0" smtClean="0"/>
          </a:p>
          <a:p>
            <a:pPr eaLnBrk="1" hangingPunct="1"/>
            <a:r>
              <a:rPr lang="en-US" dirty="0" err="1" smtClean="0"/>
              <a:t>Muestre</a:t>
            </a:r>
            <a:r>
              <a:rPr lang="en-US" baseline="0" dirty="0" smtClean="0"/>
              <a:t> el </a:t>
            </a:r>
            <a:r>
              <a:rPr lang="en-US" dirty="0" smtClean="0"/>
              <a:t>URL </a:t>
            </a:r>
            <a:r>
              <a:rPr lang="en-US" dirty="0" err="1" smtClean="0"/>
              <a:t>para</a:t>
            </a:r>
            <a:r>
              <a:rPr lang="en-US" dirty="0" smtClean="0"/>
              <a:t> </a:t>
            </a:r>
            <a:r>
              <a:rPr lang="en-US" dirty="0" err="1" smtClean="0"/>
              <a:t>enseñar</a:t>
            </a:r>
            <a:r>
              <a:rPr lang="en-US" dirty="0" smtClean="0"/>
              <a:t> el </a:t>
            </a:r>
            <a:r>
              <a:rPr lang="en-US" dirty="0" err="1" smtClean="0"/>
              <a:t>sitio</a:t>
            </a:r>
            <a:r>
              <a:rPr lang="en-US" dirty="0" smtClean="0"/>
              <a:t> web de Intel...</a:t>
            </a:r>
          </a:p>
          <a:p>
            <a:pPr eaLnBrk="1" hangingPunct="1"/>
            <a:endParaRPr lang="en-US" dirty="0" smtClean="0"/>
          </a:p>
          <a:p>
            <a:pPr eaLnBrk="1" hangingPunct="1"/>
            <a:r>
              <a:rPr lang="es-ES" dirty="0" smtClean="0"/>
              <a:t>Intel también proporciona un sitio web interactivo 2.0 gratuito como las Herramientas para fomentar el pensamiento de nivel superior. (Dé una breve visión general de 30 segundos de cada herramienta.)</a:t>
            </a:r>
            <a:br>
              <a:rPr lang="es-ES" dirty="0" smtClean="0"/>
            </a:br>
            <a:r>
              <a:rPr lang="es-ES" dirty="0" smtClean="0"/>
              <a:t/>
            </a:r>
            <a:br>
              <a:rPr lang="es-ES" dirty="0" smtClean="0"/>
            </a:br>
            <a:endParaRPr lang="en-US" dirty="0" smtClean="0"/>
          </a:p>
          <a:p>
            <a:pPr eaLnBrk="1" hangingPunct="1"/>
            <a:endParaRPr lang="en-US" dirty="0" smtClean="0"/>
          </a:p>
          <a:p>
            <a:pPr eaLnBrk="1" hangingPunct="1"/>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p:spPr>
        <p:txBody>
          <a:bodyPr/>
          <a:lstStyle/>
          <a:p>
            <a:pPr eaLnBrk="1" hangingPunct="1"/>
            <a:endParaRPr lang="es-CR" smtClean="0"/>
          </a:p>
        </p:txBody>
      </p:sp>
      <p:sp>
        <p:nvSpPr>
          <p:cNvPr id="34820" name="Slide Number Placeholder 3"/>
          <p:cNvSpPr>
            <a:spLocks noGrp="1"/>
          </p:cNvSpPr>
          <p:nvPr>
            <p:ph type="sldNum" sz="quarter" idx="5"/>
          </p:nvPr>
        </p:nvSpPr>
        <p:spPr>
          <a:noFill/>
        </p:spPr>
        <p:txBody>
          <a:bodyPr/>
          <a:lstStyle/>
          <a:p>
            <a:fld id="{7B8ADFD7-FF51-4E66-B54C-49E89520AA5C}" type="slidenum">
              <a:rPr lang="en-US" smtClean="0"/>
              <a:pPr/>
              <a:t>17</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jpe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1.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ight Triangle 6"/>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pic>
        <p:nvPicPr>
          <p:cNvPr id="5" name="Picture 7" descr="intellogo"/>
          <p:cNvPicPr>
            <a:picLocks noChangeAspect="1" noChangeArrowheads="1"/>
          </p:cNvPicPr>
          <p:nvPr userDrawn="1"/>
        </p:nvPicPr>
        <p:blipFill>
          <a:blip r:embed="rId2" cstate="print"/>
          <a:srcRect/>
          <a:stretch>
            <a:fillRect/>
          </a:stretch>
        </p:blipFill>
        <p:spPr bwMode="black">
          <a:xfrm>
            <a:off x="304800" y="5943600"/>
            <a:ext cx="989013" cy="711200"/>
          </a:xfrm>
          <a:prstGeom prst="rect">
            <a:avLst/>
          </a:prstGeom>
          <a:noFill/>
          <a:ln w="9525">
            <a:noFill/>
            <a:miter lim="800000"/>
            <a:headEnd/>
            <a:tailEnd/>
          </a:ln>
        </p:spPr>
      </p:pic>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dirty="0" smtClean="0"/>
              <a:t>Click to edit Master title style</a:t>
            </a:r>
            <a:endParaRPr lang="en-US" dirty="0"/>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9" descr="Picture1.jpg"/>
          <p:cNvPicPr>
            <a:picLocks noChangeAspect="1"/>
          </p:cNvPicPr>
          <p:nvPr userDrawn="1"/>
        </p:nvPicPr>
        <p:blipFill>
          <a:blip r:embed="rId2" cstate="print"/>
          <a:srcRect/>
          <a:stretch>
            <a:fillRect/>
          </a:stretch>
        </p:blipFill>
        <p:spPr bwMode="auto">
          <a:xfrm>
            <a:off x="4254500" y="0"/>
            <a:ext cx="5194300" cy="6172200"/>
          </a:xfrm>
          <a:prstGeom prst="rect">
            <a:avLst/>
          </a:prstGeom>
          <a:noFill/>
          <a:ln w="9525">
            <a:noFill/>
            <a:miter lim="800000"/>
            <a:headEnd/>
            <a:tailEnd/>
          </a:ln>
        </p:spPr>
      </p:pic>
      <p:sp>
        <p:nvSpPr>
          <p:cNvPr id="3" name="Right Triangle 7"/>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pic>
        <p:nvPicPr>
          <p:cNvPr id="4" name="Picture 7" descr="intellogo"/>
          <p:cNvPicPr>
            <a:picLocks noChangeAspect="1" noChangeArrowheads="1"/>
          </p:cNvPicPr>
          <p:nvPr userDrawn="1"/>
        </p:nvPicPr>
        <p:blipFill>
          <a:blip r:embed="rId3" cstate="print"/>
          <a:srcRect/>
          <a:stretch>
            <a:fillRect/>
          </a:stretch>
        </p:blipFill>
        <p:spPr bwMode="black">
          <a:xfrm>
            <a:off x="304800" y="5943600"/>
            <a:ext cx="989013" cy="711200"/>
          </a:xfrm>
          <a:prstGeom prst="rect">
            <a:avLst/>
          </a:prstGeom>
          <a:noFill/>
          <a:ln w="9525">
            <a:noFill/>
            <a:miter lim="800000"/>
            <a:headEnd/>
            <a:tailEnd/>
          </a:ln>
        </p:spPr>
      </p:pic>
      <p:sp>
        <p:nvSpPr>
          <p:cNvPr id="5" name="Freeform 10"/>
          <p:cNvSpPr>
            <a:spLocks/>
          </p:cNvSpPr>
          <p:nvPr userDrawn="1"/>
        </p:nvSpPr>
        <p:spPr bwMode="auto">
          <a:xfrm>
            <a:off x="0" y="5603491"/>
            <a:ext cx="9144000" cy="1254509"/>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4" cstate="email">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pic>
        <p:nvPicPr>
          <p:cNvPr id="6" name="Picture 7" descr="intellogo"/>
          <p:cNvPicPr>
            <a:picLocks noChangeAspect="1" noChangeArrowheads="1"/>
          </p:cNvPicPr>
          <p:nvPr userDrawn="1"/>
        </p:nvPicPr>
        <p:blipFill>
          <a:blip r:embed="rId3" cstate="print"/>
          <a:srcRect/>
          <a:stretch>
            <a:fillRect/>
          </a:stretch>
        </p:blipFill>
        <p:spPr bwMode="black">
          <a:xfrm>
            <a:off x="381000" y="5943600"/>
            <a:ext cx="989013" cy="711200"/>
          </a:xfrm>
          <a:prstGeom prst="rect">
            <a:avLst/>
          </a:prstGeom>
          <a:noFill/>
          <a:ln w="9525">
            <a:noFill/>
            <a:miter lim="800000"/>
            <a:headEnd/>
            <a:tailEnd/>
          </a:ln>
        </p:spPr>
      </p:pic>
      <p:sp>
        <p:nvSpPr>
          <p:cNvPr id="7" name="TextBox 12"/>
          <p:cNvSpPr txBox="1"/>
          <p:nvPr userDrawn="1"/>
        </p:nvSpPr>
        <p:spPr>
          <a:xfrm>
            <a:off x="1219200" y="6411724"/>
            <a:ext cx="7391400" cy="892552"/>
          </a:xfrm>
          <a:prstGeom prst="rect">
            <a:avLst/>
          </a:prstGeom>
          <a:noFill/>
        </p:spPr>
        <p:txBody>
          <a:bodyPr>
            <a:spAutoFit/>
          </a:bodyPr>
          <a:lstStyle/>
          <a:p>
            <a:pPr>
              <a:defRPr/>
            </a:pPr>
            <a:r>
              <a:rPr lang="es-ES" sz="800" i="0" dirty="0" smtClean="0">
                <a:solidFill>
                  <a:schemeClr val="tx1"/>
                </a:solidFill>
                <a:latin typeface="Arial Narrow" pitchFamily="34" charset="0"/>
              </a:rPr>
              <a:t>Derechos de autor © Intel </a:t>
            </a:r>
            <a:r>
              <a:rPr lang="es-ES" sz="800" i="0" dirty="0" err="1" smtClean="0">
                <a:solidFill>
                  <a:schemeClr val="tx1"/>
                </a:solidFill>
                <a:latin typeface="Arial Narrow" pitchFamily="34" charset="0"/>
              </a:rPr>
              <a:t>Corporation</a:t>
            </a:r>
            <a:r>
              <a:rPr lang="es-ES" sz="800" i="0" dirty="0" smtClean="0">
                <a:solidFill>
                  <a:schemeClr val="tx1"/>
                </a:solidFill>
                <a:latin typeface="Arial Narrow" pitchFamily="34" charset="0"/>
              </a:rPr>
              <a:t>. Todos los derechos reservados. Intel,  el logo de la Iniciativa Intel Educación y el Programa Intel Educar son marcas registradas de la Intel </a:t>
            </a:r>
            <a:r>
              <a:rPr lang="es-ES" sz="800" i="0" dirty="0" err="1" smtClean="0">
                <a:solidFill>
                  <a:schemeClr val="tx1"/>
                </a:solidFill>
                <a:latin typeface="Arial Narrow" pitchFamily="34" charset="0"/>
              </a:rPr>
              <a:t>Corporation</a:t>
            </a:r>
            <a:r>
              <a:rPr lang="es-ES" sz="800" i="0" dirty="0" smtClean="0">
                <a:solidFill>
                  <a:schemeClr val="tx1"/>
                </a:solidFill>
                <a:latin typeface="Arial Narrow" pitchFamily="34" charset="0"/>
              </a:rPr>
              <a:t> en los Estados Unidos y otros países. </a:t>
            </a:r>
          </a:p>
          <a:p>
            <a:pPr>
              <a:defRPr/>
            </a:pPr>
            <a:r>
              <a:rPr lang="es-ES" sz="800" i="0" dirty="0" smtClean="0">
                <a:solidFill>
                  <a:schemeClr val="tx1"/>
                </a:solidFill>
                <a:latin typeface="Arial Narrow" pitchFamily="34" charset="0"/>
              </a:rPr>
              <a:t>*Otros nombres y marcas pueden ser reclamadas como propiedad de terceros.</a:t>
            </a:r>
            <a:r>
              <a:rPr lang="en-US" sz="800" i="0" dirty="0" smtClean="0">
                <a:solidFill>
                  <a:schemeClr val="tx1"/>
                </a:solidFill>
                <a:latin typeface="Arial Narrow" pitchFamily="34" charset="0"/>
              </a:rPr>
              <a:t>.</a:t>
            </a:r>
            <a:endParaRPr lang="en-US" dirty="0" smtClean="0">
              <a:cs typeface="Arial" pitchFamily="34" charset="0"/>
            </a:endParaRPr>
          </a:p>
          <a:p>
            <a:pPr>
              <a:defRPr/>
            </a:pPr>
            <a:endParaRPr lang="en-US" dirty="0">
              <a:cs typeface="Arial"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2" name="Picture 8" descr="Shelley"/>
          <p:cNvPicPr>
            <a:picLocks noChangeAspect="1" noChangeArrowheads="1"/>
          </p:cNvPicPr>
          <p:nvPr userDrawn="1"/>
        </p:nvPicPr>
        <p:blipFill>
          <a:blip r:embed="rId2" cstate="print"/>
          <a:srcRect b="15965"/>
          <a:stretch>
            <a:fillRect/>
          </a:stretch>
        </p:blipFill>
        <p:spPr bwMode="auto">
          <a:xfrm>
            <a:off x="0" y="0"/>
            <a:ext cx="4002088" cy="5867400"/>
          </a:xfrm>
          <a:prstGeom prst="rect">
            <a:avLst/>
          </a:prstGeom>
          <a:noFill/>
          <a:ln w="9525">
            <a:noFill/>
            <a:miter lim="800000"/>
            <a:headEnd/>
            <a:tailEnd/>
          </a:ln>
        </p:spPr>
      </p:pic>
      <p:sp>
        <p:nvSpPr>
          <p:cNvPr id="3" name="Right Triangle 7"/>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pic>
        <p:nvPicPr>
          <p:cNvPr id="4" name="Picture 7" descr="intellogo"/>
          <p:cNvPicPr>
            <a:picLocks noChangeAspect="1" noChangeArrowheads="1"/>
          </p:cNvPicPr>
          <p:nvPr userDrawn="1"/>
        </p:nvPicPr>
        <p:blipFill>
          <a:blip r:embed="rId3" cstate="print"/>
          <a:srcRect/>
          <a:stretch>
            <a:fillRect/>
          </a:stretch>
        </p:blipFill>
        <p:spPr bwMode="black">
          <a:xfrm>
            <a:off x="304800" y="5943600"/>
            <a:ext cx="989013" cy="711200"/>
          </a:xfrm>
          <a:prstGeom prst="rect">
            <a:avLst/>
          </a:prstGeom>
          <a:noFill/>
          <a:ln w="9525">
            <a:noFill/>
            <a:miter lim="800000"/>
            <a:headEnd/>
            <a:tailEnd/>
          </a:ln>
        </p:spPr>
      </p:pic>
      <p:sp>
        <p:nvSpPr>
          <p:cNvPr id="5" name="Freeform 10"/>
          <p:cNvSpPr>
            <a:spLocks/>
          </p:cNvSpPr>
          <p:nvPr userDrawn="1"/>
        </p:nvSpPr>
        <p:spPr bwMode="auto">
          <a:xfrm>
            <a:off x="0" y="5603491"/>
            <a:ext cx="9144000" cy="1254509"/>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4" cstate="email">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pic>
        <p:nvPicPr>
          <p:cNvPr id="6" name="Picture 7" descr="intellogo"/>
          <p:cNvPicPr>
            <a:picLocks noChangeAspect="1" noChangeArrowheads="1"/>
          </p:cNvPicPr>
          <p:nvPr userDrawn="1"/>
        </p:nvPicPr>
        <p:blipFill>
          <a:blip r:embed="rId3" cstate="print"/>
          <a:srcRect/>
          <a:stretch>
            <a:fillRect/>
          </a:stretch>
        </p:blipFill>
        <p:spPr bwMode="black">
          <a:xfrm>
            <a:off x="381000" y="5943600"/>
            <a:ext cx="989013" cy="711200"/>
          </a:xfrm>
          <a:prstGeom prst="rect">
            <a:avLst/>
          </a:prstGeom>
          <a:noFill/>
          <a:ln w="9525">
            <a:noFill/>
            <a:miter lim="800000"/>
            <a:headEnd/>
            <a:tailEnd/>
          </a:ln>
        </p:spPr>
      </p:pic>
      <p:sp>
        <p:nvSpPr>
          <p:cNvPr id="7" name="TextBox 12"/>
          <p:cNvSpPr txBox="1"/>
          <p:nvPr userDrawn="1"/>
        </p:nvSpPr>
        <p:spPr>
          <a:xfrm>
            <a:off x="1219200" y="6477000"/>
            <a:ext cx="7391400" cy="738188"/>
          </a:xfrm>
          <a:prstGeom prst="rect">
            <a:avLst/>
          </a:prstGeom>
          <a:noFill/>
        </p:spPr>
        <p:txBody>
          <a:bodyPr>
            <a:spAutoFit/>
          </a:bodyPr>
          <a:lstStyle/>
          <a:p>
            <a:pPr>
              <a:defRPr/>
            </a:pPr>
            <a:r>
              <a:rPr lang="en-US" sz="700" i="0" dirty="0">
                <a:solidFill>
                  <a:schemeClr val="tx1"/>
                </a:solidFill>
                <a:latin typeface="Arial Narrow" pitchFamily="34" charset="0"/>
              </a:rPr>
              <a:t>Copyright © 2009 Intel Corporation. All rights reserved. Intel and Intel Education are trademarks or registered trademarks of Intel Corporation or its subsidiaries in the United States and other countries. </a:t>
            </a:r>
            <a:br>
              <a:rPr lang="en-US" sz="700" i="0" dirty="0">
                <a:solidFill>
                  <a:schemeClr val="tx1"/>
                </a:solidFill>
                <a:latin typeface="Arial Narrow" pitchFamily="34" charset="0"/>
              </a:rPr>
            </a:br>
            <a:r>
              <a:rPr lang="en-US" sz="700" i="0" dirty="0">
                <a:solidFill>
                  <a:schemeClr val="tx1"/>
                </a:solidFill>
                <a:latin typeface="Arial Narrow" pitchFamily="34" charset="0"/>
              </a:rPr>
              <a:t>*Other names and brands may be claimed as the property of others.</a:t>
            </a:r>
          </a:p>
          <a:p>
            <a:pPr>
              <a:defRPr/>
            </a:pPr>
            <a:endParaRPr lang="en-US" dirty="0">
              <a:cs typeface="Arial" pitchFamily="34" charset="0"/>
            </a:endParaRPr>
          </a:p>
        </p:txBody>
      </p:sp>
      <p:sp>
        <p:nvSpPr>
          <p:cNvPr id="8" name="Slide Number Placeholder 26"/>
          <p:cNvSpPr>
            <a:spLocks noGrp="1"/>
          </p:cNvSpPr>
          <p:nvPr>
            <p:ph type="sldNum" sz="quarter" idx="10"/>
          </p:nvPr>
        </p:nvSpPr>
        <p:spPr>
          <a:xfrm>
            <a:off x="8382000" y="6408738"/>
            <a:ext cx="631825" cy="365125"/>
          </a:xfrm>
          <a:prstGeom prst="rect">
            <a:avLst/>
          </a:prstGeom>
        </p:spPr>
        <p:txBody>
          <a:bodyPr/>
          <a:lstStyle>
            <a:lvl1pPr>
              <a:defRPr sz="1400" i="0">
                <a:solidFill>
                  <a:srgbClr val="FFFFFF"/>
                </a:solidFill>
                <a:cs typeface="Arial" charset="0"/>
              </a:defRPr>
            </a:lvl1pPr>
            <a:extLst/>
          </a:lstStyle>
          <a:p>
            <a:pPr>
              <a:defRPr/>
            </a:pPr>
            <a:fld id="{6E8C47AA-41EE-40D9-AA05-86B6C2111F7B}"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cs typeface="Arial" pitchFamily="34" charset="0"/>
              </a:defRPr>
            </a:lvl1pPr>
          </a:lstStyle>
          <a:p>
            <a:pPr>
              <a:defRPr/>
            </a:pPr>
            <a:fld id="{4C95FB5A-BCBA-4955-8C0E-94769979968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2051"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 name="Freeform 18"/>
          <p:cNvSpPr>
            <a:spLocks/>
          </p:cNvSpPr>
          <p:nvPr/>
        </p:nvSpPr>
        <p:spPr bwMode="auto">
          <a:xfrm>
            <a:off x="0" y="5603491"/>
            <a:ext cx="9144000" cy="1254509"/>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6" cstate="email">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pic>
        <p:nvPicPr>
          <p:cNvPr id="2055" name="Picture 7" descr="intellogo"/>
          <p:cNvPicPr>
            <a:picLocks noChangeAspect="1" noChangeArrowheads="1"/>
          </p:cNvPicPr>
          <p:nvPr userDrawn="1"/>
        </p:nvPicPr>
        <p:blipFill>
          <a:blip r:embed="rId7" cstate="print"/>
          <a:srcRect/>
          <a:stretch>
            <a:fillRect/>
          </a:stretch>
        </p:blipFill>
        <p:spPr bwMode="black">
          <a:xfrm>
            <a:off x="304800" y="5943600"/>
            <a:ext cx="989013" cy="711200"/>
          </a:xfrm>
          <a:prstGeom prst="rect">
            <a:avLst/>
          </a:prstGeom>
          <a:noFill/>
          <a:ln w="9525">
            <a:noFill/>
            <a:miter lim="800000"/>
            <a:headEnd/>
            <a:tailEnd/>
          </a:ln>
        </p:spPr>
      </p:pic>
      <p:sp>
        <p:nvSpPr>
          <p:cNvPr id="6" name="TextBox 5"/>
          <p:cNvSpPr txBox="1"/>
          <p:nvPr userDrawn="1"/>
        </p:nvSpPr>
        <p:spPr>
          <a:xfrm>
            <a:off x="1371600" y="6442502"/>
            <a:ext cx="7391400" cy="415498"/>
          </a:xfrm>
          <a:prstGeom prst="rect">
            <a:avLst/>
          </a:prstGeom>
          <a:noFill/>
        </p:spPr>
        <p:txBody>
          <a:bodyPr wrap="square">
            <a:spAutoFit/>
          </a:bodyPr>
          <a:lstStyle/>
          <a:p>
            <a:pPr>
              <a:defRPr/>
            </a:pPr>
            <a:r>
              <a:rPr lang="en-US" sz="700" i="0" noProof="1" smtClean="0">
                <a:solidFill>
                  <a:schemeClr val="tx1"/>
                </a:solidFill>
                <a:latin typeface="Arial Narrow" pitchFamily="34" charset="0"/>
              </a:rPr>
              <a:t>Derechos de autor © Intel Corporation. Todos los derechos reservados. Intel,  el logo de la Iniciativa Intel Educación y el Programa Intel Educar son marcas registradas de la Intel Corporation en los Estados Unidos y otros países. </a:t>
            </a:r>
          </a:p>
          <a:p>
            <a:pPr>
              <a:defRPr/>
            </a:pPr>
            <a:r>
              <a:rPr lang="en-US" sz="700" i="0" noProof="1" smtClean="0">
                <a:solidFill>
                  <a:schemeClr val="tx1"/>
                </a:solidFill>
                <a:latin typeface="Arial Narrow" pitchFamily="34" charset="0"/>
              </a:rPr>
              <a:t>*Otros nombres y marcas pueden ser reclamadas como propiedad de terceros..</a:t>
            </a:r>
            <a:endParaRPr lang="en-US" noProof="1">
              <a:cs typeface="Arial" pitchFamily="34" charset="0"/>
            </a:endParaRPr>
          </a:p>
        </p:txBody>
      </p:sp>
    </p:spTree>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Lst>
  <p:timing>
    <p:tnLst>
      <p:par>
        <p:cTn id="1" dur="indefinite" restart="never" nodeType="tmRoot"/>
      </p:par>
    </p:tnLst>
  </p:timing>
  <p:hf hdr="0" ft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Neo Sans Intel Medium" pitchFamily="34" charset="0"/>
        </a:defRPr>
      </a:lvl2pPr>
      <a:lvl3pPr algn="l" rtl="0" eaLnBrk="0" fontAlgn="base" hangingPunct="0">
        <a:spcBef>
          <a:spcPct val="0"/>
        </a:spcBef>
        <a:spcAft>
          <a:spcPct val="0"/>
        </a:spcAft>
        <a:defRPr sz="4100" b="1">
          <a:solidFill>
            <a:schemeClr val="tx2"/>
          </a:solidFill>
          <a:latin typeface="Neo Sans Intel Medium" pitchFamily="34" charset="0"/>
        </a:defRPr>
      </a:lvl3pPr>
      <a:lvl4pPr algn="l" rtl="0" eaLnBrk="0" fontAlgn="base" hangingPunct="0">
        <a:spcBef>
          <a:spcPct val="0"/>
        </a:spcBef>
        <a:spcAft>
          <a:spcPct val="0"/>
        </a:spcAft>
        <a:defRPr sz="4100" b="1">
          <a:solidFill>
            <a:schemeClr val="tx2"/>
          </a:solidFill>
          <a:latin typeface="Neo Sans Intel Medium" pitchFamily="34" charset="0"/>
        </a:defRPr>
      </a:lvl4pPr>
      <a:lvl5pPr algn="l" rtl="0" eaLnBrk="0" fontAlgn="base" hangingPunct="0">
        <a:spcBef>
          <a:spcPct val="0"/>
        </a:spcBef>
        <a:spcAft>
          <a:spcPct val="0"/>
        </a:spcAft>
        <a:defRPr sz="4100" b="1">
          <a:solidFill>
            <a:schemeClr val="tx2"/>
          </a:solidFill>
          <a:latin typeface="Neo Sans Intel Medium" pitchFamily="34" charset="0"/>
        </a:defRPr>
      </a:lvl5pPr>
      <a:lvl6pPr marL="457200" algn="l" rtl="0" fontAlgn="base">
        <a:spcBef>
          <a:spcPct val="0"/>
        </a:spcBef>
        <a:spcAft>
          <a:spcPct val="0"/>
        </a:spcAft>
        <a:defRPr sz="4100" b="1">
          <a:solidFill>
            <a:schemeClr val="tx2"/>
          </a:solidFill>
          <a:latin typeface="Neo Sans Intel Medium" pitchFamily="34" charset="0"/>
        </a:defRPr>
      </a:lvl6pPr>
      <a:lvl7pPr marL="914400" algn="l" rtl="0" fontAlgn="base">
        <a:spcBef>
          <a:spcPct val="0"/>
        </a:spcBef>
        <a:spcAft>
          <a:spcPct val="0"/>
        </a:spcAft>
        <a:defRPr sz="4100" b="1">
          <a:solidFill>
            <a:schemeClr val="tx2"/>
          </a:solidFill>
          <a:latin typeface="Neo Sans Intel Medium" pitchFamily="34" charset="0"/>
        </a:defRPr>
      </a:lvl7pPr>
      <a:lvl8pPr marL="1371600" algn="l" rtl="0" fontAlgn="base">
        <a:spcBef>
          <a:spcPct val="0"/>
        </a:spcBef>
        <a:spcAft>
          <a:spcPct val="0"/>
        </a:spcAft>
        <a:defRPr sz="4100" b="1">
          <a:solidFill>
            <a:schemeClr val="tx2"/>
          </a:solidFill>
          <a:latin typeface="Neo Sans Intel Medium" pitchFamily="34" charset="0"/>
        </a:defRPr>
      </a:lvl8pPr>
      <a:lvl9pPr marL="1828800" algn="l" rtl="0" fontAlgn="base">
        <a:spcBef>
          <a:spcPct val="0"/>
        </a:spcBef>
        <a:spcAft>
          <a:spcPct val="0"/>
        </a:spcAft>
        <a:defRPr sz="4100" b="1">
          <a:solidFill>
            <a:schemeClr val="tx2"/>
          </a:solidFill>
          <a:latin typeface="Neo Sans Intel Medium"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hyperlink" Target="http://download.intel.com/education/common/en/resources/elements/collaboration/ElementsCollaborationSyllabus.pdf"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hyperlink" Target="http://download.intel.com/education/common/en/resources/Elements/Assessment/Elements%20Assessment%20Syllabus.pdf"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hyperlink" Target="http://www.intel.com/education/elem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hyperlink" Target="http://download.intel.com/education/common/en/resources/Elements/Assessment/Elements%20Assessment%20Syllabus.pdf"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hyperlink" Target="http://www.intel.com/education/element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http://www.intel.com/education/la/es/elementos/" TargetMode="Externa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hyperlink" Target="http://www.intel.com/education/la/es/elementos/facilitacion.htm"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http://download.intel.com/education/teach/IntelTeachElements_Flyer.pdf" TargetMode="External"/><Relationship Id="rId5" Type="http://schemas.openxmlformats.org/officeDocument/2006/relationships/hyperlink" Target="http://download.intel.com/education/common/es/resources/elements/Volante_Elementos_Intel_Educar.pdf" TargetMode="External"/><Relationship Id="rId4" Type="http://schemas.openxmlformats.org/officeDocument/2006/relationships/hyperlink" Target="http://download.intel.com/education/common/es/resources/elements/Intel_Educacion_Elementos.pdf"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intel.com/education/la/es/docentes/index.htm"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hyperlink" Target="http://www.intel.com/educacion/docentes" TargetMode="External"/><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hyperlink" Target="http://www.intel.com/education/la/es/programas/IntelEducar/index.htm" TargetMode="External"/><Relationship Id="rId7"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download.intel.com/education/teach/elements/Elements_trifold_Flyer.pdf" TargetMode="External"/><Relationship Id="rId5" Type="http://schemas.openxmlformats.org/officeDocument/2006/relationships/hyperlink" Target="http://download.intel.com/education/common/es/resources/elements/Comunidad_Docentes_Intel_Unase_a_la_Comunidad.pdf" TargetMode="External"/><Relationship Id="rId4" Type="http://schemas.openxmlformats.org/officeDocument/2006/relationships/hyperlink" Target="http://engage.intel.com/community/es"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gradient_delete.pn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7171" name="Picture 4" descr="intel_wht_1200.png"/>
          <p:cNvPicPr>
            <a:picLocks noChangeAspect="1"/>
          </p:cNvPicPr>
          <p:nvPr/>
        </p:nvPicPr>
        <p:blipFill>
          <a:blip r:embed="rId3" cstate="print"/>
          <a:srcRect/>
          <a:stretch>
            <a:fillRect/>
          </a:stretch>
        </p:blipFill>
        <p:spPr bwMode="auto">
          <a:xfrm>
            <a:off x="6987778" y="1"/>
            <a:ext cx="2113359" cy="1600200"/>
          </a:xfrm>
          <a:prstGeom prst="rect">
            <a:avLst/>
          </a:prstGeom>
          <a:noFill/>
          <a:ln w="9525">
            <a:noFill/>
            <a:miter lim="800000"/>
            <a:headEnd/>
            <a:tailEnd/>
          </a:ln>
        </p:spPr>
      </p:pic>
      <p:sp>
        <p:nvSpPr>
          <p:cNvPr id="7172" name="TextBox 5"/>
          <p:cNvSpPr txBox="1">
            <a:spLocks noChangeArrowheads="1"/>
          </p:cNvSpPr>
          <p:nvPr/>
        </p:nvSpPr>
        <p:spPr bwMode="auto">
          <a:xfrm>
            <a:off x="228600" y="762000"/>
            <a:ext cx="8534400" cy="2554545"/>
          </a:xfrm>
          <a:prstGeom prst="rect">
            <a:avLst/>
          </a:prstGeom>
          <a:noFill/>
          <a:ln w="9525">
            <a:noFill/>
            <a:miter lim="800000"/>
            <a:headEnd/>
            <a:tailEnd/>
          </a:ln>
        </p:spPr>
        <p:txBody>
          <a:bodyPr wrap="square">
            <a:spAutoFit/>
          </a:bodyPr>
          <a:lstStyle/>
          <a:p>
            <a:r>
              <a:rPr lang="es-ES" sz="3200" i="0" dirty="0" smtClean="0">
                <a:solidFill>
                  <a:schemeClr val="bg1"/>
                </a:solidFill>
              </a:rPr>
              <a:t>Elementos de Intel</a:t>
            </a:r>
            <a:r>
              <a:rPr lang="es-ES" sz="3200" i="0" baseline="30000" dirty="0" smtClean="0">
                <a:solidFill>
                  <a:schemeClr val="bg1"/>
                </a:solidFill>
              </a:rPr>
              <a:t>®</a:t>
            </a:r>
            <a:r>
              <a:rPr lang="es-ES" sz="3200" i="0" dirty="0" smtClean="0">
                <a:solidFill>
                  <a:schemeClr val="bg1"/>
                </a:solidFill>
              </a:rPr>
              <a:t> </a:t>
            </a:r>
            <a:r>
              <a:rPr lang="en-US" sz="3200" i="0" dirty="0" smtClean="0">
                <a:solidFill>
                  <a:schemeClr val="bg1"/>
                </a:solidFill>
              </a:rPr>
              <a:t>Educar</a:t>
            </a:r>
            <a:endParaRPr lang="en-US" sz="3200" i="0" dirty="0">
              <a:solidFill>
                <a:schemeClr val="bg1"/>
              </a:solidFill>
            </a:endParaRPr>
          </a:p>
          <a:p>
            <a:endParaRPr lang="en-US" sz="3200" dirty="0">
              <a:solidFill>
                <a:schemeClr val="bg1"/>
              </a:solidFill>
            </a:endParaRPr>
          </a:p>
          <a:p>
            <a:r>
              <a:rPr lang="es-ES" sz="2400" dirty="0" smtClean="0">
                <a:solidFill>
                  <a:schemeClr val="bg1"/>
                </a:solidFill>
              </a:rPr>
              <a:t>Una serie de cursos de desarrollo</a:t>
            </a:r>
            <a:br>
              <a:rPr lang="es-ES" sz="2400" dirty="0" smtClean="0">
                <a:solidFill>
                  <a:schemeClr val="bg1"/>
                </a:solidFill>
              </a:rPr>
            </a:br>
            <a:r>
              <a:rPr lang="es-ES" sz="2400" dirty="0" smtClean="0">
                <a:solidFill>
                  <a:schemeClr val="bg1"/>
                </a:solidFill>
              </a:rPr>
              <a:t>profesional que proporcionan una</a:t>
            </a:r>
            <a:br>
              <a:rPr lang="es-ES" sz="2400" dirty="0" smtClean="0">
                <a:solidFill>
                  <a:schemeClr val="bg1"/>
                </a:solidFill>
              </a:rPr>
            </a:br>
            <a:r>
              <a:rPr lang="es-ES" sz="2400" dirty="0" smtClean="0">
                <a:solidFill>
                  <a:schemeClr val="bg1"/>
                </a:solidFill>
              </a:rPr>
              <a:t>profunda exploración de los conceptos de aprendizaje del siglo XXI. </a:t>
            </a:r>
            <a:endParaRPr lang="es-ES" sz="2400" dirty="0">
              <a:solidFill>
                <a:schemeClr val="bg1"/>
              </a:solidFill>
            </a:endParaRPr>
          </a:p>
        </p:txBody>
      </p:sp>
      <p:sp>
        <p:nvSpPr>
          <p:cNvPr id="7176" name="TextBox 8"/>
          <p:cNvSpPr txBox="1">
            <a:spLocks noChangeArrowheads="1"/>
          </p:cNvSpPr>
          <p:nvPr/>
        </p:nvSpPr>
        <p:spPr bwMode="auto">
          <a:xfrm>
            <a:off x="533400" y="6248400"/>
            <a:ext cx="8305800" cy="369888"/>
          </a:xfrm>
          <a:prstGeom prst="rect">
            <a:avLst/>
          </a:prstGeom>
          <a:noFill/>
          <a:ln w="9525">
            <a:noFill/>
            <a:miter lim="800000"/>
            <a:headEnd/>
            <a:tailEnd/>
          </a:ln>
        </p:spPr>
        <p:txBody>
          <a:bodyPr>
            <a:spAutoFit/>
          </a:bodyPr>
          <a:lstStyle/>
          <a:p>
            <a:r>
              <a:rPr lang="es-ES" sz="1800" dirty="0" smtClean="0"/>
              <a:t>¡Y hay más por venir…!</a:t>
            </a:r>
            <a:endParaRPr lang="es-ES" sz="1800" dirty="0"/>
          </a:p>
        </p:txBody>
      </p:sp>
      <p:pic>
        <p:nvPicPr>
          <p:cNvPr id="9" name="8 Imagen" descr="PBL.JPG"/>
          <p:cNvPicPr>
            <a:picLocks noChangeAspect="1"/>
          </p:cNvPicPr>
          <p:nvPr/>
        </p:nvPicPr>
        <p:blipFill>
          <a:blip r:embed="rId4" cstate="print"/>
          <a:stretch>
            <a:fillRect/>
          </a:stretch>
        </p:blipFill>
        <p:spPr>
          <a:xfrm>
            <a:off x="152400" y="4114800"/>
            <a:ext cx="2819400" cy="1856251"/>
          </a:xfrm>
          <a:prstGeom prst="rect">
            <a:avLst/>
          </a:prstGeom>
        </p:spPr>
      </p:pic>
      <p:pic>
        <p:nvPicPr>
          <p:cNvPr id="10" name="9 Imagen" descr="ASST.JPG"/>
          <p:cNvPicPr>
            <a:picLocks noChangeAspect="1"/>
          </p:cNvPicPr>
          <p:nvPr/>
        </p:nvPicPr>
        <p:blipFill>
          <a:blip r:embed="rId5" cstate="print"/>
          <a:stretch>
            <a:fillRect/>
          </a:stretch>
        </p:blipFill>
        <p:spPr>
          <a:xfrm>
            <a:off x="3124200" y="4114800"/>
            <a:ext cx="2855364" cy="1891789"/>
          </a:xfrm>
          <a:prstGeom prst="rect">
            <a:avLst/>
          </a:prstGeom>
        </p:spPr>
      </p:pic>
      <p:pic>
        <p:nvPicPr>
          <p:cNvPr id="11" name="10 Imagen" descr="coll.jpg"/>
          <p:cNvPicPr>
            <a:picLocks noChangeAspect="1"/>
          </p:cNvPicPr>
          <p:nvPr/>
        </p:nvPicPr>
        <p:blipFill>
          <a:blip r:embed="rId6" cstate="print"/>
          <a:stretch>
            <a:fillRect/>
          </a:stretch>
        </p:blipFill>
        <p:spPr>
          <a:xfrm>
            <a:off x="6151792" y="4114801"/>
            <a:ext cx="2839807" cy="1905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7200" y="228601"/>
            <a:ext cx="7772400" cy="457199"/>
          </a:xfrm>
        </p:spPr>
        <p:txBody>
          <a:bodyPr>
            <a:normAutofit fontScale="90000"/>
          </a:bodyPr>
          <a:lstStyle/>
          <a:p>
            <a:pPr algn="l" eaLnBrk="1" fontAlgn="auto" hangingPunct="1">
              <a:spcAft>
                <a:spcPts val="0"/>
              </a:spcAft>
              <a:defRPr/>
            </a:pPr>
            <a:r>
              <a:rPr lang="en-US" sz="3000" dirty="0" err="1" smtClean="0">
                <a:solidFill>
                  <a:srgbClr val="0860A8"/>
                </a:solidFill>
                <a:latin typeface="Verdana" pitchFamily="34" charset="0"/>
              </a:rPr>
              <a:t>Serie</a:t>
            </a:r>
            <a:r>
              <a:rPr lang="en-US" sz="3000" dirty="0" smtClean="0">
                <a:solidFill>
                  <a:srgbClr val="0860A8"/>
                </a:solidFill>
                <a:latin typeface="Verdana" pitchFamily="34" charset="0"/>
              </a:rPr>
              <a:t> </a:t>
            </a:r>
            <a:r>
              <a:rPr lang="en-US" sz="3000" dirty="0" err="1" smtClean="0">
                <a:solidFill>
                  <a:srgbClr val="0860A8"/>
                </a:solidFill>
                <a:latin typeface="Verdana" pitchFamily="34" charset="0"/>
              </a:rPr>
              <a:t>Elementos</a:t>
            </a:r>
            <a:r>
              <a:rPr lang="en-US" sz="3000" dirty="0" smtClean="0">
                <a:solidFill>
                  <a:srgbClr val="0860A8"/>
                </a:solidFill>
                <a:latin typeface="Verdana" pitchFamily="34" charset="0"/>
              </a:rPr>
              <a:t> de Intel</a:t>
            </a:r>
            <a:r>
              <a:rPr lang="en-US" sz="3000" baseline="30000" dirty="0" smtClean="0">
                <a:solidFill>
                  <a:srgbClr val="0860A8"/>
                </a:solidFill>
                <a:latin typeface="Verdana" pitchFamily="34" charset="0"/>
              </a:rPr>
              <a:t>®</a:t>
            </a:r>
            <a:r>
              <a:rPr lang="en-US" sz="3000" dirty="0" smtClean="0">
                <a:solidFill>
                  <a:srgbClr val="0860A8"/>
                </a:solidFill>
                <a:latin typeface="Verdana" pitchFamily="34" charset="0"/>
              </a:rPr>
              <a:t> Educar</a:t>
            </a:r>
            <a:endParaRPr lang="en-US" sz="2200" dirty="0" smtClean="0">
              <a:latin typeface="Verdana" pitchFamily="34" charset="0"/>
            </a:endParaRPr>
          </a:p>
        </p:txBody>
      </p:sp>
      <p:sp>
        <p:nvSpPr>
          <p:cNvPr id="8195" name="Rectangle 3"/>
          <p:cNvSpPr>
            <a:spLocks noGrp="1" noChangeArrowheads="1"/>
          </p:cNvSpPr>
          <p:nvPr>
            <p:ph type="subTitle" idx="1"/>
          </p:nvPr>
        </p:nvSpPr>
        <p:spPr>
          <a:xfrm>
            <a:off x="533400" y="2667000"/>
            <a:ext cx="8382000" cy="3048000"/>
          </a:xfrm>
        </p:spPr>
        <p:txBody>
          <a:bodyPr/>
          <a:lstStyle/>
          <a:p>
            <a:pPr marR="0" algn="l" eaLnBrk="1" hangingPunct="1">
              <a:spcBef>
                <a:spcPct val="0"/>
              </a:spcBef>
              <a:tabLst>
                <a:tab pos="58738" algn="l"/>
              </a:tabLst>
            </a:pPr>
            <a:r>
              <a:rPr lang="es-ES" b="1" dirty="0" smtClean="0">
                <a:solidFill>
                  <a:srgbClr val="0860A8"/>
                </a:solidFill>
                <a:effectLst>
                  <a:outerShdw blurRad="31750" dist="25400" dir="5400000" algn="tl" rotWithShape="0">
                    <a:srgbClr val="000000">
                      <a:alpha val="25000"/>
                    </a:srgbClr>
                  </a:outerShdw>
                </a:effectLst>
                <a:latin typeface="Verdana" pitchFamily="34" charset="0"/>
                <a:ea typeface="+mj-ea"/>
                <a:cs typeface="+mj-cs"/>
              </a:rPr>
              <a:t>Cursos</a:t>
            </a:r>
          </a:p>
          <a:p>
            <a:pPr marR="0" algn="l" eaLnBrk="1" hangingPunct="1">
              <a:spcBef>
                <a:spcPct val="0"/>
              </a:spcBef>
              <a:tabLst>
                <a:tab pos="58738" algn="l"/>
              </a:tabLst>
            </a:pPr>
            <a:endParaRPr lang="es-ES" sz="1400" b="1" dirty="0" smtClean="0">
              <a:solidFill>
                <a:srgbClr val="0860A8"/>
              </a:solidFill>
              <a:latin typeface="Verdana" pitchFamily="34" charset="0"/>
            </a:endParaRPr>
          </a:p>
          <a:p>
            <a:pPr marR="0" algn="l" eaLnBrk="1" hangingPunct="1">
              <a:spcBef>
                <a:spcPct val="0"/>
              </a:spcBef>
              <a:buFontTx/>
              <a:buChar char="•"/>
              <a:tabLst>
                <a:tab pos="58738" algn="l"/>
              </a:tabLst>
            </a:pPr>
            <a:r>
              <a:rPr lang="es-ES" sz="1800" b="1" dirty="0" smtClean="0">
                <a:solidFill>
                  <a:srgbClr val="0860A8"/>
                </a:solidFill>
                <a:latin typeface="Verdana" pitchFamily="34" charset="0"/>
              </a:rPr>
              <a:t> Enfoque de aprendizaje por proyectos</a:t>
            </a:r>
          </a:p>
          <a:p>
            <a:pPr marR="0" algn="l" eaLnBrk="1" hangingPunct="1">
              <a:spcBef>
                <a:spcPct val="0"/>
              </a:spcBef>
              <a:buFontTx/>
              <a:buChar char="•"/>
              <a:tabLst>
                <a:tab pos="58738" algn="l"/>
              </a:tabLst>
            </a:pPr>
            <a:r>
              <a:rPr lang="es-ES" sz="1800" b="1" dirty="0" smtClean="0">
                <a:solidFill>
                  <a:srgbClr val="0860A8"/>
                </a:solidFill>
                <a:latin typeface="Verdana" pitchFamily="34" charset="0"/>
              </a:rPr>
              <a:t> Evaluación en las clases del siglo XXI</a:t>
            </a:r>
          </a:p>
          <a:p>
            <a:pPr marR="0" algn="l" eaLnBrk="1" hangingPunct="1">
              <a:spcBef>
                <a:spcPct val="0"/>
              </a:spcBef>
              <a:buFontTx/>
              <a:buChar char="•"/>
              <a:tabLst>
                <a:tab pos="58738" algn="l"/>
              </a:tabLst>
            </a:pPr>
            <a:r>
              <a:rPr lang="es-ES" sz="1800" b="1" dirty="0" smtClean="0">
                <a:solidFill>
                  <a:srgbClr val="0860A8"/>
                </a:solidFill>
                <a:latin typeface="Verdana" pitchFamily="34" charset="0"/>
              </a:rPr>
              <a:t> Colaboración en la clase digital </a:t>
            </a:r>
          </a:p>
          <a:p>
            <a:pPr marR="0" algn="l" eaLnBrk="1" hangingPunct="1">
              <a:tabLst>
                <a:tab pos="58738" algn="l"/>
              </a:tabLst>
            </a:pPr>
            <a:endParaRPr lang="es-ES" sz="600" b="1" dirty="0" smtClean="0">
              <a:solidFill>
                <a:srgbClr val="000000"/>
              </a:solidFill>
              <a:latin typeface="Verdana" pitchFamily="34" charset="0"/>
            </a:endParaRPr>
          </a:p>
          <a:p>
            <a:pPr algn="l" eaLnBrk="1" hangingPunct="1">
              <a:tabLst>
                <a:tab pos="58738" algn="l"/>
              </a:tabLst>
            </a:pPr>
            <a:r>
              <a:rPr lang="es-ES" sz="1600" b="1" dirty="0" smtClean="0">
                <a:solidFill>
                  <a:srgbClr val="000000"/>
                </a:solidFill>
                <a:latin typeface="Verdana" pitchFamily="34" charset="0"/>
              </a:rPr>
              <a:t>Otros cursos futuros incluirán:</a:t>
            </a:r>
          </a:p>
          <a:p>
            <a:pPr algn="l" eaLnBrk="1" hangingPunct="1">
              <a:spcBef>
                <a:spcPct val="40000"/>
              </a:spcBef>
              <a:buFontTx/>
              <a:buChar char="•"/>
              <a:tabLst>
                <a:tab pos="58738" algn="l"/>
              </a:tabLst>
            </a:pPr>
            <a:r>
              <a:rPr lang="es-ES" sz="1600" dirty="0" smtClean="0">
                <a:latin typeface="Verdana" pitchFamily="34" charset="0"/>
              </a:rPr>
              <a:t> Liderazgo en el siglo XXI.</a:t>
            </a:r>
          </a:p>
          <a:p>
            <a:pPr algn="l" eaLnBrk="1" hangingPunct="1">
              <a:spcBef>
                <a:spcPct val="40000"/>
              </a:spcBef>
              <a:buFontTx/>
              <a:buChar char="•"/>
              <a:tabLst>
                <a:tab pos="58738" algn="l"/>
              </a:tabLst>
            </a:pPr>
            <a:r>
              <a:rPr lang="es-ES" sz="1600" dirty="0" smtClean="0">
                <a:latin typeface="Verdana" pitchFamily="34" charset="0"/>
              </a:rPr>
              <a:t> Pensamiento crítico con datos (evidenciando e interpretando datos visuales)</a:t>
            </a:r>
          </a:p>
          <a:p>
            <a:pPr algn="l" eaLnBrk="1" hangingPunct="1">
              <a:spcBef>
                <a:spcPct val="40000"/>
              </a:spcBef>
              <a:buFontTx/>
              <a:buChar char="•"/>
              <a:tabLst>
                <a:tab pos="58738" algn="l"/>
              </a:tabLst>
            </a:pPr>
            <a:r>
              <a:rPr lang="es-ES" sz="1600" dirty="0" smtClean="0">
                <a:latin typeface="Verdana" pitchFamily="34" charset="0"/>
              </a:rPr>
              <a:t> Aprendizaje autónomo en un aula centrada en el estudiante</a:t>
            </a:r>
            <a:r>
              <a:rPr lang="en-US" sz="1400" dirty="0" smtClean="0">
                <a:solidFill>
                  <a:srgbClr val="000000"/>
                </a:solidFill>
                <a:latin typeface="Verdana" pitchFamily="34" charset="0"/>
              </a:rPr>
              <a:t>	</a:t>
            </a:r>
            <a:r>
              <a:rPr lang="en-US" sz="1400" dirty="0" smtClean="0">
                <a:solidFill>
                  <a:srgbClr val="0860A8"/>
                </a:solidFill>
                <a:latin typeface="Verdana" pitchFamily="34" charset="0"/>
              </a:rPr>
              <a:t>	                                                </a:t>
            </a:r>
          </a:p>
        </p:txBody>
      </p:sp>
      <p:sp>
        <p:nvSpPr>
          <p:cNvPr id="8196" name="Rectangle 8"/>
          <p:cNvSpPr>
            <a:spLocks noChangeArrowheads="1"/>
          </p:cNvSpPr>
          <p:nvPr/>
        </p:nvSpPr>
        <p:spPr bwMode="auto">
          <a:xfrm>
            <a:off x="381000" y="609600"/>
            <a:ext cx="8458200" cy="2185214"/>
          </a:xfrm>
          <a:prstGeom prst="rect">
            <a:avLst/>
          </a:prstGeom>
          <a:noFill/>
          <a:ln w="9525">
            <a:noFill/>
            <a:miter lim="800000"/>
            <a:headEnd/>
            <a:tailEnd/>
          </a:ln>
        </p:spPr>
        <p:txBody>
          <a:bodyPr>
            <a:spAutoFit/>
          </a:bodyPr>
          <a:lstStyle/>
          <a:p>
            <a:pPr marL="174625" indent="-174625">
              <a:spcBef>
                <a:spcPct val="40000"/>
              </a:spcBef>
              <a:buFontTx/>
              <a:buChar char="•"/>
            </a:pPr>
            <a:r>
              <a:rPr lang="es-CR" sz="2000" i="0" dirty="0" smtClean="0">
                <a:solidFill>
                  <a:schemeClr val="tx2"/>
                </a:solidFill>
              </a:rPr>
              <a:t>Conveniente:</a:t>
            </a:r>
            <a:r>
              <a:rPr lang="es-CR" sz="2000" b="0" i="0" dirty="0" smtClean="0">
                <a:solidFill>
                  <a:schemeClr val="tx2"/>
                </a:solidFill>
              </a:rPr>
              <a:t> desarrollo profesional para docentes con poco tiempo</a:t>
            </a:r>
          </a:p>
          <a:p>
            <a:pPr marL="174625" indent="-174625">
              <a:spcBef>
                <a:spcPct val="40000"/>
              </a:spcBef>
              <a:buFontTx/>
              <a:buChar char="•"/>
            </a:pPr>
            <a:r>
              <a:rPr lang="es-CR" sz="2000" i="0" dirty="0" smtClean="0">
                <a:solidFill>
                  <a:schemeClr val="tx2"/>
                </a:solidFill>
              </a:rPr>
              <a:t>Convincente:</a:t>
            </a:r>
            <a:r>
              <a:rPr lang="es-CR" sz="2000" b="0" i="0" dirty="0" smtClean="0">
                <a:solidFill>
                  <a:schemeClr val="tx2"/>
                </a:solidFill>
              </a:rPr>
              <a:t> contenido de aprendizaje virtual, incluyendo tutoriales de aprendizaje virtual animados, ejercicios de aprendizaje interactivos y actividades fuera de línea.</a:t>
            </a:r>
          </a:p>
          <a:p>
            <a:pPr marL="174625" indent="-174625">
              <a:spcBef>
                <a:spcPct val="40000"/>
              </a:spcBef>
              <a:buFontTx/>
              <a:buChar char="•"/>
            </a:pPr>
            <a:r>
              <a:rPr lang="es-CR" sz="2000" i="0" dirty="0" smtClean="0">
                <a:solidFill>
                  <a:schemeClr val="tx2"/>
                </a:solidFill>
              </a:rPr>
              <a:t>Disco compacto</a:t>
            </a:r>
            <a:r>
              <a:rPr lang="es-CR" sz="2000" b="0" i="0" dirty="0" smtClean="0">
                <a:solidFill>
                  <a:schemeClr val="tx2"/>
                </a:solidFill>
              </a:rPr>
              <a:t> en línea o fuera de línea gratuito.</a:t>
            </a:r>
          </a:p>
        </p:txBody>
      </p:sp>
      <p:cxnSp>
        <p:nvCxnSpPr>
          <p:cNvPr id="9" name="Straight Connector 8"/>
          <p:cNvCxnSpPr/>
          <p:nvPr/>
        </p:nvCxnSpPr>
        <p:spPr>
          <a:xfrm>
            <a:off x="381000" y="3200400"/>
            <a:ext cx="8458200" cy="0"/>
          </a:xfrm>
          <a:prstGeom prst="line">
            <a:avLst/>
          </a:prstGeom>
          <a:ln w="22225">
            <a:solidFill>
              <a:srgbClr val="0860A8"/>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381000" y="533400"/>
            <a:ext cx="7772400" cy="990600"/>
          </a:xfrm>
        </p:spPr>
        <p:txBody>
          <a:bodyPr>
            <a:normAutofit/>
          </a:bodyPr>
          <a:lstStyle/>
          <a:p>
            <a:pPr algn="l" eaLnBrk="1" fontAlgn="auto" hangingPunct="1">
              <a:spcAft>
                <a:spcPts val="0"/>
              </a:spcAft>
              <a:defRPr/>
            </a:pPr>
            <a:r>
              <a:rPr lang="en-US" sz="2800" dirty="0" err="1" smtClean="0">
                <a:solidFill>
                  <a:srgbClr val="000000"/>
                </a:solidFill>
                <a:effectLst/>
                <a:latin typeface="Verdana" pitchFamily="34" charset="0"/>
              </a:rPr>
              <a:t>Elementos</a:t>
            </a:r>
            <a:r>
              <a:rPr lang="en-US" sz="2800" dirty="0" smtClean="0">
                <a:solidFill>
                  <a:srgbClr val="000000"/>
                </a:solidFill>
                <a:effectLst/>
                <a:latin typeface="Verdana" pitchFamily="34" charset="0"/>
              </a:rPr>
              <a:t> de Intel</a:t>
            </a:r>
            <a:r>
              <a:rPr lang="en-US" sz="2800" baseline="30000" dirty="0" smtClean="0">
                <a:solidFill>
                  <a:srgbClr val="000000"/>
                </a:solidFill>
                <a:effectLst/>
                <a:latin typeface="Verdana" pitchFamily="34" charset="0"/>
              </a:rPr>
              <a:t>®</a:t>
            </a:r>
            <a:r>
              <a:rPr lang="en-US" sz="2800" dirty="0" smtClean="0">
                <a:solidFill>
                  <a:srgbClr val="000000"/>
                </a:solidFill>
                <a:effectLst/>
                <a:latin typeface="Verdana" pitchFamily="34" charset="0"/>
              </a:rPr>
              <a:t> Educar</a:t>
            </a:r>
            <a:r>
              <a:rPr lang="en-US" sz="2800" dirty="0" smtClean="0">
                <a:solidFill>
                  <a:srgbClr val="000000"/>
                </a:solidFill>
                <a:latin typeface="Verdana" pitchFamily="34" charset="0"/>
              </a:rPr>
              <a:t/>
            </a:r>
            <a:br>
              <a:rPr lang="en-US" sz="2800" dirty="0" smtClean="0">
                <a:solidFill>
                  <a:srgbClr val="000000"/>
                </a:solidFill>
                <a:latin typeface="Verdana" pitchFamily="34" charset="0"/>
              </a:rPr>
            </a:br>
            <a:r>
              <a:rPr lang="en-US" sz="2800" i="1" dirty="0" err="1" smtClean="0">
                <a:solidFill>
                  <a:srgbClr val="000000"/>
                </a:solidFill>
                <a:effectLst/>
                <a:latin typeface="Verdana" pitchFamily="34" charset="0"/>
              </a:rPr>
              <a:t>Colaboración</a:t>
            </a:r>
            <a:r>
              <a:rPr lang="en-US" sz="2800" i="1" dirty="0" smtClean="0">
                <a:solidFill>
                  <a:srgbClr val="000000"/>
                </a:solidFill>
                <a:effectLst/>
                <a:latin typeface="Verdana" pitchFamily="34" charset="0"/>
              </a:rPr>
              <a:t> en la </a:t>
            </a:r>
            <a:r>
              <a:rPr lang="en-US" sz="2800" i="1" dirty="0" err="1" smtClean="0">
                <a:solidFill>
                  <a:srgbClr val="000000"/>
                </a:solidFill>
                <a:effectLst/>
                <a:latin typeface="Verdana" pitchFamily="34" charset="0"/>
              </a:rPr>
              <a:t>clase</a:t>
            </a:r>
            <a:r>
              <a:rPr lang="en-US" sz="2800" i="1" dirty="0" smtClean="0">
                <a:solidFill>
                  <a:srgbClr val="000000"/>
                </a:solidFill>
                <a:effectLst/>
                <a:latin typeface="Verdana" pitchFamily="34" charset="0"/>
              </a:rPr>
              <a:t> digital</a:t>
            </a:r>
            <a:endParaRPr lang="en-US" sz="3200" i="1" dirty="0" smtClean="0">
              <a:solidFill>
                <a:srgbClr val="000000"/>
              </a:solidFill>
              <a:effectLst/>
              <a:latin typeface="Verdana" pitchFamily="34" charset="0"/>
            </a:endParaRPr>
          </a:p>
        </p:txBody>
      </p:sp>
      <p:pic>
        <p:nvPicPr>
          <p:cNvPr id="9219" name="Picture 9" descr="intel_rgb_1700"/>
          <p:cNvPicPr>
            <a:picLocks noChangeAspect="1" noChangeArrowheads="1"/>
          </p:cNvPicPr>
          <p:nvPr/>
        </p:nvPicPr>
        <p:blipFill>
          <a:blip r:embed="rId3" cstate="print"/>
          <a:srcRect/>
          <a:stretch>
            <a:fillRect/>
          </a:stretch>
        </p:blipFill>
        <p:spPr bwMode="auto">
          <a:xfrm>
            <a:off x="6858000" y="106363"/>
            <a:ext cx="1968500" cy="1493837"/>
          </a:xfrm>
          <a:prstGeom prst="rect">
            <a:avLst/>
          </a:prstGeom>
          <a:noFill/>
          <a:ln w="9525">
            <a:noFill/>
            <a:miter lim="800000"/>
            <a:headEnd/>
            <a:tailEnd/>
          </a:ln>
        </p:spPr>
      </p:pic>
      <p:sp>
        <p:nvSpPr>
          <p:cNvPr id="9220" name="TextBox 4"/>
          <p:cNvSpPr txBox="1">
            <a:spLocks noChangeArrowheads="1"/>
          </p:cNvSpPr>
          <p:nvPr/>
        </p:nvSpPr>
        <p:spPr bwMode="auto">
          <a:xfrm>
            <a:off x="457200" y="1600200"/>
            <a:ext cx="8686800" cy="707886"/>
          </a:xfrm>
          <a:prstGeom prst="rect">
            <a:avLst/>
          </a:prstGeom>
          <a:noFill/>
          <a:ln w="9525">
            <a:noFill/>
            <a:miter lim="800000"/>
            <a:headEnd/>
            <a:tailEnd/>
          </a:ln>
        </p:spPr>
        <p:txBody>
          <a:bodyPr wrap="square">
            <a:spAutoFit/>
          </a:bodyPr>
          <a:lstStyle/>
          <a:p>
            <a:r>
              <a:rPr lang="es-CR" sz="2000" b="0" i="0" dirty="0" smtClean="0">
                <a:solidFill>
                  <a:srgbClr val="0860A8"/>
                </a:solidFill>
              </a:rPr>
              <a:t>Ayuda a que los estudiantes se conviertan en colaboradores digitales más competentes</a:t>
            </a:r>
            <a:endParaRPr lang="es-CR" sz="2000" b="0" i="0" dirty="0">
              <a:solidFill>
                <a:srgbClr val="0860A8"/>
              </a:solidFill>
            </a:endParaRPr>
          </a:p>
        </p:txBody>
      </p:sp>
      <p:pic>
        <p:nvPicPr>
          <p:cNvPr id="1026" name="Picture 2" descr="C:\Users\macerdas\Documents\IE\Elements\03 COLL\Fotos Espanol\LISTAS\e. David + Students\0310.jpg"/>
          <p:cNvPicPr>
            <a:picLocks noChangeAspect="1" noChangeArrowheads="1"/>
          </p:cNvPicPr>
          <p:nvPr/>
        </p:nvPicPr>
        <p:blipFill>
          <a:blip r:embed="rId4" cstate="print"/>
          <a:srcRect t="7809" b="27768"/>
          <a:stretch>
            <a:fillRect/>
          </a:stretch>
        </p:blipFill>
        <p:spPr bwMode="auto">
          <a:xfrm>
            <a:off x="0" y="2438400"/>
            <a:ext cx="9144000" cy="44196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AutoShape 31"/>
          <p:cNvSpPr>
            <a:spLocks noChangeArrowheads="1"/>
          </p:cNvSpPr>
          <p:nvPr/>
        </p:nvSpPr>
        <p:spPr bwMode="auto">
          <a:xfrm>
            <a:off x="5791200" y="4038600"/>
            <a:ext cx="3352800" cy="1219200"/>
          </a:xfrm>
          <a:prstGeom prst="roundRect">
            <a:avLst>
              <a:gd name="adj" fmla="val 16667"/>
            </a:avLst>
          </a:prstGeom>
          <a:solidFill>
            <a:srgbClr val="0860A8"/>
          </a:solidFill>
          <a:ln w="9525" algn="ctr">
            <a:noFill/>
            <a:round/>
            <a:headEnd/>
            <a:tailEnd/>
          </a:ln>
        </p:spPr>
        <p:txBody>
          <a:bodyPr wrap="none" lIns="0" tIns="0" rIns="0" bIns="0" anchor="ctr"/>
          <a:lstStyle/>
          <a:p>
            <a:pPr marL="342900" indent="-342900"/>
            <a:r>
              <a:rPr lang="es-CR" sz="1800" i="0" dirty="0" smtClean="0">
                <a:solidFill>
                  <a:schemeClr val="bg1"/>
                </a:solidFill>
              </a:rPr>
              <a:t>3. Discusiones facilitadas:</a:t>
            </a:r>
            <a:r>
              <a:rPr lang="es-CR" sz="1800" i="0" dirty="0" smtClean="0">
                <a:solidFill>
                  <a:srgbClr val="0860A8"/>
                </a:solidFill>
              </a:rPr>
              <a:t> </a:t>
            </a:r>
          </a:p>
          <a:p>
            <a:r>
              <a:rPr lang="es-CR" sz="1800" b="0" i="0" dirty="0" smtClean="0">
                <a:solidFill>
                  <a:schemeClr val="bg1"/>
                </a:solidFill>
              </a:rPr>
              <a:t>comparten ideas y brindan </a:t>
            </a:r>
          </a:p>
          <a:p>
            <a:r>
              <a:rPr lang="es-CR" sz="1800" b="0" i="0" dirty="0" smtClean="0">
                <a:solidFill>
                  <a:schemeClr val="bg1"/>
                </a:solidFill>
              </a:rPr>
              <a:t>realimentación sobre sus </a:t>
            </a:r>
          </a:p>
          <a:p>
            <a:r>
              <a:rPr lang="es-CR" sz="1800" b="0" i="0" dirty="0" smtClean="0">
                <a:solidFill>
                  <a:schemeClr val="bg1"/>
                </a:solidFill>
              </a:rPr>
              <a:t>planes de acción.</a:t>
            </a:r>
            <a:endParaRPr lang="es-CR" sz="1800" i="0" dirty="0" smtClean="0">
              <a:solidFill>
                <a:srgbClr val="0860A8"/>
              </a:solidFill>
            </a:endParaRPr>
          </a:p>
          <a:p>
            <a:pPr marL="342900" indent="-342900"/>
            <a:endParaRPr lang="es-CR" sz="900" b="0" i="0" dirty="0">
              <a:solidFill>
                <a:schemeClr val="bg1"/>
              </a:solidFill>
            </a:endParaRPr>
          </a:p>
        </p:txBody>
      </p:sp>
      <p:sp>
        <p:nvSpPr>
          <p:cNvPr id="10244" name="AutoShape 30"/>
          <p:cNvSpPr>
            <a:spLocks noChangeArrowheads="1"/>
          </p:cNvSpPr>
          <p:nvPr/>
        </p:nvSpPr>
        <p:spPr bwMode="auto">
          <a:xfrm>
            <a:off x="5791200" y="3048000"/>
            <a:ext cx="3352800" cy="914400"/>
          </a:xfrm>
          <a:prstGeom prst="roundRect">
            <a:avLst>
              <a:gd name="adj" fmla="val 16667"/>
            </a:avLst>
          </a:prstGeom>
          <a:solidFill>
            <a:srgbClr val="0860A8"/>
          </a:solidFill>
          <a:ln w="9525" algn="ctr">
            <a:noFill/>
            <a:round/>
            <a:headEnd/>
            <a:tailEnd/>
          </a:ln>
        </p:spPr>
        <p:txBody>
          <a:bodyPr wrap="none" lIns="0" tIns="0" rIns="0" bIns="0" anchor="ctr"/>
          <a:lstStyle/>
          <a:p>
            <a:pPr marL="342900" indent="-342900"/>
            <a:r>
              <a:rPr lang="es-CR" sz="1800" i="0" dirty="0" smtClean="0">
                <a:solidFill>
                  <a:schemeClr val="bg1"/>
                </a:solidFill>
              </a:rPr>
              <a:t> 2.</a:t>
            </a:r>
            <a:r>
              <a:rPr lang="es-CR" sz="1800" b="0" i="0" dirty="0" smtClean="0">
                <a:solidFill>
                  <a:schemeClr val="bg1"/>
                </a:solidFill>
              </a:rPr>
              <a:t> </a:t>
            </a:r>
            <a:r>
              <a:rPr lang="es-CR" sz="1800" i="0" dirty="0" smtClean="0">
                <a:solidFill>
                  <a:schemeClr val="bg1"/>
                </a:solidFill>
              </a:rPr>
              <a:t>Plan de acción</a:t>
            </a:r>
            <a:r>
              <a:rPr lang="es-CR" sz="1800" b="0" i="0" dirty="0" smtClean="0">
                <a:solidFill>
                  <a:schemeClr val="bg1"/>
                </a:solidFill>
              </a:rPr>
              <a:t>: </a:t>
            </a:r>
          </a:p>
          <a:p>
            <a:pPr marL="342900" indent="-342900"/>
            <a:r>
              <a:rPr lang="es-CR" sz="1800" b="0" i="0" dirty="0" smtClean="0">
                <a:solidFill>
                  <a:schemeClr val="bg1"/>
                </a:solidFill>
              </a:rPr>
              <a:t> aplican conceptos para su </a:t>
            </a:r>
          </a:p>
          <a:p>
            <a:pPr marL="342900" indent="-342900"/>
            <a:r>
              <a:rPr lang="es-CR" sz="1800" b="0" i="0" dirty="0" smtClean="0">
                <a:solidFill>
                  <a:schemeClr val="bg1"/>
                </a:solidFill>
              </a:rPr>
              <a:t> propia clase.</a:t>
            </a:r>
            <a:endParaRPr lang="es-CR" sz="1800" b="0" i="0" dirty="0">
              <a:solidFill>
                <a:schemeClr val="bg1"/>
              </a:solidFill>
            </a:endParaRPr>
          </a:p>
        </p:txBody>
      </p:sp>
      <p:sp>
        <p:nvSpPr>
          <p:cNvPr id="10245" name="AutoShape 28"/>
          <p:cNvSpPr>
            <a:spLocks noChangeArrowheads="1"/>
          </p:cNvSpPr>
          <p:nvPr/>
        </p:nvSpPr>
        <p:spPr bwMode="auto">
          <a:xfrm>
            <a:off x="5791200" y="1828800"/>
            <a:ext cx="3352800" cy="1066800"/>
          </a:xfrm>
          <a:prstGeom prst="roundRect">
            <a:avLst>
              <a:gd name="adj" fmla="val 16667"/>
            </a:avLst>
          </a:prstGeom>
          <a:solidFill>
            <a:srgbClr val="0860A8"/>
          </a:solidFill>
          <a:ln w="9525" algn="ctr">
            <a:noFill/>
            <a:round/>
            <a:headEnd/>
            <a:tailEnd/>
          </a:ln>
        </p:spPr>
        <p:txBody>
          <a:bodyPr wrap="none" lIns="0" tIns="0" rIns="0" bIns="0" anchor="ctr"/>
          <a:lstStyle/>
          <a:p>
            <a:pPr marL="342900" indent="-342900"/>
            <a:endParaRPr lang="es-CR" sz="1800" i="0" smtClean="0">
              <a:solidFill>
                <a:schemeClr val="bg1"/>
              </a:solidFill>
            </a:endParaRPr>
          </a:p>
          <a:p>
            <a:pPr marL="342900" indent="-342900"/>
            <a:r>
              <a:rPr lang="es-CR" sz="1800" i="0" smtClean="0">
                <a:solidFill>
                  <a:schemeClr val="bg1"/>
                </a:solidFill>
              </a:rPr>
              <a:t> 1. Aprendizaje virtual: </a:t>
            </a:r>
          </a:p>
          <a:p>
            <a:pPr>
              <a:defRPr/>
            </a:pPr>
            <a:r>
              <a:rPr lang="es-CR" sz="1800" b="0" i="0" smtClean="0">
                <a:solidFill>
                  <a:schemeClr val="bg1"/>
                </a:solidFill>
              </a:rPr>
              <a:t>aprenden conceptos con </a:t>
            </a:r>
          </a:p>
          <a:p>
            <a:pPr>
              <a:defRPr/>
            </a:pPr>
            <a:r>
              <a:rPr lang="es-CR" sz="1800" b="0" i="0" smtClean="0">
                <a:solidFill>
                  <a:schemeClr val="bg1"/>
                </a:solidFill>
              </a:rPr>
              <a:t> tutoriales interactivos .</a:t>
            </a:r>
            <a:endParaRPr lang="es-CR" sz="1800" b="0" i="0">
              <a:solidFill>
                <a:schemeClr val="bg1"/>
              </a:solidFill>
            </a:endParaRPr>
          </a:p>
        </p:txBody>
      </p:sp>
      <p:sp>
        <p:nvSpPr>
          <p:cNvPr id="7174" name="Rectangle 2"/>
          <p:cNvSpPr>
            <a:spLocks noGrp="1" noChangeArrowheads="1"/>
          </p:cNvSpPr>
          <p:nvPr>
            <p:ph type="ctrTitle"/>
          </p:nvPr>
        </p:nvSpPr>
        <p:spPr>
          <a:xfrm>
            <a:off x="220663" y="273050"/>
            <a:ext cx="3513137" cy="488950"/>
          </a:xfrm>
        </p:spPr>
        <p:txBody>
          <a:bodyPr>
            <a:noAutofit/>
          </a:bodyPr>
          <a:lstStyle/>
          <a:p>
            <a:pPr algn="l" eaLnBrk="1" fontAlgn="auto" hangingPunct="1">
              <a:spcAft>
                <a:spcPts val="0"/>
              </a:spcAft>
              <a:defRPr/>
            </a:pPr>
            <a:r>
              <a:rPr lang="en-US" sz="1800" dirty="0" smtClean="0">
                <a:effectLst/>
                <a:latin typeface="Verdana" pitchFamily="34" charset="0"/>
              </a:rPr>
              <a:t>5 </a:t>
            </a:r>
            <a:r>
              <a:rPr lang="en-US" sz="1800" dirty="0" err="1" smtClean="0">
                <a:effectLst/>
                <a:latin typeface="Verdana" pitchFamily="34" charset="0"/>
              </a:rPr>
              <a:t>módulos</a:t>
            </a:r>
            <a:r>
              <a:rPr lang="en-US" sz="1800" dirty="0" smtClean="0">
                <a:effectLst/>
                <a:latin typeface="Verdana" pitchFamily="34" charset="0"/>
              </a:rPr>
              <a:t>: 1-3 </a:t>
            </a:r>
            <a:r>
              <a:rPr lang="en-US" sz="1800" dirty="0" err="1" smtClean="0">
                <a:effectLst/>
                <a:latin typeface="Verdana" pitchFamily="34" charset="0"/>
              </a:rPr>
              <a:t>horas</a:t>
            </a:r>
            <a:r>
              <a:rPr lang="en-US" sz="1800" dirty="0" smtClean="0">
                <a:effectLst/>
                <a:latin typeface="Verdana" pitchFamily="34" charset="0"/>
              </a:rPr>
              <a:t> de </a:t>
            </a:r>
            <a:r>
              <a:rPr lang="en-US" sz="1800" dirty="0" err="1" smtClean="0">
                <a:effectLst/>
                <a:latin typeface="Verdana" pitchFamily="34" charset="0"/>
              </a:rPr>
              <a:t>aprendizaje</a:t>
            </a:r>
            <a:r>
              <a:rPr lang="en-US" sz="1800" dirty="0" smtClean="0">
                <a:effectLst/>
                <a:latin typeface="Verdana" pitchFamily="34" charset="0"/>
              </a:rPr>
              <a:t> virtual</a:t>
            </a:r>
            <a:endParaRPr lang="en-US" sz="1800" dirty="0" smtClean="0">
              <a:solidFill>
                <a:srgbClr val="FFCC00"/>
              </a:solidFill>
              <a:effectLst/>
              <a:latin typeface="Verdana" pitchFamily="34" charset="0"/>
            </a:endParaRPr>
          </a:p>
        </p:txBody>
      </p:sp>
      <p:sp>
        <p:nvSpPr>
          <p:cNvPr id="10247" name="AutoShape 17"/>
          <p:cNvSpPr>
            <a:spLocks noChangeArrowheads="1"/>
          </p:cNvSpPr>
          <p:nvPr/>
        </p:nvSpPr>
        <p:spPr bwMode="auto">
          <a:xfrm>
            <a:off x="152400" y="2514600"/>
            <a:ext cx="3657600" cy="838200"/>
          </a:xfrm>
          <a:prstGeom prst="roundRect">
            <a:avLst>
              <a:gd name="adj" fmla="val 16667"/>
            </a:avLst>
          </a:prstGeom>
          <a:solidFill>
            <a:srgbClr val="610179">
              <a:alpha val="74117"/>
            </a:srgbClr>
          </a:solidFill>
          <a:ln w="9525" algn="ctr">
            <a:solidFill>
              <a:schemeClr val="tx1"/>
            </a:solidFill>
            <a:round/>
            <a:headEnd/>
            <a:tailEnd/>
          </a:ln>
        </p:spPr>
        <p:txBody>
          <a:bodyPr wrap="none" lIns="0" tIns="0" rIns="0" bIns="0" anchor="ctr"/>
          <a:lstStyle/>
          <a:p>
            <a:pPr algn="ctr"/>
            <a:r>
              <a:rPr lang="es-CR" sz="1800" i="0" smtClean="0">
                <a:solidFill>
                  <a:schemeClr val="bg1"/>
                </a:solidFill>
              </a:rPr>
              <a:t>Módulo 3: </a:t>
            </a:r>
          </a:p>
          <a:p>
            <a:pPr algn="ctr"/>
            <a:r>
              <a:rPr lang="es-CR" sz="1600" smtClean="0"/>
              <a:t>Herramientas de colaboración</a:t>
            </a:r>
            <a:endParaRPr lang="es-CR" sz="1600" i="0">
              <a:solidFill>
                <a:schemeClr val="bg1"/>
              </a:solidFill>
            </a:endParaRPr>
          </a:p>
        </p:txBody>
      </p:sp>
      <p:sp>
        <p:nvSpPr>
          <p:cNvPr id="10248" name="AutoShape 18"/>
          <p:cNvSpPr>
            <a:spLocks noChangeArrowheads="1"/>
          </p:cNvSpPr>
          <p:nvPr/>
        </p:nvSpPr>
        <p:spPr bwMode="auto">
          <a:xfrm>
            <a:off x="152400" y="4343400"/>
            <a:ext cx="3657600" cy="838200"/>
          </a:xfrm>
          <a:prstGeom prst="roundRect">
            <a:avLst>
              <a:gd name="adj" fmla="val 16667"/>
            </a:avLst>
          </a:prstGeom>
          <a:solidFill>
            <a:srgbClr val="610179">
              <a:alpha val="74117"/>
            </a:srgbClr>
          </a:solidFill>
          <a:ln w="9525" algn="ctr">
            <a:solidFill>
              <a:schemeClr val="tx1"/>
            </a:solidFill>
            <a:round/>
            <a:headEnd/>
            <a:tailEnd/>
          </a:ln>
        </p:spPr>
        <p:txBody>
          <a:bodyPr wrap="none" lIns="0" tIns="0" rIns="0" bIns="0" anchor="ctr"/>
          <a:lstStyle/>
          <a:p>
            <a:pPr algn="ctr"/>
            <a:r>
              <a:rPr lang="es-CR" sz="1800" i="0" smtClean="0">
                <a:solidFill>
                  <a:schemeClr val="bg1"/>
                </a:solidFill>
              </a:rPr>
              <a:t>Módulo 5:</a:t>
            </a:r>
          </a:p>
          <a:p>
            <a:pPr algn="ctr"/>
            <a:r>
              <a:rPr lang="es-CR" sz="1600" smtClean="0"/>
              <a:t>Administrar una clase </a:t>
            </a:r>
          </a:p>
          <a:p>
            <a:pPr algn="ctr"/>
            <a:r>
              <a:rPr lang="es-CR" sz="1600" smtClean="0"/>
              <a:t>colaborativa</a:t>
            </a:r>
            <a:endParaRPr lang="es-CR" sz="1600" i="0">
              <a:solidFill>
                <a:schemeClr val="tx1"/>
              </a:solidFill>
            </a:endParaRPr>
          </a:p>
        </p:txBody>
      </p:sp>
      <p:sp>
        <p:nvSpPr>
          <p:cNvPr id="10249" name="AutoShape 19"/>
          <p:cNvSpPr>
            <a:spLocks noChangeArrowheads="1"/>
          </p:cNvSpPr>
          <p:nvPr/>
        </p:nvSpPr>
        <p:spPr bwMode="auto">
          <a:xfrm>
            <a:off x="152400" y="3429000"/>
            <a:ext cx="3657600" cy="838200"/>
          </a:xfrm>
          <a:prstGeom prst="roundRect">
            <a:avLst>
              <a:gd name="adj" fmla="val 16667"/>
            </a:avLst>
          </a:prstGeom>
          <a:solidFill>
            <a:srgbClr val="610179">
              <a:alpha val="74117"/>
            </a:srgbClr>
          </a:solidFill>
          <a:ln w="9525" algn="ctr">
            <a:solidFill>
              <a:schemeClr val="tx1"/>
            </a:solidFill>
            <a:round/>
            <a:headEnd/>
            <a:tailEnd/>
          </a:ln>
        </p:spPr>
        <p:txBody>
          <a:bodyPr wrap="none" lIns="0" tIns="0" rIns="0" bIns="0" anchor="ctr"/>
          <a:lstStyle/>
          <a:p>
            <a:pPr algn="ctr"/>
            <a:r>
              <a:rPr lang="es-CR" sz="1800" i="0" smtClean="0">
                <a:solidFill>
                  <a:schemeClr val="bg1"/>
                </a:solidFill>
              </a:rPr>
              <a:t>Módulo 4: </a:t>
            </a:r>
          </a:p>
          <a:p>
            <a:pPr algn="ctr"/>
            <a:r>
              <a:rPr lang="es-CR" sz="1600" smtClean="0"/>
              <a:t>Estrategias de colaboración</a:t>
            </a:r>
            <a:endParaRPr lang="es-CR" sz="1600" i="0">
              <a:solidFill>
                <a:schemeClr val="bg1"/>
              </a:solidFill>
            </a:endParaRPr>
          </a:p>
        </p:txBody>
      </p:sp>
      <p:sp>
        <p:nvSpPr>
          <p:cNvPr id="10250" name="AutoShape 20"/>
          <p:cNvSpPr>
            <a:spLocks noChangeArrowheads="1"/>
          </p:cNvSpPr>
          <p:nvPr/>
        </p:nvSpPr>
        <p:spPr bwMode="auto">
          <a:xfrm>
            <a:off x="152400" y="1600200"/>
            <a:ext cx="3657600" cy="838200"/>
          </a:xfrm>
          <a:prstGeom prst="roundRect">
            <a:avLst>
              <a:gd name="adj" fmla="val 16667"/>
            </a:avLst>
          </a:prstGeom>
          <a:solidFill>
            <a:srgbClr val="610179">
              <a:alpha val="74117"/>
            </a:srgbClr>
          </a:solidFill>
          <a:ln w="9525" algn="ctr">
            <a:solidFill>
              <a:schemeClr val="tx1"/>
            </a:solidFill>
            <a:round/>
            <a:headEnd/>
            <a:tailEnd/>
          </a:ln>
        </p:spPr>
        <p:txBody>
          <a:bodyPr wrap="none" lIns="0" tIns="0" rIns="0" bIns="0" anchor="ctr"/>
          <a:lstStyle/>
          <a:p>
            <a:pPr algn="ctr"/>
            <a:r>
              <a:rPr lang="es-CR" sz="1800" i="0" smtClean="0">
                <a:solidFill>
                  <a:schemeClr val="bg1"/>
                </a:solidFill>
              </a:rPr>
              <a:t>Módulo 2: </a:t>
            </a:r>
          </a:p>
          <a:p>
            <a:pPr algn="ctr"/>
            <a:r>
              <a:rPr lang="es-CR" sz="1600" smtClean="0"/>
              <a:t> Un marco de trabajo para </a:t>
            </a:r>
          </a:p>
          <a:p>
            <a:pPr algn="ctr"/>
            <a:r>
              <a:rPr lang="es-CR" sz="1600" smtClean="0"/>
              <a:t>la colaboración digital</a:t>
            </a:r>
            <a:endParaRPr lang="es-CR" sz="1600" i="0">
              <a:solidFill>
                <a:schemeClr val="bg1"/>
              </a:solidFill>
            </a:endParaRPr>
          </a:p>
        </p:txBody>
      </p:sp>
      <p:sp>
        <p:nvSpPr>
          <p:cNvPr id="10251" name="AutoShape 21"/>
          <p:cNvSpPr>
            <a:spLocks noChangeArrowheads="1"/>
          </p:cNvSpPr>
          <p:nvPr/>
        </p:nvSpPr>
        <p:spPr bwMode="auto">
          <a:xfrm>
            <a:off x="152400" y="762000"/>
            <a:ext cx="3657600" cy="762000"/>
          </a:xfrm>
          <a:prstGeom prst="roundRect">
            <a:avLst>
              <a:gd name="adj" fmla="val 16667"/>
            </a:avLst>
          </a:prstGeom>
          <a:solidFill>
            <a:srgbClr val="610179">
              <a:alpha val="74117"/>
            </a:srgbClr>
          </a:solidFill>
          <a:ln w="9525" algn="ctr">
            <a:solidFill>
              <a:schemeClr val="tx1"/>
            </a:solidFill>
            <a:round/>
            <a:headEnd/>
            <a:tailEnd/>
          </a:ln>
        </p:spPr>
        <p:txBody>
          <a:bodyPr wrap="none" lIns="0" tIns="0" rIns="0" bIns="0" anchor="ctr"/>
          <a:lstStyle/>
          <a:p>
            <a:pPr algn="ctr"/>
            <a:r>
              <a:rPr lang="es-CR" sz="1800" i="0" smtClean="0">
                <a:solidFill>
                  <a:schemeClr val="bg1"/>
                </a:solidFill>
              </a:rPr>
              <a:t>Módulo 1: </a:t>
            </a:r>
          </a:p>
          <a:p>
            <a:pPr algn="ctr"/>
            <a:r>
              <a:rPr lang="es-CR" sz="1600" smtClean="0"/>
              <a:t> Clases colaborativas</a:t>
            </a:r>
            <a:endParaRPr lang="es-CR" sz="1600" i="0">
              <a:solidFill>
                <a:schemeClr val="bg1"/>
              </a:solidFill>
            </a:endParaRPr>
          </a:p>
        </p:txBody>
      </p:sp>
      <p:sp>
        <p:nvSpPr>
          <p:cNvPr id="10252" name="AutoShape 27"/>
          <p:cNvSpPr>
            <a:spLocks noChangeArrowheads="1"/>
          </p:cNvSpPr>
          <p:nvPr/>
        </p:nvSpPr>
        <p:spPr bwMode="auto">
          <a:xfrm>
            <a:off x="0" y="5410200"/>
            <a:ext cx="9144000" cy="1447800"/>
          </a:xfrm>
          <a:prstGeom prst="roundRect">
            <a:avLst>
              <a:gd name="adj" fmla="val 16667"/>
            </a:avLst>
          </a:prstGeom>
          <a:solidFill>
            <a:srgbClr val="0860A8"/>
          </a:solidFill>
          <a:ln w="9525" algn="ctr">
            <a:solidFill>
              <a:schemeClr val="tx1"/>
            </a:solidFill>
            <a:round/>
            <a:headEnd/>
            <a:tailEnd/>
          </a:ln>
        </p:spPr>
        <p:txBody>
          <a:bodyPr lIns="0" tIns="0" rIns="0" bIns="0" anchor="ctr"/>
          <a:lstStyle/>
          <a:p>
            <a:pPr algn="ctr"/>
            <a:r>
              <a:rPr lang="es-ES" sz="1800" dirty="0" smtClean="0"/>
              <a:t>Los docentes aprenderán a planificar actividades de </a:t>
            </a:r>
            <a:r>
              <a:rPr lang="es-ES" sz="1800" dirty="0"/>
              <a:t>colaboración  </a:t>
            </a:r>
            <a:r>
              <a:rPr lang="es-ES" sz="1800" dirty="0" smtClean="0"/>
              <a:t>que beneficien a </a:t>
            </a:r>
            <a:r>
              <a:rPr lang="es-ES" sz="1800" dirty="0"/>
              <a:t>los estudiantes, ayudándoles a desarrollar destrezas de pensamiento del siglo XXI, a profundizar la comprensión </a:t>
            </a:r>
            <a:r>
              <a:rPr lang="es-ES" sz="1800" dirty="0" smtClean="0"/>
              <a:t>del </a:t>
            </a:r>
            <a:r>
              <a:rPr lang="es-ES" sz="1800" dirty="0"/>
              <a:t>contenido y a prepararlos para el mundo global.</a:t>
            </a:r>
            <a:endParaRPr lang="en-US" sz="1800" dirty="0"/>
          </a:p>
        </p:txBody>
      </p:sp>
      <p:sp>
        <p:nvSpPr>
          <p:cNvPr id="10253" name="Rectangle 34"/>
          <p:cNvSpPr>
            <a:spLocks noChangeArrowheads="1"/>
          </p:cNvSpPr>
          <p:nvPr/>
        </p:nvSpPr>
        <p:spPr bwMode="auto">
          <a:xfrm>
            <a:off x="3962400" y="1828800"/>
            <a:ext cx="1752600" cy="3429000"/>
          </a:xfrm>
          <a:prstGeom prst="rect">
            <a:avLst/>
          </a:prstGeom>
          <a:solidFill>
            <a:srgbClr val="0860A8"/>
          </a:solidFill>
          <a:ln w="9525" algn="ctr">
            <a:noFill/>
            <a:miter lim="800000"/>
            <a:headEnd/>
            <a:tailEnd/>
          </a:ln>
        </p:spPr>
        <p:txBody>
          <a:bodyPr wrap="none" lIns="0" tIns="0" rIns="0" bIns="0" anchor="ctr"/>
          <a:lstStyle/>
          <a:p>
            <a:pPr algn="ctr"/>
            <a:r>
              <a:rPr lang="es-CR" sz="2000" i="0" dirty="0" smtClean="0">
                <a:solidFill>
                  <a:schemeClr val="bg1"/>
                </a:solidFill>
              </a:rPr>
              <a:t>Las </a:t>
            </a:r>
          </a:p>
          <a:p>
            <a:pPr algn="ctr"/>
            <a:r>
              <a:rPr lang="es-CR" sz="2000" i="0" dirty="0" smtClean="0">
                <a:solidFill>
                  <a:schemeClr val="bg1"/>
                </a:solidFill>
              </a:rPr>
              <a:t>lecciones </a:t>
            </a:r>
          </a:p>
          <a:p>
            <a:pPr algn="ctr"/>
            <a:r>
              <a:rPr lang="es-CR" sz="2000" i="0" dirty="0" smtClean="0">
                <a:solidFill>
                  <a:schemeClr val="bg1"/>
                </a:solidFill>
              </a:rPr>
              <a:t>incluyen </a:t>
            </a:r>
          </a:p>
          <a:p>
            <a:pPr algn="ctr"/>
            <a:r>
              <a:rPr lang="es-CR" sz="2000" i="0" dirty="0">
                <a:solidFill>
                  <a:schemeClr val="bg1"/>
                </a:solidFill>
              </a:rPr>
              <a:t>3</a:t>
            </a:r>
            <a:r>
              <a:rPr lang="es-CR" sz="2000" i="0" dirty="0" smtClean="0">
                <a:solidFill>
                  <a:schemeClr val="bg1"/>
                </a:solidFill>
              </a:rPr>
              <a:t> </a:t>
            </a:r>
          </a:p>
          <a:p>
            <a:pPr algn="ctr"/>
            <a:r>
              <a:rPr lang="es-CR" sz="2000" i="0" dirty="0" smtClean="0">
                <a:solidFill>
                  <a:schemeClr val="bg1"/>
                </a:solidFill>
              </a:rPr>
              <a:t>tipos de </a:t>
            </a:r>
          </a:p>
          <a:p>
            <a:pPr algn="ctr"/>
            <a:r>
              <a:rPr lang="es-CR" sz="2000" i="0" dirty="0" smtClean="0">
                <a:solidFill>
                  <a:schemeClr val="bg1"/>
                </a:solidFill>
              </a:rPr>
              <a:t>actividades</a:t>
            </a:r>
          </a:p>
          <a:p>
            <a:pPr algn="ctr"/>
            <a:endParaRPr lang="en-US" sz="2000" dirty="0"/>
          </a:p>
        </p:txBody>
      </p:sp>
      <p:sp>
        <p:nvSpPr>
          <p:cNvPr id="10254" name="Rectangle 14"/>
          <p:cNvSpPr>
            <a:spLocks noChangeArrowheads="1"/>
          </p:cNvSpPr>
          <p:nvPr/>
        </p:nvSpPr>
        <p:spPr bwMode="auto">
          <a:xfrm>
            <a:off x="4191000" y="1066800"/>
            <a:ext cx="4572000" cy="646331"/>
          </a:xfrm>
          <a:prstGeom prst="rect">
            <a:avLst/>
          </a:prstGeom>
          <a:noFill/>
          <a:ln w="9525">
            <a:noFill/>
            <a:miter lim="800000"/>
            <a:headEnd/>
            <a:tailEnd/>
          </a:ln>
        </p:spPr>
        <p:txBody>
          <a:bodyPr>
            <a:spAutoFit/>
          </a:bodyPr>
          <a:lstStyle/>
          <a:p>
            <a:r>
              <a:rPr lang="es-CR" sz="1800" i="0" dirty="0" smtClean="0">
                <a:solidFill>
                  <a:srgbClr val="0860A8"/>
                </a:solidFill>
              </a:rPr>
              <a:t>Cada módulo contiene de 3 a 6 lecciones</a:t>
            </a:r>
            <a:endParaRPr lang="es-CR" sz="1800" i="0" dirty="0">
              <a:solidFill>
                <a:srgbClr val="0860A8"/>
              </a:solidFill>
            </a:endParaRPr>
          </a:p>
        </p:txBody>
      </p:sp>
      <p:sp>
        <p:nvSpPr>
          <p:cNvPr id="10255" name="TextBox 15"/>
          <p:cNvSpPr txBox="1">
            <a:spLocks noChangeArrowheads="1"/>
          </p:cNvSpPr>
          <p:nvPr/>
        </p:nvSpPr>
        <p:spPr bwMode="auto">
          <a:xfrm>
            <a:off x="4267200" y="482600"/>
            <a:ext cx="4648200" cy="523220"/>
          </a:xfrm>
          <a:prstGeom prst="rect">
            <a:avLst/>
          </a:prstGeom>
          <a:noFill/>
          <a:ln w="9525">
            <a:noFill/>
            <a:miter lim="800000"/>
            <a:headEnd/>
            <a:tailEnd/>
          </a:ln>
        </p:spPr>
        <p:txBody>
          <a:bodyPr>
            <a:spAutoFit/>
          </a:bodyPr>
          <a:lstStyle/>
          <a:p>
            <a:r>
              <a:rPr lang="es-CR" i="0" dirty="0" smtClean="0">
                <a:solidFill>
                  <a:srgbClr val="0860A8"/>
                </a:solidFill>
                <a:hlinkClick r:id="rId3"/>
              </a:rPr>
              <a:t>Estructura</a:t>
            </a:r>
            <a:r>
              <a:rPr lang="en-US" i="0" dirty="0" smtClean="0">
                <a:solidFill>
                  <a:srgbClr val="0860A8"/>
                </a:solidFill>
                <a:hlinkClick r:id="rId3"/>
              </a:rPr>
              <a:t> del curso</a:t>
            </a:r>
            <a:endParaRPr lang="en-US" i="0" dirty="0">
              <a:solidFill>
                <a:srgbClr val="0860A8"/>
              </a:solidFill>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ocentes.jpg"/>
          <p:cNvPicPr>
            <a:picLocks noChangeAspect="1"/>
          </p:cNvPicPr>
          <p:nvPr/>
        </p:nvPicPr>
        <p:blipFill>
          <a:blip r:embed="rId3" cstate="print"/>
          <a:stretch>
            <a:fillRect/>
          </a:stretch>
        </p:blipFill>
        <p:spPr>
          <a:xfrm>
            <a:off x="2971800" y="1295400"/>
            <a:ext cx="5886450" cy="4391025"/>
          </a:xfrm>
          <a:prstGeom prst="rect">
            <a:avLst/>
          </a:prstGeom>
        </p:spPr>
      </p:pic>
      <p:sp>
        <p:nvSpPr>
          <p:cNvPr id="13315" name="Rectangle 2"/>
          <p:cNvSpPr>
            <a:spLocks noGrp="1" noChangeArrowheads="1"/>
          </p:cNvSpPr>
          <p:nvPr>
            <p:ph type="ctrTitle"/>
          </p:nvPr>
        </p:nvSpPr>
        <p:spPr>
          <a:xfrm>
            <a:off x="-228600" y="228600"/>
            <a:ext cx="8839200" cy="889000"/>
          </a:xfrm>
        </p:spPr>
        <p:txBody>
          <a:bodyPr anchor="t"/>
          <a:lstStyle/>
          <a:p>
            <a:pPr algn="ctr" eaLnBrk="1" fontAlgn="auto" hangingPunct="1">
              <a:spcAft>
                <a:spcPts val="0"/>
              </a:spcAft>
              <a:defRPr/>
            </a:pPr>
            <a:r>
              <a:rPr lang="es-ES" sz="1800" dirty="0" smtClean="0">
                <a:solidFill>
                  <a:srgbClr val="0860A8"/>
                </a:solidFill>
                <a:latin typeface="Verdana" pitchFamily="34" charset="0"/>
              </a:rPr>
              <a:t>Elementos de Intel</a:t>
            </a:r>
            <a:r>
              <a:rPr lang="es-ES" sz="1800" baseline="30000" dirty="0" smtClean="0">
                <a:solidFill>
                  <a:srgbClr val="0860A8"/>
                </a:solidFill>
                <a:latin typeface="Verdana" pitchFamily="34" charset="0"/>
              </a:rPr>
              <a:t>®</a:t>
            </a:r>
            <a:r>
              <a:rPr lang="es-ES" sz="1800" dirty="0" smtClean="0">
                <a:solidFill>
                  <a:srgbClr val="0860A8"/>
                </a:solidFill>
                <a:latin typeface="Verdana" pitchFamily="34" charset="0"/>
              </a:rPr>
              <a:t> Educar: Colaboración en la clase digital</a:t>
            </a:r>
          </a:p>
        </p:txBody>
      </p:sp>
      <p:sp>
        <p:nvSpPr>
          <p:cNvPr id="8" name="TextBox 7"/>
          <p:cNvSpPr txBox="1"/>
          <p:nvPr/>
        </p:nvSpPr>
        <p:spPr>
          <a:xfrm>
            <a:off x="228600" y="1219200"/>
            <a:ext cx="3581400" cy="5493812"/>
          </a:xfrm>
          <a:prstGeom prst="rect">
            <a:avLst/>
          </a:prstGeom>
          <a:noFill/>
        </p:spPr>
        <p:txBody>
          <a:bodyPr wrap="square">
            <a:spAutoFit/>
          </a:bodyPr>
          <a:lstStyle/>
          <a:p>
            <a:pPr marL="171450" indent="-171450">
              <a:spcAft>
                <a:spcPts val="600"/>
              </a:spcAft>
              <a:buFont typeface="Arial" pitchFamily="34" charset="0"/>
              <a:buChar char="•"/>
              <a:defRPr/>
            </a:pPr>
            <a:r>
              <a:rPr lang="es-ES" sz="1800" b="0" i="0" dirty="0" smtClean="0">
                <a:solidFill>
                  <a:srgbClr val="000000"/>
                </a:solidFill>
                <a:cs typeface="Arial" pitchFamily="34" charset="0"/>
              </a:rPr>
              <a:t>Vea la colaboración en acción por medio de ejemplos en el salón de clases</a:t>
            </a:r>
          </a:p>
          <a:p>
            <a:pPr marL="171450" indent="-171450">
              <a:spcAft>
                <a:spcPts val="600"/>
              </a:spcAft>
              <a:buFont typeface="Arial" pitchFamily="34" charset="0"/>
              <a:buChar char="•"/>
              <a:defRPr/>
            </a:pPr>
            <a:r>
              <a:rPr lang="es-ES" sz="1800" b="0" i="0" dirty="0" smtClean="0">
                <a:solidFill>
                  <a:schemeClr val="tx1"/>
                </a:solidFill>
              </a:rPr>
              <a:t>Explore </a:t>
            </a:r>
            <a:r>
              <a:rPr lang="es-ES" sz="1800" b="0" i="0" dirty="0">
                <a:solidFill>
                  <a:schemeClr val="tx1"/>
                </a:solidFill>
              </a:rPr>
              <a:t>un marco de trabajo de </a:t>
            </a:r>
            <a:r>
              <a:rPr lang="es-ES" sz="1800" b="0" i="0" dirty="0" smtClean="0">
                <a:solidFill>
                  <a:schemeClr val="tx1"/>
                </a:solidFill>
              </a:rPr>
              <a:t>colaboración</a:t>
            </a:r>
          </a:p>
          <a:p>
            <a:pPr marL="171450" indent="-171450">
              <a:spcAft>
                <a:spcPts val="600"/>
              </a:spcAft>
              <a:buFont typeface="Arial" pitchFamily="34" charset="0"/>
              <a:buChar char="•"/>
              <a:defRPr/>
            </a:pPr>
            <a:r>
              <a:rPr lang="es-ES" sz="1800" b="0" i="0" dirty="0" smtClean="0">
                <a:solidFill>
                  <a:srgbClr val="000000"/>
                </a:solidFill>
                <a:cs typeface="Arial" pitchFamily="34" charset="0"/>
              </a:rPr>
              <a:t>Explore herramientas de colaboración en línea</a:t>
            </a:r>
          </a:p>
          <a:p>
            <a:pPr marL="171450" indent="-171450">
              <a:spcAft>
                <a:spcPts val="600"/>
              </a:spcAft>
              <a:buFont typeface="Arial" pitchFamily="34" charset="0"/>
              <a:buChar char="•"/>
              <a:defRPr/>
            </a:pPr>
            <a:r>
              <a:rPr lang="es-ES" sz="1800" b="0" i="0" dirty="0" smtClean="0">
                <a:solidFill>
                  <a:srgbClr val="000000"/>
                </a:solidFill>
                <a:cs typeface="Arial" pitchFamily="34" charset="0"/>
              </a:rPr>
              <a:t>Comprenda las estrategias de colaboración para apoyar ética, de modo seguro y legal las destrezas de colaboración en línea</a:t>
            </a:r>
          </a:p>
          <a:p>
            <a:pPr marL="171450" indent="-171450">
              <a:spcAft>
                <a:spcPts val="600"/>
              </a:spcAft>
              <a:buFont typeface="Arial" pitchFamily="34" charset="0"/>
              <a:buChar char="•"/>
              <a:defRPr/>
            </a:pPr>
            <a:r>
              <a:rPr lang="es-ES" sz="1800" b="0" i="0" dirty="0" smtClean="0">
                <a:solidFill>
                  <a:srgbClr val="000000"/>
                </a:solidFill>
                <a:cs typeface="Arial" pitchFamily="34" charset="0"/>
              </a:rPr>
              <a:t>Apoye y administre la colaboración.</a:t>
            </a:r>
          </a:p>
          <a:p>
            <a:pPr>
              <a:defRPr/>
            </a:pPr>
            <a:endParaRPr lang="en-US" b="0" i="0" dirty="0">
              <a:solidFill>
                <a:srgbClr val="000000"/>
              </a:solidFill>
              <a:cs typeface="Arial" pitchFamily="34" charset="0"/>
            </a:endParaRPr>
          </a:p>
          <a:p>
            <a:pPr>
              <a:defRPr/>
            </a:pPr>
            <a:endParaRPr lang="en-US" b="0" i="0" dirty="0">
              <a:solidFill>
                <a:srgbClr val="000000"/>
              </a:solidFill>
              <a:cs typeface="Arial" pitchFamily="34" charset="0"/>
            </a:endParaRPr>
          </a:p>
        </p:txBody>
      </p:sp>
      <p:sp>
        <p:nvSpPr>
          <p:cNvPr id="11269" name="Text Box 6"/>
          <p:cNvSpPr txBox="1">
            <a:spLocks noChangeArrowheads="1"/>
          </p:cNvSpPr>
          <p:nvPr/>
        </p:nvSpPr>
        <p:spPr bwMode="auto">
          <a:xfrm>
            <a:off x="228600" y="609600"/>
            <a:ext cx="8077200" cy="553998"/>
          </a:xfrm>
          <a:prstGeom prst="rect">
            <a:avLst/>
          </a:prstGeom>
          <a:noFill/>
          <a:ln w="9525" algn="ctr">
            <a:noFill/>
            <a:miter lim="800000"/>
            <a:headEnd/>
            <a:tailEnd/>
          </a:ln>
        </p:spPr>
        <p:txBody>
          <a:bodyPr wrap="square" lIns="0" tIns="0" rIns="0" bIns="0" anchor="b">
            <a:spAutoFit/>
          </a:bodyPr>
          <a:lstStyle/>
          <a:p>
            <a:pPr>
              <a:spcBef>
                <a:spcPct val="50000"/>
              </a:spcBef>
            </a:pPr>
            <a:r>
              <a:rPr lang="es-ES" sz="1800" i="0" dirty="0" smtClean="0">
                <a:solidFill>
                  <a:srgbClr val="000000"/>
                </a:solidFill>
              </a:rPr>
              <a:t>Siga a dos docentes que discuten e implementan estrategias de colaboración en sus clases.</a:t>
            </a:r>
            <a:endParaRPr lang="es-ES" sz="1800" i="0" dirty="0">
              <a:solidFill>
                <a:srgbClr val="000000"/>
              </a:solidFill>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idx="4294967295"/>
          </p:nvPr>
        </p:nvSpPr>
        <p:spPr>
          <a:xfrm>
            <a:off x="228600" y="533400"/>
            <a:ext cx="6477000" cy="990600"/>
          </a:xfrm>
        </p:spPr>
        <p:txBody>
          <a:bodyPr anchor="b">
            <a:noAutofit/>
          </a:bodyPr>
          <a:lstStyle/>
          <a:p>
            <a:pPr eaLnBrk="1" hangingPunct="1"/>
            <a:r>
              <a:rPr lang="es-ES" sz="2500" i="1" dirty="0" smtClean="0">
                <a:solidFill>
                  <a:srgbClr val="000000"/>
                </a:solidFill>
                <a:effectLst/>
                <a:latin typeface="Verdana" pitchFamily="34" charset="0"/>
              </a:rPr>
              <a:t>Elementos de Intel® Educar Evaluación en las clases del siglo XXI</a:t>
            </a:r>
          </a:p>
        </p:txBody>
      </p:sp>
      <p:pic>
        <p:nvPicPr>
          <p:cNvPr id="5123" name="Picture 9" descr="intel_rgb_1700"/>
          <p:cNvPicPr>
            <a:picLocks noChangeAspect="1" noChangeArrowheads="1"/>
          </p:cNvPicPr>
          <p:nvPr/>
        </p:nvPicPr>
        <p:blipFill>
          <a:blip r:embed="rId3" cstate="print"/>
          <a:srcRect/>
          <a:stretch>
            <a:fillRect/>
          </a:stretch>
        </p:blipFill>
        <p:spPr bwMode="auto">
          <a:xfrm>
            <a:off x="6858000" y="106363"/>
            <a:ext cx="1968500" cy="1493837"/>
          </a:xfrm>
          <a:prstGeom prst="rect">
            <a:avLst/>
          </a:prstGeom>
          <a:noFill/>
          <a:ln w="9525">
            <a:noFill/>
            <a:miter lim="800000"/>
            <a:headEnd/>
            <a:tailEnd/>
          </a:ln>
        </p:spPr>
      </p:pic>
      <p:pic>
        <p:nvPicPr>
          <p:cNvPr id="5124" name="Picture 5" descr="C:\Users\macerdas\Desktop\ACC\ACC Spanish Photos\h. Student(s)\2494.jpg"/>
          <p:cNvPicPr>
            <a:picLocks noChangeAspect="1" noChangeArrowheads="1"/>
          </p:cNvPicPr>
          <p:nvPr/>
        </p:nvPicPr>
        <p:blipFill>
          <a:blip r:embed="rId4" cstate="print"/>
          <a:srcRect/>
          <a:stretch>
            <a:fillRect/>
          </a:stretch>
        </p:blipFill>
        <p:spPr bwMode="auto">
          <a:xfrm>
            <a:off x="0" y="2209800"/>
            <a:ext cx="9144000" cy="4648200"/>
          </a:xfrm>
          <a:prstGeom prst="rect">
            <a:avLst/>
          </a:prstGeom>
          <a:noFill/>
          <a:ln w="9525">
            <a:noFill/>
            <a:miter lim="800000"/>
            <a:headEnd/>
            <a:tailEnd/>
          </a:ln>
        </p:spPr>
      </p:pic>
      <p:sp>
        <p:nvSpPr>
          <p:cNvPr id="5" name="TextBox 4"/>
          <p:cNvSpPr txBox="1">
            <a:spLocks noChangeArrowheads="1"/>
          </p:cNvSpPr>
          <p:nvPr/>
        </p:nvSpPr>
        <p:spPr bwMode="auto">
          <a:xfrm>
            <a:off x="0" y="1524000"/>
            <a:ext cx="9144000" cy="707886"/>
          </a:xfrm>
          <a:prstGeom prst="rect">
            <a:avLst/>
          </a:prstGeom>
          <a:noFill/>
          <a:ln w="9525">
            <a:noFill/>
            <a:miter lim="800000"/>
            <a:headEnd/>
            <a:tailEnd/>
          </a:ln>
        </p:spPr>
        <p:txBody>
          <a:bodyPr>
            <a:spAutoFit/>
          </a:bodyPr>
          <a:lstStyle/>
          <a:p>
            <a:pPr algn="ctr"/>
            <a:r>
              <a:rPr lang="es-ES" sz="2000" b="0" i="0" dirty="0" smtClean="0">
                <a:solidFill>
                  <a:srgbClr val="0860A8"/>
                </a:solidFill>
              </a:rPr>
              <a:t>Aprenda métodos innovadores para la evaluación de las </a:t>
            </a:r>
          </a:p>
          <a:p>
            <a:pPr algn="ctr"/>
            <a:r>
              <a:rPr lang="es-ES" sz="2000" b="0" i="0" dirty="0" smtClean="0">
                <a:solidFill>
                  <a:srgbClr val="0860A8"/>
                </a:solidFill>
              </a:rPr>
              <a:t>destrezas del siglo XXI</a:t>
            </a:r>
            <a:endParaRPr lang="es-ES" sz="2000" b="0" i="0" dirty="0">
              <a:solidFill>
                <a:srgbClr val="0860A8"/>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1" name="AutoShape 31"/>
          <p:cNvSpPr>
            <a:spLocks noChangeArrowheads="1"/>
          </p:cNvSpPr>
          <p:nvPr/>
        </p:nvSpPr>
        <p:spPr bwMode="auto">
          <a:xfrm>
            <a:off x="5638800" y="4038600"/>
            <a:ext cx="3429000" cy="1143000"/>
          </a:xfrm>
          <a:prstGeom prst="roundRect">
            <a:avLst>
              <a:gd name="adj" fmla="val 16667"/>
            </a:avLst>
          </a:prstGeom>
          <a:solidFill>
            <a:schemeClr val="accent1"/>
          </a:solidFill>
          <a:ln w="9525" algn="ctr">
            <a:noFill/>
            <a:round/>
            <a:headEnd/>
            <a:tailEnd/>
          </a:ln>
        </p:spPr>
        <p:txBody>
          <a:bodyPr wrap="none" lIns="0" tIns="0" rIns="0" bIns="0" anchor="ctr"/>
          <a:lstStyle/>
          <a:p>
            <a:pPr>
              <a:buClr>
                <a:schemeClr val="bg1"/>
              </a:buClr>
              <a:buFont typeface="Arial" charset="0"/>
              <a:buChar char="•"/>
            </a:pPr>
            <a:r>
              <a:rPr lang="es-ES" sz="1800" i="0" dirty="0">
                <a:solidFill>
                  <a:srgbClr val="0860A8"/>
                </a:solidFill>
              </a:rPr>
              <a:t> </a:t>
            </a:r>
            <a:r>
              <a:rPr lang="es-ES" sz="1800" i="0" dirty="0">
                <a:solidFill>
                  <a:schemeClr val="bg1"/>
                </a:solidFill>
              </a:rPr>
              <a:t>Discusiones facilitadas:</a:t>
            </a:r>
          </a:p>
          <a:p>
            <a:r>
              <a:rPr lang="es-ES" sz="1800" b="0" i="0" dirty="0">
                <a:solidFill>
                  <a:schemeClr val="bg1"/>
                </a:solidFill>
              </a:rPr>
              <a:t>comparten ideas y brindan </a:t>
            </a:r>
          </a:p>
          <a:p>
            <a:r>
              <a:rPr lang="es-ES" sz="1800" b="0" i="0" dirty="0">
                <a:solidFill>
                  <a:schemeClr val="bg1"/>
                </a:solidFill>
              </a:rPr>
              <a:t>realimentación sobre sus </a:t>
            </a:r>
          </a:p>
          <a:p>
            <a:r>
              <a:rPr lang="es-ES" sz="1800" b="0" i="0" dirty="0">
                <a:solidFill>
                  <a:schemeClr val="bg1"/>
                </a:solidFill>
              </a:rPr>
              <a:t>planes de acción.</a:t>
            </a:r>
            <a:endParaRPr lang="es-ES" sz="1800" i="0" dirty="0">
              <a:solidFill>
                <a:srgbClr val="0860A8"/>
              </a:solidFill>
            </a:endParaRPr>
          </a:p>
        </p:txBody>
      </p:sp>
      <p:sp>
        <p:nvSpPr>
          <p:cNvPr id="20510" name="AutoShape 30"/>
          <p:cNvSpPr>
            <a:spLocks noChangeArrowheads="1"/>
          </p:cNvSpPr>
          <p:nvPr/>
        </p:nvSpPr>
        <p:spPr bwMode="auto">
          <a:xfrm>
            <a:off x="5638800" y="2971800"/>
            <a:ext cx="3429000" cy="914400"/>
          </a:xfrm>
          <a:prstGeom prst="roundRect">
            <a:avLst>
              <a:gd name="adj" fmla="val 16667"/>
            </a:avLst>
          </a:prstGeom>
          <a:solidFill>
            <a:schemeClr val="accent1"/>
          </a:solidFill>
          <a:ln w="9525" algn="ctr">
            <a:noFill/>
            <a:round/>
            <a:headEnd/>
            <a:tailEnd/>
          </a:ln>
        </p:spPr>
        <p:txBody>
          <a:bodyPr wrap="none" lIns="0" tIns="0" rIns="0" bIns="0" anchor="ctr"/>
          <a:lstStyle/>
          <a:p>
            <a:pPr marL="177800" indent="-177800">
              <a:buFont typeface="Arial" pitchFamily="34" charset="0"/>
              <a:buChar char="•"/>
              <a:defRPr/>
            </a:pPr>
            <a:r>
              <a:rPr lang="es-ES" sz="1800" i="0">
                <a:solidFill>
                  <a:schemeClr val="bg1"/>
                </a:solidFill>
              </a:rPr>
              <a:t>  Plan de acción: </a:t>
            </a:r>
          </a:p>
          <a:p>
            <a:pPr marL="342900" indent="-342900">
              <a:defRPr/>
            </a:pPr>
            <a:r>
              <a:rPr lang="es-ES" sz="1800" b="0" i="0">
                <a:solidFill>
                  <a:schemeClr val="bg1"/>
                </a:solidFill>
              </a:rPr>
              <a:t>  aplican conceptos para </a:t>
            </a:r>
          </a:p>
          <a:p>
            <a:pPr marL="342900" indent="-165100">
              <a:defRPr/>
            </a:pPr>
            <a:r>
              <a:rPr lang="es-ES" sz="1800" b="0" i="0">
                <a:solidFill>
                  <a:schemeClr val="bg1"/>
                </a:solidFill>
              </a:rPr>
              <a:t>su propia clase.</a:t>
            </a:r>
          </a:p>
        </p:txBody>
      </p:sp>
      <p:sp>
        <p:nvSpPr>
          <p:cNvPr id="20508" name="AutoShape 28"/>
          <p:cNvSpPr>
            <a:spLocks noChangeArrowheads="1"/>
          </p:cNvSpPr>
          <p:nvPr/>
        </p:nvSpPr>
        <p:spPr bwMode="auto">
          <a:xfrm>
            <a:off x="5638800" y="1828800"/>
            <a:ext cx="3429000" cy="1066800"/>
          </a:xfrm>
          <a:prstGeom prst="roundRect">
            <a:avLst>
              <a:gd name="adj" fmla="val 16667"/>
            </a:avLst>
          </a:prstGeom>
          <a:solidFill>
            <a:schemeClr val="accent1"/>
          </a:solidFill>
          <a:ln w="9525" algn="ctr">
            <a:noFill/>
            <a:round/>
            <a:headEnd/>
            <a:tailEnd/>
          </a:ln>
        </p:spPr>
        <p:txBody>
          <a:bodyPr wrap="none" lIns="0" tIns="0" rIns="0" bIns="0" anchor="ctr"/>
          <a:lstStyle/>
          <a:p>
            <a:pPr>
              <a:buFont typeface="Arial" pitchFamily="34" charset="0"/>
              <a:buChar char="•"/>
              <a:defRPr/>
            </a:pPr>
            <a:r>
              <a:rPr lang="es-ES" sz="1800" i="0" dirty="0">
                <a:solidFill>
                  <a:schemeClr val="bg1"/>
                </a:solidFill>
              </a:rPr>
              <a:t> Aprendizaje virtual: </a:t>
            </a:r>
          </a:p>
          <a:p>
            <a:pPr>
              <a:defRPr/>
            </a:pPr>
            <a:r>
              <a:rPr lang="es-ES" sz="1800" b="0" i="0" dirty="0">
                <a:solidFill>
                  <a:schemeClr val="bg1"/>
                </a:solidFill>
              </a:rPr>
              <a:t>aprenden conceptos con </a:t>
            </a:r>
          </a:p>
          <a:p>
            <a:pPr marL="95250" indent="-95250">
              <a:defRPr/>
            </a:pPr>
            <a:r>
              <a:rPr lang="es-ES" sz="1800" b="0" i="0" dirty="0">
                <a:solidFill>
                  <a:schemeClr val="bg1"/>
                </a:solidFill>
              </a:rPr>
              <a:t>tutoriales interactivos </a:t>
            </a:r>
            <a:r>
              <a:rPr lang="es-ES" sz="1400" b="0" i="0" dirty="0">
                <a:solidFill>
                  <a:schemeClr val="bg1"/>
                </a:solidFill>
              </a:rPr>
              <a:t>.</a:t>
            </a:r>
            <a:endParaRPr lang="es-ES" sz="1800" b="0" i="0" dirty="0">
              <a:solidFill>
                <a:schemeClr val="bg1"/>
              </a:solidFill>
            </a:endParaRPr>
          </a:p>
        </p:txBody>
      </p:sp>
      <p:sp>
        <p:nvSpPr>
          <p:cNvPr id="6150" name="Rectangle 2"/>
          <p:cNvSpPr>
            <a:spLocks noGrp="1" noChangeArrowheads="1"/>
          </p:cNvSpPr>
          <p:nvPr>
            <p:ph type="title" idx="4294967295"/>
          </p:nvPr>
        </p:nvSpPr>
        <p:spPr>
          <a:xfrm>
            <a:off x="220663" y="228600"/>
            <a:ext cx="4884737" cy="488950"/>
          </a:xfrm>
        </p:spPr>
        <p:txBody>
          <a:bodyPr>
            <a:normAutofit fontScale="90000"/>
          </a:bodyPr>
          <a:lstStyle/>
          <a:p>
            <a:pPr eaLnBrk="1" hangingPunct="1"/>
            <a:r>
              <a:rPr lang="es-ES" sz="2000" dirty="0" smtClean="0">
                <a:latin typeface="Verdana" pitchFamily="34" charset="0"/>
              </a:rPr>
              <a:t>5 Módulos: 1-3 horas de aprendizaje virtual por cada módulo</a:t>
            </a:r>
            <a:endParaRPr lang="es-ES" sz="2000" dirty="0" smtClean="0">
              <a:solidFill>
                <a:srgbClr val="FFCC00"/>
              </a:solidFill>
              <a:latin typeface="Verdana" pitchFamily="34" charset="0"/>
            </a:endParaRPr>
          </a:p>
        </p:txBody>
      </p:sp>
      <p:sp>
        <p:nvSpPr>
          <p:cNvPr id="6151" name="AutoShape 17"/>
          <p:cNvSpPr>
            <a:spLocks noChangeArrowheads="1"/>
          </p:cNvSpPr>
          <p:nvPr/>
        </p:nvSpPr>
        <p:spPr bwMode="auto">
          <a:xfrm>
            <a:off x="152400" y="25146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ES" sz="1800" i="0">
                <a:solidFill>
                  <a:schemeClr val="bg1"/>
                </a:solidFill>
              </a:rPr>
              <a:t>Módulo 3: </a:t>
            </a:r>
          </a:p>
          <a:p>
            <a:pPr algn="ctr"/>
            <a:r>
              <a:rPr lang="es-ES" sz="1800">
                <a:solidFill>
                  <a:schemeClr val="bg1"/>
                </a:solidFill>
                <a:latin typeface="Arial" charset="0"/>
              </a:rPr>
              <a:t>Métodos de evaluación </a:t>
            </a:r>
            <a:endParaRPr lang="es-ES" sz="1800" i="0">
              <a:solidFill>
                <a:schemeClr val="bg1"/>
              </a:solidFill>
            </a:endParaRPr>
          </a:p>
        </p:txBody>
      </p:sp>
      <p:sp>
        <p:nvSpPr>
          <p:cNvPr id="6152" name="AutoShape 18"/>
          <p:cNvSpPr>
            <a:spLocks noChangeArrowheads="1"/>
          </p:cNvSpPr>
          <p:nvPr/>
        </p:nvSpPr>
        <p:spPr bwMode="auto">
          <a:xfrm>
            <a:off x="152400" y="43434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ES" sz="1800" i="0">
                <a:solidFill>
                  <a:schemeClr val="bg1"/>
                </a:solidFill>
              </a:rPr>
              <a:t>Módulo 5: </a:t>
            </a:r>
          </a:p>
          <a:p>
            <a:pPr algn="ctr"/>
            <a:r>
              <a:rPr lang="es-ES" sz="1800">
                <a:solidFill>
                  <a:schemeClr val="bg1"/>
                </a:solidFill>
                <a:latin typeface="Arial" charset="0"/>
              </a:rPr>
              <a:t>Evaluación en acción</a:t>
            </a:r>
            <a:endParaRPr lang="es-ES" sz="1800">
              <a:solidFill>
                <a:schemeClr val="bg1"/>
              </a:solidFill>
            </a:endParaRPr>
          </a:p>
        </p:txBody>
      </p:sp>
      <p:sp>
        <p:nvSpPr>
          <p:cNvPr id="6153" name="AutoShape 19"/>
          <p:cNvSpPr>
            <a:spLocks noChangeArrowheads="1"/>
          </p:cNvSpPr>
          <p:nvPr/>
        </p:nvSpPr>
        <p:spPr bwMode="auto">
          <a:xfrm>
            <a:off x="152400" y="34290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ES" sz="1800" i="0">
                <a:solidFill>
                  <a:schemeClr val="bg1"/>
                </a:solidFill>
              </a:rPr>
              <a:t>Módulo 4: </a:t>
            </a:r>
          </a:p>
          <a:p>
            <a:pPr algn="ctr"/>
            <a:r>
              <a:rPr lang="es-ES" sz="1800">
                <a:solidFill>
                  <a:schemeClr val="bg1"/>
                </a:solidFill>
                <a:latin typeface="Arial" charset="0"/>
              </a:rPr>
              <a:t>Desarrollo de la evaluación</a:t>
            </a:r>
            <a:endParaRPr lang="es-ES" sz="1800" i="0">
              <a:solidFill>
                <a:schemeClr val="bg1"/>
              </a:solidFill>
            </a:endParaRPr>
          </a:p>
        </p:txBody>
      </p:sp>
      <p:sp>
        <p:nvSpPr>
          <p:cNvPr id="6154" name="AutoShape 20"/>
          <p:cNvSpPr>
            <a:spLocks noChangeArrowheads="1"/>
          </p:cNvSpPr>
          <p:nvPr/>
        </p:nvSpPr>
        <p:spPr bwMode="auto">
          <a:xfrm>
            <a:off x="152400" y="16002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ES" sz="1800" i="0">
                <a:solidFill>
                  <a:schemeClr val="bg1"/>
                </a:solidFill>
              </a:rPr>
              <a:t>Módulo 2: </a:t>
            </a:r>
          </a:p>
          <a:p>
            <a:pPr algn="ctr"/>
            <a:r>
              <a:rPr lang="es-ES" sz="1800">
                <a:solidFill>
                  <a:schemeClr val="bg1"/>
                </a:solidFill>
                <a:latin typeface="Arial" charset="0"/>
              </a:rPr>
              <a:t>Estrategias de evaluación </a:t>
            </a:r>
            <a:endParaRPr lang="es-ES" sz="1800" i="0">
              <a:solidFill>
                <a:schemeClr val="bg1"/>
              </a:solidFill>
            </a:endParaRPr>
          </a:p>
        </p:txBody>
      </p:sp>
      <p:sp>
        <p:nvSpPr>
          <p:cNvPr id="6155" name="AutoShape 21"/>
          <p:cNvSpPr>
            <a:spLocks noChangeArrowheads="1"/>
          </p:cNvSpPr>
          <p:nvPr/>
        </p:nvSpPr>
        <p:spPr bwMode="auto">
          <a:xfrm>
            <a:off x="152400" y="762000"/>
            <a:ext cx="3657600" cy="7620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ES" sz="1800" i="0">
                <a:solidFill>
                  <a:schemeClr val="bg1"/>
                </a:solidFill>
              </a:rPr>
              <a:t>Módulo 1: </a:t>
            </a:r>
          </a:p>
          <a:p>
            <a:pPr algn="ctr"/>
            <a:r>
              <a:rPr lang="es-ES" sz="1800">
                <a:solidFill>
                  <a:schemeClr val="bg1"/>
                </a:solidFill>
                <a:latin typeface="Arial" charset="0"/>
              </a:rPr>
              <a:t>Aprendizaje en el siglo XXI </a:t>
            </a:r>
            <a:endParaRPr lang="es-ES" sz="1800" i="0">
              <a:solidFill>
                <a:schemeClr val="bg1"/>
              </a:solidFill>
            </a:endParaRPr>
          </a:p>
        </p:txBody>
      </p:sp>
      <p:sp>
        <p:nvSpPr>
          <p:cNvPr id="20505" name="AutoShape 25"/>
          <p:cNvSpPr>
            <a:spLocks noChangeArrowheads="1"/>
          </p:cNvSpPr>
          <p:nvPr/>
        </p:nvSpPr>
        <p:spPr bwMode="auto">
          <a:xfrm>
            <a:off x="4114800" y="990600"/>
            <a:ext cx="4800600" cy="762000"/>
          </a:xfrm>
          <a:prstGeom prst="roundRect">
            <a:avLst>
              <a:gd name="adj" fmla="val 16667"/>
            </a:avLst>
          </a:prstGeom>
          <a:noFill/>
          <a:ln w="9525" algn="ctr">
            <a:solidFill>
              <a:srgbClr val="0860A8"/>
            </a:solidFill>
            <a:round/>
            <a:headEnd/>
            <a:tailEnd/>
          </a:ln>
        </p:spPr>
        <p:txBody>
          <a:bodyPr wrap="none" lIns="0" tIns="0" rIns="0" bIns="0" anchor="ctr"/>
          <a:lstStyle/>
          <a:p>
            <a:pPr algn="ctr"/>
            <a:r>
              <a:rPr lang="es-ES" sz="1800" i="0" dirty="0">
                <a:solidFill>
                  <a:srgbClr val="0860A8"/>
                </a:solidFill>
              </a:rPr>
              <a:t>Cada módulo consta de </a:t>
            </a:r>
          </a:p>
          <a:p>
            <a:pPr algn="ctr"/>
            <a:r>
              <a:rPr lang="es-ES" sz="1800" i="0" dirty="0">
                <a:solidFill>
                  <a:srgbClr val="0860A8"/>
                </a:solidFill>
              </a:rPr>
              <a:t>3 a 6  lecciones</a:t>
            </a:r>
          </a:p>
        </p:txBody>
      </p:sp>
      <p:sp>
        <p:nvSpPr>
          <p:cNvPr id="20507" name="AutoShape 27"/>
          <p:cNvSpPr>
            <a:spLocks noChangeArrowheads="1"/>
          </p:cNvSpPr>
          <p:nvPr/>
        </p:nvSpPr>
        <p:spPr bwMode="auto">
          <a:xfrm>
            <a:off x="0" y="5410200"/>
            <a:ext cx="9144000" cy="1447800"/>
          </a:xfrm>
          <a:prstGeom prst="roundRect">
            <a:avLst>
              <a:gd name="adj" fmla="val 16667"/>
            </a:avLst>
          </a:prstGeom>
          <a:solidFill>
            <a:srgbClr val="0860A8"/>
          </a:solidFill>
          <a:ln w="9525" algn="ctr">
            <a:solidFill>
              <a:schemeClr val="tx1"/>
            </a:solidFill>
            <a:round/>
            <a:headEnd/>
            <a:tailEnd/>
          </a:ln>
        </p:spPr>
        <p:txBody>
          <a:bodyPr lIns="0" tIns="0" rIns="0" bIns="0" anchor="ctr"/>
          <a:lstStyle/>
          <a:p>
            <a:pPr algn="ctr"/>
            <a:r>
              <a:rPr lang="es-CR" sz="2000" dirty="0">
                <a:solidFill>
                  <a:schemeClr val="bg1"/>
                </a:solidFill>
              </a:rPr>
              <a:t>Los participantes  aprenden a planificar, desarrollar y administrar la evaluación centrada en el estudiante. </a:t>
            </a:r>
            <a:endParaRPr lang="en-US" sz="2000" dirty="0"/>
          </a:p>
        </p:txBody>
      </p:sp>
      <p:sp>
        <p:nvSpPr>
          <p:cNvPr id="20514" name="Rectangle 34"/>
          <p:cNvSpPr>
            <a:spLocks noChangeArrowheads="1"/>
          </p:cNvSpPr>
          <p:nvPr/>
        </p:nvSpPr>
        <p:spPr bwMode="auto">
          <a:xfrm>
            <a:off x="3962400" y="1828800"/>
            <a:ext cx="1600200" cy="3352800"/>
          </a:xfrm>
          <a:prstGeom prst="rect">
            <a:avLst/>
          </a:prstGeom>
          <a:solidFill>
            <a:schemeClr val="accent1"/>
          </a:solidFill>
          <a:ln w="9525" algn="ctr">
            <a:noFill/>
            <a:miter lim="800000"/>
            <a:headEnd/>
            <a:tailEnd/>
          </a:ln>
        </p:spPr>
        <p:txBody>
          <a:bodyPr wrap="none" lIns="0" tIns="0" rIns="0" bIns="0" anchor="ctr"/>
          <a:lstStyle/>
          <a:p>
            <a:pPr algn="ctr"/>
            <a:r>
              <a:rPr lang="es-ES" sz="2000" i="0" dirty="0">
                <a:solidFill>
                  <a:schemeClr val="bg1"/>
                </a:solidFill>
              </a:rPr>
              <a:t>Las </a:t>
            </a:r>
          </a:p>
          <a:p>
            <a:pPr algn="ctr"/>
            <a:r>
              <a:rPr lang="es-ES" sz="2000" i="0" dirty="0">
                <a:solidFill>
                  <a:schemeClr val="bg1"/>
                </a:solidFill>
              </a:rPr>
              <a:t>lecciones</a:t>
            </a:r>
          </a:p>
          <a:p>
            <a:pPr algn="ctr"/>
            <a:r>
              <a:rPr lang="es-ES" sz="2000" i="0" dirty="0">
                <a:solidFill>
                  <a:schemeClr val="bg1"/>
                </a:solidFill>
              </a:rPr>
              <a:t> incluyen </a:t>
            </a:r>
          </a:p>
          <a:p>
            <a:pPr algn="ctr"/>
            <a:r>
              <a:rPr lang="es-ES" sz="2000" i="0" dirty="0">
                <a:solidFill>
                  <a:schemeClr val="bg1"/>
                </a:solidFill>
              </a:rPr>
              <a:t>3 tipos </a:t>
            </a:r>
          </a:p>
          <a:p>
            <a:pPr algn="ctr"/>
            <a:r>
              <a:rPr lang="es-ES" sz="2000" i="0" dirty="0">
                <a:solidFill>
                  <a:schemeClr val="bg1"/>
                </a:solidFill>
              </a:rPr>
              <a:t>de </a:t>
            </a:r>
          </a:p>
          <a:p>
            <a:pPr algn="ctr"/>
            <a:r>
              <a:rPr lang="es-ES" sz="1900" i="0" dirty="0">
                <a:solidFill>
                  <a:schemeClr val="bg1"/>
                </a:solidFill>
              </a:rPr>
              <a:t>actividades</a:t>
            </a:r>
          </a:p>
          <a:p>
            <a:pPr algn="ctr"/>
            <a:endParaRPr lang="es-ES" sz="2000" dirty="0"/>
          </a:p>
        </p:txBody>
      </p:sp>
      <p:sp>
        <p:nvSpPr>
          <p:cNvPr id="15" name="TextBox 15"/>
          <p:cNvSpPr txBox="1">
            <a:spLocks noChangeArrowheads="1"/>
          </p:cNvSpPr>
          <p:nvPr/>
        </p:nvSpPr>
        <p:spPr bwMode="auto">
          <a:xfrm>
            <a:off x="4267200" y="482600"/>
            <a:ext cx="4648200" cy="523220"/>
          </a:xfrm>
          <a:prstGeom prst="rect">
            <a:avLst/>
          </a:prstGeom>
          <a:noFill/>
          <a:ln w="9525">
            <a:noFill/>
            <a:miter lim="800000"/>
            <a:headEnd/>
            <a:tailEnd/>
          </a:ln>
        </p:spPr>
        <p:txBody>
          <a:bodyPr>
            <a:spAutoFit/>
          </a:bodyPr>
          <a:lstStyle/>
          <a:p>
            <a:r>
              <a:rPr lang="en-US" i="0" dirty="0" err="1" smtClean="0">
                <a:solidFill>
                  <a:srgbClr val="0860A8"/>
                </a:solidFill>
                <a:hlinkClick r:id="rId3"/>
              </a:rPr>
              <a:t>Estructura</a:t>
            </a:r>
            <a:r>
              <a:rPr lang="en-US" i="0" dirty="0" smtClean="0">
                <a:solidFill>
                  <a:srgbClr val="0860A8"/>
                </a:solidFill>
                <a:hlinkClick r:id="rId3"/>
              </a:rPr>
              <a:t> del curso</a:t>
            </a:r>
            <a:endParaRPr lang="en-US" i="0" dirty="0">
              <a:solidFill>
                <a:srgbClr val="0860A8"/>
              </a:solidFill>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6" descr="C:\Users\macerdas\Desktop\ACC\ACC Spanish Photos\a. Anna (Teacher A)\2451.jpg"/>
          <p:cNvPicPr>
            <a:picLocks noChangeAspect="1" noChangeArrowheads="1"/>
          </p:cNvPicPr>
          <p:nvPr/>
        </p:nvPicPr>
        <p:blipFill>
          <a:blip r:embed="rId3" cstate="print"/>
          <a:srcRect/>
          <a:stretch>
            <a:fillRect/>
          </a:stretch>
        </p:blipFill>
        <p:spPr bwMode="auto">
          <a:xfrm>
            <a:off x="4114800" y="1600200"/>
            <a:ext cx="5029200" cy="3905250"/>
          </a:xfrm>
          <a:prstGeom prst="rect">
            <a:avLst/>
          </a:prstGeom>
          <a:noFill/>
          <a:ln w="9525">
            <a:noFill/>
            <a:miter lim="800000"/>
            <a:headEnd/>
            <a:tailEnd/>
          </a:ln>
        </p:spPr>
      </p:pic>
      <p:sp>
        <p:nvSpPr>
          <p:cNvPr id="7171" name="Rectangle 2"/>
          <p:cNvSpPr>
            <a:spLocks noGrp="1" noChangeArrowheads="1"/>
          </p:cNvSpPr>
          <p:nvPr>
            <p:ph type="title" idx="4294967295"/>
          </p:nvPr>
        </p:nvSpPr>
        <p:spPr>
          <a:xfrm>
            <a:off x="228600" y="152400"/>
            <a:ext cx="8839200" cy="381000"/>
          </a:xfrm>
        </p:spPr>
        <p:txBody>
          <a:bodyPr/>
          <a:lstStyle/>
          <a:p>
            <a:pPr eaLnBrk="1" hangingPunct="1"/>
            <a:r>
              <a:rPr lang="es-ES" sz="1800" smtClean="0">
                <a:solidFill>
                  <a:srgbClr val="0860A8"/>
                </a:solidFill>
                <a:latin typeface="Verdana" pitchFamily="34" charset="0"/>
                <a:hlinkClick r:id="rId4"/>
              </a:rPr>
              <a:t>Elementos de Intel</a:t>
            </a:r>
            <a:r>
              <a:rPr lang="es-ES" sz="1800" baseline="30000" smtClean="0">
                <a:solidFill>
                  <a:srgbClr val="0860A8"/>
                </a:solidFill>
                <a:latin typeface="Verdana" pitchFamily="34" charset="0"/>
                <a:hlinkClick r:id="rId4"/>
              </a:rPr>
              <a:t>®</a:t>
            </a:r>
            <a:r>
              <a:rPr lang="es-ES" sz="1800" smtClean="0">
                <a:solidFill>
                  <a:srgbClr val="0860A8"/>
                </a:solidFill>
                <a:latin typeface="Verdana" pitchFamily="34" charset="0"/>
                <a:hlinkClick r:id="rId4"/>
              </a:rPr>
              <a:t> Educar: Evaluación en las clases del siglo XXI</a:t>
            </a:r>
            <a:endParaRPr lang="es-ES" sz="1800" smtClean="0">
              <a:solidFill>
                <a:srgbClr val="0860A8"/>
              </a:solidFill>
              <a:latin typeface="Verdana" pitchFamily="34" charset="0"/>
            </a:endParaRPr>
          </a:p>
        </p:txBody>
      </p:sp>
      <p:sp>
        <p:nvSpPr>
          <p:cNvPr id="7172" name="TextBox 7"/>
          <p:cNvSpPr txBox="1">
            <a:spLocks noChangeArrowheads="1"/>
          </p:cNvSpPr>
          <p:nvPr/>
        </p:nvSpPr>
        <p:spPr bwMode="auto">
          <a:xfrm>
            <a:off x="228600" y="1219200"/>
            <a:ext cx="3886200" cy="4524315"/>
          </a:xfrm>
          <a:prstGeom prst="rect">
            <a:avLst/>
          </a:prstGeom>
          <a:noFill/>
          <a:ln w="9525">
            <a:noFill/>
            <a:miter lim="800000"/>
            <a:headEnd/>
            <a:tailEnd/>
          </a:ln>
        </p:spPr>
        <p:txBody>
          <a:bodyPr wrap="square">
            <a:spAutoFit/>
          </a:bodyPr>
          <a:lstStyle/>
          <a:p>
            <a:pPr marL="171450" indent="-171450">
              <a:buFont typeface="Arial" charset="0"/>
              <a:buChar char="•"/>
            </a:pPr>
            <a:r>
              <a:rPr lang="es-ES" sz="1800" b="0" i="0" dirty="0">
                <a:solidFill>
                  <a:srgbClr val="000000"/>
                </a:solidFill>
              </a:rPr>
              <a:t>Vea la evaluación en acción en aulas del siglo XXI</a:t>
            </a:r>
          </a:p>
          <a:p>
            <a:pPr marL="171450" indent="-171450">
              <a:buFont typeface="Arial" charset="0"/>
              <a:buChar char="•"/>
            </a:pPr>
            <a:endParaRPr lang="es-ES" sz="1800" b="0" i="0" dirty="0">
              <a:solidFill>
                <a:srgbClr val="000000"/>
              </a:solidFill>
            </a:endParaRPr>
          </a:p>
          <a:p>
            <a:pPr marL="171450" indent="-171450">
              <a:buFont typeface="Arial" charset="0"/>
              <a:buChar char="•"/>
            </a:pPr>
            <a:r>
              <a:rPr lang="es-ES" sz="1800" b="0" i="0" dirty="0">
                <a:solidFill>
                  <a:srgbClr val="000000"/>
                </a:solidFill>
              </a:rPr>
              <a:t>Aprenda acerca de propósitos, métodos e instrumentos para la evaluación</a:t>
            </a:r>
          </a:p>
          <a:p>
            <a:pPr marL="171450" indent="-171450">
              <a:buFont typeface="Arial" charset="0"/>
              <a:buChar char="•"/>
            </a:pPr>
            <a:endParaRPr lang="es-ES" sz="1800" b="0" i="0" dirty="0">
              <a:solidFill>
                <a:srgbClr val="000000"/>
              </a:solidFill>
            </a:endParaRPr>
          </a:p>
          <a:p>
            <a:pPr marL="171450" indent="-171450">
              <a:buFont typeface="Arial" charset="0"/>
              <a:buChar char="•"/>
            </a:pPr>
            <a:r>
              <a:rPr lang="es-ES" sz="1800" b="0" i="0" dirty="0">
                <a:solidFill>
                  <a:srgbClr val="000000"/>
                </a:solidFill>
              </a:rPr>
              <a:t>Comprenda cómo integrar métodos de evaluación</a:t>
            </a:r>
          </a:p>
          <a:p>
            <a:pPr marL="171450" indent="-171450"/>
            <a:endParaRPr lang="es-ES" sz="1800" b="0" i="0" dirty="0">
              <a:solidFill>
                <a:srgbClr val="000000"/>
              </a:solidFill>
            </a:endParaRPr>
          </a:p>
          <a:p>
            <a:pPr marL="171450" indent="-171450">
              <a:buFont typeface="Arial" charset="0"/>
              <a:buChar char="•"/>
            </a:pPr>
            <a:r>
              <a:rPr lang="es-ES" sz="1800" b="0" i="0" dirty="0">
                <a:solidFill>
                  <a:srgbClr val="000000"/>
                </a:solidFill>
              </a:rPr>
              <a:t>Planee y desarrolle evaluaciones</a:t>
            </a:r>
          </a:p>
          <a:p>
            <a:pPr marL="171450" indent="-171450">
              <a:buFont typeface="Arial" charset="0"/>
              <a:buChar char="•"/>
            </a:pPr>
            <a:endParaRPr lang="es-ES" sz="1800" b="0" i="0" dirty="0">
              <a:solidFill>
                <a:srgbClr val="000000"/>
              </a:solidFill>
            </a:endParaRPr>
          </a:p>
          <a:p>
            <a:pPr marL="171450" indent="-171450">
              <a:buFont typeface="Arial" charset="0"/>
              <a:buChar char="•"/>
            </a:pPr>
            <a:r>
              <a:rPr lang="es-ES" sz="1800" b="0" i="0" dirty="0">
                <a:solidFill>
                  <a:srgbClr val="000000"/>
                </a:solidFill>
              </a:rPr>
              <a:t>Apoye y administre la información y la evaluación continua.</a:t>
            </a:r>
            <a:endParaRPr lang="es-ES" b="0" i="0" dirty="0">
              <a:solidFill>
                <a:srgbClr val="000000"/>
              </a:solidFill>
            </a:endParaRPr>
          </a:p>
        </p:txBody>
      </p:sp>
      <p:sp>
        <p:nvSpPr>
          <p:cNvPr id="7173" name="Text Box 6"/>
          <p:cNvSpPr txBox="1">
            <a:spLocks noChangeArrowheads="1"/>
          </p:cNvSpPr>
          <p:nvPr/>
        </p:nvSpPr>
        <p:spPr bwMode="auto">
          <a:xfrm>
            <a:off x="381000" y="533400"/>
            <a:ext cx="8534400" cy="549275"/>
          </a:xfrm>
          <a:prstGeom prst="rect">
            <a:avLst/>
          </a:prstGeom>
          <a:noFill/>
          <a:ln w="9525" algn="ctr">
            <a:noFill/>
            <a:miter lim="800000"/>
            <a:headEnd/>
            <a:tailEnd/>
          </a:ln>
        </p:spPr>
        <p:txBody>
          <a:bodyPr lIns="0" tIns="0" rIns="0" bIns="0" anchor="b">
            <a:spAutoFit/>
          </a:bodyPr>
          <a:lstStyle/>
          <a:p>
            <a:pPr>
              <a:spcBef>
                <a:spcPct val="50000"/>
              </a:spcBef>
            </a:pPr>
            <a:r>
              <a:rPr lang="es-ES" sz="1800" i="0">
                <a:solidFill>
                  <a:srgbClr val="000000"/>
                </a:solidFill>
              </a:rPr>
              <a:t>Siga a tres docentes que están implementando métodos de evaluación continuos e integrados en sus aulas</a:t>
            </a:r>
          </a:p>
        </p:txBody>
      </p:sp>
      <p:pic>
        <p:nvPicPr>
          <p:cNvPr id="6" name="Picture 5"/>
          <p:cNvPicPr>
            <a:picLocks noChangeAspect="1" noChangeArrowheads="1"/>
          </p:cNvPicPr>
          <p:nvPr/>
        </p:nvPicPr>
        <p:blipFill>
          <a:blip r:embed="rId5" cstate="email"/>
          <a:srcRect/>
          <a:stretch>
            <a:fillRect/>
          </a:stretch>
        </p:blipFill>
        <p:spPr bwMode="auto">
          <a:xfrm>
            <a:off x="4267200" y="1752600"/>
            <a:ext cx="2409826" cy="1676400"/>
          </a:xfrm>
          <a:prstGeom prst="rect">
            <a:avLst/>
          </a:prstGeom>
          <a:solidFill>
            <a:srgbClr val="FFFFFF">
              <a:shade val="85000"/>
            </a:srgbClr>
          </a:solidFill>
          <a:ln w="381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7175" name="Picture 6"/>
          <p:cNvPicPr>
            <a:picLocks noChangeAspect="1" noChangeArrowheads="1"/>
          </p:cNvPicPr>
          <p:nvPr/>
        </p:nvPicPr>
        <p:blipFill>
          <a:blip r:embed="rId6" cstate="print"/>
          <a:srcRect/>
          <a:stretch>
            <a:fillRect/>
          </a:stretch>
        </p:blipFill>
        <p:spPr bwMode="auto">
          <a:xfrm>
            <a:off x="4191000" y="3733800"/>
            <a:ext cx="2360613" cy="1676400"/>
          </a:xfrm>
          <a:prstGeom prst="rect">
            <a:avLst/>
          </a:prstGeom>
          <a:noFill/>
          <a:ln w="1">
            <a:noFill/>
            <a:miter lim="800000"/>
            <a:headEnd/>
            <a:tailEnd/>
          </a:ln>
        </p:spPr>
      </p:pic>
      <p:pic>
        <p:nvPicPr>
          <p:cNvPr id="7176" name="Picture 8"/>
          <p:cNvPicPr>
            <a:picLocks noChangeAspect="1" noChangeArrowheads="1"/>
          </p:cNvPicPr>
          <p:nvPr/>
        </p:nvPicPr>
        <p:blipFill>
          <a:blip r:embed="rId7" cstate="print"/>
          <a:srcRect/>
          <a:stretch>
            <a:fillRect/>
          </a:stretch>
        </p:blipFill>
        <p:spPr bwMode="auto">
          <a:xfrm>
            <a:off x="6762750" y="2667000"/>
            <a:ext cx="2381250" cy="1600200"/>
          </a:xfrm>
          <a:prstGeom prst="rect">
            <a:avLst/>
          </a:prstGeom>
          <a:noFill/>
          <a:ln w="1">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ctrTitle" idx="4294967295"/>
          </p:nvPr>
        </p:nvSpPr>
        <p:spPr>
          <a:xfrm>
            <a:off x="228600" y="381000"/>
            <a:ext cx="6477000" cy="990600"/>
          </a:xfrm>
        </p:spPr>
        <p:txBody>
          <a:bodyPr anchor="b">
            <a:normAutofit fontScale="90000"/>
          </a:bodyPr>
          <a:lstStyle/>
          <a:p>
            <a:pPr eaLnBrk="1" hangingPunct="1"/>
            <a:r>
              <a:rPr lang="es-ES" sz="2800" i="1" dirty="0" smtClean="0">
                <a:latin typeface="Verdana" pitchFamily="34" charset="0"/>
              </a:rPr>
              <a:t>Elementos de Intel</a:t>
            </a:r>
            <a:r>
              <a:rPr lang="es-ES" sz="2800" i="1" baseline="30000" dirty="0" smtClean="0">
                <a:latin typeface="Verdana" pitchFamily="34" charset="0"/>
              </a:rPr>
              <a:t>®</a:t>
            </a:r>
            <a:r>
              <a:rPr lang="es-ES" sz="2800" i="1" dirty="0" smtClean="0">
                <a:latin typeface="Verdana" pitchFamily="34" charset="0"/>
              </a:rPr>
              <a:t> Educar</a:t>
            </a:r>
            <a:br>
              <a:rPr lang="es-ES" sz="2800" i="1" dirty="0" smtClean="0">
                <a:latin typeface="Verdana" pitchFamily="34" charset="0"/>
              </a:rPr>
            </a:br>
            <a:r>
              <a:rPr lang="es-ES" sz="2800" i="1" dirty="0" smtClean="0">
                <a:latin typeface="Verdana" pitchFamily="34" charset="0"/>
              </a:rPr>
              <a:t>Enfoque de aprendizaje basado en proyectos</a:t>
            </a:r>
            <a:r>
              <a:rPr lang="es-ES" sz="3200" i="1" dirty="0" smtClean="0">
                <a:latin typeface="Verdana" pitchFamily="34" charset="0"/>
              </a:rPr>
              <a:t>	</a:t>
            </a:r>
            <a:endParaRPr lang="es-ES" sz="3200" i="1" dirty="0" smtClean="0">
              <a:solidFill>
                <a:srgbClr val="FFCC00"/>
              </a:solidFill>
              <a:latin typeface="Verdana" pitchFamily="34" charset="0"/>
            </a:endParaRPr>
          </a:p>
        </p:txBody>
      </p:sp>
      <p:pic>
        <p:nvPicPr>
          <p:cNvPr id="8196" name="Picture 9" descr="intel_rgb_1700"/>
          <p:cNvPicPr>
            <a:picLocks noChangeAspect="1" noChangeArrowheads="1"/>
          </p:cNvPicPr>
          <p:nvPr/>
        </p:nvPicPr>
        <p:blipFill>
          <a:blip r:embed="rId3" cstate="print"/>
          <a:srcRect/>
          <a:stretch>
            <a:fillRect/>
          </a:stretch>
        </p:blipFill>
        <p:spPr bwMode="auto">
          <a:xfrm>
            <a:off x="6858000" y="106363"/>
            <a:ext cx="1968500" cy="1493837"/>
          </a:xfrm>
          <a:prstGeom prst="rect">
            <a:avLst/>
          </a:prstGeom>
          <a:noFill/>
          <a:ln w="9525">
            <a:noFill/>
            <a:miter lim="800000"/>
            <a:headEnd/>
            <a:tailEnd/>
          </a:ln>
        </p:spPr>
      </p:pic>
      <p:pic>
        <p:nvPicPr>
          <p:cNvPr id="8197" name="Picture 6" descr="C:\Users\macerdas\Desktop\ACC\ACC Spanish Photos\h. Student(s)\ST07.jpg"/>
          <p:cNvPicPr>
            <a:picLocks noChangeAspect="1" noChangeArrowheads="1"/>
          </p:cNvPicPr>
          <p:nvPr/>
        </p:nvPicPr>
        <p:blipFill>
          <a:blip r:embed="rId4" cstate="print"/>
          <a:srcRect/>
          <a:stretch>
            <a:fillRect/>
          </a:stretch>
        </p:blipFill>
        <p:spPr bwMode="auto">
          <a:xfrm>
            <a:off x="0" y="2286000"/>
            <a:ext cx="9144000" cy="4572000"/>
          </a:xfrm>
          <a:prstGeom prst="rect">
            <a:avLst/>
          </a:prstGeom>
          <a:noFill/>
          <a:ln w="9525">
            <a:noFill/>
            <a:miter lim="800000"/>
            <a:headEnd/>
            <a:tailEnd/>
          </a:ln>
        </p:spPr>
      </p:pic>
      <p:sp>
        <p:nvSpPr>
          <p:cNvPr id="6" name="TextBox 5"/>
          <p:cNvSpPr txBox="1">
            <a:spLocks noChangeArrowheads="1"/>
          </p:cNvSpPr>
          <p:nvPr/>
        </p:nvSpPr>
        <p:spPr bwMode="auto">
          <a:xfrm>
            <a:off x="0" y="1828800"/>
            <a:ext cx="9144000" cy="400110"/>
          </a:xfrm>
          <a:prstGeom prst="rect">
            <a:avLst/>
          </a:prstGeom>
          <a:noFill/>
          <a:ln w="9525">
            <a:noFill/>
            <a:miter lim="800000"/>
            <a:headEnd/>
            <a:tailEnd/>
          </a:ln>
        </p:spPr>
        <p:txBody>
          <a:bodyPr>
            <a:spAutoFit/>
          </a:bodyPr>
          <a:lstStyle/>
          <a:p>
            <a:pPr algn="ctr"/>
            <a:r>
              <a:rPr lang="es-ES" sz="2000" b="0" i="0" dirty="0" smtClean="0">
                <a:solidFill>
                  <a:srgbClr val="0860A8"/>
                </a:solidFill>
              </a:rPr>
              <a:t>Involucre a sus estudiantes con los nuevos enfoques en su clase</a:t>
            </a:r>
            <a:r>
              <a:rPr lang="en-US" sz="2000" b="0" i="0" dirty="0" smtClean="0">
                <a:solidFill>
                  <a:srgbClr val="0860A8"/>
                </a:solidFill>
              </a:rPr>
              <a:t>.</a:t>
            </a:r>
            <a:endParaRPr lang="en-US" sz="2000" b="0" i="0" dirty="0">
              <a:solidFill>
                <a:srgbClr val="0860A8"/>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1" name="AutoShape 31"/>
          <p:cNvSpPr>
            <a:spLocks noChangeArrowheads="1"/>
          </p:cNvSpPr>
          <p:nvPr/>
        </p:nvSpPr>
        <p:spPr bwMode="auto">
          <a:xfrm>
            <a:off x="5715000" y="4114800"/>
            <a:ext cx="3352800" cy="1066800"/>
          </a:xfrm>
          <a:prstGeom prst="roundRect">
            <a:avLst>
              <a:gd name="adj" fmla="val 16667"/>
            </a:avLst>
          </a:prstGeom>
          <a:solidFill>
            <a:schemeClr val="accent1"/>
          </a:solidFill>
          <a:ln w="9525" algn="ctr">
            <a:noFill/>
            <a:round/>
            <a:headEnd/>
            <a:tailEnd/>
          </a:ln>
        </p:spPr>
        <p:txBody>
          <a:bodyPr wrap="none" lIns="0" tIns="0" rIns="0" bIns="0" anchor="ctr"/>
          <a:lstStyle/>
          <a:p>
            <a:pPr marL="342900" indent="-342900"/>
            <a:r>
              <a:rPr lang="en-US" sz="1800" i="0" dirty="0">
                <a:solidFill>
                  <a:schemeClr val="bg1"/>
                </a:solidFill>
              </a:rPr>
              <a:t> </a:t>
            </a:r>
            <a:r>
              <a:rPr lang="es-CR" sz="1800" i="0" dirty="0" smtClean="0">
                <a:solidFill>
                  <a:schemeClr val="bg1"/>
                </a:solidFill>
              </a:rPr>
              <a:t>3</a:t>
            </a:r>
            <a:r>
              <a:rPr lang="es-CR" sz="1800" i="0" dirty="0">
                <a:solidFill>
                  <a:schemeClr val="bg1"/>
                </a:solidFill>
              </a:rPr>
              <a:t>. </a:t>
            </a:r>
            <a:r>
              <a:rPr lang="es-CR" sz="1700" i="0" dirty="0">
                <a:solidFill>
                  <a:schemeClr val="bg1"/>
                </a:solidFill>
              </a:rPr>
              <a:t>Discusiones facilitadas:</a:t>
            </a:r>
            <a:r>
              <a:rPr lang="es-CR" sz="1800" i="0" dirty="0">
                <a:solidFill>
                  <a:schemeClr val="bg1"/>
                </a:solidFill>
              </a:rPr>
              <a:t> </a:t>
            </a:r>
          </a:p>
          <a:p>
            <a:pPr marL="342900" indent="-342900"/>
            <a:r>
              <a:rPr lang="es-CR" sz="1800" b="0" i="0" dirty="0">
                <a:solidFill>
                  <a:schemeClr val="bg1"/>
                </a:solidFill>
              </a:rPr>
              <a:t> </a:t>
            </a:r>
            <a:r>
              <a:rPr lang="es-CR" sz="1800" b="0" i="0" dirty="0" smtClean="0">
                <a:solidFill>
                  <a:schemeClr val="bg1"/>
                </a:solidFill>
              </a:rPr>
              <a:t>comparten </a:t>
            </a:r>
            <a:r>
              <a:rPr lang="es-CR" sz="1800" b="0" i="0" dirty="0">
                <a:solidFill>
                  <a:schemeClr val="bg1"/>
                </a:solidFill>
              </a:rPr>
              <a:t>ideas y brindan </a:t>
            </a:r>
          </a:p>
          <a:p>
            <a:pPr marL="342900" indent="-342900"/>
            <a:r>
              <a:rPr lang="es-CR" sz="1800" b="0" i="0" dirty="0">
                <a:solidFill>
                  <a:schemeClr val="bg1"/>
                </a:solidFill>
              </a:rPr>
              <a:t> </a:t>
            </a:r>
            <a:r>
              <a:rPr lang="es-CR" sz="1800" b="0" i="0" dirty="0" smtClean="0">
                <a:solidFill>
                  <a:schemeClr val="bg1"/>
                </a:solidFill>
              </a:rPr>
              <a:t>realimentación </a:t>
            </a:r>
            <a:r>
              <a:rPr lang="es-CR" sz="1800" b="0" i="0" dirty="0">
                <a:solidFill>
                  <a:schemeClr val="bg1"/>
                </a:solidFill>
              </a:rPr>
              <a:t>sobre los </a:t>
            </a:r>
          </a:p>
          <a:p>
            <a:pPr marL="342900" indent="-342900"/>
            <a:r>
              <a:rPr lang="es-CR" sz="1800" b="0" i="0" dirty="0">
                <a:solidFill>
                  <a:schemeClr val="bg1"/>
                </a:solidFill>
              </a:rPr>
              <a:t> </a:t>
            </a:r>
            <a:r>
              <a:rPr lang="es-CR" sz="1800" b="0" i="0" dirty="0" smtClean="0">
                <a:solidFill>
                  <a:schemeClr val="bg1"/>
                </a:solidFill>
              </a:rPr>
              <a:t>planes </a:t>
            </a:r>
            <a:r>
              <a:rPr lang="es-CR" sz="1800" b="0" i="0" dirty="0">
                <a:solidFill>
                  <a:schemeClr val="bg1"/>
                </a:solidFill>
              </a:rPr>
              <a:t>de acción.</a:t>
            </a:r>
            <a:endParaRPr lang="es-CR" sz="900" b="0" i="0" dirty="0">
              <a:solidFill>
                <a:schemeClr val="bg1"/>
              </a:solidFill>
            </a:endParaRPr>
          </a:p>
        </p:txBody>
      </p:sp>
      <p:sp>
        <p:nvSpPr>
          <p:cNvPr id="20510" name="AutoShape 30"/>
          <p:cNvSpPr>
            <a:spLocks noChangeArrowheads="1"/>
          </p:cNvSpPr>
          <p:nvPr/>
        </p:nvSpPr>
        <p:spPr bwMode="auto">
          <a:xfrm>
            <a:off x="5791200" y="3048000"/>
            <a:ext cx="3276600" cy="914400"/>
          </a:xfrm>
          <a:prstGeom prst="roundRect">
            <a:avLst>
              <a:gd name="adj" fmla="val 16667"/>
            </a:avLst>
          </a:prstGeom>
          <a:solidFill>
            <a:schemeClr val="accent1"/>
          </a:solidFill>
          <a:ln w="9525" algn="ctr">
            <a:noFill/>
            <a:round/>
            <a:headEnd/>
            <a:tailEnd/>
          </a:ln>
        </p:spPr>
        <p:txBody>
          <a:bodyPr wrap="none" lIns="0" tIns="0" rIns="0" bIns="0" anchor="ctr"/>
          <a:lstStyle/>
          <a:p>
            <a:pPr marL="342900" indent="-342900"/>
            <a:r>
              <a:rPr lang="en-US" sz="1800" i="0" dirty="0" smtClean="0">
                <a:solidFill>
                  <a:schemeClr val="bg1"/>
                </a:solidFill>
              </a:rPr>
              <a:t>2</a:t>
            </a:r>
            <a:r>
              <a:rPr lang="en-US" sz="1800" i="0" dirty="0">
                <a:solidFill>
                  <a:schemeClr val="bg1"/>
                </a:solidFill>
              </a:rPr>
              <a:t>.</a:t>
            </a:r>
            <a:r>
              <a:rPr lang="en-US" sz="1800" b="0" i="0" dirty="0">
                <a:solidFill>
                  <a:schemeClr val="bg1"/>
                </a:solidFill>
              </a:rPr>
              <a:t> </a:t>
            </a:r>
            <a:r>
              <a:rPr lang="es-CR" sz="1700" i="0" dirty="0">
                <a:solidFill>
                  <a:schemeClr val="bg1"/>
                </a:solidFill>
              </a:rPr>
              <a:t>Plan de acción</a:t>
            </a:r>
            <a:r>
              <a:rPr lang="es-CR" sz="1700" b="0" i="0" dirty="0">
                <a:solidFill>
                  <a:schemeClr val="bg1"/>
                </a:solidFill>
              </a:rPr>
              <a:t>:</a:t>
            </a:r>
            <a:r>
              <a:rPr lang="es-CR" sz="1800" b="0" i="0" dirty="0">
                <a:solidFill>
                  <a:schemeClr val="bg1"/>
                </a:solidFill>
              </a:rPr>
              <a:t> </a:t>
            </a:r>
          </a:p>
          <a:p>
            <a:pPr marL="342900" indent="-342900"/>
            <a:r>
              <a:rPr lang="es-CR" sz="1800" b="0" i="0" dirty="0">
                <a:solidFill>
                  <a:schemeClr val="bg1"/>
                </a:solidFill>
              </a:rPr>
              <a:t> </a:t>
            </a:r>
            <a:r>
              <a:rPr lang="es-CR" sz="1800" b="0" i="0" dirty="0" smtClean="0">
                <a:solidFill>
                  <a:schemeClr val="bg1"/>
                </a:solidFill>
              </a:rPr>
              <a:t>aplican </a:t>
            </a:r>
            <a:r>
              <a:rPr lang="es-CR" sz="1800" b="0" i="0" dirty="0">
                <a:solidFill>
                  <a:schemeClr val="bg1"/>
                </a:solidFill>
              </a:rPr>
              <a:t>conceptos </a:t>
            </a:r>
          </a:p>
          <a:p>
            <a:pPr marL="342900" indent="-342900"/>
            <a:r>
              <a:rPr lang="es-CR" sz="1800" b="0" i="0" dirty="0">
                <a:solidFill>
                  <a:schemeClr val="bg1"/>
                </a:solidFill>
              </a:rPr>
              <a:t> </a:t>
            </a:r>
            <a:r>
              <a:rPr lang="es-CR" sz="1800" b="0" i="0" dirty="0" smtClean="0">
                <a:solidFill>
                  <a:schemeClr val="bg1"/>
                </a:solidFill>
              </a:rPr>
              <a:t>para </a:t>
            </a:r>
            <a:r>
              <a:rPr lang="es-CR" sz="1800" b="0" i="0" dirty="0">
                <a:solidFill>
                  <a:schemeClr val="bg1"/>
                </a:solidFill>
              </a:rPr>
              <a:t>su propia </a:t>
            </a:r>
            <a:r>
              <a:rPr lang="es-CR" sz="1800" b="0" i="0" dirty="0" smtClean="0">
                <a:solidFill>
                  <a:schemeClr val="bg1"/>
                </a:solidFill>
              </a:rPr>
              <a:t>clase.</a:t>
            </a:r>
            <a:endParaRPr lang="es-CR" sz="1800" b="0" i="0" dirty="0">
              <a:solidFill>
                <a:schemeClr val="bg1"/>
              </a:solidFill>
            </a:endParaRPr>
          </a:p>
        </p:txBody>
      </p:sp>
      <p:sp>
        <p:nvSpPr>
          <p:cNvPr id="20508" name="AutoShape 28"/>
          <p:cNvSpPr>
            <a:spLocks noChangeArrowheads="1"/>
          </p:cNvSpPr>
          <p:nvPr/>
        </p:nvSpPr>
        <p:spPr bwMode="auto">
          <a:xfrm>
            <a:off x="5715000" y="1828800"/>
            <a:ext cx="3352800" cy="1066800"/>
          </a:xfrm>
          <a:prstGeom prst="roundRect">
            <a:avLst>
              <a:gd name="adj" fmla="val 16667"/>
            </a:avLst>
          </a:prstGeom>
          <a:solidFill>
            <a:schemeClr val="accent1"/>
          </a:solidFill>
          <a:ln w="9525" algn="ctr">
            <a:noFill/>
            <a:round/>
            <a:headEnd/>
            <a:tailEnd/>
          </a:ln>
        </p:spPr>
        <p:txBody>
          <a:bodyPr wrap="none" lIns="0" tIns="0" rIns="0" bIns="0" anchor="ctr"/>
          <a:lstStyle/>
          <a:p>
            <a:pPr marL="342900" indent="-342900"/>
            <a:endParaRPr lang="en-US" sz="1800" i="0" dirty="0">
              <a:solidFill>
                <a:schemeClr val="bg1"/>
              </a:solidFill>
            </a:endParaRPr>
          </a:p>
          <a:p>
            <a:pPr marL="342900" indent="-342900"/>
            <a:r>
              <a:rPr lang="es-CR" sz="1800" i="0" dirty="0" smtClean="0">
                <a:solidFill>
                  <a:schemeClr val="bg1"/>
                </a:solidFill>
              </a:rPr>
              <a:t>1</a:t>
            </a:r>
            <a:r>
              <a:rPr lang="es-CR" sz="1800" i="0" dirty="0">
                <a:solidFill>
                  <a:schemeClr val="bg1"/>
                </a:solidFill>
              </a:rPr>
              <a:t>. </a:t>
            </a:r>
            <a:r>
              <a:rPr lang="es-CR" sz="1700" i="0" dirty="0">
                <a:solidFill>
                  <a:schemeClr val="bg1"/>
                </a:solidFill>
              </a:rPr>
              <a:t>Aprendizaje virtual:</a:t>
            </a:r>
            <a:r>
              <a:rPr lang="es-CR" sz="1800" i="0" dirty="0">
                <a:solidFill>
                  <a:schemeClr val="bg1"/>
                </a:solidFill>
              </a:rPr>
              <a:t> </a:t>
            </a:r>
          </a:p>
          <a:p>
            <a:pPr marL="342900" indent="-342900"/>
            <a:r>
              <a:rPr lang="es-CR" sz="1800" b="0" i="0" dirty="0" smtClean="0">
                <a:solidFill>
                  <a:schemeClr val="bg1"/>
                </a:solidFill>
              </a:rPr>
              <a:t>aprenden </a:t>
            </a:r>
            <a:r>
              <a:rPr lang="es-CR" sz="1800" b="0" i="0" dirty="0">
                <a:solidFill>
                  <a:schemeClr val="bg1"/>
                </a:solidFill>
              </a:rPr>
              <a:t>conceptos con </a:t>
            </a:r>
          </a:p>
          <a:p>
            <a:pPr marL="342900" indent="-342900"/>
            <a:r>
              <a:rPr lang="es-CR" sz="1800" b="0" i="0" dirty="0" smtClean="0">
                <a:solidFill>
                  <a:schemeClr val="bg1"/>
                </a:solidFill>
              </a:rPr>
              <a:t>tutoriales interactivos.</a:t>
            </a:r>
            <a:endParaRPr lang="es-CR" sz="1800" b="0" i="0" dirty="0">
              <a:solidFill>
                <a:schemeClr val="bg1"/>
              </a:solidFill>
            </a:endParaRPr>
          </a:p>
          <a:p>
            <a:pPr marL="342900" indent="-342900"/>
            <a:endParaRPr lang="en-US" sz="1400" b="0" i="0" dirty="0">
              <a:solidFill>
                <a:schemeClr val="bg1"/>
              </a:solidFill>
            </a:endParaRPr>
          </a:p>
        </p:txBody>
      </p:sp>
      <p:sp>
        <p:nvSpPr>
          <p:cNvPr id="9224" name="AutoShape 17"/>
          <p:cNvSpPr>
            <a:spLocks noChangeArrowheads="1"/>
          </p:cNvSpPr>
          <p:nvPr/>
        </p:nvSpPr>
        <p:spPr bwMode="auto">
          <a:xfrm>
            <a:off x="152400" y="25146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CR" sz="1800" i="0">
                <a:solidFill>
                  <a:schemeClr val="bg1"/>
                </a:solidFill>
              </a:rPr>
              <a:t>Módulo 3: </a:t>
            </a:r>
          </a:p>
          <a:p>
            <a:pPr algn="ctr"/>
            <a:r>
              <a:rPr lang="es-CR" sz="1800" i="0">
                <a:solidFill>
                  <a:schemeClr val="bg1"/>
                </a:solidFill>
              </a:rPr>
              <a:t>Evaluación de proyectos</a:t>
            </a:r>
          </a:p>
        </p:txBody>
      </p:sp>
      <p:sp>
        <p:nvSpPr>
          <p:cNvPr id="9225" name="AutoShape 18"/>
          <p:cNvSpPr>
            <a:spLocks noChangeArrowheads="1"/>
          </p:cNvSpPr>
          <p:nvPr/>
        </p:nvSpPr>
        <p:spPr bwMode="auto">
          <a:xfrm>
            <a:off x="152400" y="43434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CR" sz="1800" i="0">
                <a:solidFill>
                  <a:schemeClr val="bg1"/>
                </a:solidFill>
              </a:rPr>
              <a:t>Módulo 5: </a:t>
            </a:r>
          </a:p>
          <a:p>
            <a:pPr algn="ctr"/>
            <a:r>
              <a:rPr lang="es-CR" sz="1800" i="0">
                <a:solidFill>
                  <a:schemeClr val="bg1"/>
                </a:solidFill>
              </a:rPr>
              <a:t>Orientar el aprendizaje</a:t>
            </a:r>
            <a:endParaRPr lang="es-CR" sz="1800">
              <a:solidFill>
                <a:schemeClr val="bg1"/>
              </a:solidFill>
            </a:endParaRPr>
          </a:p>
        </p:txBody>
      </p:sp>
      <p:sp>
        <p:nvSpPr>
          <p:cNvPr id="9226" name="AutoShape 19"/>
          <p:cNvSpPr>
            <a:spLocks noChangeArrowheads="1"/>
          </p:cNvSpPr>
          <p:nvPr/>
        </p:nvSpPr>
        <p:spPr bwMode="auto">
          <a:xfrm>
            <a:off x="152400" y="34290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CR" sz="1800" i="0">
                <a:solidFill>
                  <a:schemeClr val="bg1"/>
                </a:solidFill>
              </a:rPr>
              <a:t>Módulo 4: </a:t>
            </a:r>
          </a:p>
          <a:p>
            <a:pPr algn="ctr"/>
            <a:r>
              <a:rPr lang="es-CR" sz="1800" i="0">
                <a:solidFill>
                  <a:schemeClr val="bg1"/>
                </a:solidFill>
              </a:rPr>
              <a:t>Planificación de proyectos</a:t>
            </a:r>
          </a:p>
        </p:txBody>
      </p:sp>
      <p:sp>
        <p:nvSpPr>
          <p:cNvPr id="9227" name="AutoShape 20"/>
          <p:cNvSpPr>
            <a:spLocks noChangeArrowheads="1"/>
          </p:cNvSpPr>
          <p:nvPr/>
        </p:nvSpPr>
        <p:spPr bwMode="auto">
          <a:xfrm>
            <a:off x="152400" y="1600200"/>
            <a:ext cx="3657600" cy="8382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CR" sz="1800" i="0">
                <a:solidFill>
                  <a:schemeClr val="bg1"/>
                </a:solidFill>
              </a:rPr>
              <a:t>Módulo 2: </a:t>
            </a:r>
          </a:p>
          <a:p>
            <a:pPr algn="ctr"/>
            <a:r>
              <a:rPr lang="es-CR" sz="1800" i="0">
                <a:solidFill>
                  <a:schemeClr val="bg1"/>
                </a:solidFill>
              </a:rPr>
              <a:t>Diseño de proyectos</a:t>
            </a:r>
          </a:p>
        </p:txBody>
      </p:sp>
      <p:sp>
        <p:nvSpPr>
          <p:cNvPr id="9228" name="AutoShape 21"/>
          <p:cNvSpPr>
            <a:spLocks noChangeArrowheads="1"/>
          </p:cNvSpPr>
          <p:nvPr/>
        </p:nvSpPr>
        <p:spPr bwMode="auto">
          <a:xfrm>
            <a:off x="152400" y="762000"/>
            <a:ext cx="3657600" cy="7620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CR" sz="1800" i="0">
                <a:solidFill>
                  <a:schemeClr val="bg1"/>
                </a:solidFill>
              </a:rPr>
              <a:t>Módulo 1: </a:t>
            </a:r>
          </a:p>
          <a:p>
            <a:pPr algn="ctr"/>
            <a:r>
              <a:rPr lang="es-CR" sz="1800" i="0">
                <a:solidFill>
                  <a:schemeClr val="bg1"/>
                </a:solidFill>
              </a:rPr>
              <a:t>Introducción a los proyectos</a:t>
            </a:r>
          </a:p>
        </p:txBody>
      </p:sp>
      <p:sp>
        <p:nvSpPr>
          <p:cNvPr id="20505" name="AutoShape 25"/>
          <p:cNvSpPr>
            <a:spLocks noChangeArrowheads="1"/>
          </p:cNvSpPr>
          <p:nvPr/>
        </p:nvSpPr>
        <p:spPr bwMode="auto">
          <a:xfrm>
            <a:off x="4114800" y="990600"/>
            <a:ext cx="4800600" cy="7620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CR" sz="1800" i="0" dirty="0">
                <a:solidFill>
                  <a:schemeClr val="bg1"/>
                </a:solidFill>
              </a:rPr>
              <a:t>Cada módulo consta </a:t>
            </a:r>
          </a:p>
          <a:p>
            <a:pPr algn="ctr"/>
            <a:r>
              <a:rPr lang="es-CR" sz="1800" i="0" dirty="0">
                <a:solidFill>
                  <a:schemeClr val="bg1"/>
                </a:solidFill>
              </a:rPr>
              <a:t>de 3 a 6 lecciones</a:t>
            </a:r>
          </a:p>
        </p:txBody>
      </p:sp>
      <p:sp>
        <p:nvSpPr>
          <p:cNvPr id="20507" name="AutoShape 27"/>
          <p:cNvSpPr>
            <a:spLocks noChangeArrowheads="1"/>
          </p:cNvSpPr>
          <p:nvPr/>
        </p:nvSpPr>
        <p:spPr bwMode="auto">
          <a:xfrm>
            <a:off x="0" y="5410200"/>
            <a:ext cx="9144000" cy="1447800"/>
          </a:xfrm>
          <a:prstGeom prst="roundRect">
            <a:avLst>
              <a:gd name="adj" fmla="val 16667"/>
            </a:avLst>
          </a:prstGeom>
          <a:solidFill>
            <a:srgbClr val="0860A8"/>
          </a:solidFill>
          <a:ln w="9525" algn="ctr">
            <a:solidFill>
              <a:schemeClr val="tx1"/>
            </a:solidFill>
            <a:round/>
            <a:headEnd/>
            <a:tailEnd/>
          </a:ln>
        </p:spPr>
        <p:txBody>
          <a:bodyPr wrap="none" lIns="0" tIns="0" rIns="0" bIns="0" anchor="ctr"/>
          <a:lstStyle/>
          <a:p>
            <a:pPr algn="ctr"/>
            <a:r>
              <a:rPr lang="es-CR" sz="2000" i="0" dirty="0">
                <a:solidFill>
                  <a:schemeClr val="bg1"/>
                </a:solidFill>
              </a:rPr>
              <a:t>Los participantes  desarrollan los materiales y las actividades </a:t>
            </a:r>
          </a:p>
          <a:p>
            <a:pPr algn="ctr"/>
            <a:r>
              <a:rPr lang="es-CR" sz="2000" i="0" dirty="0">
                <a:solidFill>
                  <a:schemeClr val="bg1"/>
                </a:solidFill>
              </a:rPr>
              <a:t>para practicar o mejorar el enfoque de aprendizaje </a:t>
            </a:r>
          </a:p>
          <a:p>
            <a:pPr algn="ctr"/>
            <a:r>
              <a:rPr lang="es-CR" sz="2000" i="0" dirty="0">
                <a:solidFill>
                  <a:schemeClr val="bg1"/>
                </a:solidFill>
              </a:rPr>
              <a:t>por proyectos en su aula. </a:t>
            </a:r>
          </a:p>
        </p:txBody>
      </p:sp>
      <p:sp>
        <p:nvSpPr>
          <p:cNvPr id="20514" name="Rectangle 34"/>
          <p:cNvSpPr>
            <a:spLocks noChangeArrowheads="1"/>
          </p:cNvSpPr>
          <p:nvPr/>
        </p:nvSpPr>
        <p:spPr bwMode="auto">
          <a:xfrm>
            <a:off x="3886200" y="1828800"/>
            <a:ext cx="1752600" cy="3352800"/>
          </a:xfrm>
          <a:prstGeom prst="rect">
            <a:avLst/>
          </a:prstGeom>
          <a:solidFill>
            <a:schemeClr val="accent1"/>
          </a:solidFill>
          <a:ln w="9525" algn="ctr">
            <a:noFill/>
            <a:miter lim="800000"/>
            <a:headEnd/>
            <a:tailEnd/>
          </a:ln>
        </p:spPr>
        <p:txBody>
          <a:bodyPr wrap="none" lIns="0" tIns="0" rIns="0" bIns="0" anchor="ctr"/>
          <a:lstStyle/>
          <a:p>
            <a:pPr algn="ctr"/>
            <a:r>
              <a:rPr lang="es-CR" sz="2000" i="0">
                <a:solidFill>
                  <a:schemeClr val="bg1"/>
                </a:solidFill>
              </a:rPr>
              <a:t>Las </a:t>
            </a:r>
          </a:p>
          <a:p>
            <a:pPr algn="ctr"/>
            <a:r>
              <a:rPr lang="es-CR" sz="2000" i="0">
                <a:solidFill>
                  <a:schemeClr val="bg1"/>
                </a:solidFill>
              </a:rPr>
              <a:t>lecciones </a:t>
            </a:r>
          </a:p>
          <a:p>
            <a:pPr algn="ctr"/>
            <a:r>
              <a:rPr lang="es-CR" sz="2000" i="0">
                <a:solidFill>
                  <a:schemeClr val="bg1"/>
                </a:solidFill>
              </a:rPr>
              <a:t>incluyen </a:t>
            </a:r>
          </a:p>
          <a:p>
            <a:pPr algn="ctr"/>
            <a:r>
              <a:rPr lang="es-CR" sz="2000" i="0">
                <a:solidFill>
                  <a:schemeClr val="bg1"/>
                </a:solidFill>
              </a:rPr>
              <a:t>3 tipos  de</a:t>
            </a:r>
          </a:p>
          <a:p>
            <a:pPr algn="ctr"/>
            <a:r>
              <a:rPr lang="es-CR" sz="2000" i="0">
                <a:solidFill>
                  <a:schemeClr val="bg1"/>
                </a:solidFill>
              </a:rPr>
              <a:t> actividades </a:t>
            </a:r>
          </a:p>
          <a:p>
            <a:pPr algn="ctr"/>
            <a:endParaRPr lang="en-US" sz="2000"/>
          </a:p>
        </p:txBody>
      </p:sp>
      <p:sp>
        <p:nvSpPr>
          <p:cNvPr id="16" name="Rectangle 2"/>
          <p:cNvSpPr txBox="1">
            <a:spLocks noChangeArrowheads="1"/>
          </p:cNvSpPr>
          <p:nvPr/>
        </p:nvSpPr>
        <p:spPr>
          <a:xfrm>
            <a:off x="220663" y="228600"/>
            <a:ext cx="4884737" cy="488950"/>
          </a:xfrm>
          <a:prstGeom prst="rect">
            <a:avLst/>
          </a:prstGeom>
        </p:spPr>
        <p:txBody>
          <a:bodyPr vert="horz" anchor="ctr">
            <a:noAutofit/>
            <a:scene3d>
              <a:camera prst="orthographicFront"/>
              <a:lightRig rig="soft" dir="t"/>
            </a:scene3d>
            <a:sp3d prstMaterial="softEdge">
              <a:bevelT w="25400" h="25400"/>
            </a:sp3d>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 sz="18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Verdana" pitchFamily="34" charset="0"/>
                <a:ea typeface="+mj-ea"/>
                <a:cs typeface="+mj-cs"/>
              </a:rPr>
              <a:t>5 Módulos: 1-3 horas de aprendizaje virtual por cada módulo</a:t>
            </a:r>
            <a:endParaRPr kumimoji="0" lang="es-ES" sz="1800" b="1" i="0" u="none" strike="noStrike" kern="1200" cap="none" spc="0" normalizeH="0" baseline="0" noProof="0" dirty="0" smtClean="0">
              <a:ln>
                <a:noFill/>
              </a:ln>
              <a:solidFill>
                <a:srgbClr val="FFCC00"/>
              </a:solidFill>
              <a:effectLst>
                <a:outerShdw blurRad="31750" dist="25400" dir="5400000" algn="tl" rotWithShape="0">
                  <a:srgbClr val="000000">
                    <a:alpha val="25000"/>
                  </a:srgbClr>
                </a:outerShdw>
              </a:effectLst>
              <a:uLnTx/>
              <a:uFillTx/>
              <a:latin typeface="Verdana" pitchFamily="34" charset="0"/>
              <a:ea typeface="+mj-ea"/>
              <a:cs typeface="+mj-cs"/>
            </a:endParaRPr>
          </a:p>
        </p:txBody>
      </p:sp>
      <p:sp>
        <p:nvSpPr>
          <p:cNvPr id="17" name="TextBox 15"/>
          <p:cNvSpPr txBox="1">
            <a:spLocks noChangeArrowheads="1"/>
          </p:cNvSpPr>
          <p:nvPr/>
        </p:nvSpPr>
        <p:spPr bwMode="auto">
          <a:xfrm>
            <a:off x="4267200" y="482600"/>
            <a:ext cx="4648200" cy="523220"/>
          </a:xfrm>
          <a:prstGeom prst="rect">
            <a:avLst/>
          </a:prstGeom>
          <a:noFill/>
          <a:ln w="9525">
            <a:noFill/>
            <a:miter lim="800000"/>
            <a:headEnd/>
            <a:tailEnd/>
          </a:ln>
        </p:spPr>
        <p:txBody>
          <a:bodyPr>
            <a:spAutoFit/>
          </a:bodyPr>
          <a:lstStyle/>
          <a:p>
            <a:r>
              <a:rPr lang="en-US" i="0" dirty="0" err="1" smtClean="0">
                <a:solidFill>
                  <a:srgbClr val="0860A8"/>
                </a:solidFill>
                <a:hlinkClick r:id="rId3"/>
              </a:rPr>
              <a:t>Estructura</a:t>
            </a:r>
            <a:r>
              <a:rPr lang="en-US" i="0" dirty="0" smtClean="0">
                <a:solidFill>
                  <a:srgbClr val="0860A8"/>
                </a:solidFill>
                <a:hlinkClick r:id="rId3"/>
              </a:rPr>
              <a:t> del curso</a:t>
            </a:r>
            <a:endParaRPr lang="en-US" i="0" dirty="0">
              <a:solidFill>
                <a:srgbClr val="0860A8"/>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8 Imagen" descr="maria2.jpg"/>
          <p:cNvPicPr>
            <a:picLocks noChangeAspect="1"/>
          </p:cNvPicPr>
          <p:nvPr/>
        </p:nvPicPr>
        <p:blipFill>
          <a:blip r:embed="rId3" cstate="print"/>
          <a:srcRect/>
          <a:stretch>
            <a:fillRect/>
          </a:stretch>
        </p:blipFill>
        <p:spPr bwMode="auto">
          <a:xfrm>
            <a:off x="0" y="990600"/>
            <a:ext cx="3429000" cy="5029199"/>
          </a:xfrm>
          <a:prstGeom prst="rect">
            <a:avLst/>
          </a:prstGeom>
          <a:noFill/>
          <a:ln w="9525">
            <a:noFill/>
            <a:miter lim="800000"/>
            <a:headEnd/>
            <a:tailEnd/>
          </a:ln>
        </p:spPr>
      </p:pic>
      <p:sp>
        <p:nvSpPr>
          <p:cNvPr id="10243" name="Rectangle 2"/>
          <p:cNvSpPr>
            <a:spLocks noGrp="1" noChangeArrowheads="1"/>
          </p:cNvSpPr>
          <p:nvPr>
            <p:ph type="title" idx="4294967295"/>
          </p:nvPr>
        </p:nvSpPr>
        <p:spPr>
          <a:xfrm>
            <a:off x="457200" y="0"/>
            <a:ext cx="8237537" cy="889000"/>
          </a:xfrm>
        </p:spPr>
        <p:txBody>
          <a:bodyPr/>
          <a:lstStyle/>
          <a:p>
            <a:pPr eaLnBrk="1" hangingPunct="1"/>
            <a:r>
              <a:rPr lang="es-ES" sz="2000" dirty="0" smtClean="0">
                <a:solidFill>
                  <a:srgbClr val="0860A8"/>
                </a:solidFill>
                <a:latin typeface="Verdana" pitchFamily="34" charset="0"/>
                <a:hlinkClick r:id="rId4"/>
              </a:rPr>
              <a:t>Elementos de Intel</a:t>
            </a:r>
            <a:r>
              <a:rPr lang="es-ES" sz="2000" baseline="30000" dirty="0" smtClean="0">
                <a:solidFill>
                  <a:srgbClr val="0860A8"/>
                </a:solidFill>
                <a:latin typeface="Verdana" pitchFamily="34" charset="0"/>
                <a:hlinkClick r:id="rId4"/>
              </a:rPr>
              <a:t>®</a:t>
            </a:r>
            <a:r>
              <a:rPr lang="es-ES" sz="2000" dirty="0" smtClean="0">
                <a:solidFill>
                  <a:srgbClr val="0860A8"/>
                </a:solidFill>
                <a:latin typeface="Verdana" pitchFamily="34" charset="0"/>
                <a:hlinkClick r:id="rId4"/>
              </a:rPr>
              <a:t> Educar: Curso Enfoque de Aprendizaje basado en Proyectos (EAP)</a:t>
            </a:r>
            <a:endParaRPr lang="es-ES" sz="2000" dirty="0" smtClean="0">
              <a:solidFill>
                <a:srgbClr val="0860A8"/>
              </a:solidFill>
              <a:latin typeface="Verdana" pitchFamily="34" charset="0"/>
            </a:endParaRPr>
          </a:p>
        </p:txBody>
      </p:sp>
      <p:sp>
        <p:nvSpPr>
          <p:cNvPr id="10244" name="Text Box 11"/>
          <p:cNvSpPr txBox="1">
            <a:spLocks noChangeArrowheads="1"/>
          </p:cNvSpPr>
          <p:nvPr/>
        </p:nvSpPr>
        <p:spPr bwMode="auto">
          <a:xfrm>
            <a:off x="3200400" y="5181600"/>
            <a:ext cx="5715000" cy="830263"/>
          </a:xfrm>
          <a:prstGeom prst="rect">
            <a:avLst/>
          </a:prstGeom>
          <a:solidFill>
            <a:schemeClr val="bg1"/>
          </a:solidFill>
          <a:ln w="9525" algn="ctr">
            <a:noFill/>
            <a:miter lim="800000"/>
            <a:headEnd/>
            <a:tailEnd/>
          </a:ln>
        </p:spPr>
        <p:txBody>
          <a:bodyPr lIns="0" tIns="0" rIns="0" bIns="0" anchor="b">
            <a:spAutoFit/>
          </a:bodyPr>
          <a:lstStyle/>
          <a:p>
            <a:pPr algn="r"/>
            <a:r>
              <a:rPr lang="es-CR" sz="1800" dirty="0">
                <a:solidFill>
                  <a:srgbClr val="007C92"/>
                </a:solidFill>
              </a:rPr>
              <a:t>Usted podrá visitar a los estudiantes para ver cómo se benefician del aprendizaje basado en proyectos</a:t>
            </a:r>
            <a:r>
              <a:rPr lang="en-US" sz="1800" dirty="0">
                <a:solidFill>
                  <a:srgbClr val="007C92"/>
                </a:solidFill>
              </a:rPr>
              <a:t>.</a:t>
            </a:r>
          </a:p>
        </p:txBody>
      </p:sp>
      <p:sp>
        <p:nvSpPr>
          <p:cNvPr id="10245" name="Text Box 6"/>
          <p:cNvSpPr txBox="1">
            <a:spLocks noChangeArrowheads="1"/>
          </p:cNvSpPr>
          <p:nvPr/>
        </p:nvSpPr>
        <p:spPr bwMode="auto">
          <a:xfrm>
            <a:off x="2667000" y="838200"/>
            <a:ext cx="6096000" cy="1524000"/>
          </a:xfrm>
          <a:prstGeom prst="rect">
            <a:avLst/>
          </a:prstGeom>
          <a:noFill/>
          <a:ln w="9525" algn="ctr">
            <a:noFill/>
            <a:miter lim="800000"/>
            <a:headEnd/>
            <a:tailEnd/>
          </a:ln>
        </p:spPr>
        <p:txBody>
          <a:bodyPr wrap="square" lIns="0" tIns="0" rIns="0" bIns="0" anchor="b">
            <a:spAutoFit/>
          </a:bodyPr>
          <a:lstStyle/>
          <a:p>
            <a:pPr>
              <a:spcBef>
                <a:spcPct val="50000"/>
              </a:spcBef>
            </a:pPr>
            <a:r>
              <a:rPr lang="es-CR" sz="1800" dirty="0">
                <a:solidFill>
                  <a:srgbClr val="007C92"/>
                </a:solidFill>
              </a:rPr>
              <a:t>Una experimentada docente ayuda a un colega novato.</a:t>
            </a:r>
          </a:p>
          <a:p>
            <a:pPr>
              <a:spcBef>
                <a:spcPct val="50000"/>
              </a:spcBef>
            </a:pPr>
            <a:r>
              <a:rPr lang="es-CR" sz="1800" dirty="0">
                <a:solidFill>
                  <a:srgbClr val="007C92"/>
                </a:solidFill>
              </a:rPr>
              <a:t>Ella comparte sus estrategias para involucrar a sus estudiantes en proyectos que mejoren su aprendizaje.</a:t>
            </a:r>
          </a:p>
        </p:txBody>
      </p:sp>
      <p:pic>
        <p:nvPicPr>
          <p:cNvPr id="10246" name="7 Imagen" descr="experiencias aprendizaje.jpg"/>
          <p:cNvPicPr>
            <a:picLocks noChangeAspect="1"/>
          </p:cNvPicPr>
          <p:nvPr/>
        </p:nvPicPr>
        <p:blipFill>
          <a:blip r:embed="rId5" cstate="print"/>
          <a:srcRect/>
          <a:stretch>
            <a:fillRect/>
          </a:stretch>
        </p:blipFill>
        <p:spPr bwMode="auto">
          <a:xfrm>
            <a:off x="4572000" y="2286000"/>
            <a:ext cx="4221163" cy="28908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p:cNvPicPr>
            <a:picLocks noChangeAspect="1" noChangeArrowheads="1"/>
          </p:cNvPicPr>
          <p:nvPr/>
        </p:nvPicPr>
        <p:blipFill>
          <a:blip r:embed="rId3" cstate="print"/>
          <a:srcRect/>
          <a:stretch>
            <a:fillRect/>
          </a:stretch>
        </p:blipFill>
        <p:spPr bwMode="auto">
          <a:xfrm rot="1492102">
            <a:off x="6553200" y="2514600"/>
            <a:ext cx="1935163" cy="2478088"/>
          </a:xfrm>
          <a:prstGeom prst="rect">
            <a:avLst/>
          </a:prstGeom>
          <a:noFill/>
          <a:ln w="9525" algn="ctr">
            <a:noFill/>
            <a:miter lim="800000"/>
            <a:headEnd/>
            <a:tailEnd/>
          </a:ln>
        </p:spPr>
      </p:pic>
      <p:sp>
        <p:nvSpPr>
          <p:cNvPr id="13315" name="Rectangle 2"/>
          <p:cNvSpPr>
            <a:spLocks noGrp="1" noChangeArrowheads="1"/>
          </p:cNvSpPr>
          <p:nvPr>
            <p:ph type="title" idx="4294967295"/>
          </p:nvPr>
        </p:nvSpPr>
        <p:spPr>
          <a:xfrm>
            <a:off x="152400" y="152400"/>
            <a:ext cx="4725987" cy="488950"/>
          </a:xfrm>
        </p:spPr>
        <p:txBody>
          <a:bodyPr>
            <a:normAutofit fontScale="90000"/>
          </a:bodyPr>
          <a:lstStyle/>
          <a:p>
            <a:pPr eaLnBrk="1" hangingPunct="1"/>
            <a:r>
              <a:rPr lang="es-ES" dirty="0" smtClean="0">
                <a:latin typeface="Verdana" pitchFamily="34" charset="0"/>
              </a:rPr>
              <a:t>Lleve el curso</a:t>
            </a:r>
          </a:p>
        </p:txBody>
      </p:sp>
      <p:pic>
        <p:nvPicPr>
          <p:cNvPr id="13316" name="4 Imagen" descr="portada mercadeo.jpg"/>
          <p:cNvPicPr>
            <a:picLocks noChangeAspect="1"/>
          </p:cNvPicPr>
          <p:nvPr/>
        </p:nvPicPr>
        <p:blipFill>
          <a:blip r:embed="rId4" cstate="print"/>
          <a:srcRect/>
          <a:stretch>
            <a:fillRect/>
          </a:stretch>
        </p:blipFill>
        <p:spPr bwMode="auto">
          <a:xfrm>
            <a:off x="5410200" y="228600"/>
            <a:ext cx="3049588" cy="1973263"/>
          </a:xfrm>
          <a:prstGeom prst="rect">
            <a:avLst/>
          </a:prstGeom>
          <a:noFill/>
          <a:ln w="9525">
            <a:noFill/>
            <a:miter lim="800000"/>
            <a:headEnd/>
            <a:tailEnd/>
          </a:ln>
        </p:spPr>
      </p:pic>
      <p:sp>
        <p:nvSpPr>
          <p:cNvPr id="7" name="Rectangle 3"/>
          <p:cNvSpPr txBox="1">
            <a:spLocks noChangeArrowheads="1"/>
          </p:cNvSpPr>
          <p:nvPr/>
        </p:nvSpPr>
        <p:spPr bwMode="auto">
          <a:xfrm>
            <a:off x="304801" y="914400"/>
            <a:ext cx="8610600" cy="5105400"/>
          </a:xfrm>
          <a:prstGeom prst="rect">
            <a:avLst/>
          </a:prstGeom>
          <a:noFill/>
          <a:ln w="9525">
            <a:noFill/>
            <a:miter lim="800000"/>
            <a:headEnd/>
            <a:tailEnd/>
          </a:ln>
        </p:spPr>
        <p:txBody>
          <a:bodyPr lIns="0" tIns="0" rIns="0" bIns="0"/>
          <a:lstStyle/>
          <a:p>
            <a:pPr>
              <a:lnSpc>
                <a:spcPct val="90000"/>
              </a:lnSpc>
              <a:spcBef>
                <a:spcPct val="60000"/>
              </a:spcBef>
              <a:defRPr/>
            </a:pPr>
            <a:r>
              <a:rPr lang="es-ES" sz="2000" i="0" kern="0" dirty="0">
                <a:solidFill>
                  <a:srgbClr val="000000"/>
                </a:solidFill>
                <a:cs typeface="+mn-cs"/>
              </a:rPr>
              <a:t>Autodidáctico</a:t>
            </a:r>
            <a:r>
              <a:rPr lang="es-ES" sz="2000" b="0" i="0" kern="0" dirty="0">
                <a:solidFill>
                  <a:srgbClr val="000000"/>
                </a:solidFill>
                <a:cs typeface="+mn-cs"/>
              </a:rPr>
              <a:t> </a:t>
            </a:r>
          </a:p>
          <a:p>
            <a:pPr>
              <a:lnSpc>
                <a:spcPct val="90000"/>
              </a:lnSpc>
              <a:spcBef>
                <a:spcPct val="20000"/>
              </a:spcBef>
              <a:defRPr/>
            </a:pPr>
            <a:r>
              <a:rPr lang="es-ES" sz="1800" b="0" i="0" kern="0" dirty="0">
                <a:solidFill>
                  <a:schemeClr val="tx1"/>
                </a:solidFill>
                <a:cs typeface="+mn-cs"/>
              </a:rPr>
              <a:t>Simplemente haga clic en el enlace</a:t>
            </a:r>
          </a:p>
          <a:p>
            <a:pPr>
              <a:lnSpc>
                <a:spcPct val="90000"/>
              </a:lnSpc>
              <a:spcBef>
                <a:spcPct val="20000"/>
              </a:spcBef>
              <a:defRPr/>
            </a:pPr>
            <a:r>
              <a:rPr lang="es-ES" sz="1800" b="0" i="0" kern="0" dirty="0">
                <a:solidFill>
                  <a:schemeClr val="tx1"/>
                </a:solidFill>
                <a:cs typeface="+mn-cs"/>
              </a:rPr>
              <a:t>de Intel</a:t>
            </a:r>
            <a:r>
              <a:rPr lang="es-ES" sz="1800" b="0" i="0" kern="0" baseline="30000" dirty="0">
                <a:solidFill>
                  <a:srgbClr val="0860A8"/>
                </a:solidFill>
                <a:cs typeface="+mn-cs"/>
              </a:rPr>
              <a:t>®</a:t>
            </a:r>
            <a:r>
              <a:rPr lang="es-ES" sz="1800" b="0" i="0" kern="0" dirty="0">
                <a:solidFill>
                  <a:schemeClr val="tx1"/>
                </a:solidFill>
                <a:cs typeface="+mn-cs"/>
              </a:rPr>
              <a:t> Educación para tomar el curso</a:t>
            </a:r>
          </a:p>
          <a:p>
            <a:pPr>
              <a:lnSpc>
                <a:spcPct val="90000"/>
              </a:lnSpc>
              <a:spcBef>
                <a:spcPct val="20000"/>
              </a:spcBef>
              <a:defRPr/>
            </a:pPr>
            <a:r>
              <a:rPr lang="es-ES" sz="1800" b="0" i="0" kern="0" dirty="0">
                <a:solidFill>
                  <a:schemeClr val="tx1"/>
                </a:solidFill>
                <a:cs typeface="+mn-cs"/>
              </a:rPr>
              <a:t>en línea u ordenar un CD gratuito</a:t>
            </a:r>
          </a:p>
          <a:p>
            <a:pPr>
              <a:lnSpc>
                <a:spcPct val="90000"/>
              </a:lnSpc>
              <a:spcBef>
                <a:spcPct val="20000"/>
              </a:spcBef>
              <a:defRPr/>
            </a:pPr>
            <a:r>
              <a:rPr lang="es-ES" sz="1800" b="0" i="0" kern="0" dirty="0" smtClean="0">
                <a:solidFill>
                  <a:schemeClr val="tx1"/>
                </a:solidFill>
                <a:cs typeface="+mn-cs"/>
                <a:hlinkClick r:id="rId5"/>
              </a:rPr>
              <a:t>www.intel.com/education/la/es/elementos</a:t>
            </a:r>
            <a:r>
              <a:rPr lang="es-ES" sz="1800" b="0" i="0" kern="0" dirty="0">
                <a:solidFill>
                  <a:schemeClr val="tx1"/>
                </a:solidFill>
                <a:cs typeface="+mn-cs"/>
                <a:hlinkClick r:id="rId5"/>
              </a:rPr>
              <a:t>/</a:t>
            </a:r>
            <a:r>
              <a:rPr lang="es-ES" sz="1800" b="0" i="0" kern="0" dirty="0">
                <a:solidFill>
                  <a:schemeClr val="tx1"/>
                </a:solidFill>
                <a:cs typeface="+mn-cs"/>
              </a:rPr>
              <a:t>  </a:t>
            </a:r>
          </a:p>
          <a:p>
            <a:pPr>
              <a:lnSpc>
                <a:spcPct val="90000"/>
              </a:lnSpc>
              <a:spcBef>
                <a:spcPct val="60000"/>
              </a:spcBef>
              <a:defRPr/>
            </a:pPr>
            <a:r>
              <a:rPr lang="es-ES" sz="2000" i="0" kern="0" dirty="0" smtClean="0">
                <a:solidFill>
                  <a:srgbClr val="000000"/>
                </a:solidFill>
                <a:cs typeface="+mn-cs"/>
              </a:rPr>
              <a:t>Facilitado</a:t>
            </a:r>
            <a:endParaRPr lang="es-ES" sz="2000" b="0" i="0" kern="0" dirty="0">
              <a:solidFill>
                <a:srgbClr val="000000"/>
              </a:solidFill>
              <a:cs typeface="+mn-cs"/>
            </a:endParaRPr>
          </a:p>
          <a:p>
            <a:pPr eaLnBrk="0" hangingPunct="0">
              <a:spcBef>
                <a:spcPct val="20000"/>
              </a:spcBef>
              <a:defRPr/>
            </a:pPr>
            <a:r>
              <a:rPr lang="es-ES" sz="1800" b="0" i="0" kern="0" dirty="0">
                <a:solidFill>
                  <a:schemeClr val="tx1"/>
                </a:solidFill>
                <a:cs typeface="+mn-cs"/>
              </a:rPr>
              <a:t>Para una experiencia más eficaz, facilite el</a:t>
            </a:r>
          </a:p>
          <a:p>
            <a:pPr eaLnBrk="0" hangingPunct="0">
              <a:spcBef>
                <a:spcPct val="20000"/>
              </a:spcBef>
              <a:defRPr/>
            </a:pPr>
            <a:r>
              <a:rPr lang="es-ES" sz="1800" b="0" i="0" kern="0" dirty="0">
                <a:solidFill>
                  <a:schemeClr val="tx1"/>
                </a:solidFill>
                <a:cs typeface="+mn-cs"/>
              </a:rPr>
              <a:t>curso con un grupo de docentes de su centro</a:t>
            </a:r>
          </a:p>
          <a:p>
            <a:pPr eaLnBrk="0" hangingPunct="0">
              <a:spcBef>
                <a:spcPct val="20000"/>
              </a:spcBef>
              <a:defRPr/>
            </a:pPr>
            <a:r>
              <a:rPr lang="es-ES" sz="1800" b="0" i="0" kern="0" dirty="0">
                <a:solidFill>
                  <a:schemeClr val="tx1"/>
                </a:solidFill>
                <a:cs typeface="+mn-cs"/>
              </a:rPr>
              <a:t>educativo o región.</a:t>
            </a:r>
          </a:p>
          <a:p>
            <a:pPr marL="246063" lvl="1" indent="-244475" eaLnBrk="0" hangingPunct="0">
              <a:spcBef>
                <a:spcPct val="40000"/>
              </a:spcBef>
              <a:buSzPct val="125000"/>
              <a:buFont typeface="Verdana" pitchFamily="34" charset="0"/>
              <a:buChar char="•"/>
              <a:defRPr/>
            </a:pPr>
            <a:r>
              <a:rPr lang="es-ES" sz="1800" b="0" i="0" kern="0" dirty="0">
                <a:solidFill>
                  <a:schemeClr val="tx1"/>
                </a:solidFill>
              </a:rPr>
              <a:t>8 horas de contenido facilitado</a:t>
            </a:r>
          </a:p>
          <a:p>
            <a:pPr marL="246063" lvl="1" indent="-244475" eaLnBrk="0" hangingPunct="0">
              <a:spcBef>
                <a:spcPct val="40000"/>
              </a:spcBef>
              <a:buSzPct val="125000"/>
              <a:buFont typeface="Verdana" pitchFamily="34" charset="0"/>
              <a:buChar char="•"/>
              <a:defRPr/>
            </a:pPr>
            <a:r>
              <a:rPr lang="es-ES" sz="1800" b="0" i="0" kern="0" dirty="0">
                <a:solidFill>
                  <a:schemeClr val="tx1"/>
                </a:solidFill>
              </a:rPr>
              <a:t>Guía de facilitación como apoyo al facilitador</a:t>
            </a:r>
          </a:p>
          <a:p>
            <a:pPr marL="246063" lvl="1" indent="-244475" eaLnBrk="0" hangingPunct="0">
              <a:spcBef>
                <a:spcPct val="40000"/>
              </a:spcBef>
              <a:buSzPct val="125000"/>
              <a:buFont typeface="Verdana" pitchFamily="34" charset="0"/>
              <a:buChar char="•"/>
              <a:defRPr/>
            </a:pPr>
            <a:r>
              <a:rPr lang="es-ES" sz="1800" b="0" i="0" kern="0" dirty="0">
                <a:solidFill>
                  <a:schemeClr val="tx1"/>
                </a:solidFill>
              </a:rPr>
              <a:t>Las agencias de educación pueden aplicar por un Contrato de Licenciamiento para poder hospedar el curso en su propio portal educativo o Ambiente Educativo Virtual (AVA</a:t>
            </a:r>
            <a:r>
              <a:rPr lang="es-ES" sz="1800" b="0" i="0" kern="0" dirty="0" smtClean="0">
                <a:solidFill>
                  <a:schemeClr val="tx1"/>
                </a:solidFill>
              </a:rPr>
              <a:t>).</a:t>
            </a:r>
            <a:endParaRPr lang="es-ES" sz="1800" b="0" i="0" kern="0" dirty="0">
              <a:solidFill>
                <a:schemeClr val="tx1"/>
              </a:solidFill>
              <a:latin typeface="Arial" charset="0"/>
            </a:endParaRPr>
          </a:p>
        </p:txBody>
      </p:sp>
      <p:sp>
        <p:nvSpPr>
          <p:cNvPr id="8" name="7 CuadroTexto"/>
          <p:cNvSpPr txBox="1"/>
          <p:nvPr/>
        </p:nvSpPr>
        <p:spPr>
          <a:xfrm rot="1444810">
            <a:off x="6561138" y="4002088"/>
            <a:ext cx="2166937" cy="500062"/>
          </a:xfrm>
          <a:prstGeom prst="rect">
            <a:avLst/>
          </a:prstGeom>
          <a:solidFill>
            <a:schemeClr val="bg1"/>
          </a:solidFill>
        </p:spPr>
        <p:txBody>
          <a:bodyPr>
            <a:spAutoFit/>
          </a:bodyPr>
          <a:lstStyle/>
          <a:p>
            <a:pPr algn="ctr">
              <a:defRPr/>
            </a:pPr>
            <a:r>
              <a:rPr lang="es-CR" sz="1050" dirty="0">
                <a:solidFill>
                  <a:schemeClr val="tx1"/>
                </a:solidFill>
                <a:latin typeface="Neo Sans Intel" pitchFamily="34" charset="0"/>
              </a:rPr>
              <a:t>Elementos de Intel® Educar</a:t>
            </a:r>
          </a:p>
          <a:p>
            <a:pPr algn="ctr">
              <a:defRPr/>
            </a:pPr>
            <a:r>
              <a:rPr lang="es-CR" sz="800" dirty="0">
                <a:solidFill>
                  <a:schemeClr val="tx1"/>
                </a:solidFill>
                <a:latin typeface="Neo Sans Intel" pitchFamily="34" charset="0"/>
              </a:rPr>
              <a:t>Curso de enfoque de aprendizaje </a:t>
            </a:r>
          </a:p>
          <a:p>
            <a:pPr algn="ctr">
              <a:defRPr/>
            </a:pPr>
            <a:r>
              <a:rPr lang="es-CR" sz="800" dirty="0">
                <a:solidFill>
                  <a:schemeClr val="tx1"/>
                </a:solidFill>
                <a:latin typeface="Neo Sans Intel" pitchFamily="34" charset="0"/>
              </a:rPr>
              <a:t>basado en proyectos</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txBox="1">
            <a:spLocks noChangeArrowheads="1"/>
          </p:cNvSpPr>
          <p:nvPr/>
        </p:nvSpPr>
        <p:spPr bwMode="auto">
          <a:xfrm>
            <a:off x="304800" y="0"/>
            <a:ext cx="8534400" cy="889000"/>
          </a:xfrm>
          <a:prstGeom prst="rect">
            <a:avLst/>
          </a:prstGeom>
          <a:noFill/>
          <a:ln w="9525">
            <a:noFill/>
            <a:miter lim="800000"/>
            <a:headEnd/>
            <a:tailEnd/>
          </a:ln>
        </p:spPr>
        <p:txBody>
          <a:bodyPr lIns="0" tIns="0" rIns="0" bIns="0"/>
          <a:lstStyle/>
          <a:p>
            <a:r>
              <a:rPr lang="es-ES" sz="2400" i="0" dirty="0">
                <a:solidFill>
                  <a:srgbClr val="0860A8"/>
                </a:solidFill>
              </a:rPr>
              <a:t>Elementos de Intel</a:t>
            </a:r>
            <a:r>
              <a:rPr lang="es-ES" sz="2400" i="0" baseline="30000" dirty="0">
                <a:solidFill>
                  <a:srgbClr val="0860A8"/>
                </a:solidFill>
              </a:rPr>
              <a:t>®</a:t>
            </a:r>
            <a:r>
              <a:rPr lang="es-ES" sz="2400" i="0" dirty="0">
                <a:solidFill>
                  <a:srgbClr val="0860A8"/>
                </a:solidFill>
              </a:rPr>
              <a:t> Educar – Materiales para la facilitación</a:t>
            </a:r>
            <a:endParaRPr lang="es-ES" sz="2400" i="0" dirty="0">
              <a:solidFill>
                <a:schemeClr val="tx1"/>
              </a:solidFill>
            </a:endParaRPr>
          </a:p>
        </p:txBody>
      </p:sp>
      <p:sp>
        <p:nvSpPr>
          <p:cNvPr id="14339" name="TextBox 6"/>
          <p:cNvSpPr txBox="1">
            <a:spLocks noChangeArrowheads="1"/>
          </p:cNvSpPr>
          <p:nvPr/>
        </p:nvSpPr>
        <p:spPr bwMode="auto">
          <a:xfrm>
            <a:off x="0" y="762000"/>
            <a:ext cx="8991600" cy="4935967"/>
          </a:xfrm>
          <a:prstGeom prst="rect">
            <a:avLst/>
          </a:prstGeom>
          <a:noFill/>
          <a:ln w="9525">
            <a:noFill/>
            <a:miter lim="800000"/>
            <a:headEnd/>
            <a:tailEnd/>
          </a:ln>
        </p:spPr>
        <p:txBody>
          <a:bodyPr wrap="square">
            <a:spAutoFit/>
          </a:bodyPr>
          <a:lstStyle/>
          <a:p>
            <a:pPr marL="393700" indent="-165100"/>
            <a:r>
              <a:rPr lang="es-ES" sz="1700" b="0" dirty="0">
                <a:solidFill>
                  <a:srgbClr val="000000"/>
                </a:solidFill>
              </a:rPr>
              <a:t>Una experiencia facilitada forja comunidades de aprendizaje profesional a través de las discusiones de grupo y el intercambio de ideas en los planes de acción.  </a:t>
            </a:r>
          </a:p>
          <a:p>
            <a:pPr marL="393700" indent="-165100">
              <a:spcBef>
                <a:spcPct val="25000"/>
              </a:spcBef>
              <a:buFontTx/>
              <a:buChar char="•"/>
            </a:pPr>
            <a:r>
              <a:rPr lang="es-ES" sz="1700" b="0" i="0" dirty="0">
                <a:solidFill>
                  <a:srgbClr val="000000"/>
                </a:solidFill>
              </a:rPr>
              <a:t>El contexto de la facilitación es flexible: </a:t>
            </a:r>
            <a:r>
              <a:rPr lang="es-ES" sz="1700" b="0" i="0" dirty="0" smtClean="0">
                <a:solidFill>
                  <a:srgbClr val="000000"/>
                </a:solidFill>
              </a:rPr>
              <a:t>usted </a:t>
            </a:r>
            <a:r>
              <a:rPr lang="es-ES" sz="1700" b="0" i="0" dirty="0">
                <a:solidFill>
                  <a:srgbClr val="000000"/>
                </a:solidFill>
              </a:rPr>
              <a:t>puede modificar o añadir sus propias actividades. </a:t>
            </a:r>
          </a:p>
          <a:p>
            <a:pPr marL="393700" indent="-165100">
              <a:spcBef>
                <a:spcPct val="25000"/>
              </a:spcBef>
              <a:buFontTx/>
              <a:buChar char="•"/>
            </a:pPr>
            <a:r>
              <a:rPr lang="es-ES" sz="1700" b="0" i="0" dirty="0">
                <a:solidFill>
                  <a:srgbClr val="000000"/>
                </a:solidFill>
              </a:rPr>
              <a:t>El formato del curso es una decisión de planificación local. Puede impartir un curso facilitado totalmente presencial, totalmente en línea o híbrida.</a:t>
            </a:r>
          </a:p>
          <a:p>
            <a:pPr marL="393700" indent="-165100">
              <a:spcBef>
                <a:spcPct val="25000"/>
              </a:spcBef>
              <a:buFontTx/>
              <a:buChar char="•"/>
            </a:pPr>
            <a:r>
              <a:rPr lang="es-ES" sz="1700" b="0" i="0" dirty="0">
                <a:solidFill>
                  <a:srgbClr val="000000"/>
                </a:solidFill>
              </a:rPr>
              <a:t>La duración de un curso facilitado es flexible y determinado por las necesidades de su programa. Se proveen cronogramas de muestra para incorporarlos o adaptarlos.</a:t>
            </a:r>
          </a:p>
          <a:p>
            <a:pPr marL="393700" indent="-165100">
              <a:spcBef>
                <a:spcPct val="25000"/>
              </a:spcBef>
              <a:buFontTx/>
              <a:buChar char="•"/>
            </a:pPr>
            <a:r>
              <a:rPr lang="es-ES" sz="1700" b="0" i="0" dirty="0">
                <a:solidFill>
                  <a:srgbClr val="000000"/>
                </a:solidFill>
              </a:rPr>
              <a:t>Se </a:t>
            </a:r>
            <a:r>
              <a:rPr lang="es-ES" sz="1700" b="0" i="0" dirty="0" smtClean="0">
                <a:solidFill>
                  <a:srgbClr val="000000"/>
                </a:solidFill>
              </a:rPr>
              <a:t>permite </a:t>
            </a:r>
            <a:r>
              <a:rPr lang="es-ES" sz="1700" b="0" i="0" dirty="0">
                <a:solidFill>
                  <a:srgbClr val="000000"/>
                </a:solidFill>
              </a:rPr>
              <a:t>utilizar este contenido y cobrar una cuota normal y razonable por la impartición del curso, siempre que sus participantes reciban créditos de educación, basado en los requisitos locales.</a:t>
            </a:r>
            <a:r>
              <a:rPr lang="es-ES" sz="1700" i="0" dirty="0">
                <a:solidFill>
                  <a:srgbClr val="000000"/>
                </a:solidFill>
              </a:rPr>
              <a:t> </a:t>
            </a:r>
          </a:p>
          <a:p>
            <a:pPr marL="393700" indent="-165100">
              <a:spcBef>
                <a:spcPct val="25000"/>
              </a:spcBef>
              <a:buFontTx/>
              <a:buChar char="•"/>
            </a:pPr>
            <a:r>
              <a:rPr lang="es-ES" sz="1700" b="0" i="0" dirty="0">
                <a:solidFill>
                  <a:srgbClr val="000000"/>
                </a:solidFill>
              </a:rPr>
              <a:t>Una vez completado, Intel le solicita que reporte el número de docentes que ha capacitado.</a:t>
            </a:r>
          </a:p>
          <a:p>
            <a:pPr marL="393700" indent="-165100">
              <a:spcBef>
                <a:spcPct val="25000"/>
              </a:spcBef>
            </a:pPr>
            <a:r>
              <a:rPr lang="es-ES" sz="1800" i="0" dirty="0">
                <a:solidFill>
                  <a:srgbClr val="000000"/>
                </a:solidFill>
              </a:rPr>
              <a:t>Para más información, </a:t>
            </a:r>
            <a:r>
              <a:rPr lang="es-ES" sz="1800" i="0" dirty="0" smtClean="0">
                <a:solidFill>
                  <a:srgbClr val="000000"/>
                </a:solidFill>
              </a:rPr>
              <a:t>vea: </a:t>
            </a:r>
            <a:r>
              <a:rPr lang="es-ES" sz="1600" i="0" dirty="0">
                <a:solidFill>
                  <a:srgbClr val="000000"/>
                </a:solidFill>
              </a:rPr>
              <a:t>	</a:t>
            </a:r>
            <a:r>
              <a:rPr lang="es-ES" sz="1600" i="0" dirty="0" smtClean="0">
                <a:solidFill>
                  <a:srgbClr val="000000"/>
                </a:solidFill>
              </a:rPr>
              <a:t>	</a:t>
            </a:r>
            <a:r>
              <a:rPr lang="es-ES" sz="1600" i="0" dirty="0" smtClean="0">
                <a:solidFill>
                  <a:srgbClr val="000000"/>
                </a:solidFill>
                <a:hlinkClick r:id="rId3"/>
              </a:rPr>
              <a:t>www.intel.com/education/la/es/elementos/facilitacion.htm</a:t>
            </a:r>
            <a:r>
              <a:rPr lang="es-ES" sz="1600" i="0" dirty="0" smtClean="0">
                <a:solidFill>
                  <a:srgbClr val="000000"/>
                </a:solidFill>
              </a:rPr>
              <a:t> </a:t>
            </a:r>
            <a:endParaRPr lang="es-ES" sz="1600" i="0" dirty="0">
              <a:solidFill>
                <a:srgbClr val="000000"/>
              </a:solidFill>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idx="4294967295"/>
          </p:nvPr>
        </p:nvSpPr>
        <p:spPr>
          <a:xfrm>
            <a:off x="0" y="152400"/>
            <a:ext cx="8688388" cy="1708150"/>
          </a:xfrm>
        </p:spPr>
        <p:txBody>
          <a:bodyPr anchor="t"/>
          <a:lstStyle/>
          <a:p>
            <a:pPr eaLnBrk="1" fontAlgn="auto" hangingPunct="1">
              <a:spcAft>
                <a:spcPts val="0"/>
              </a:spcAft>
              <a:defRPr/>
            </a:pPr>
            <a:r>
              <a:rPr lang="en-US" sz="2300" dirty="0" err="1" smtClean="0">
                <a:solidFill>
                  <a:srgbClr val="0860A8"/>
                </a:solidFill>
                <a:effectLst/>
                <a:latin typeface="Verdana" pitchFamily="34" charset="0"/>
              </a:rPr>
              <a:t>Programa</a:t>
            </a:r>
            <a:r>
              <a:rPr lang="en-US" sz="2300" dirty="0" smtClean="0">
                <a:solidFill>
                  <a:srgbClr val="0860A8"/>
                </a:solidFill>
                <a:effectLst/>
                <a:latin typeface="Verdana" pitchFamily="34" charset="0"/>
              </a:rPr>
              <a:t> Intel</a:t>
            </a:r>
            <a:r>
              <a:rPr lang="en-US" sz="2300" baseline="30000" dirty="0" smtClean="0">
                <a:solidFill>
                  <a:srgbClr val="0860A8"/>
                </a:solidFill>
                <a:effectLst/>
                <a:latin typeface="Verdana" pitchFamily="34" charset="0"/>
              </a:rPr>
              <a:t>®</a:t>
            </a:r>
            <a:r>
              <a:rPr lang="en-US" sz="2300" dirty="0" smtClean="0">
                <a:solidFill>
                  <a:srgbClr val="0860A8"/>
                </a:solidFill>
                <a:effectLst/>
                <a:latin typeface="Verdana" pitchFamily="34" charset="0"/>
              </a:rPr>
              <a:t> Educar</a:t>
            </a:r>
            <a:r>
              <a:rPr lang="en-US" sz="2200" dirty="0" smtClean="0">
                <a:latin typeface="Verdana" pitchFamily="34" charset="0"/>
              </a:rPr>
              <a:t/>
            </a:r>
            <a:br>
              <a:rPr lang="en-US" sz="2200" dirty="0" smtClean="0">
                <a:latin typeface="Verdana" pitchFamily="34" charset="0"/>
              </a:rPr>
            </a:br>
            <a:endParaRPr lang="en-US" sz="2000" b="0" dirty="0" smtClean="0">
              <a:solidFill>
                <a:srgbClr val="000000"/>
              </a:solidFill>
              <a:latin typeface="Verdana" pitchFamily="34" charset="0"/>
            </a:endParaRPr>
          </a:p>
        </p:txBody>
      </p:sp>
      <p:sp>
        <p:nvSpPr>
          <p:cNvPr id="19459" name="Rectangle 4"/>
          <p:cNvSpPr>
            <a:spLocks noChangeArrowheads="1"/>
          </p:cNvSpPr>
          <p:nvPr/>
        </p:nvSpPr>
        <p:spPr bwMode="auto">
          <a:xfrm>
            <a:off x="0" y="609600"/>
            <a:ext cx="4343400" cy="5355312"/>
          </a:xfrm>
          <a:prstGeom prst="rect">
            <a:avLst/>
          </a:prstGeom>
          <a:noFill/>
          <a:ln w="9525">
            <a:noFill/>
            <a:miter lim="800000"/>
            <a:headEnd/>
            <a:tailEnd/>
          </a:ln>
        </p:spPr>
        <p:txBody>
          <a:bodyPr wrap="square">
            <a:spAutoFit/>
          </a:bodyPr>
          <a:lstStyle/>
          <a:p>
            <a:r>
              <a:rPr lang="es-CR" sz="1800" b="0" i="0" dirty="0" smtClean="0">
                <a:solidFill>
                  <a:srgbClr val="000000"/>
                </a:solidFill>
              </a:rPr>
              <a:t>Intel se complace en ofrecer la serie de cursos de los Elementos de Intel® Educar sin cargo para los docentes, porque creemos que la educación de calidad es la base de la oportunidad y la innovación.</a:t>
            </a:r>
            <a:br>
              <a:rPr lang="es-CR" sz="1800" b="0" i="0" dirty="0" smtClean="0">
                <a:solidFill>
                  <a:srgbClr val="000000"/>
                </a:solidFill>
              </a:rPr>
            </a:br>
            <a:r>
              <a:rPr lang="es-CR" sz="1800" b="0" i="0" dirty="0" smtClean="0">
                <a:solidFill>
                  <a:srgbClr val="000000"/>
                </a:solidFill>
              </a:rPr>
              <a:t/>
            </a:r>
            <a:br>
              <a:rPr lang="es-CR" sz="1800" b="0" i="0" dirty="0" smtClean="0">
                <a:solidFill>
                  <a:srgbClr val="000000"/>
                </a:solidFill>
              </a:rPr>
            </a:br>
            <a:r>
              <a:rPr lang="es-CR" sz="1800" b="0" i="0" dirty="0" smtClean="0">
                <a:solidFill>
                  <a:srgbClr val="000000"/>
                </a:solidFill>
              </a:rPr>
              <a:t>En Intel, trabajamos con los docentes para desarrollar programas de educación que combinen las mejores prácticas con el poder de la tecnología. Desde 1999, el Programa Intel Educar ha ayudado a 9 millones educadores en más de 60 países para hacer el aprendizaje más atractivo y relevante a través del uso de la tecnología.</a:t>
            </a:r>
          </a:p>
          <a:p>
            <a:endParaRPr lang="en-US" sz="1800" b="0" i="0" dirty="0">
              <a:solidFill>
                <a:srgbClr val="000000"/>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extBox 4"/>
          <p:cNvSpPr txBox="1">
            <a:spLocks noChangeArrowheads="1"/>
          </p:cNvSpPr>
          <p:nvPr/>
        </p:nvSpPr>
        <p:spPr bwMode="auto">
          <a:xfrm>
            <a:off x="0" y="0"/>
            <a:ext cx="9144000" cy="523875"/>
          </a:xfrm>
          <a:prstGeom prst="rect">
            <a:avLst/>
          </a:prstGeom>
          <a:noFill/>
          <a:ln w="9525">
            <a:noFill/>
            <a:miter lim="800000"/>
            <a:headEnd/>
            <a:tailEnd/>
          </a:ln>
        </p:spPr>
        <p:txBody>
          <a:bodyPr>
            <a:spAutoFit/>
          </a:bodyPr>
          <a:lstStyle/>
          <a:p>
            <a:pPr algn="ctr"/>
            <a:r>
              <a:rPr lang="es-ES" i="0" dirty="0" smtClean="0">
                <a:solidFill>
                  <a:srgbClr val="0860A8"/>
                </a:solidFill>
              </a:rPr>
              <a:t>¿Qué opinan los participantes?</a:t>
            </a:r>
            <a:endParaRPr lang="es-ES" i="0" dirty="0">
              <a:solidFill>
                <a:srgbClr val="0860A8"/>
              </a:solidFill>
            </a:endParaRPr>
          </a:p>
        </p:txBody>
      </p:sp>
      <p:sp>
        <p:nvSpPr>
          <p:cNvPr id="20483" name="TextBox 5"/>
          <p:cNvSpPr txBox="1">
            <a:spLocks noChangeArrowheads="1"/>
          </p:cNvSpPr>
          <p:nvPr/>
        </p:nvSpPr>
        <p:spPr bwMode="auto">
          <a:xfrm>
            <a:off x="228600" y="609600"/>
            <a:ext cx="8382000" cy="738664"/>
          </a:xfrm>
          <a:prstGeom prst="rect">
            <a:avLst/>
          </a:prstGeom>
          <a:noFill/>
          <a:ln w="9525">
            <a:noFill/>
            <a:miter lim="800000"/>
            <a:headEnd/>
            <a:tailEnd/>
          </a:ln>
        </p:spPr>
        <p:txBody>
          <a:bodyPr>
            <a:spAutoFit/>
          </a:bodyPr>
          <a:lstStyle/>
          <a:p>
            <a:r>
              <a:rPr lang="en-US" sz="1400" dirty="0" smtClean="0">
                <a:solidFill>
                  <a:srgbClr val="000000"/>
                </a:solidFill>
              </a:rPr>
              <a:t>“</a:t>
            </a:r>
            <a:r>
              <a:rPr lang="es-CR" sz="1400" dirty="0">
                <a:solidFill>
                  <a:schemeClr val="tx1"/>
                </a:solidFill>
              </a:rPr>
              <a:t>H</a:t>
            </a:r>
            <a:r>
              <a:rPr lang="es-CR" sz="1400" dirty="0" smtClean="0">
                <a:solidFill>
                  <a:schemeClr val="tx1"/>
                </a:solidFill>
              </a:rPr>
              <a:t>e vivido un curso muy enriquecedor, particularmente siento que la experiencia genera crisis cognitiva, vital para comenzar a moverse y buscar otras formas de generar aprendizajes</a:t>
            </a:r>
            <a:r>
              <a:rPr lang="en-US" sz="1400" dirty="0" smtClean="0">
                <a:solidFill>
                  <a:srgbClr val="000000"/>
                </a:solidFill>
              </a:rPr>
              <a:t>.” </a:t>
            </a:r>
            <a:r>
              <a:rPr lang="en-US" sz="1400" i="0" dirty="0" smtClean="0">
                <a:solidFill>
                  <a:srgbClr val="0860A8"/>
                </a:solidFill>
              </a:rPr>
              <a:t>– </a:t>
            </a:r>
            <a:r>
              <a:rPr lang="es-ES" sz="1400" i="0" dirty="0" smtClean="0">
                <a:solidFill>
                  <a:srgbClr val="0860A8"/>
                </a:solidFill>
              </a:rPr>
              <a:t>Participante del curso EAP, Costa Rica</a:t>
            </a:r>
            <a:endParaRPr lang="es-ES" sz="1400" i="0" dirty="0">
              <a:solidFill>
                <a:srgbClr val="0860A8"/>
              </a:solidFill>
            </a:endParaRPr>
          </a:p>
        </p:txBody>
      </p:sp>
      <p:sp>
        <p:nvSpPr>
          <p:cNvPr id="20484" name="Rectangle 6"/>
          <p:cNvSpPr>
            <a:spLocks noChangeArrowheads="1"/>
          </p:cNvSpPr>
          <p:nvPr/>
        </p:nvSpPr>
        <p:spPr bwMode="auto">
          <a:xfrm>
            <a:off x="3200400" y="1524000"/>
            <a:ext cx="5715000" cy="1200329"/>
          </a:xfrm>
          <a:prstGeom prst="rect">
            <a:avLst/>
          </a:prstGeom>
          <a:noFill/>
          <a:ln w="9525">
            <a:noFill/>
            <a:miter lim="800000"/>
            <a:headEnd/>
            <a:tailEnd/>
          </a:ln>
        </p:spPr>
        <p:txBody>
          <a:bodyPr wrap="square">
            <a:spAutoFit/>
          </a:bodyPr>
          <a:lstStyle/>
          <a:p>
            <a:r>
              <a:rPr lang="es-ES" sz="1800" dirty="0" smtClean="0">
                <a:solidFill>
                  <a:srgbClr val="0860A8"/>
                </a:solidFill>
              </a:rPr>
              <a:t>“Completar el plan de acción me provee más oportunidades para profundizar y aplicar lo que he aprendido del curso para mi propio trabajo”. </a:t>
            </a:r>
            <a:endParaRPr lang="es-ES" sz="1800" dirty="0">
              <a:solidFill>
                <a:srgbClr val="0860A8"/>
              </a:solidFill>
            </a:endParaRPr>
          </a:p>
        </p:txBody>
      </p:sp>
      <p:sp>
        <p:nvSpPr>
          <p:cNvPr id="20485" name="Rectangle 7"/>
          <p:cNvSpPr>
            <a:spLocks noChangeArrowheads="1"/>
          </p:cNvSpPr>
          <p:nvPr/>
        </p:nvSpPr>
        <p:spPr bwMode="auto">
          <a:xfrm>
            <a:off x="228600" y="1600200"/>
            <a:ext cx="3124200" cy="1323439"/>
          </a:xfrm>
          <a:prstGeom prst="rect">
            <a:avLst/>
          </a:prstGeom>
          <a:noFill/>
          <a:ln w="9525">
            <a:noFill/>
            <a:miter lim="800000"/>
            <a:headEnd/>
            <a:tailEnd/>
          </a:ln>
        </p:spPr>
        <p:txBody>
          <a:bodyPr wrap="square">
            <a:spAutoFit/>
          </a:bodyPr>
          <a:lstStyle/>
          <a:p>
            <a:r>
              <a:rPr lang="es-ES" sz="2000" dirty="0" smtClean="0">
                <a:solidFill>
                  <a:srgbClr val="000000"/>
                </a:solidFill>
              </a:rPr>
              <a:t>“¡Creo que todos los docentes podrían beneficiarse con este curso!”</a:t>
            </a:r>
            <a:endParaRPr lang="es-ES" sz="2000" dirty="0">
              <a:solidFill>
                <a:srgbClr val="000000"/>
              </a:solidFill>
            </a:endParaRPr>
          </a:p>
        </p:txBody>
      </p:sp>
      <p:sp>
        <p:nvSpPr>
          <p:cNvPr id="20487" name="Rectangle 10"/>
          <p:cNvSpPr>
            <a:spLocks noChangeArrowheads="1"/>
          </p:cNvSpPr>
          <p:nvPr/>
        </p:nvSpPr>
        <p:spPr bwMode="auto">
          <a:xfrm>
            <a:off x="228600" y="3505200"/>
            <a:ext cx="9144000" cy="1200329"/>
          </a:xfrm>
          <a:prstGeom prst="rect">
            <a:avLst/>
          </a:prstGeom>
          <a:noFill/>
          <a:ln w="9525">
            <a:noFill/>
            <a:miter lim="800000"/>
            <a:headEnd/>
            <a:tailEnd/>
          </a:ln>
        </p:spPr>
        <p:txBody>
          <a:bodyPr>
            <a:spAutoFit/>
          </a:bodyPr>
          <a:lstStyle/>
          <a:p>
            <a:r>
              <a:rPr lang="en-US" sz="1800" dirty="0" smtClean="0">
                <a:solidFill>
                  <a:srgbClr val="000000"/>
                </a:solidFill>
              </a:rPr>
              <a:t>“</a:t>
            </a:r>
            <a:r>
              <a:rPr lang="es-CR" sz="1800" dirty="0" smtClean="0">
                <a:solidFill>
                  <a:schemeClr val="tx1"/>
                </a:solidFill>
              </a:rPr>
              <a:t>Nos llevamos una sólida base en el aprendizaje basado por proyectos.  Ahora, sé los beneficios que este ofrece y comprendo </a:t>
            </a:r>
          </a:p>
          <a:p>
            <a:r>
              <a:rPr lang="es-CR" sz="1800" dirty="0" smtClean="0">
                <a:solidFill>
                  <a:schemeClr val="tx1"/>
                </a:solidFill>
              </a:rPr>
              <a:t>sus diferentes características, las cuales redundaran en el beneficio de nuestros estudiantes</a:t>
            </a:r>
            <a:r>
              <a:rPr lang="en-US" sz="1800" dirty="0" smtClean="0">
                <a:solidFill>
                  <a:srgbClr val="000000"/>
                </a:solidFill>
              </a:rPr>
              <a:t>.” </a:t>
            </a:r>
            <a:r>
              <a:rPr lang="en-US" sz="1800" i="0" dirty="0" smtClean="0">
                <a:solidFill>
                  <a:srgbClr val="0860A8"/>
                </a:solidFill>
              </a:rPr>
              <a:t>– </a:t>
            </a:r>
            <a:r>
              <a:rPr lang="es-ES" sz="1800" i="0" dirty="0" smtClean="0">
                <a:solidFill>
                  <a:srgbClr val="0860A8"/>
                </a:solidFill>
              </a:rPr>
              <a:t>Participante </a:t>
            </a:r>
            <a:r>
              <a:rPr lang="en-US" sz="1800" i="0" dirty="0" smtClean="0">
                <a:solidFill>
                  <a:srgbClr val="0860A8"/>
                </a:solidFill>
              </a:rPr>
              <a:t>del curso EAP, Guatemala.</a:t>
            </a:r>
            <a:endParaRPr lang="en-US" sz="1800" i="0" dirty="0">
              <a:solidFill>
                <a:srgbClr val="0860A8"/>
              </a:solidFill>
            </a:endParaRPr>
          </a:p>
        </p:txBody>
      </p:sp>
      <p:sp>
        <p:nvSpPr>
          <p:cNvPr id="20488" name="Rectangle 11"/>
          <p:cNvSpPr>
            <a:spLocks noChangeArrowheads="1"/>
          </p:cNvSpPr>
          <p:nvPr/>
        </p:nvSpPr>
        <p:spPr bwMode="auto">
          <a:xfrm>
            <a:off x="2209800" y="2667000"/>
            <a:ext cx="6477000" cy="584775"/>
          </a:xfrm>
          <a:prstGeom prst="rect">
            <a:avLst/>
          </a:prstGeom>
          <a:noFill/>
          <a:ln w="9525">
            <a:noFill/>
            <a:miter lim="800000"/>
            <a:headEnd/>
            <a:tailEnd/>
          </a:ln>
        </p:spPr>
        <p:txBody>
          <a:bodyPr>
            <a:spAutoFit/>
          </a:bodyPr>
          <a:lstStyle/>
          <a:p>
            <a:r>
              <a:rPr lang="es-ES" sz="1600" dirty="0" smtClean="0">
                <a:solidFill>
                  <a:srgbClr val="000000"/>
                </a:solidFill>
              </a:rPr>
              <a:t>“Me encanta poder trabajar cada vez que tengo tiempo, incluso a media noche.”</a:t>
            </a:r>
            <a:endParaRPr lang="es-ES" sz="1600" dirty="0">
              <a:solidFill>
                <a:srgbClr val="000000"/>
              </a:solidFill>
            </a:endParaRPr>
          </a:p>
        </p:txBody>
      </p:sp>
      <p:pic>
        <p:nvPicPr>
          <p:cNvPr id="20490" name="Picture 10"/>
          <p:cNvPicPr>
            <a:picLocks noChangeAspect="1" noChangeArrowheads="1"/>
          </p:cNvPicPr>
          <p:nvPr/>
        </p:nvPicPr>
        <p:blipFill>
          <a:blip r:embed="rId3" cstate="print"/>
          <a:srcRect/>
          <a:stretch>
            <a:fillRect/>
          </a:stretch>
        </p:blipFill>
        <p:spPr bwMode="auto">
          <a:xfrm>
            <a:off x="5486400" y="4953000"/>
            <a:ext cx="1295400" cy="1687513"/>
          </a:xfrm>
          <a:prstGeom prst="rect">
            <a:avLst/>
          </a:prstGeom>
          <a:noFill/>
          <a:ln w="9525">
            <a:noFill/>
            <a:miter lim="800000"/>
            <a:headEnd/>
            <a:tailEnd/>
          </a:ln>
        </p:spPr>
      </p:pic>
      <p:sp>
        <p:nvSpPr>
          <p:cNvPr id="20491" name="Rectangle 11"/>
          <p:cNvSpPr>
            <a:spLocks noChangeArrowheads="1"/>
          </p:cNvSpPr>
          <p:nvPr/>
        </p:nvSpPr>
        <p:spPr bwMode="auto">
          <a:xfrm>
            <a:off x="6934200" y="5257800"/>
            <a:ext cx="1828800" cy="923330"/>
          </a:xfrm>
          <a:prstGeom prst="rect">
            <a:avLst/>
          </a:prstGeom>
          <a:noFill/>
          <a:ln w="9525">
            <a:noFill/>
            <a:miter lim="800000"/>
            <a:headEnd/>
            <a:tailEnd/>
          </a:ln>
        </p:spPr>
        <p:txBody>
          <a:bodyPr>
            <a:spAutoFit/>
          </a:bodyPr>
          <a:lstStyle/>
          <a:p>
            <a:pPr algn="r"/>
            <a:r>
              <a:rPr lang="es-ES" sz="1800" b="0" i="0" dirty="0" smtClean="0">
                <a:hlinkClick r:id="rId4"/>
              </a:rPr>
              <a:t>Descargue un  </a:t>
            </a:r>
          </a:p>
          <a:p>
            <a:pPr algn="r"/>
            <a:r>
              <a:rPr lang="es-ES" sz="1800" b="0" i="0" u="sng" dirty="0" smtClean="0">
                <a:hlinkClick r:id="rId4"/>
              </a:rPr>
              <a:t>volante </a:t>
            </a:r>
          </a:p>
          <a:p>
            <a:pPr algn="r"/>
            <a:r>
              <a:rPr lang="es-ES" sz="1800" b="0" i="0" u="sng" dirty="0" smtClean="0">
                <a:hlinkClick r:id="rId4"/>
              </a:rPr>
              <a:t>para adaptar</a:t>
            </a:r>
            <a:endParaRPr lang="es-ES" sz="1800" b="0" i="0" dirty="0"/>
          </a:p>
        </p:txBody>
      </p:sp>
      <p:sp>
        <p:nvSpPr>
          <p:cNvPr id="20492" name="Rectangle 12"/>
          <p:cNvSpPr>
            <a:spLocks noChangeArrowheads="1"/>
          </p:cNvSpPr>
          <p:nvPr/>
        </p:nvSpPr>
        <p:spPr bwMode="auto">
          <a:xfrm>
            <a:off x="304800" y="5029200"/>
            <a:ext cx="2209800" cy="1477328"/>
          </a:xfrm>
          <a:prstGeom prst="rect">
            <a:avLst/>
          </a:prstGeom>
          <a:noFill/>
          <a:ln w="9525">
            <a:noFill/>
            <a:miter lim="800000"/>
            <a:headEnd/>
            <a:tailEnd/>
          </a:ln>
        </p:spPr>
        <p:txBody>
          <a:bodyPr>
            <a:spAutoFit/>
          </a:bodyPr>
          <a:lstStyle/>
          <a:p>
            <a:r>
              <a:rPr lang="es-ES" sz="1800" b="0" i="0" dirty="0" smtClean="0">
                <a:hlinkClick r:id="rId5"/>
              </a:rPr>
              <a:t>Descargue </a:t>
            </a:r>
          </a:p>
          <a:p>
            <a:r>
              <a:rPr lang="es-ES" sz="1800" b="0" i="0" dirty="0" smtClean="0">
                <a:hlinkClick r:id="rId5"/>
              </a:rPr>
              <a:t>un volante </a:t>
            </a:r>
          </a:p>
          <a:p>
            <a:r>
              <a:rPr lang="es-ES" sz="1800" b="0" i="0" dirty="0" smtClean="0">
                <a:hlinkClick r:id="rId5"/>
              </a:rPr>
              <a:t>acerca de </a:t>
            </a:r>
          </a:p>
          <a:p>
            <a:r>
              <a:rPr lang="es-ES" sz="1800" b="0" i="0" dirty="0" smtClean="0">
                <a:hlinkClick r:id="rId5"/>
              </a:rPr>
              <a:t>los Elementos de Intel Educar </a:t>
            </a:r>
            <a:endParaRPr lang="es-ES" sz="1800" b="0" i="0" dirty="0">
              <a:hlinkClick r:id="rId6"/>
            </a:endParaRPr>
          </a:p>
        </p:txBody>
      </p:sp>
      <p:pic>
        <p:nvPicPr>
          <p:cNvPr id="12" name="11 Imagen" descr="elements_view.png"/>
          <p:cNvPicPr>
            <a:picLocks noChangeAspect="1"/>
          </p:cNvPicPr>
          <p:nvPr/>
        </p:nvPicPr>
        <p:blipFill>
          <a:blip r:embed="rId7" cstate="print"/>
          <a:stretch>
            <a:fillRect/>
          </a:stretch>
        </p:blipFill>
        <p:spPr>
          <a:xfrm rot="742143">
            <a:off x="2691624" y="4863268"/>
            <a:ext cx="1685658" cy="1835494"/>
          </a:xfrm>
          <a:prstGeom prst="rect">
            <a:avLst/>
          </a:prstGeom>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pacto.jpg">
            <a:hlinkClick r:id="rId3"/>
          </p:cNvPr>
          <p:cNvPicPr>
            <a:picLocks noChangeAspect="1"/>
          </p:cNvPicPr>
          <p:nvPr/>
        </p:nvPicPr>
        <p:blipFill>
          <a:blip r:embed="rId4" cstate="print"/>
          <a:stretch>
            <a:fillRect/>
          </a:stretch>
        </p:blipFill>
        <p:spPr>
          <a:xfrm>
            <a:off x="1752600" y="1066800"/>
            <a:ext cx="5840098" cy="5334000"/>
          </a:xfrm>
          <a:prstGeom prst="rect">
            <a:avLst/>
          </a:prstGeom>
        </p:spPr>
      </p:pic>
      <p:sp>
        <p:nvSpPr>
          <p:cNvPr id="17410" name="Rectangle 2"/>
          <p:cNvSpPr>
            <a:spLocks noGrp="1" noChangeArrowheads="1"/>
          </p:cNvSpPr>
          <p:nvPr>
            <p:ph type="ctrTitle"/>
          </p:nvPr>
        </p:nvSpPr>
        <p:spPr>
          <a:xfrm>
            <a:off x="228600" y="228600"/>
            <a:ext cx="8459788" cy="533400"/>
          </a:xfrm>
        </p:spPr>
        <p:txBody>
          <a:bodyPr>
            <a:noAutofit/>
          </a:bodyPr>
          <a:lstStyle/>
          <a:p>
            <a:pPr algn="ctr" eaLnBrk="1" fontAlgn="auto" hangingPunct="1">
              <a:spcAft>
                <a:spcPts val="0"/>
              </a:spcAft>
              <a:defRPr/>
            </a:pPr>
            <a:r>
              <a:rPr lang="es-ES" sz="2000" dirty="0" smtClean="0">
                <a:latin typeface="Verdana" pitchFamily="34" charset="0"/>
              </a:rPr>
              <a:t>Herramientas y recursos para la enseñanza gratuitos</a:t>
            </a:r>
            <a:br>
              <a:rPr lang="es-ES" sz="2000" dirty="0" smtClean="0">
                <a:latin typeface="Verdana" pitchFamily="34" charset="0"/>
              </a:rPr>
            </a:br>
            <a:r>
              <a:rPr lang="en-US" sz="2000" dirty="0" smtClean="0">
                <a:latin typeface="Verdana" pitchFamily="34" charset="0"/>
                <a:hlinkClick r:id="rId5"/>
              </a:rPr>
              <a:t>www.intel.com/educacion/docentes</a:t>
            </a:r>
            <a:r>
              <a:rPr lang="en-US" sz="2000" dirty="0" smtClean="0">
                <a:latin typeface="Verdana" pitchFamily="34" charset="0"/>
              </a:rPr>
              <a:t> </a:t>
            </a:r>
            <a:endParaRPr lang="es-ES" sz="2000" dirty="0" smtClean="0">
              <a:latin typeface="Verdana" pitchFamily="34"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4294967295"/>
          </p:nvPr>
        </p:nvSpPr>
        <p:spPr>
          <a:xfrm>
            <a:off x="304800" y="152400"/>
            <a:ext cx="8237538" cy="1524000"/>
          </a:xfrm>
        </p:spPr>
        <p:txBody>
          <a:bodyPr/>
          <a:lstStyle/>
          <a:p>
            <a:pPr marL="177800" indent="-177800" eaLnBrk="1" hangingPunct="1">
              <a:lnSpc>
                <a:spcPct val="90000"/>
              </a:lnSpc>
            </a:pPr>
            <a:r>
              <a:rPr lang="es-ES" sz="3600" dirty="0" smtClean="0">
                <a:solidFill>
                  <a:srgbClr val="000000"/>
                </a:solidFill>
                <a:latin typeface="Verdana" pitchFamily="34" charset="0"/>
              </a:rPr>
              <a:t>Para participar en otros cursos de Intel Educar, visite </a:t>
            </a:r>
            <a:r>
              <a:rPr lang="es-CR" sz="1600" b="1" dirty="0" smtClean="0">
                <a:solidFill>
                  <a:schemeClr val="tx2"/>
                </a:solidFill>
                <a:latin typeface="Verdana" pitchFamily="34" charset="0"/>
                <a:hlinkClick r:id="rId3"/>
              </a:rPr>
              <a:t>www.intel.com/education/la/es/programas/IntelEducar/index.htm</a:t>
            </a:r>
            <a:r>
              <a:rPr lang="es-CR" sz="2000" u="sng" dirty="0" smtClean="0"/>
              <a:t> </a:t>
            </a:r>
            <a:r>
              <a:rPr lang="es-CR" sz="2000" dirty="0" smtClean="0"/>
              <a:t> </a:t>
            </a:r>
            <a:r>
              <a:rPr lang="es-CR" sz="2000" dirty="0" smtClean="0">
                <a:latin typeface="Verdana" pitchFamily="34" charset="0"/>
                <a:ea typeface="Verdana" pitchFamily="34" charset="0"/>
                <a:cs typeface="Verdana" pitchFamily="34" charset="0"/>
              </a:rPr>
              <a:t>y busque su país para ver más opciones de desarrollo profesional</a:t>
            </a:r>
            <a:endParaRPr lang="es-ES" sz="2000" dirty="0" smtClean="0">
              <a:solidFill>
                <a:srgbClr val="000000"/>
              </a:solidFill>
              <a:latin typeface="Verdana" pitchFamily="34" charset="0"/>
              <a:ea typeface="Verdana" pitchFamily="34" charset="0"/>
              <a:cs typeface="Verdana" pitchFamily="34" charset="0"/>
            </a:endParaRPr>
          </a:p>
        </p:txBody>
      </p:sp>
      <p:sp>
        <p:nvSpPr>
          <p:cNvPr id="17411" name="TextBox 4"/>
          <p:cNvSpPr txBox="1">
            <a:spLocks noChangeArrowheads="1"/>
          </p:cNvSpPr>
          <p:nvPr/>
        </p:nvSpPr>
        <p:spPr bwMode="auto">
          <a:xfrm>
            <a:off x="304800" y="1752600"/>
            <a:ext cx="6172200" cy="3600986"/>
          </a:xfrm>
          <a:prstGeom prst="rect">
            <a:avLst/>
          </a:prstGeom>
          <a:solidFill>
            <a:schemeClr val="bg1"/>
          </a:solidFill>
          <a:ln w="9525">
            <a:noFill/>
            <a:miter lim="800000"/>
            <a:headEnd/>
            <a:tailEnd/>
          </a:ln>
        </p:spPr>
        <p:txBody>
          <a:bodyPr>
            <a:spAutoFit/>
          </a:bodyPr>
          <a:lstStyle/>
          <a:p>
            <a:endParaRPr lang="es-ES" b="0" i="0" dirty="0">
              <a:solidFill>
                <a:srgbClr val="000000"/>
              </a:solidFill>
            </a:endParaRPr>
          </a:p>
          <a:p>
            <a:r>
              <a:rPr lang="es-ES" b="0" i="0" dirty="0">
                <a:solidFill>
                  <a:srgbClr val="000000"/>
                </a:solidFill>
              </a:rPr>
              <a:t>Únase a la comunidad en línea </a:t>
            </a:r>
          </a:p>
          <a:p>
            <a:r>
              <a:rPr lang="es-ES" i="0" dirty="0">
                <a:solidFill>
                  <a:srgbClr val="0860A8"/>
                </a:solidFill>
                <a:hlinkClick r:id="rId4"/>
              </a:rPr>
              <a:t>http</a:t>
            </a:r>
            <a:r>
              <a:rPr lang="es-ES" i="0" dirty="0" smtClean="0">
                <a:solidFill>
                  <a:srgbClr val="0860A8"/>
                </a:solidFill>
                <a:hlinkClick r:id="rId4"/>
              </a:rPr>
              <a:t>://docentes.intel.com </a:t>
            </a:r>
            <a:endParaRPr lang="es-ES" sz="1600" i="0" dirty="0">
              <a:solidFill>
                <a:srgbClr val="0860A8"/>
              </a:solidFill>
            </a:endParaRPr>
          </a:p>
          <a:p>
            <a:endParaRPr lang="es-ES" sz="1600" i="0" dirty="0">
              <a:solidFill>
                <a:srgbClr val="0860A8"/>
              </a:solidFill>
            </a:endParaRPr>
          </a:p>
          <a:p>
            <a:r>
              <a:rPr lang="es-ES" sz="1600" dirty="0">
                <a:solidFill>
                  <a:schemeClr val="tx1"/>
                </a:solidFill>
              </a:rPr>
              <a:t>La Comunidad en línea de </a:t>
            </a:r>
            <a:r>
              <a:rPr lang="es-ES" sz="1600" dirty="0" smtClean="0">
                <a:solidFill>
                  <a:schemeClr val="tx1"/>
                </a:solidFill>
              </a:rPr>
              <a:t>docentes de Intel </a:t>
            </a:r>
            <a:r>
              <a:rPr lang="es-ES" sz="1600" dirty="0">
                <a:solidFill>
                  <a:schemeClr val="tx1"/>
                </a:solidFill>
              </a:rPr>
              <a:t>Educación </a:t>
            </a:r>
            <a:r>
              <a:rPr lang="es-ES" sz="1600" b="0" i="0" dirty="0">
                <a:solidFill>
                  <a:srgbClr val="000000"/>
                </a:solidFill>
              </a:rPr>
              <a:t>es una red mundial de educadores interesados en el uso efectivo de la tecnología, diseño pedagógico, enfoque de aprendizaje basado en proyectos, evaluación de destrezas del siglo XXI, formulación de preguntas </a:t>
            </a:r>
            <a:r>
              <a:rPr lang="es-ES" sz="1600" b="0" i="0" dirty="0" smtClean="0">
                <a:solidFill>
                  <a:srgbClr val="000000"/>
                </a:solidFill>
              </a:rPr>
              <a:t>abiertas. Aprenda cómo otros están facilitando los cursos de la Serie Elementos de Intel Educar y comparta sus ideas.</a:t>
            </a:r>
            <a:endParaRPr lang="es-ES" dirty="0">
              <a:solidFill>
                <a:srgbClr val="0860A8"/>
              </a:solidFill>
            </a:endParaRPr>
          </a:p>
        </p:txBody>
      </p:sp>
      <p:sp>
        <p:nvSpPr>
          <p:cNvPr id="17413" name="5 Elipse"/>
          <p:cNvSpPr>
            <a:spLocks noChangeArrowheads="1"/>
          </p:cNvSpPr>
          <p:nvPr/>
        </p:nvSpPr>
        <p:spPr bwMode="auto">
          <a:xfrm>
            <a:off x="457200" y="1752600"/>
            <a:ext cx="2209800" cy="1219200"/>
          </a:xfrm>
          <a:prstGeom prst="ellipse">
            <a:avLst/>
          </a:prstGeom>
          <a:noFill/>
          <a:ln w="9525" algn="ctr">
            <a:noFill/>
            <a:round/>
            <a:headEnd/>
            <a:tailEnd/>
          </a:ln>
        </p:spPr>
        <p:txBody>
          <a:bodyPr lIns="0" tIns="0" rIns="0" bIns="0" anchor="b"/>
          <a:lstStyle/>
          <a:p>
            <a:endParaRPr lang="es-CR"/>
          </a:p>
        </p:txBody>
      </p:sp>
      <p:sp>
        <p:nvSpPr>
          <p:cNvPr id="17414" name="6 Flecha curvada hacia la izquierda"/>
          <p:cNvSpPr>
            <a:spLocks noChangeArrowheads="1"/>
          </p:cNvSpPr>
          <p:nvPr/>
        </p:nvSpPr>
        <p:spPr bwMode="auto">
          <a:xfrm>
            <a:off x="6096000" y="2209800"/>
            <a:ext cx="533400" cy="914400"/>
          </a:xfrm>
          <a:prstGeom prst="curvedLeftArrow">
            <a:avLst>
              <a:gd name="adj1" fmla="val 25000"/>
              <a:gd name="adj2" fmla="val 50000"/>
              <a:gd name="adj3" fmla="val 25000"/>
            </a:avLst>
          </a:prstGeom>
          <a:noFill/>
          <a:ln w="9525" algn="ctr">
            <a:noFill/>
            <a:round/>
            <a:headEnd/>
            <a:tailEnd/>
          </a:ln>
        </p:spPr>
        <p:txBody>
          <a:bodyPr lIns="0" tIns="0" rIns="0" bIns="0" anchor="b"/>
          <a:lstStyle/>
          <a:p>
            <a:endParaRPr lang="es-CR"/>
          </a:p>
        </p:txBody>
      </p:sp>
      <p:sp>
        <p:nvSpPr>
          <p:cNvPr id="8" name="Rectangle 6"/>
          <p:cNvSpPr>
            <a:spLocks noChangeArrowheads="1"/>
          </p:cNvSpPr>
          <p:nvPr/>
        </p:nvSpPr>
        <p:spPr bwMode="auto">
          <a:xfrm>
            <a:off x="6553200" y="4114800"/>
            <a:ext cx="2362200" cy="1477328"/>
          </a:xfrm>
          <a:prstGeom prst="rect">
            <a:avLst/>
          </a:prstGeom>
          <a:noFill/>
          <a:ln w="9525">
            <a:noFill/>
            <a:miter lim="800000"/>
            <a:headEnd/>
            <a:tailEnd/>
          </a:ln>
        </p:spPr>
        <p:txBody>
          <a:bodyPr wrap="square">
            <a:spAutoFit/>
          </a:bodyPr>
          <a:lstStyle/>
          <a:p>
            <a:pPr algn="r"/>
            <a:r>
              <a:rPr lang="es-ES" sz="1800" b="0" i="0" dirty="0" smtClean="0">
                <a:hlinkClick r:id="rId5"/>
              </a:rPr>
              <a:t>Descargue información acerca de la Comunidad en línea</a:t>
            </a:r>
            <a:endParaRPr lang="es-ES" sz="1800" b="0" i="0" dirty="0" smtClean="0">
              <a:hlinkClick r:id="rId6"/>
            </a:endParaRPr>
          </a:p>
          <a:p>
            <a:pPr algn="r"/>
            <a:r>
              <a:rPr lang="en-US" sz="1800" b="0" i="0" u="sng" dirty="0" smtClean="0"/>
              <a:t>A </a:t>
            </a:r>
            <a:endParaRPr lang="en-US" sz="1800" b="0" i="0" dirty="0"/>
          </a:p>
        </p:txBody>
      </p:sp>
      <p:pic>
        <p:nvPicPr>
          <p:cNvPr id="9" name="8 Imagen" descr="imagen PDF community.jpg"/>
          <p:cNvPicPr>
            <a:picLocks noChangeAspect="1"/>
          </p:cNvPicPr>
          <p:nvPr/>
        </p:nvPicPr>
        <p:blipFill>
          <a:blip r:embed="rId7" cstate="print"/>
          <a:stretch>
            <a:fillRect/>
          </a:stretch>
        </p:blipFill>
        <p:spPr>
          <a:xfrm>
            <a:off x="6705600" y="1828800"/>
            <a:ext cx="1767994" cy="2260090"/>
          </a:xfrm>
          <a:prstGeom prst="rect">
            <a:avLst/>
          </a:prstGeom>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4" descr="intel_rgb_1700"/>
          <p:cNvPicPr>
            <a:picLocks noChangeAspect="1" noChangeArrowheads="1"/>
          </p:cNvPicPr>
          <p:nvPr/>
        </p:nvPicPr>
        <p:blipFill>
          <a:blip r:embed="rId2" cstate="print"/>
          <a:srcRect/>
          <a:stretch>
            <a:fillRect/>
          </a:stretch>
        </p:blipFill>
        <p:spPr bwMode="auto">
          <a:xfrm>
            <a:off x="925513" y="660400"/>
            <a:ext cx="7291387" cy="55356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13">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0860A8"/>
      </a:hlink>
      <a:folHlink>
        <a:srgbClr val="0860A8"/>
      </a:folHlink>
    </a:clrScheme>
    <a:fontScheme name="Neo Sans Intel">
      <a:majorFont>
        <a:latin typeface="Neo Sans Intel Medium"/>
        <a:ea typeface=""/>
        <a:cs typeface=""/>
      </a:majorFont>
      <a:minorFont>
        <a:latin typeface="Neo Sans Intel"/>
        <a:ea typeface=""/>
        <a:cs typeface=""/>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10309</TotalTime>
  <Words>2106</Words>
  <Application>Microsoft Office PowerPoint</Application>
  <PresentationFormat>On-screen Show (4:3)</PresentationFormat>
  <Paragraphs>235</Paragraphs>
  <Slides>18</Slides>
  <Notes>16</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Concourse</vt:lpstr>
      <vt:lpstr>Slide 1</vt:lpstr>
      <vt:lpstr>Serie Elementos de Intel® Educar</vt:lpstr>
      <vt:lpstr>Elementos de Intel® Educar Colaboración en la clase digital</vt:lpstr>
      <vt:lpstr>5 módulos: 1-3 horas de aprendizaje virtual</vt:lpstr>
      <vt:lpstr>Elementos de Intel® Educar: Colaboración en la clase digital</vt:lpstr>
      <vt:lpstr>Elementos de Intel® Educar Evaluación en las clases del siglo XXI</vt:lpstr>
      <vt:lpstr>5 Módulos: 1-3 horas de aprendizaje virtual por cada módulo</vt:lpstr>
      <vt:lpstr>Elementos de Intel® Educar: Evaluación en las clases del siglo XXI</vt:lpstr>
      <vt:lpstr>Elementos de Intel® Educar Enfoque de aprendizaje basado en proyectos </vt:lpstr>
      <vt:lpstr>Slide 10</vt:lpstr>
      <vt:lpstr>Elementos de Intel® Educar: Curso Enfoque de Aprendizaje basado en Proyectos (EAP)</vt:lpstr>
      <vt:lpstr>Lleve el curso</vt:lpstr>
      <vt:lpstr>Slide 13</vt:lpstr>
      <vt:lpstr>Programa Intel® Educar </vt:lpstr>
      <vt:lpstr>Slide 15</vt:lpstr>
      <vt:lpstr>Herramientas y recursos para la enseñanza gratuitos www.intel.com/educacion/docentes </vt:lpstr>
      <vt:lpstr>Slide 17</vt:lpstr>
      <vt:lpstr>Slide 18</vt:lpstr>
    </vt:vector>
  </TitlesOfParts>
  <Company>Intel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NECC 2009</dc:title>
  <dc:creator>Alison Elmer</dc:creator>
  <cp:lastModifiedBy>macerdas</cp:lastModifiedBy>
  <cp:revision>128</cp:revision>
  <dcterms:created xsi:type="dcterms:W3CDTF">2009-03-30T18:22:23Z</dcterms:created>
  <dcterms:modified xsi:type="dcterms:W3CDTF">2011-06-06T23:00:45Z</dcterms:modified>
</cp:coreProperties>
</file>